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9"/>
  </p:notesMasterIdLst>
  <p:sldIdLst>
    <p:sldId id="370" r:id="rId2"/>
    <p:sldId id="367" r:id="rId3"/>
    <p:sldId id="368" r:id="rId4"/>
    <p:sldId id="259" r:id="rId5"/>
    <p:sldId id="337" r:id="rId6"/>
    <p:sldId id="347" r:id="rId7"/>
    <p:sldId id="309" r:id="rId8"/>
    <p:sldId id="329" r:id="rId9"/>
    <p:sldId id="307" r:id="rId10"/>
    <p:sldId id="348" r:id="rId11"/>
    <p:sldId id="365" r:id="rId12"/>
    <p:sldId id="308" r:id="rId13"/>
    <p:sldId id="336" r:id="rId14"/>
    <p:sldId id="330" r:id="rId15"/>
    <p:sldId id="331" r:id="rId16"/>
    <p:sldId id="364" r:id="rId17"/>
    <p:sldId id="359" r:id="rId18"/>
    <p:sldId id="338" r:id="rId19"/>
    <p:sldId id="340" r:id="rId20"/>
    <p:sldId id="333" r:id="rId21"/>
    <p:sldId id="352" r:id="rId22"/>
    <p:sldId id="353" r:id="rId23"/>
    <p:sldId id="351" r:id="rId24"/>
    <p:sldId id="315" r:id="rId25"/>
    <p:sldId id="313" r:id="rId26"/>
    <p:sldId id="355" r:id="rId27"/>
    <p:sldId id="349" r:id="rId28"/>
    <p:sldId id="317" r:id="rId29"/>
    <p:sldId id="318" r:id="rId30"/>
    <p:sldId id="319" r:id="rId31"/>
    <p:sldId id="322" r:id="rId32"/>
    <p:sldId id="323" r:id="rId33"/>
    <p:sldId id="324" r:id="rId34"/>
    <p:sldId id="369" r:id="rId35"/>
    <p:sldId id="356" r:id="rId36"/>
    <p:sldId id="357" r:id="rId37"/>
    <p:sldId id="358" r:id="rId3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89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3" autoAdjust="0"/>
    <p:restoredTop sz="86415" autoAdjust="0"/>
  </p:normalViewPr>
  <p:slideViewPr>
    <p:cSldViewPr snapToGrid="0">
      <p:cViewPr varScale="1">
        <p:scale>
          <a:sx n="92" d="100"/>
          <a:sy n="92" d="100"/>
        </p:scale>
        <p:origin x="106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405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kumenty\Dropbox\&#353;kola\Plzen\p&#345;edn&#225;&#353;ky\MT\mat\odpo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kumenty\Dropbox\&#353;kola\Plzen\p&#345;edn&#225;&#353;ky\MT\mat\odpor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kumenty\Dropbox\&#353;kola\Plzen\p&#345;edn&#225;&#353;ky\MT\mat\odpor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List1!$C$2</c:f>
              <c:strCache>
                <c:ptCount val="1"/>
                <c:pt idx="0">
                  <c:v>CDT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List1!$B$3:$B$12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List1!$C$3:$C$12</c:f>
              <c:numCache>
                <c:formatCode>General</c:formatCode>
                <c:ptCount val="10"/>
                <c:pt idx="0">
                  <c:v>5</c:v>
                </c:pt>
                <c:pt idx="1">
                  <c:v>2.5</c:v>
                </c:pt>
                <c:pt idx="2">
                  <c:v>1.6666666666666667</c:v>
                </c:pt>
                <c:pt idx="3">
                  <c:v>1.25</c:v>
                </c:pt>
                <c:pt idx="4">
                  <c:v>1</c:v>
                </c:pt>
                <c:pt idx="5">
                  <c:v>0.83333333333333337</c:v>
                </c:pt>
                <c:pt idx="6">
                  <c:v>0.7142857142857143</c:v>
                </c:pt>
                <c:pt idx="7">
                  <c:v>0.625</c:v>
                </c:pt>
                <c:pt idx="8">
                  <c:v>0.55555555555555558</c:v>
                </c:pt>
                <c:pt idx="9">
                  <c:v>0.5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2CEA-4F2B-8A46-093C89FFE2BA}"/>
            </c:ext>
          </c:extLst>
        </c:ser>
        <c:ser>
          <c:idx val="1"/>
          <c:order val="1"/>
          <c:tx>
            <c:strRef>
              <c:f>List1!$D$2</c:f>
              <c:strCache>
                <c:ptCount val="1"/>
                <c:pt idx="0">
                  <c:v>CDP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List1!$B$3:$B$12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List1!$D$3:$D$12</c:f>
              <c:numCache>
                <c:formatCode>General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2CEA-4F2B-8A46-093C89FFE2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4803120"/>
        <c:axId val="574803680"/>
      </c:scatterChart>
      <c:valAx>
        <c:axId val="574803120"/>
        <c:scaling>
          <c:orientation val="minMax"/>
          <c:max val="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74803680"/>
        <c:crosses val="autoZero"/>
        <c:crossBetween val="midCat"/>
      </c:valAx>
      <c:valAx>
        <c:axId val="574803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C</a:t>
                </a:r>
                <a:r>
                  <a:rPr lang="cs-CZ" baseline="-25000"/>
                  <a:t>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7480312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List1!$C$2</c:f>
              <c:strCache>
                <c:ptCount val="1"/>
                <c:pt idx="0">
                  <c:v>CDT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List1!$B$3:$B$12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List1!$C$3:$C$12</c:f>
              <c:numCache>
                <c:formatCode>General</c:formatCode>
                <c:ptCount val="10"/>
                <c:pt idx="0">
                  <c:v>5</c:v>
                </c:pt>
                <c:pt idx="1">
                  <c:v>2.5</c:v>
                </c:pt>
                <c:pt idx="2">
                  <c:v>1.6666666666666667</c:v>
                </c:pt>
                <c:pt idx="3">
                  <c:v>1.25</c:v>
                </c:pt>
                <c:pt idx="4">
                  <c:v>1</c:v>
                </c:pt>
                <c:pt idx="5">
                  <c:v>0.83333333333333337</c:v>
                </c:pt>
                <c:pt idx="6">
                  <c:v>0.7142857142857143</c:v>
                </c:pt>
                <c:pt idx="7">
                  <c:v>0.625</c:v>
                </c:pt>
                <c:pt idx="8">
                  <c:v>0.55555555555555558</c:v>
                </c:pt>
                <c:pt idx="9">
                  <c:v>0.5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E4E0-4A28-958C-5A15040F79BE}"/>
            </c:ext>
          </c:extLst>
        </c:ser>
        <c:ser>
          <c:idx val="1"/>
          <c:order val="1"/>
          <c:tx>
            <c:strRef>
              <c:f>List1!$D$2</c:f>
              <c:strCache>
                <c:ptCount val="1"/>
                <c:pt idx="0">
                  <c:v>CDP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List1!$B$3:$B$12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List1!$D$3:$D$12</c:f>
              <c:numCache>
                <c:formatCode>General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E4E0-4A28-958C-5A15040F79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8708960"/>
        <c:axId val="428709520"/>
      </c:scatterChart>
      <c:valAx>
        <c:axId val="428708960"/>
        <c:scaling>
          <c:logBase val="10"/>
          <c:orientation val="minMax"/>
          <c:max val="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log 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28709520"/>
        <c:crosses val="autoZero"/>
        <c:crossBetween val="midCat"/>
      </c:valAx>
      <c:valAx>
        <c:axId val="42870952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log C</a:t>
                </a:r>
                <a:r>
                  <a:rPr lang="cs-CZ" baseline="-25000"/>
                  <a:t>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2870896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List1!$H$2</c:f>
              <c:strCache>
                <c:ptCount val="1"/>
                <c:pt idx="0">
                  <c:v>FDT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List1!$G$3:$G$12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List1!$H$3:$H$12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3DF9-4D07-9355-E1E94DF349EA}"/>
            </c:ext>
          </c:extLst>
        </c:ser>
        <c:ser>
          <c:idx val="1"/>
          <c:order val="1"/>
          <c:tx>
            <c:strRef>
              <c:f>List1!$I$2</c:f>
              <c:strCache>
                <c:ptCount val="1"/>
                <c:pt idx="0">
                  <c:v>FDP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List1!$G$3:$G$12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List1!$I$3:$I$12</c:f>
              <c:numCache>
                <c:formatCode>General</c:formatCode>
                <c:ptCount val="10"/>
                <c:pt idx="0">
                  <c:v>0.2</c:v>
                </c:pt>
                <c:pt idx="1">
                  <c:v>0.8</c:v>
                </c:pt>
                <c:pt idx="2">
                  <c:v>1.8000000000000003</c:v>
                </c:pt>
                <c:pt idx="3">
                  <c:v>3.2</c:v>
                </c:pt>
                <c:pt idx="4">
                  <c:v>5</c:v>
                </c:pt>
                <c:pt idx="5">
                  <c:v>7.2000000000000011</c:v>
                </c:pt>
                <c:pt idx="6">
                  <c:v>9.8000000000000007</c:v>
                </c:pt>
                <c:pt idx="7">
                  <c:v>12.8</c:v>
                </c:pt>
                <c:pt idx="8">
                  <c:v>16.2</c:v>
                </c:pt>
                <c:pt idx="9">
                  <c:v>20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3DF9-4D07-9355-E1E94DF349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5921024"/>
        <c:axId val="585921584"/>
      </c:scatterChart>
      <c:valAx>
        <c:axId val="585921024"/>
        <c:scaling>
          <c:orientation val="minMax"/>
          <c:max val="1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U [m/s]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85921584"/>
        <c:crosses val="autoZero"/>
        <c:crossBetween val="midCat"/>
      </c:valAx>
      <c:valAx>
        <c:axId val="585921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F [N]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859210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4" Type="http://schemas.openxmlformats.org/officeDocument/2006/relationships/image" Target="../media/image4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emf"/><Relationship Id="rId1" Type="http://schemas.openxmlformats.org/officeDocument/2006/relationships/image" Target="../media/image6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028F4-CE3B-467B-8F40-43D1A027A39C}" type="datetimeFigureOut">
              <a:rPr lang="cs-CZ" smtClean="0"/>
              <a:t>4.9.2024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8DF672-F227-4772-822B-B29FD32E68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1866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42598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02866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49287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77419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00733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23887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78517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03617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64418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07880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962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23362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84257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33844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2052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0715AE-BAD6-437B-9508-CD9914ACB79C}" type="slidenum">
              <a:rPr lang="cs-CZ" smtClean="0"/>
              <a:pPr>
                <a:defRPr/>
              </a:pPr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4386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0715AE-BAD6-437B-9508-CD9914ACB79C}" type="slidenum">
              <a:rPr lang="cs-CZ" smtClean="0"/>
              <a:pPr>
                <a:defRPr/>
              </a:pPr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81495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81919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05897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0715AE-BAD6-437B-9508-CD9914ACB79C}" type="slidenum">
              <a:rPr lang="cs-CZ" smtClean="0"/>
              <a:pPr>
                <a:defRPr/>
              </a:pPr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64172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0715AE-BAD6-437B-9508-CD9914ACB79C}" type="slidenum">
              <a:rPr lang="cs-CZ" smtClean="0"/>
              <a:pPr>
                <a:defRPr/>
              </a:pPr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27228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0715AE-BAD6-437B-9508-CD9914ACB79C}" type="slidenum">
              <a:rPr lang="cs-CZ" smtClean="0"/>
              <a:pPr>
                <a:defRPr/>
              </a:pPr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7409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64554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0715AE-BAD6-437B-9508-CD9914ACB79C}" type="slidenum">
              <a:rPr lang="cs-CZ" smtClean="0"/>
              <a:pPr>
                <a:defRPr/>
              </a:pPr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81393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0715AE-BAD6-437B-9508-CD9914ACB79C}" type="slidenum">
              <a:rPr lang="cs-CZ" smtClean="0"/>
              <a:pPr>
                <a:defRPr/>
              </a:pPr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73052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0715AE-BAD6-437B-9508-CD9914ACB79C}" type="slidenum">
              <a:rPr lang="cs-CZ" smtClean="0"/>
              <a:pPr>
                <a:defRPr/>
              </a:pPr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42305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3549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54000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76471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2255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1519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3740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658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7498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3466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2562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14C4-30CF-447E-9145-8BC7F1F72B57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07/13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301" y="215"/>
            <a:ext cx="9220302" cy="166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481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7C91E-3156-48AF-AD3A-4FB756CD4EFE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07/13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8205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0F06-431C-47F6-9C68-953027750932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07/13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073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84DA8-6C41-49F2-813C-5E158F7B1454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07/13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008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5357F-8455-4F58-ADFA-7E4D7AA0DDCF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07/13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8485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87AE-A18A-49D4-9090-91B7F69819D9}" type="datetime1">
              <a:rPr lang="cs-CZ" smtClean="0"/>
              <a:t>4.9.2024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07/13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3780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487EC-F5DD-45D8-9206-9F396A332CCD}" type="datetime1">
              <a:rPr lang="cs-CZ" smtClean="0"/>
              <a:t>4.9.2024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07/13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0758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61F37-70BC-49B6-9301-FEEB91F295EF}" type="datetime1">
              <a:rPr lang="cs-CZ" smtClean="0"/>
              <a:t>4.9.2024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07/13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077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66F21-485A-4535-A574-414F25553D2C}" type="datetime1">
              <a:rPr lang="cs-CZ" smtClean="0"/>
              <a:t>4.9.2024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07/13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7936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D8643-D26A-4D64-B4A7-96EA1BAFBD5B}" type="datetime1">
              <a:rPr lang="cs-CZ" smtClean="0"/>
              <a:t>4.9.2024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07/13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5100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D8DB3-AC58-40E2-A13D-39BD980F66D9}" type="datetime1">
              <a:rPr lang="cs-CZ" smtClean="0"/>
              <a:t>4.9.2024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07/13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6656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730CD-58A5-446F-BABC-BAC08002AF06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Mechanika tekutin 07/13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40" b="15348"/>
          <a:stretch/>
        </p:blipFill>
        <p:spPr>
          <a:xfrm>
            <a:off x="7439185" y="0"/>
            <a:ext cx="1699360" cy="84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52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4.emf"/><Relationship Id="rId5" Type="http://schemas.openxmlformats.org/officeDocument/2006/relationships/hyperlink" Target="http://home.zcu.cz/~uruba/vyuka/FM/" TargetMode="External"/><Relationship Id="rId10" Type="http://schemas.openxmlformats.org/officeDocument/2006/relationships/oleObject" Target="../embeddings/oleObject3.bin"/><Relationship Id="rId4" Type="http://schemas.openxmlformats.org/officeDocument/2006/relationships/hyperlink" Target="mailto:uruba@fst.zcu.cz" TargetMode="External"/><Relationship Id="rId9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5.bin"/><Relationship Id="rId12" Type="http://schemas.openxmlformats.org/officeDocument/2006/relationships/image" Target="../media/image4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7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39.wmf"/><Relationship Id="rId4" Type="http://schemas.openxmlformats.org/officeDocument/2006/relationships/image" Target="../media/image32.emf"/><Relationship Id="rId9" Type="http://schemas.openxmlformats.org/officeDocument/2006/relationships/oleObject" Target="../embeddings/oleObject6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emf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gif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notesSlide" Target="../notesSlides/notesSlide24.xml"/><Relationship Id="rId7" Type="http://schemas.openxmlformats.org/officeDocument/2006/relationships/oleObject" Target="../embeddings/oleObject8.bin"/><Relationship Id="rId12" Type="http://schemas.openxmlformats.org/officeDocument/2006/relationships/image" Target="../media/image6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6.png"/><Relationship Id="rId11" Type="http://schemas.openxmlformats.org/officeDocument/2006/relationships/oleObject" Target="../embeddings/oleObject10.bin"/><Relationship Id="rId5" Type="http://schemas.openxmlformats.org/officeDocument/2006/relationships/image" Target="../media/image65.png"/><Relationship Id="rId10" Type="http://schemas.openxmlformats.org/officeDocument/2006/relationships/image" Target="../media/image62.emf"/><Relationship Id="rId4" Type="http://schemas.openxmlformats.org/officeDocument/2006/relationships/image" Target="../media/image64.png"/><Relationship Id="rId9" Type="http://schemas.openxmlformats.org/officeDocument/2006/relationships/oleObject" Target="../embeddings/oleObject9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7" Type="http://schemas.openxmlformats.org/officeDocument/2006/relationships/image" Target="../media/image71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gif"/><Relationship Id="rId5" Type="http://schemas.openxmlformats.org/officeDocument/2006/relationships/image" Target="../media/image69.gif"/><Relationship Id="rId4" Type="http://schemas.openxmlformats.org/officeDocument/2006/relationships/image" Target="../media/image68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gif"/><Relationship Id="rId4" Type="http://schemas.openxmlformats.org/officeDocument/2006/relationships/image" Target="../media/image7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gif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88.png"/><Relationship Id="rId4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vacla\Dropbox\&#353;kola\Plzen\p&#345;edn&#225;&#353;ky\MT\mat\video\airfoil_osc.mp4" TargetMode="External"/><Relationship Id="rId1" Type="http://schemas.microsoft.com/office/2007/relationships/media" Target="file:///C:\Users\vacla\Dropbox\&#353;kola\Plzen\p&#345;edn&#225;&#353;ky\MT\mat\video\airfoil_osc.mp4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10" Type="http://schemas.openxmlformats.org/officeDocument/2006/relationships/image" Target="../media/image20.emf"/><Relationship Id="rId4" Type="http://schemas.openxmlformats.org/officeDocument/2006/relationships/image" Target="../media/image15.emf"/><Relationship Id="rId9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Fluid Mechanics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2318538"/>
          </a:xfrm>
        </p:spPr>
        <p:txBody>
          <a:bodyPr>
            <a:normAutofit/>
          </a:bodyPr>
          <a:lstStyle/>
          <a:p>
            <a:r>
              <a:rPr lang="cs-CZ" noProof="0" dirty="0" smtClean="0"/>
              <a:t>Prof. </a:t>
            </a:r>
            <a:r>
              <a:rPr lang="en-US" noProof="0" dirty="0" smtClean="0"/>
              <a:t>Václav </a:t>
            </a:r>
            <a:r>
              <a:rPr lang="en-US" noProof="0" dirty="0"/>
              <a:t>Uruba</a:t>
            </a:r>
          </a:p>
          <a:p>
            <a:r>
              <a:rPr lang="en-US" noProof="0" dirty="0">
                <a:hlinkClick r:id="rId4"/>
              </a:rPr>
              <a:t>uruba@fst.zcu.cz</a:t>
            </a:r>
            <a:r>
              <a:rPr lang="en-US" noProof="0" dirty="0"/>
              <a:t> </a:t>
            </a:r>
          </a:p>
          <a:p>
            <a:r>
              <a:rPr lang="en-US" dirty="0">
                <a:hlinkClick r:id="rId5"/>
              </a:rPr>
              <a:t>http://home.zcu.cz/~uruba/vyuka/FM</a:t>
            </a:r>
            <a:r>
              <a:rPr lang="en-US" dirty="0" smtClean="0">
                <a:hlinkClick r:id="rId5"/>
              </a:rPr>
              <a:t>/</a:t>
            </a:r>
            <a:r>
              <a:rPr lang="cs-CZ" dirty="0" smtClean="0"/>
              <a:t> </a:t>
            </a:r>
            <a:r>
              <a:rPr lang="en-US" dirty="0" smtClean="0"/>
              <a:t> </a:t>
            </a:r>
            <a:endParaRPr lang="en-US" noProof="0" dirty="0"/>
          </a:p>
          <a:p>
            <a:r>
              <a:rPr lang="en-US" dirty="0"/>
              <a:t>UWB FME, KKE</a:t>
            </a:r>
          </a:p>
          <a:p>
            <a:r>
              <a:rPr lang="en-US" dirty="0"/>
              <a:t>Institute of Thermomechanics ASCR, CTU in </a:t>
            </a:r>
            <a:r>
              <a:rPr lang="en-US" noProof="0" dirty="0"/>
              <a:t>Prague FME, C</a:t>
            </a:r>
            <a:r>
              <a:rPr lang="en-US" dirty="0"/>
              <a:t>U FFM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CBC0-F326-49B1-B9DB-7FEF6229C74E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01/13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</a:t>
            </a:fld>
            <a:endParaRPr lang="cs-CZ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5422900" y="28829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6" imgW="114300" imgH="165100" progId="Equation.3">
                  <p:embed/>
                </p:oleObj>
              </mc:Choice>
              <mc:Fallback>
                <p:oleObj name="Equation" r:id="rId6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22900" y="28829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5422900" y="28829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8" imgW="114300" imgH="165100" progId="Equation.3">
                  <p:embed/>
                </p:oleObj>
              </mc:Choice>
              <mc:Fallback>
                <p:oleObj name="Equation" r:id="rId8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422900" y="28829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5422900" y="28829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10" imgW="114300" imgH="165100" progId="Equation.3">
                  <p:embed/>
                </p:oleObj>
              </mc:Choice>
              <mc:Fallback>
                <p:oleObj name="Equation" r:id="rId10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422900" y="28829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0425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Drag</a:t>
            </a:r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0498883"/>
              </p:ext>
            </p:extLst>
          </p:nvPr>
        </p:nvGraphicFramePr>
        <p:xfrm>
          <a:off x="2079763" y="1649383"/>
          <a:ext cx="5257800" cy="46917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78809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Tvar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Tvarový odpor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Třecí odpor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07186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25556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∼10%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∼90%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51113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∼90%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∼10%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510748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47EAF-13AF-43B5-8E36-86C953C1D1F2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07/13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10</a:t>
            </a:fld>
            <a:endParaRPr lang="cs-CZ"/>
          </a:p>
        </p:txBody>
      </p:sp>
      <p:pic>
        <p:nvPicPr>
          <p:cNvPr id="9218" name="Picture 2" descr="http://upload.wikimedia.org/wikipedia/commons/thumb/8/8d/Flow_plate.svg/175px-Flow_plate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05" y="1975165"/>
            <a:ext cx="1666875" cy="6191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upload.wikimedia.org/wikipedia/commons/thumb/1/14/Flow_foil.svg/175px-Flow_foil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04" y="2690505"/>
            <a:ext cx="1666875" cy="6191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upload.wikimedia.org/wikipedia/commons/thumb/c/c8/Flow_sphere.svg/175px-Flow_sphere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04" y="3360150"/>
            <a:ext cx="1666875" cy="1476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upload.wikimedia.org/wikipedia/commons/thumb/c/ce/Flow_plate_perpendicular.svg/175px-Flow_plate_perpendicular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04" y="4836525"/>
            <a:ext cx="1666875" cy="1476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18955" y="2063277"/>
            <a:ext cx="1319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Streamlined</a:t>
            </a:r>
          </a:p>
          <a:p>
            <a:pPr algn="ctr"/>
            <a:r>
              <a:rPr lang="en-US" dirty="0"/>
              <a:t>Body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1112616" y="4132767"/>
            <a:ext cx="657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Bluff</a:t>
            </a:r>
          </a:p>
          <a:p>
            <a:pPr algn="ctr"/>
            <a:r>
              <a:rPr lang="en-US" dirty="0"/>
              <a:t>Body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xmlns="" id="{F35685A9-E9DD-B6CD-D4E5-3DE257D60C07}"/>
              </a:ext>
            </a:extLst>
          </p:cNvPr>
          <p:cNvSpPr txBox="1"/>
          <p:nvPr/>
        </p:nvSpPr>
        <p:spPr>
          <a:xfrm>
            <a:off x="7691034" y="4579043"/>
            <a:ext cx="10468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err="1">
                <a:solidFill>
                  <a:srgbClr val="FF0000"/>
                </a:solidFill>
              </a:rPr>
              <a:t>wake</a:t>
            </a:r>
            <a:endParaRPr lang="cs-CZ" sz="3200" dirty="0">
              <a:solidFill>
                <a:srgbClr val="FF0000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D98F95D1-9C36-7BB2-8BA1-B8B867FB4086}"/>
              </a:ext>
            </a:extLst>
          </p:cNvPr>
          <p:cNvSpPr txBox="1"/>
          <p:nvPr/>
        </p:nvSpPr>
        <p:spPr>
          <a:xfrm>
            <a:off x="159026" y="3048000"/>
            <a:ext cx="1779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 BL separation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xmlns="" id="{DF700DC5-00AC-95A2-8C83-2A3A1E6340DA}"/>
              </a:ext>
            </a:extLst>
          </p:cNvPr>
          <p:cNvSpPr txBox="1"/>
          <p:nvPr/>
        </p:nvSpPr>
        <p:spPr>
          <a:xfrm>
            <a:off x="223013" y="4968100"/>
            <a:ext cx="1455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BL separation</a:t>
            </a:r>
          </a:p>
        </p:txBody>
      </p:sp>
    </p:spTree>
    <p:extLst>
      <p:ext uri="{BB962C8B-B14F-4D97-AF65-F5344CB8AC3E}">
        <p14:creationId xmlns:p14="http://schemas.microsoft.com/office/powerpoint/2010/main" val="422327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Drag</a:t>
            </a:r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1836704"/>
              </p:ext>
            </p:extLst>
          </p:nvPr>
        </p:nvGraphicFramePr>
        <p:xfrm>
          <a:off x="628650" y="1825625"/>
          <a:ext cx="6309360" cy="1244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73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Body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Dominant mechanism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C</a:t>
                      </a:r>
                      <a:r>
                        <a:rPr lang="en-US" baseline="-25000" noProof="0" dirty="0"/>
                        <a:t>D</a:t>
                      </a:r>
                      <a:r>
                        <a:rPr lang="en-US" baseline="0" noProof="0" dirty="0"/>
                        <a:t> - </a:t>
                      </a:r>
                      <a:r>
                        <a:rPr lang="en-US" noProof="0" dirty="0"/>
                        <a:t>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F</a:t>
                      </a:r>
                      <a:r>
                        <a:rPr lang="en-US" baseline="-25000" noProof="0" dirty="0"/>
                        <a:t>D</a:t>
                      </a:r>
                      <a:r>
                        <a:rPr lang="en-US" baseline="0" noProof="0" dirty="0"/>
                        <a:t> - </a:t>
                      </a:r>
                      <a:r>
                        <a:rPr lang="en-US" noProof="0" dirty="0"/>
                        <a:t>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Streamlined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Friction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C</a:t>
                      </a:r>
                      <a:r>
                        <a:rPr lang="en-US" baseline="-25000" noProof="0" dirty="0"/>
                        <a:t>D</a:t>
                      </a:r>
                      <a:r>
                        <a:rPr lang="en-US" baseline="0" noProof="0" dirty="0"/>
                        <a:t> </a:t>
                      </a:r>
                      <a:r>
                        <a:rPr lang="en-US" baseline="0" noProof="0" dirty="0">
                          <a:sym typeface="Symbol" panose="05050102010706020507" pitchFamily="18" charset="2"/>
                        </a:rPr>
                        <a:t> 1/Re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/>
                        <a:t>F</a:t>
                      </a:r>
                      <a:r>
                        <a:rPr lang="en-US" baseline="-25000" noProof="0" dirty="0"/>
                        <a:t>D</a:t>
                      </a:r>
                      <a:r>
                        <a:rPr lang="en-US" baseline="0" noProof="0" dirty="0"/>
                        <a:t> </a:t>
                      </a:r>
                      <a:r>
                        <a:rPr lang="en-US" baseline="0" noProof="0" dirty="0">
                          <a:sym typeface="Symbol" panose="05050102010706020507" pitchFamily="18" charset="2"/>
                        </a:rPr>
                        <a:t> U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Bluff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Pressure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/>
                        <a:t>C</a:t>
                      </a:r>
                      <a:r>
                        <a:rPr lang="en-US" baseline="-25000" noProof="0" dirty="0"/>
                        <a:t>D</a:t>
                      </a:r>
                      <a:r>
                        <a:rPr lang="en-US" baseline="0" noProof="0" dirty="0"/>
                        <a:t> </a:t>
                      </a:r>
                      <a:r>
                        <a:rPr lang="en-US" baseline="0" noProof="0" dirty="0">
                          <a:sym typeface="Symbol" panose="05050102010706020507" pitchFamily="18" charset="2"/>
                        </a:rPr>
                        <a:t> const.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/>
                        <a:t>F</a:t>
                      </a:r>
                      <a:r>
                        <a:rPr lang="en-US" baseline="-25000" noProof="0" dirty="0"/>
                        <a:t>D</a:t>
                      </a:r>
                      <a:r>
                        <a:rPr lang="en-US" baseline="0" noProof="0" dirty="0"/>
                        <a:t> </a:t>
                      </a:r>
                      <a:r>
                        <a:rPr lang="en-US" baseline="0" noProof="0" dirty="0">
                          <a:sym typeface="Symbol" panose="05050102010706020507" pitchFamily="18" charset="2"/>
                        </a:rPr>
                        <a:t> </a:t>
                      </a:r>
                      <a:r>
                        <a:rPr lang="en-US" baseline="0" noProof="0" dirty="0" err="1">
                          <a:sym typeface="Symbol" panose="05050102010706020507" pitchFamily="18" charset="2"/>
                        </a:rPr>
                        <a:t>p</a:t>
                      </a:r>
                      <a:r>
                        <a:rPr lang="en-US" baseline="-25000" noProof="0" dirty="0" err="1">
                          <a:sym typeface="Symbol" panose="05050102010706020507" pitchFamily="18" charset="2"/>
                        </a:rPr>
                        <a:t>d</a:t>
                      </a:r>
                      <a:r>
                        <a:rPr lang="en-US" baseline="0" noProof="0" dirty="0">
                          <a:sym typeface="Symbol" panose="05050102010706020507" pitchFamily="18" charset="2"/>
                        </a:rPr>
                        <a:t>  U</a:t>
                      </a:r>
                      <a:r>
                        <a:rPr lang="en-US" baseline="30000" noProof="0" dirty="0">
                          <a:sym typeface="Symbol" panose="05050102010706020507" pitchFamily="18" charset="2"/>
                        </a:rPr>
                        <a:t>2</a:t>
                      </a:r>
                      <a:r>
                        <a:rPr lang="en-US" baseline="0" noProof="0" dirty="0">
                          <a:sym typeface="Symbol" panose="05050102010706020507" pitchFamily="18" charset="2"/>
                        </a:rPr>
                        <a:t> 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84DA8-6C41-49F2-813C-5E158F7B1454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07/13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11</a:t>
            </a:fld>
            <a:endParaRPr lang="cs-CZ"/>
          </a:p>
        </p:txBody>
      </p:sp>
      <p:graphicFrame>
        <p:nvGraphicFramePr>
          <p:cNvPr id="8" name="Graf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537790"/>
              </p:ext>
            </p:extLst>
          </p:nvPr>
        </p:nvGraphicFramePr>
        <p:xfrm>
          <a:off x="646981" y="3135703"/>
          <a:ext cx="300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raf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7266723"/>
              </p:ext>
            </p:extLst>
          </p:nvPr>
        </p:nvGraphicFramePr>
        <p:xfrm>
          <a:off x="628650" y="4757468"/>
          <a:ext cx="300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Graf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3013239"/>
              </p:ext>
            </p:extLst>
          </p:nvPr>
        </p:nvGraphicFramePr>
        <p:xfrm>
          <a:off x="4502988" y="3196087"/>
          <a:ext cx="3000000" cy="18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054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9" grpId="0">
        <p:bldAsOne/>
      </p:bldGraphic>
      <p:bldGraphic spid="10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Streamlined bodies and bluff bodies</a:t>
            </a:r>
            <a:br>
              <a:rPr lang="en-US" dirty="0"/>
            </a:br>
            <a:r>
              <a:rPr lang="en-US" dirty="0"/>
              <a:t> – drag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825625"/>
            <a:ext cx="4944475" cy="4351338"/>
          </a:xfrm>
        </p:spPr>
        <p:txBody>
          <a:bodyPr/>
          <a:lstStyle/>
          <a:p>
            <a:r>
              <a:rPr lang="en-US" dirty="0"/>
              <a:t>Streamlined body – no BL separation</a:t>
            </a:r>
          </a:p>
          <a:p>
            <a:pPr lvl="1"/>
            <a:r>
              <a:rPr lang="en-US" dirty="0"/>
              <a:t>Friction force</a:t>
            </a:r>
          </a:p>
          <a:p>
            <a:pPr lvl="1"/>
            <a:r>
              <a:rPr lang="en-US" dirty="0"/>
              <a:t>Pressure force – small (negligible)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Bluff body – with BL separation</a:t>
            </a:r>
          </a:p>
          <a:p>
            <a:pPr lvl="1"/>
            <a:r>
              <a:rPr lang="en-US" dirty="0"/>
              <a:t>Friction force - small</a:t>
            </a:r>
          </a:p>
          <a:p>
            <a:pPr lvl="1"/>
            <a:r>
              <a:rPr lang="en-US" dirty="0"/>
              <a:t>Pressure force - dominant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D55E1-D490-4BC7-ACE3-C6F876352AC6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07/13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12</a:t>
            </a:fld>
            <a:endParaRPr lang="cs-CZ"/>
          </a:p>
        </p:txBody>
      </p:sp>
      <p:pic>
        <p:nvPicPr>
          <p:cNvPr id="7" name="22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86400" y="1127729"/>
            <a:ext cx="3657600" cy="2743200"/>
          </a:xfrm>
          <a:prstGeom prst="rect">
            <a:avLst/>
          </a:prstGeom>
        </p:spPr>
      </p:pic>
      <p:pic>
        <p:nvPicPr>
          <p:cNvPr id="8" name="221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86400" y="3923748"/>
            <a:ext cx="3657600" cy="274320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xmlns="" id="{8EAE1CE2-D3DA-486F-811E-3687868D69B7}"/>
              </a:ext>
            </a:extLst>
          </p:cNvPr>
          <p:cNvSpPr txBox="1"/>
          <p:nvPr/>
        </p:nvSpPr>
        <p:spPr>
          <a:xfrm>
            <a:off x="4049645" y="5381040"/>
            <a:ext cx="10468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err="1">
                <a:solidFill>
                  <a:srgbClr val="FF0000"/>
                </a:solidFill>
              </a:rPr>
              <a:t>wake</a:t>
            </a:r>
            <a:endParaRPr lang="cs-CZ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74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45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90"/>
                            </p:stCondLst>
                            <p:childTnLst>
                              <p:par>
                                <p:cTn id="4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61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 uiExpand="1" build="p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Bluff body – cylinder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Inviscid flow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Laminar BL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Turbulent BL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54E3B-ACF6-48B6-AB90-6FDAA9DE674C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07/13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13</a:t>
            </a:fld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648" y="3228926"/>
            <a:ext cx="3379352" cy="312742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050" y="1341132"/>
            <a:ext cx="2731058" cy="1403400"/>
          </a:xfrm>
          <a:prstGeom prst="rect">
            <a:avLst/>
          </a:prstGeom>
        </p:spPr>
      </p:pic>
      <p:grpSp>
        <p:nvGrpSpPr>
          <p:cNvPr id="14" name="Skupina 13"/>
          <p:cNvGrpSpPr/>
          <p:nvPr/>
        </p:nvGrpSpPr>
        <p:grpSpPr>
          <a:xfrm>
            <a:off x="6033052" y="1825625"/>
            <a:ext cx="2564296" cy="1772340"/>
            <a:chOff x="6033052" y="1825625"/>
            <a:chExt cx="2564296" cy="1772340"/>
          </a:xfrm>
        </p:grpSpPr>
        <p:sp>
          <p:nvSpPr>
            <p:cNvPr id="11" name="TextovéPole 10"/>
            <p:cNvSpPr txBox="1"/>
            <p:nvPr/>
          </p:nvSpPr>
          <p:spPr>
            <a:xfrm>
              <a:off x="6033052" y="1825625"/>
              <a:ext cx="2019592" cy="646331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Forces </a:t>
              </a:r>
              <a:r>
                <a:rPr lang="en-US" dirty="0">
                  <a:solidFill>
                    <a:srgbClr val="FF0000"/>
                  </a:solidFill>
                </a:rPr>
                <a:t>vanish!!!</a:t>
              </a:r>
            </a:p>
            <a:p>
              <a:r>
                <a:rPr lang="en-US" dirty="0" err="1"/>
                <a:t>d’Alambert</a:t>
              </a:r>
              <a:r>
                <a:rPr lang="en-US" dirty="0"/>
                <a:t> paradox</a:t>
              </a:r>
            </a:p>
          </p:txBody>
        </p:sp>
        <p:cxnSp>
          <p:nvCxnSpPr>
            <p:cNvPr id="13" name="Přímá spojnice se šipkou 12"/>
            <p:cNvCxnSpPr>
              <a:stCxn id="11" idx="2"/>
            </p:cNvCxnSpPr>
            <p:nvPr/>
          </p:nvCxnSpPr>
          <p:spPr>
            <a:xfrm>
              <a:off x="7042848" y="2471956"/>
              <a:ext cx="1554500" cy="112600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ovéPole 11"/>
          <p:cNvSpPr txBox="1"/>
          <p:nvPr/>
        </p:nvSpPr>
        <p:spPr>
          <a:xfrm>
            <a:off x="4999382" y="3509343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Big D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5196523" y="5185324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FF0000"/>
                </a:solidFill>
              </a:rPr>
              <a:t>Small</a:t>
            </a:r>
            <a:r>
              <a:rPr lang="cs-CZ" dirty="0">
                <a:solidFill>
                  <a:srgbClr val="FF0000"/>
                </a:solidFill>
              </a:rPr>
              <a:t> D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8568" y="2929828"/>
            <a:ext cx="2407607" cy="1675345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6050" y="4692070"/>
            <a:ext cx="2445680" cy="158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34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Drag 2D bodies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61DC6-0FF8-4F04-9F80-EEE01CB25EC8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07/13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14</a:t>
            </a:fld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2686050" y="5987019"/>
            <a:ext cx="4864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Pozor</a:t>
            </a:r>
            <a:r>
              <a:rPr lang="cs-CZ" dirty="0">
                <a:solidFill>
                  <a:srgbClr val="FF0000"/>
                </a:solidFill>
              </a:rPr>
              <a:t>: log-log </a:t>
            </a:r>
            <a:r>
              <a:rPr lang="cs-CZ" dirty="0"/>
              <a:t>graf – přímka je mocninná závislost!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844" y="1300122"/>
            <a:ext cx="7644506" cy="468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34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97" y="1690689"/>
            <a:ext cx="7819351" cy="42291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Drag 3D bodies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1FC75-B346-45B5-8D61-7299603BF26A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07/13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15</a:t>
            </a:fld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3583" y="2865347"/>
            <a:ext cx="1353201" cy="83781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9330" y="1955188"/>
            <a:ext cx="1340253" cy="985189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3840" y="4245964"/>
            <a:ext cx="1551022" cy="767034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3833" y="5085453"/>
            <a:ext cx="2851518" cy="101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21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661" y="1879661"/>
            <a:ext cx="7819351" cy="42291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Drag 3D bodies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1FC75-B346-45B5-8D61-7299603BF26A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07/13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16</a:t>
            </a:fld>
            <a:endParaRPr lang="cs-CZ"/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6376571"/>
              </p:ext>
            </p:extLst>
          </p:nvPr>
        </p:nvGraphicFramePr>
        <p:xfrm>
          <a:off x="1878012" y="3895105"/>
          <a:ext cx="2361600" cy="660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5" imgW="1180800" imgH="330120" progId="Equation.DSMT4">
                  <p:embed/>
                </p:oleObj>
              </mc:Choice>
              <mc:Fallback>
                <p:oleObj name="Equation" r:id="rId5" imgW="118080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78012" y="3895105"/>
                        <a:ext cx="2361600" cy="66024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k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3518769"/>
              </p:ext>
            </p:extLst>
          </p:nvPr>
        </p:nvGraphicFramePr>
        <p:xfrm>
          <a:off x="4483710" y="2472059"/>
          <a:ext cx="2717280" cy="406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7" imgW="1358640" imgH="203040" progId="Equation.DSMT4">
                  <p:embed/>
                </p:oleObj>
              </mc:Choice>
              <mc:Fallback>
                <p:oleObj name="Equation" r:id="rId7" imgW="13586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83710" y="2472059"/>
                        <a:ext cx="2717280" cy="406080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k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8335356"/>
              </p:ext>
            </p:extLst>
          </p:nvPr>
        </p:nvGraphicFramePr>
        <p:xfrm>
          <a:off x="6629670" y="5861171"/>
          <a:ext cx="1142640" cy="660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9" imgW="571320" imgH="330120" progId="Equation.DSMT4">
                  <p:embed/>
                </p:oleObj>
              </mc:Choice>
              <mc:Fallback>
                <p:oleObj name="Equation" r:id="rId9" imgW="57132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629670" y="5861171"/>
                        <a:ext cx="1142640" cy="6602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k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1329657"/>
              </p:ext>
            </p:extLst>
          </p:nvPr>
        </p:nvGraphicFramePr>
        <p:xfrm>
          <a:off x="6390" y="4500060"/>
          <a:ext cx="1650960" cy="710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11" imgW="825480" imgH="355320" progId="Equation.DSMT4">
                  <p:embed/>
                </p:oleObj>
              </mc:Choice>
              <mc:Fallback>
                <p:oleObj name="Equation" r:id="rId11" imgW="82548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390" y="4500060"/>
                        <a:ext cx="1650960" cy="710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82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Golf ball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2F808-092A-4C20-AF3D-E67AF365F402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07/13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17</a:t>
            </a:fld>
            <a:endParaRPr lang="cs-CZ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6287" y="1628800"/>
            <a:ext cx="371203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628800"/>
            <a:ext cx="3411463" cy="401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7428" y="4591508"/>
            <a:ext cx="1354460" cy="1354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ovéPole 9"/>
          <p:cNvSpPr txBox="1"/>
          <p:nvPr/>
        </p:nvSpPr>
        <p:spPr>
          <a:xfrm>
            <a:off x="1743708" y="3970042"/>
            <a:ext cx="2175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23</a:t>
            </a:r>
            <a:r>
              <a:rPr lang="cs-CZ" dirty="0"/>
              <a:t>                   </a:t>
            </a:r>
            <a:r>
              <a:rPr lang="cs-CZ" dirty="0">
                <a:solidFill>
                  <a:srgbClr val="0070C0"/>
                </a:solidFill>
              </a:rPr>
              <a:t>83  </a:t>
            </a:r>
            <a:r>
              <a:rPr lang="cs-CZ" dirty="0"/>
              <a:t>m/s</a:t>
            </a:r>
            <a:r>
              <a:rPr lang="cs-CZ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463840" y="5576636"/>
            <a:ext cx="145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 = 43-45mm</a:t>
            </a:r>
          </a:p>
        </p:txBody>
      </p:sp>
    </p:spTree>
    <p:extLst>
      <p:ext uri="{BB962C8B-B14F-4D97-AF65-F5344CB8AC3E}">
        <p14:creationId xmlns:p14="http://schemas.microsoft.com/office/powerpoint/2010/main" val="326973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Mach number (compressibility)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Shock waves</a:t>
            </a:r>
          </a:p>
          <a:p>
            <a:r>
              <a:rPr lang="en-US" dirty="0"/>
              <a:t>Drag increased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5B00F-F2D2-4636-9BAB-5C54B1C7A0A7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07/13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18</a:t>
            </a:fld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2993" y="1619316"/>
            <a:ext cx="4307014" cy="476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38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Circular cylinder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B49B8-B774-47E1-A2C9-1BA1D7944834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07/13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19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298" y="1825625"/>
            <a:ext cx="8287404" cy="4332500"/>
          </a:xfrm>
          <a:prstGeom prst="rect">
            <a:avLst/>
          </a:prstGeom>
        </p:spPr>
      </p:pic>
      <p:grpSp>
        <p:nvGrpSpPr>
          <p:cNvPr id="9" name="Skupina 8"/>
          <p:cNvGrpSpPr/>
          <p:nvPr/>
        </p:nvGrpSpPr>
        <p:grpSpPr>
          <a:xfrm>
            <a:off x="1657350" y="5472984"/>
            <a:ext cx="5697440" cy="964482"/>
            <a:chOff x="1657350" y="5472984"/>
            <a:chExt cx="5697440" cy="964482"/>
          </a:xfrm>
        </p:grpSpPr>
        <p:sp>
          <p:nvSpPr>
            <p:cNvPr id="13" name="TextovéPole 12"/>
            <p:cNvSpPr txBox="1"/>
            <p:nvPr/>
          </p:nvSpPr>
          <p:spPr>
            <a:xfrm>
              <a:off x="1657350" y="5791135"/>
              <a:ext cx="10653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cs-CZ" dirty="0">
                  <a:solidFill>
                    <a:srgbClr val="FF0000"/>
                  </a:solidFill>
                </a:rPr>
                <a:t> = 0,1m</a:t>
              </a:r>
            </a:p>
            <a:p>
              <a:r>
                <a:rPr lang="cs-CZ" dirty="0">
                  <a:solidFill>
                    <a:srgbClr val="FF0000"/>
                  </a:solidFill>
                </a:rPr>
                <a:t>air</a:t>
              </a:r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6929417" y="5472984"/>
              <a:ext cx="4253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>
                  <a:solidFill>
                    <a:srgbClr val="FF0000"/>
                  </a:solidFill>
                </a:rPr>
                <a:t>30</a:t>
              </a:r>
            </a:p>
            <a:p>
              <a:r>
                <a:rPr lang="cs-CZ" sz="1200" dirty="0">
                  <a:solidFill>
                    <a:srgbClr val="FF0000"/>
                  </a:solidFill>
                </a:rPr>
                <a:t>m/s</a:t>
              </a:r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6284130" y="5472984"/>
              <a:ext cx="4253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>
                  <a:solidFill>
                    <a:srgbClr val="FF0000"/>
                  </a:solidFill>
                </a:rPr>
                <a:t>10</a:t>
              </a:r>
            </a:p>
            <a:p>
              <a:r>
                <a:rPr lang="cs-CZ" sz="1200" dirty="0">
                  <a:solidFill>
                    <a:srgbClr val="FF0000"/>
                  </a:solidFill>
                </a:rPr>
                <a:t>m/s</a:t>
              </a:r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5377983" y="5472984"/>
              <a:ext cx="4253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>
                  <a:solidFill>
                    <a:srgbClr val="FF0000"/>
                  </a:solidFill>
                </a:rPr>
                <a:t>1</a:t>
              </a:r>
            </a:p>
            <a:p>
              <a:r>
                <a:rPr lang="cs-CZ" sz="1200" dirty="0">
                  <a:solidFill>
                    <a:srgbClr val="FF0000"/>
                  </a:solidFill>
                </a:rPr>
                <a:t>m/s</a:t>
              </a:r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3525330" y="5472984"/>
              <a:ext cx="5625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>
                  <a:solidFill>
                    <a:srgbClr val="FF0000"/>
                  </a:solidFill>
                </a:rPr>
                <a:t>1</a:t>
              </a:r>
            </a:p>
            <a:p>
              <a:r>
                <a:rPr lang="cs-CZ" sz="1200" dirty="0">
                  <a:solidFill>
                    <a:srgbClr val="FF0000"/>
                  </a:solidFill>
                </a:rPr>
                <a:t>mm/s</a:t>
              </a:r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4386997" y="5472984"/>
              <a:ext cx="5017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>
                  <a:solidFill>
                    <a:srgbClr val="FF0000"/>
                  </a:solidFill>
                </a:rPr>
                <a:t>1</a:t>
              </a:r>
            </a:p>
            <a:p>
              <a:r>
                <a:rPr lang="cs-CZ" sz="1200" dirty="0">
                  <a:solidFill>
                    <a:srgbClr val="FF0000"/>
                  </a:solidFill>
                </a:rPr>
                <a:t>cm/s</a:t>
              </a:r>
            </a:p>
          </p:txBody>
        </p:sp>
      </p:grpSp>
      <p:cxnSp>
        <p:nvCxnSpPr>
          <p:cNvPr id="25" name="Přímá spojnice se šipkou 24"/>
          <p:cNvCxnSpPr/>
          <p:nvPr/>
        </p:nvCxnSpPr>
        <p:spPr>
          <a:xfrm flipH="1">
            <a:off x="1329928" y="2680072"/>
            <a:ext cx="190500" cy="1701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 descr="http://upload.wikimedia.org/wikipedia/commons/b/b4/Vortex-street-animation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139" y="8242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Zástupný symbol pro obsah 2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77" y="1432683"/>
            <a:ext cx="1448385" cy="1257808"/>
          </a:xfrm>
          <a:ln w="19050">
            <a:solidFill>
              <a:srgbClr val="FF0000"/>
            </a:solidFill>
          </a:ln>
        </p:spPr>
      </p:pic>
      <p:grpSp>
        <p:nvGrpSpPr>
          <p:cNvPr id="38" name="Skupina 37"/>
          <p:cNvGrpSpPr/>
          <p:nvPr/>
        </p:nvGrpSpPr>
        <p:grpSpPr>
          <a:xfrm>
            <a:off x="1265742" y="3969585"/>
            <a:ext cx="1848597" cy="1304954"/>
            <a:chOff x="1265742" y="3969585"/>
            <a:chExt cx="1848597" cy="1304954"/>
          </a:xfrm>
        </p:grpSpPr>
        <p:cxnSp>
          <p:nvCxnSpPr>
            <p:cNvPr id="27" name="Přímá spojnice se šipkou 26"/>
            <p:cNvCxnSpPr/>
            <p:nvPr/>
          </p:nvCxnSpPr>
          <p:spPr>
            <a:xfrm flipV="1">
              <a:off x="2133600" y="3969585"/>
              <a:ext cx="895350" cy="27583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Obrázek 2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5742" y="4245423"/>
              <a:ext cx="1848597" cy="1029116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</p:grpSp>
      <p:grpSp>
        <p:nvGrpSpPr>
          <p:cNvPr id="34" name="Skupina 33"/>
          <p:cNvGrpSpPr/>
          <p:nvPr/>
        </p:nvGrpSpPr>
        <p:grpSpPr>
          <a:xfrm>
            <a:off x="3335827" y="2283025"/>
            <a:ext cx="3525675" cy="1830324"/>
            <a:chOff x="3335827" y="2283025"/>
            <a:chExt cx="3525675" cy="1830324"/>
          </a:xfrm>
        </p:grpSpPr>
        <p:cxnSp>
          <p:nvCxnSpPr>
            <p:cNvPr id="30" name="Přímá spojnice se šipkou 29"/>
            <p:cNvCxnSpPr/>
            <p:nvPr/>
          </p:nvCxnSpPr>
          <p:spPr>
            <a:xfrm flipH="1">
              <a:off x="4076430" y="3461804"/>
              <a:ext cx="976675" cy="65154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Obrázek 2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5827" y="2283025"/>
              <a:ext cx="3525675" cy="1162520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</p:grpSp>
      <p:grpSp>
        <p:nvGrpSpPr>
          <p:cNvPr id="40" name="Skupina 39"/>
          <p:cNvGrpSpPr/>
          <p:nvPr/>
        </p:nvGrpSpPr>
        <p:grpSpPr>
          <a:xfrm>
            <a:off x="7118528" y="3087674"/>
            <a:ext cx="1838582" cy="1766428"/>
            <a:chOff x="7118528" y="3087674"/>
            <a:chExt cx="1838582" cy="1766428"/>
          </a:xfrm>
        </p:grpSpPr>
        <p:cxnSp>
          <p:nvCxnSpPr>
            <p:cNvPr id="37" name="Přímá spojnice se šipkou 36"/>
            <p:cNvCxnSpPr/>
            <p:nvPr/>
          </p:nvCxnSpPr>
          <p:spPr>
            <a:xfrm flipH="1">
              <a:off x="7363838" y="4164149"/>
              <a:ext cx="704654" cy="68995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Obrázek 3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8528" y="3087674"/>
              <a:ext cx="1838582" cy="1076475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</p:grpSp>
      <p:grpSp>
        <p:nvGrpSpPr>
          <p:cNvPr id="39" name="Skupina 38"/>
          <p:cNvGrpSpPr/>
          <p:nvPr/>
        </p:nvGrpSpPr>
        <p:grpSpPr>
          <a:xfrm>
            <a:off x="4981193" y="4245423"/>
            <a:ext cx="1867655" cy="1220016"/>
            <a:chOff x="4981193" y="4245423"/>
            <a:chExt cx="1867655" cy="1220016"/>
          </a:xfrm>
        </p:grpSpPr>
        <p:cxnSp>
          <p:nvCxnSpPr>
            <p:cNvPr id="35" name="Přímá spojnice se šipkou 34"/>
            <p:cNvCxnSpPr/>
            <p:nvPr/>
          </p:nvCxnSpPr>
          <p:spPr>
            <a:xfrm flipV="1">
              <a:off x="6048042" y="4245423"/>
              <a:ext cx="67008" cy="12824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Obrázek 3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1193" y="4360092"/>
              <a:ext cx="1867655" cy="1105347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83506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Fluid Mechanics - lectures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2800" dirty="0"/>
              <a:t>Introduction, concepts, definitions</a:t>
            </a:r>
            <a:endParaRPr lang="en-US" sz="2800" noProof="0" dirty="0"/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/>
              <a:t>Statics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/>
              <a:t>Kinematics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/>
              <a:t>Dynamics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Bernoulli equation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Shear regions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External flows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Internal flows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Flow machines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Turbulence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Compressible flows and acoustics</a:t>
            </a:r>
            <a:endParaRPr lang="en-US" sz="2800" noProof="0" dirty="0"/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Physical modelling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Mathematical modelling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28BD-1EA9-44C6-88A3-2EC2A0AE5C8A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01/13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491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Wing</a:t>
            </a:r>
          </a:p>
        </p:txBody>
      </p:sp>
      <p:pic>
        <p:nvPicPr>
          <p:cNvPr id="11" name="Zástupný symbol pro obsah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14" y="1957355"/>
            <a:ext cx="6298571" cy="4087877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23E28-E9E0-4876-99B1-5CA7F555EF6F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07/13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20</a:t>
            </a:fld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5461230" y="1411051"/>
            <a:ext cx="2354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=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b.c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cs-CZ" dirty="0"/>
              <a:t>area</a:t>
            </a:r>
          </a:p>
          <a:p>
            <a:r>
              <a:rPr lang="cs-CZ" dirty="0">
                <a:latin typeface="Blackadder ITC" panose="04020505051007020D02" pitchFamily="82" charset="0"/>
                <a:cs typeface="Times New Roman" panose="02020603050405020304" pitchFamily="18" charset="0"/>
              </a:rPr>
              <a:t>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cs-CZ" dirty="0" err="1"/>
              <a:t>aspect</a:t>
            </a:r>
            <a:r>
              <a:rPr lang="cs-CZ" dirty="0"/>
              <a:t> ratio</a:t>
            </a:r>
          </a:p>
        </p:txBody>
      </p:sp>
    </p:spTree>
    <p:extLst>
      <p:ext uri="{BB962C8B-B14F-4D97-AF65-F5344CB8AC3E}">
        <p14:creationId xmlns:p14="http://schemas.microsoft.com/office/powerpoint/2010/main" val="133898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Wing characteristics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5AE46-FFDF-4A7E-A5AB-D6101D75BE72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07/13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21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372" y="1690689"/>
            <a:ext cx="4158473" cy="422830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5240" y="2902341"/>
            <a:ext cx="4087388" cy="294027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5239" y="0"/>
            <a:ext cx="4466818" cy="2537215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5575820" y="6023075"/>
            <a:ext cx="2309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Blackadder ITC" panose="04020505051007020D02" pitchFamily="82" charset="0"/>
                <a:cs typeface="Times New Roman" panose="02020603050405020304" pitchFamily="18" charset="0"/>
              </a:rPr>
              <a:t>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cs-CZ" dirty="0" err="1"/>
              <a:t>aspect</a:t>
            </a:r>
            <a:r>
              <a:rPr lang="cs-CZ" dirty="0"/>
              <a:t> ratio</a:t>
            </a:r>
          </a:p>
        </p:txBody>
      </p:sp>
    </p:spTree>
    <p:extLst>
      <p:ext uri="{BB962C8B-B14F-4D97-AF65-F5344CB8AC3E}">
        <p14:creationId xmlns:p14="http://schemas.microsoft.com/office/powerpoint/2010/main" val="180816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Wing characteristics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81ECA-18DC-4B8E-81CC-A629EBAAD250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07/13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22</a:t>
            </a:fld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22" y="1309942"/>
            <a:ext cx="2985571" cy="495671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824" y="1905103"/>
            <a:ext cx="4620526" cy="436155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6932" y="0"/>
            <a:ext cx="2335650" cy="2702970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7344193" y="982153"/>
            <a:ext cx="580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Stall</a:t>
            </a:r>
          </a:p>
        </p:txBody>
      </p:sp>
    </p:spTree>
    <p:extLst>
      <p:ext uri="{BB962C8B-B14F-4D97-AF65-F5344CB8AC3E}">
        <p14:creationId xmlns:p14="http://schemas.microsoft.com/office/powerpoint/2010/main" val="206056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Theory of lift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9829C-86A7-42C8-9A61-4CB74C80F8D2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07/13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23</a:t>
            </a:fld>
            <a:endParaRPr lang="cs-CZ"/>
          </a:p>
        </p:txBody>
      </p:sp>
      <p:pic>
        <p:nvPicPr>
          <p:cNvPr id="7" name="Picture 2" descr="http://secretofflight.files.wordpress.com/2012/02/wrong11.gif?w=467&amp;h=3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28800"/>
            <a:ext cx="5653483" cy="42491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4971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Lift mechanism</a:t>
            </a:r>
            <a:endParaRPr lang="en-US" noProof="0" dirty="0"/>
          </a:p>
        </p:txBody>
      </p:sp>
      <p:pic>
        <p:nvPicPr>
          <p:cNvPr id="4" name="how wings work Smoke streamlines around an airfoil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sp>
        <p:nvSpPr>
          <p:cNvPr id="8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>
              <a:defRPr/>
            </a:pPr>
            <a:fld id="{51F8D5EA-41E0-44ED-BD62-434D0DD63AA8}" type="datetime1">
              <a:rPr lang="cs-CZ" smtClean="0"/>
              <a:t>4.9.2024</a:t>
            </a:fld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fld id="{050AEC44-D384-44E7-B8CA-71E8A99E8C33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07/13</a:t>
            </a:r>
          </a:p>
        </p:txBody>
      </p:sp>
    </p:spTree>
    <p:extLst>
      <p:ext uri="{BB962C8B-B14F-4D97-AF65-F5344CB8AC3E}">
        <p14:creationId xmlns:p14="http://schemas.microsoft.com/office/powerpoint/2010/main" val="39489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5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Theory </a:t>
            </a:r>
            <a:r>
              <a:rPr lang="en-US" dirty="0" err="1"/>
              <a:t>Kutta</a:t>
            </a:r>
            <a:r>
              <a:rPr lang="en-US" dirty="0"/>
              <a:t> (1902) – </a:t>
            </a:r>
            <a:r>
              <a:rPr lang="en-US" dirty="0" err="1"/>
              <a:t>Joukovskii</a:t>
            </a:r>
            <a:r>
              <a:rPr lang="en-US" dirty="0"/>
              <a:t> (1906)</a:t>
            </a:r>
            <a:endParaRPr lang="en-US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2D potential flow – inviscid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2896"/>
            <a:ext cx="3264024" cy="2448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196" y="2570690"/>
            <a:ext cx="2759968" cy="2069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96834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3539294"/>
              </p:ext>
            </p:extLst>
          </p:nvPr>
        </p:nvGraphicFramePr>
        <p:xfrm>
          <a:off x="4768850" y="4600575"/>
          <a:ext cx="14478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7" imgW="723900" imgH="381000" progId="Equation.DSMT4">
                  <p:embed/>
                </p:oleObj>
              </mc:Choice>
              <mc:Fallback>
                <p:oleObj name="Equation" r:id="rId7" imgW="723900" imgH="381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8850" y="4600575"/>
                        <a:ext cx="14478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3203848" y="3068960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+</a:t>
            </a:r>
            <a:endParaRPr lang="cs-CZ" sz="4400" dirty="0">
              <a:solidFill>
                <a:srgbClr val="FF000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581115" y="3051820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=</a:t>
            </a:r>
            <a:endParaRPr lang="cs-CZ" sz="4400" dirty="0">
              <a:solidFill>
                <a:srgbClr val="FF0000"/>
              </a:solidFill>
            </a:endParaRPr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2569888"/>
              </p:ext>
            </p:extLst>
          </p:nvPr>
        </p:nvGraphicFramePr>
        <p:xfrm>
          <a:off x="4757738" y="5360988"/>
          <a:ext cx="1371600" cy="55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9" imgW="685800" imgH="279400" progId="Equation.DSMT4">
                  <p:embed/>
                </p:oleObj>
              </mc:Choice>
              <mc:Fallback>
                <p:oleObj name="Equation" r:id="rId9" imgW="685800" imgH="279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7738" y="5360988"/>
                        <a:ext cx="1371600" cy="557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>
              <a:defRPr/>
            </a:pPr>
            <a:fld id="{EF48E252-2E09-4932-8F3E-E74E8C6CA035}" type="datetime1">
              <a:rPr lang="cs-CZ" smtClean="0"/>
              <a:t>4.9.2024</a:t>
            </a:fld>
            <a:endParaRPr lang="cs-CZ" dirty="0"/>
          </a:p>
        </p:txBody>
      </p:sp>
      <p:sp>
        <p:nvSpPr>
          <p:cNvPr id="13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fld id="{050AEC44-D384-44E7-B8CA-71E8A99E8C33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8" name="Vývojový diagram: spojnice 7"/>
          <p:cNvSpPr/>
          <p:nvPr/>
        </p:nvSpPr>
        <p:spPr>
          <a:xfrm>
            <a:off x="6780179" y="3346676"/>
            <a:ext cx="107004" cy="107004"/>
          </a:xfrm>
          <a:prstGeom prst="flowChartConnector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Vývojový diagram: spojnice 15"/>
          <p:cNvSpPr/>
          <p:nvPr/>
        </p:nvSpPr>
        <p:spPr>
          <a:xfrm>
            <a:off x="1037075" y="3219436"/>
            <a:ext cx="107004" cy="107004"/>
          </a:xfrm>
          <a:prstGeom prst="flowChartConnector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Vývojový diagram: spojnice 16"/>
          <p:cNvSpPr/>
          <p:nvPr/>
        </p:nvSpPr>
        <p:spPr>
          <a:xfrm>
            <a:off x="8163159" y="4112306"/>
            <a:ext cx="107004" cy="107004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Vývojový diagram: spojnice 17"/>
          <p:cNvSpPr/>
          <p:nvPr/>
        </p:nvSpPr>
        <p:spPr>
          <a:xfrm>
            <a:off x="2322956" y="3894290"/>
            <a:ext cx="107004" cy="107004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628650" y="4882834"/>
            <a:ext cx="3263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Stagnation point – leading edge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605573" y="5349779"/>
            <a:ext cx="3120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Stagnation point – trailing edge</a:t>
            </a:r>
          </a:p>
        </p:txBody>
      </p:sp>
      <p:graphicFrame>
        <p:nvGraphicFramePr>
          <p:cNvPr id="20" name="Objek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7878350"/>
              </p:ext>
            </p:extLst>
          </p:nvPr>
        </p:nvGraphicFramePr>
        <p:xfrm>
          <a:off x="5464783" y="1840006"/>
          <a:ext cx="14224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Equation" r:id="rId11" imgW="711000" imgH="203040" progId="Equation.DSMT4">
                  <p:embed/>
                </p:oleObj>
              </mc:Choice>
              <mc:Fallback>
                <p:oleObj name="Equation" r:id="rId11" imgW="71100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4783" y="1840006"/>
                        <a:ext cx="1422400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ovéPole 8"/>
          <p:cNvSpPr txBox="1"/>
          <p:nvPr/>
        </p:nvSpPr>
        <p:spPr>
          <a:xfrm>
            <a:off x="6640101" y="5719111"/>
            <a:ext cx="2147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Drag:</a:t>
            </a:r>
          </a:p>
          <a:p>
            <a:r>
              <a:rPr lang="en-US" dirty="0" err="1"/>
              <a:t>Prandtls</a:t>
            </a:r>
            <a:r>
              <a:rPr lang="en-US" dirty="0"/>
              <a:t> theory of BL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328546" y="1846565"/>
            <a:ext cx="1262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</a:t>
            </a:r>
            <a:r>
              <a:rPr lang="en-US" dirty="0"/>
              <a:t>’</a:t>
            </a:r>
            <a:r>
              <a:rPr lang="en-US" dirty="0" err="1"/>
              <a:t>Alamber</a:t>
            </a:r>
            <a:r>
              <a:rPr lang="cs-CZ" dirty="0"/>
              <a:t>t </a:t>
            </a:r>
          </a:p>
          <a:p>
            <a:r>
              <a:rPr lang="cs-CZ" dirty="0"/>
              <a:t>paradox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4773707" y="4415117"/>
            <a:ext cx="944634" cy="582706"/>
            <a:chOff x="4773707" y="4415117"/>
            <a:chExt cx="944634" cy="582706"/>
          </a:xfrm>
        </p:grpSpPr>
        <p:sp>
          <p:nvSpPr>
            <p:cNvPr id="14" name="Oval 13"/>
            <p:cNvSpPr/>
            <p:nvPr/>
          </p:nvSpPr>
          <p:spPr>
            <a:xfrm>
              <a:off x="4773707" y="4654176"/>
              <a:ext cx="388470" cy="343647"/>
            </a:xfrm>
            <a:prstGeom prst="ellipse">
              <a:avLst/>
            </a:prstGeom>
            <a:noFill/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982883" y="4415117"/>
              <a:ext cx="735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dirty="0">
                  <a:solidFill>
                    <a:srgbClr val="008000"/>
                  </a:solidFill>
                </a:rPr>
                <a:t>Lift </a:t>
              </a:r>
              <a:r>
                <a:rPr lang="cs-CZ" sz="1200" dirty="0" err="1">
                  <a:solidFill>
                    <a:srgbClr val="008000"/>
                  </a:solidFill>
                </a:rPr>
                <a:t>force</a:t>
              </a:r>
              <a:endParaRPr lang="cs-CZ" sz="12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739343" y="5023223"/>
            <a:ext cx="875322" cy="393541"/>
            <a:chOff x="4739343" y="5023223"/>
            <a:chExt cx="875322" cy="393541"/>
          </a:xfrm>
        </p:grpSpPr>
        <p:sp>
          <p:nvSpPr>
            <p:cNvPr id="23" name="Oval 22"/>
            <p:cNvSpPr/>
            <p:nvPr/>
          </p:nvSpPr>
          <p:spPr>
            <a:xfrm>
              <a:off x="4739343" y="5023223"/>
              <a:ext cx="388470" cy="343647"/>
            </a:xfrm>
            <a:prstGeom prst="ellipse">
              <a:avLst/>
            </a:prstGeom>
            <a:noFill/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072529" y="5139765"/>
              <a:ext cx="5421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dirty="0" err="1">
                  <a:solidFill>
                    <a:srgbClr val="0000FF"/>
                  </a:solidFill>
                </a:rPr>
                <a:t>width</a:t>
              </a:r>
              <a:endParaRPr lang="cs-CZ" sz="1200" dirty="0">
                <a:solidFill>
                  <a:srgbClr val="0000FF"/>
                </a:solidFill>
              </a:endParaRPr>
            </a:p>
          </p:txBody>
        </p:sp>
      </p:grpSp>
      <p:sp>
        <p:nvSpPr>
          <p:cNvPr id="25" name="Zástupný symbol pro zápatí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07/13</a:t>
            </a:r>
          </a:p>
        </p:txBody>
      </p:sp>
    </p:spTree>
    <p:extLst>
      <p:ext uri="{BB962C8B-B14F-4D97-AF65-F5344CB8AC3E}">
        <p14:creationId xmlns:p14="http://schemas.microsoft.com/office/powerpoint/2010/main" val="81617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8" grpId="0" animBg="1"/>
      <p:bldP spid="16" grpId="0" animBg="1"/>
      <p:bldP spid="17" grpId="0" animBg="1"/>
      <p:bldP spid="18" grpId="0" animBg="1"/>
      <p:bldP spid="7" grpId="0"/>
      <p:bldP spid="19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Theory </a:t>
            </a:r>
            <a:r>
              <a:rPr lang="en-US" dirty="0" err="1"/>
              <a:t>Kutta</a:t>
            </a:r>
            <a:r>
              <a:rPr lang="en-US" dirty="0"/>
              <a:t> – </a:t>
            </a:r>
            <a:r>
              <a:rPr lang="en-US" dirty="0" err="1"/>
              <a:t>Joukovskii</a:t>
            </a:r>
            <a:r>
              <a:rPr lang="en-US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Potential flow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Kutta</a:t>
            </a:r>
            <a:r>
              <a:rPr lang="en-US" dirty="0"/>
              <a:t> - </a:t>
            </a:r>
            <a:r>
              <a:rPr lang="en-US" dirty="0" err="1"/>
              <a:t>Joukovskii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BD18-5912-4D11-81F3-5C633CA72B7E}" type="datetime1">
              <a:rPr lang="cs-CZ" smtClean="0"/>
              <a:t>4.9.2024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07/13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26</a:t>
            </a:fld>
            <a:endParaRPr lang="cs-CZ"/>
          </a:p>
        </p:txBody>
      </p:sp>
      <p:pic>
        <p:nvPicPr>
          <p:cNvPr id="8" name="Picture 4" descr="http://bugman123.com/FluidMotion/NoLif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43" y="2310209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bugman123.com/FluidMotion/KuttaCondition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126" y="2310209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nocircul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1" y="4852193"/>
            <a:ext cx="2486025" cy="9429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irculat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781" y="4687100"/>
            <a:ext cx="2209800" cy="12573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norma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726" y="4700083"/>
            <a:ext cx="2524125" cy="1085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2815367" y="5000515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+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6044054" y="4919842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79235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Theory </a:t>
            </a:r>
            <a:r>
              <a:rPr lang="en-US" dirty="0" err="1"/>
              <a:t>Kutta</a:t>
            </a:r>
            <a:r>
              <a:rPr lang="en-US" dirty="0"/>
              <a:t> – </a:t>
            </a:r>
            <a:r>
              <a:rPr lang="en-US" dirty="0" err="1"/>
              <a:t>Joukovskii</a:t>
            </a:r>
            <a:r>
              <a:rPr lang="en-US" dirty="0"/>
              <a:t> 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AF459-1D61-4901-B307-443380B9ECA3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07/13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27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022" y="2327495"/>
            <a:ext cx="5162584" cy="384946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31" y="2861282"/>
            <a:ext cx="3757351" cy="189081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546652" y="2771830"/>
            <a:ext cx="1869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Nevazké proudění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025348" y="2099666"/>
            <a:ext cx="1806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Kutta</a:t>
            </a:r>
            <a:r>
              <a:rPr lang="cs-CZ" dirty="0"/>
              <a:t> – </a:t>
            </a:r>
            <a:r>
              <a:rPr lang="cs-CZ" dirty="0" err="1"/>
              <a:t>Žukovskij</a:t>
            </a:r>
            <a:r>
              <a:rPr lang="cs-CZ" dirty="0"/>
              <a:t>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214179" y="2586123"/>
            <a:ext cx="567047" cy="567038"/>
            <a:chOff x="2565650" y="1779892"/>
            <a:chExt cx="567047" cy="567038"/>
          </a:xfrm>
        </p:grpSpPr>
        <p:sp>
          <p:nvSpPr>
            <p:cNvPr id="15" name="Arc 14"/>
            <p:cNvSpPr/>
            <p:nvPr/>
          </p:nvSpPr>
          <p:spPr>
            <a:xfrm>
              <a:off x="2565650" y="1779892"/>
              <a:ext cx="564517" cy="564517"/>
            </a:xfrm>
            <a:prstGeom prst="arc">
              <a:avLst>
                <a:gd name="adj1" fmla="val 17022809"/>
                <a:gd name="adj2" fmla="val 4764334"/>
              </a:avLst>
            </a:prstGeom>
            <a:ln w="25400"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c 16"/>
            <p:cNvSpPr/>
            <p:nvPr/>
          </p:nvSpPr>
          <p:spPr>
            <a:xfrm flipH="1" flipV="1">
              <a:off x="2568180" y="1782413"/>
              <a:ext cx="564517" cy="564517"/>
            </a:xfrm>
            <a:prstGeom prst="arc">
              <a:avLst>
                <a:gd name="adj1" fmla="val 17022809"/>
                <a:gd name="adj2" fmla="val 4764334"/>
              </a:avLst>
            </a:prstGeom>
            <a:ln w="25400"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028948" y="2042222"/>
            <a:ext cx="1614155" cy="1009910"/>
            <a:chOff x="7028948" y="2042222"/>
            <a:chExt cx="1614155" cy="1009910"/>
          </a:xfrm>
        </p:grpSpPr>
        <p:sp>
          <p:nvSpPr>
            <p:cNvPr id="22" name="Arc 21"/>
            <p:cNvSpPr/>
            <p:nvPr/>
          </p:nvSpPr>
          <p:spPr>
            <a:xfrm flipH="1" flipV="1">
              <a:off x="7031478" y="2487615"/>
              <a:ext cx="564517" cy="564517"/>
            </a:xfrm>
            <a:prstGeom prst="arc">
              <a:avLst>
                <a:gd name="adj1" fmla="val 17022809"/>
                <a:gd name="adj2" fmla="val 4764334"/>
              </a:avLst>
            </a:prstGeom>
            <a:ln w="25400">
              <a:solidFill>
                <a:schemeClr val="accent6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0"/>
            <p:cNvSpPr/>
            <p:nvPr/>
          </p:nvSpPr>
          <p:spPr>
            <a:xfrm>
              <a:off x="7028948" y="2485094"/>
              <a:ext cx="564517" cy="564517"/>
            </a:xfrm>
            <a:prstGeom prst="arc">
              <a:avLst>
                <a:gd name="adj1" fmla="val 17022809"/>
                <a:gd name="adj2" fmla="val 4764334"/>
              </a:avLst>
            </a:prstGeom>
            <a:ln w="25400">
              <a:solidFill>
                <a:schemeClr val="accent6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727083" y="2042222"/>
              <a:ext cx="9160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</a:rPr>
                <a:t>Start</a:t>
              </a:r>
              <a:r>
                <a:rPr lang="cs-CZ" dirty="0" err="1">
                  <a:solidFill>
                    <a:schemeClr val="accent6"/>
                  </a:solidFill>
                </a:rPr>
                <a:t>ing</a:t>
              </a:r>
              <a:endParaRPr lang="en-US" dirty="0">
                <a:solidFill>
                  <a:schemeClr val="accent6"/>
                </a:solidFill>
              </a:endParaRPr>
            </a:p>
            <a:p>
              <a:r>
                <a:rPr lang="en-US" dirty="0">
                  <a:solidFill>
                    <a:schemeClr val="accent6"/>
                  </a:solidFill>
                </a:rPr>
                <a:t>v</a:t>
              </a:r>
              <a:r>
                <a:rPr lang="cs-CZ" dirty="0" err="1">
                  <a:solidFill>
                    <a:schemeClr val="accent6"/>
                  </a:solidFill>
                </a:rPr>
                <a:t>ortex</a:t>
              </a:r>
              <a:endParaRPr lang="en-US" dirty="0">
                <a:solidFill>
                  <a:schemeClr val="accent6"/>
                </a:solidFill>
              </a:endParaRPr>
            </a:p>
          </p:txBody>
        </p:sp>
      </p:grpSp>
      <p:pic>
        <p:nvPicPr>
          <p:cNvPr id="19" name="Picture 4" descr="trail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66" y="4649346"/>
            <a:ext cx="2628900" cy="18097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Šipka doprava 2"/>
          <p:cNvSpPr/>
          <p:nvPr/>
        </p:nvSpPr>
        <p:spPr>
          <a:xfrm>
            <a:off x="7727083" y="2860331"/>
            <a:ext cx="688521" cy="226989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319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Method of vortex panels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47737" y="2353469"/>
            <a:ext cx="7248525" cy="3295650"/>
          </a:xfrm>
          <a:prstGeom prst="rect">
            <a:avLst/>
          </a:prstGeo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774905-9D43-4E2D-A35B-565ECFCC8371}" type="datetime1">
              <a:rPr lang="cs-CZ" smtClean="0"/>
              <a:t>4.9.2024</a:t>
            </a:fld>
            <a:endParaRPr lang="cs-CZ" dirty="0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AEC44-D384-44E7-B8CA-71E8A99E8C33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5416825" y="2980182"/>
            <a:ext cx="3576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Wing profile is simulated by vortices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28650" y="1948070"/>
            <a:ext cx="618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Used today for wing design, based on </a:t>
            </a:r>
            <a:r>
              <a:rPr lang="en-US" dirty="0" err="1"/>
              <a:t>Kutta</a:t>
            </a:r>
            <a:r>
              <a:rPr lang="en-US" dirty="0"/>
              <a:t> – </a:t>
            </a:r>
            <a:r>
              <a:rPr lang="en-US" dirty="0" err="1"/>
              <a:t>Joukovskii</a:t>
            </a:r>
            <a:r>
              <a:rPr lang="en-US" dirty="0"/>
              <a:t> theory</a:t>
            </a: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07/13</a:t>
            </a:r>
          </a:p>
        </p:txBody>
      </p:sp>
    </p:spTree>
    <p:extLst>
      <p:ext uri="{BB962C8B-B14F-4D97-AF65-F5344CB8AC3E}">
        <p14:creationId xmlns:p14="http://schemas.microsoft.com/office/powerpoint/2010/main" val="41093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theory on lift</a:t>
            </a:r>
            <a:endParaRPr lang="en-US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3D Potential flow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08920"/>
            <a:ext cx="2627784" cy="197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818" y="2708920"/>
            <a:ext cx="2196244" cy="164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636912"/>
            <a:ext cx="2687960" cy="2015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3203848" y="3068960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+</a:t>
            </a:r>
            <a:endParaRPr lang="cs-CZ" sz="4400" dirty="0">
              <a:solidFill>
                <a:srgbClr val="FF0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581115" y="3051820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=</a:t>
            </a:r>
            <a:endParaRPr lang="cs-CZ" sz="4400" dirty="0">
              <a:solidFill>
                <a:srgbClr val="FF0000"/>
              </a:solidFill>
            </a:endParaRPr>
          </a:p>
        </p:txBody>
      </p:sp>
      <p:sp>
        <p:nvSpPr>
          <p:cNvPr id="9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>
              <a:defRPr/>
            </a:pPr>
            <a:fld id="{AF80D6D3-E1F8-4E7B-AF73-BE3A7F16D080}" type="datetime1">
              <a:rPr lang="cs-CZ" smtClean="0"/>
              <a:t>4.9.2024</a:t>
            </a:fld>
            <a:endParaRPr lang="cs-CZ" dirty="0"/>
          </a:p>
        </p:txBody>
      </p:sp>
      <p:sp>
        <p:nvSpPr>
          <p:cNvPr id="12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fld id="{050AEC44-D384-44E7-B8CA-71E8A99E8C33}" type="slidenum">
              <a:rPr lang="cs-CZ" smtClean="0"/>
              <a:pPr/>
              <a:t>29</a:t>
            </a:fld>
            <a:endParaRPr lang="cs-CZ"/>
          </a:p>
        </p:txBody>
      </p:sp>
      <p:grpSp>
        <p:nvGrpSpPr>
          <p:cNvPr id="7" name="Skupina 6"/>
          <p:cNvGrpSpPr/>
          <p:nvPr/>
        </p:nvGrpSpPr>
        <p:grpSpPr>
          <a:xfrm>
            <a:off x="4731026" y="4052405"/>
            <a:ext cx="2547172" cy="1584666"/>
            <a:chOff x="4731026" y="4052405"/>
            <a:chExt cx="2547172" cy="1584666"/>
          </a:xfrm>
        </p:grpSpPr>
        <p:sp>
          <p:nvSpPr>
            <p:cNvPr id="4" name="TextovéPole 3"/>
            <p:cNvSpPr txBox="1"/>
            <p:nvPr/>
          </p:nvSpPr>
          <p:spPr>
            <a:xfrm>
              <a:off x="4731026" y="5267739"/>
              <a:ext cx="2547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solidFill>
                    <a:srgbClr val="FF0000"/>
                  </a:solidFill>
                </a:rPr>
                <a:t>Streamwise </a:t>
              </a:r>
              <a:r>
                <a:rPr lang="cs-CZ" dirty="0" err="1">
                  <a:solidFill>
                    <a:srgbClr val="FF0000"/>
                  </a:solidFill>
                </a:rPr>
                <a:t>vortices</a:t>
              </a:r>
              <a:r>
                <a:rPr lang="cs-CZ" dirty="0">
                  <a:solidFill>
                    <a:srgbClr val="FF0000"/>
                  </a:solidFill>
                </a:rPr>
                <a:t> – 3D</a:t>
              </a:r>
            </a:p>
          </p:txBody>
        </p:sp>
        <p:cxnSp>
          <p:nvCxnSpPr>
            <p:cNvPr id="6" name="Přímá spojnice se šipkou 5"/>
            <p:cNvCxnSpPr>
              <a:stCxn id="4" idx="0"/>
            </p:cNvCxnSpPr>
            <p:nvPr/>
          </p:nvCxnSpPr>
          <p:spPr>
            <a:xfrm flipH="1" flipV="1">
              <a:off x="5148480" y="4052405"/>
              <a:ext cx="856132" cy="121533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ovéPole 7"/>
          <p:cNvSpPr txBox="1"/>
          <p:nvPr/>
        </p:nvSpPr>
        <p:spPr>
          <a:xfrm>
            <a:off x="4353339" y="1444119"/>
            <a:ext cx="4570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Johan Hoffman a </a:t>
            </a:r>
            <a:r>
              <a:rPr lang="en-US" dirty="0" err="1"/>
              <a:t>Claes</a:t>
            </a:r>
            <a:r>
              <a:rPr lang="en-US" dirty="0"/>
              <a:t> Johnson</a:t>
            </a:r>
            <a:r>
              <a:rPr lang="cs-CZ" dirty="0"/>
              <a:t>, KTH </a:t>
            </a:r>
            <a:r>
              <a:rPr lang="cs-CZ" dirty="0" err="1"/>
              <a:t>Stokholm</a:t>
            </a:r>
            <a:endParaRPr lang="cs-CZ" dirty="0"/>
          </a:p>
          <a:p>
            <a:r>
              <a:rPr lang="cs-CZ" dirty="0"/>
              <a:t>2010</a:t>
            </a:r>
          </a:p>
        </p:txBody>
      </p:sp>
      <p:pic>
        <p:nvPicPr>
          <p:cNvPr id="15" name="Picture 2" descr="del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4989717"/>
            <a:ext cx="2733675" cy="10953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07/13</a:t>
            </a:r>
          </a:p>
        </p:txBody>
      </p:sp>
    </p:spTree>
    <p:extLst>
      <p:ext uri="{BB962C8B-B14F-4D97-AF65-F5344CB8AC3E}">
        <p14:creationId xmlns:p14="http://schemas.microsoft.com/office/powerpoint/2010/main" val="395550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Fluid Mechanics - lectures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2800" dirty="0"/>
              <a:t>Introduction, concepts, definitions</a:t>
            </a:r>
            <a:endParaRPr lang="en-US" sz="2800" noProof="0" dirty="0"/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/>
              <a:t>Statics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/>
              <a:t>Kinematics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/>
              <a:t>Dynamics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Bernoulli equation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Shear regions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FF0000"/>
                </a:solidFill>
              </a:rPr>
              <a:t>External flows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Internal flows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Flow machines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Turbulence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Compressible flows and acoustics</a:t>
            </a:r>
            <a:endParaRPr lang="en-US" sz="2800" noProof="0" dirty="0"/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Physical modelling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Mathematical modelling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28BD-1EA9-44C6-88A3-2EC2A0AE5C8A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01/13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154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Laminar flow, low Re</a:t>
            </a:r>
            <a:endParaRPr lang="en-US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37" y="1700808"/>
            <a:ext cx="2509068" cy="16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04" y="3427958"/>
            <a:ext cx="3254871" cy="1614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562" y="1475099"/>
            <a:ext cx="5199481" cy="324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>
              <a:defRPr/>
            </a:pPr>
            <a:fld id="{4108A847-7536-409F-8C0D-602D804072ED}" type="datetime1">
              <a:rPr lang="cs-CZ" smtClean="0"/>
              <a:t>4.9.2024</a:t>
            </a:fld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fld id="{050AEC44-D384-44E7-B8CA-71E8A99E8C33}" type="slidenum">
              <a:rPr lang="cs-CZ" smtClean="0"/>
              <a:pPr/>
              <a:t>30</a:t>
            </a:fld>
            <a:endParaRPr lang="cs-CZ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370" y="4379599"/>
            <a:ext cx="3091680" cy="19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913841" y="5289882"/>
            <a:ext cx="30452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 err="1">
                <a:solidFill>
                  <a:srgbClr val="FF0000"/>
                </a:solidFill>
              </a:rPr>
              <a:t>Always</a:t>
            </a:r>
            <a:r>
              <a:rPr lang="cs-CZ" sz="4000" dirty="0">
                <a:solidFill>
                  <a:srgbClr val="FF0000"/>
                </a:solidFill>
              </a:rPr>
              <a:t> 3D!!!  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07/13</a:t>
            </a:r>
          </a:p>
        </p:txBody>
      </p:sp>
    </p:spTree>
    <p:extLst>
      <p:ext uri="{BB962C8B-B14F-4D97-AF65-F5344CB8AC3E}">
        <p14:creationId xmlns:p14="http://schemas.microsoft.com/office/powerpoint/2010/main" val="256195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A 380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4" name="Picture 4" descr="http://upload.wikimedia.org/wikipedia/commons/8/82/Airbus_A380_blue_sk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7776864" cy="43731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>
              <a:defRPr/>
            </a:pPr>
            <a:fld id="{F1557B6B-6082-4D7F-AB01-B79F3C2CD616}" type="datetime1">
              <a:rPr lang="cs-CZ" smtClean="0"/>
              <a:t>4.9.2024</a:t>
            </a:fld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fld id="{050AEC44-D384-44E7-B8CA-71E8A99E8C33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07/13</a:t>
            </a:r>
          </a:p>
        </p:txBody>
      </p:sp>
    </p:spTree>
    <p:extLst>
      <p:ext uri="{BB962C8B-B14F-4D97-AF65-F5344CB8AC3E}">
        <p14:creationId xmlns:p14="http://schemas.microsoft.com/office/powerpoint/2010/main" val="29130533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6" name="Picture 6" descr="File:Giant planes comparison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9969"/>
            <a:ext cx="4086225" cy="57054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3.bp.blogspot.com/-cHEx03IUotw/TrvBzLLev5I/AAAAAAAAAtc/JgtLu-CxMnE/s640/airbus-a380_vs_+boeing_747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110" y="698971"/>
            <a:ext cx="4257675" cy="18669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761" y="3202707"/>
            <a:ext cx="4524375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>
              <a:defRPr/>
            </a:pPr>
            <a:fld id="{F546B08B-DD64-4E74-9BF7-1DC78FFE938C}" type="datetime1">
              <a:rPr lang="cs-CZ" smtClean="0"/>
              <a:t>4.9.2024</a:t>
            </a:fld>
            <a:endParaRPr lang="cs-CZ" dirty="0"/>
          </a:p>
        </p:txBody>
      </p:sp>
      <p:sp>
        <p:nvSpPr>
          <p:cNvPr id="10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fld id="{050AEC44-D384-44E7-B8CA-71E8A99E8C33}" type="slidenum">
              <a:rPr lang="cs-CZ" smtClean="0"/>
              <a:pPr/>
              <a:t>32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07/13</a:t>
            </a:r>
          </a:p>
        </p:txBody>
      </p:sp>
    </p:spTree>
    <p:extLst>
      <p:ext uri="{BB962C8B-B14F-4D97-AF65-F5344CB8AC3E}">
        <p14:creationId xmlns:p14="http://schemas.microsoft.com/office/powerpoint/2010/main" val="22559692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</a:t>
            </a:r>
          </a:p>
        </p:txBody>
      </p:sp>
      <p:pic>
        <p:nvPicPr>
          <p:cNvPr id="4" name="Simulation of the turbulent flow past an airplane using an adaptive finite element method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/>
          <a:p>
            <a:pPr>
              <a:defRPr/>
            </a:pPr>
            <a:fld id="{4B5F5EAC-D9CB-4799-A56B-16147CEC384F}" type="datetime1">
              <a:rPr lang="cs-CZ" smtClean="0"/>
              <a:t>4.9.2024</a:t>
            </a:fld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fld id="{050AEC44-D384-44E7-B8CA-71E8A99E8C33}" type="slidenum">
              <a:rPr lang="cs-CZ" smtClean="0"/>
              <a:pPr/>
              <a:t>33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07/13</a:t>
            </a:r>
          </a:p>
        </p:txBody>
      </p:sp>
    </p:spTree>
    <p:extLst>
      <p:ext uri="{BB962C8B-B14F-4D97-AF65-F5344CB8AC3E}">
        <p14:creationId xmlns:p14="http://schemas.microsoft.com/office/powerpoint/2010/main" val="345307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Thanks for attention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A2821-575F-4769-9D64-A437FFD95F42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02/13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19254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Drag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011" y="1825625"/>
            <a:ext cx="6197978" cy="4351338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125FE-DF87-4359-B8DA-3FDD22DDFB47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07/13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35</a:t>
            </a:fld>
            <a:endParaRPr lang="cs-CZ"/>
          </a:p>
        </p:txBody>
      </p:sp>
      <p:grpSp>
        <p:nvGrpSpPr>
          <p:cNvPr id="9" name="Skupina 8"/>
          <p:cNvGrpSpPr/>
          <p:nvPr/>
        </p:nvGrpSpPr>
        <p:grpSpPr>
          <a:xfrm>
            <a:off x="6052297" y="3771383"/>
            <a:ext cx="1783481" cy="1360215"/>
            <a:chOff x="6052297" y="3771383"/>
            <a:chExt cx="1783481" cy="1360215"/>
          </a:xfrm>
        </p:grpSpPr>
        <p:sp>
          <p:nvSpPr>
            <p:cNvPr id="3" name="Ovál 2"/>
            <p:cNvSpPr/>
            <p:nvPr/>
          </p:nvSpPr>
          <p:spPr>
            <a:xfrm>
              <a:off x="6052297" y="3771383"/>
              <a:ext cx="342900" cy="105507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6292855" y="4731488"/>
              <a:ext cx="15429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b="1" dirty="0">
                  <a:solidFill>
                    <a:srgbClr val="FF0000"/>
                  </a:solidFill>
                </a:rPr>
                <a:t>Krize odporu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174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Reynolds number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259" y="1825625"/>
            <a:ext cx="5555481" cy="4351338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86B0F-3BF4-4BD8-AF11-F012376EEE6D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07/13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36</a:t>
            </a:fld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2766733" y="1388825"/>
            <a:ext cx="821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Re = 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704360" y="1446182"/>
            <a:ext cx="1081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Re = 100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489117" y="3705053"/>
            <a:ext cx="15283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Re = 100 000</a:t>
            </a:r>
          </a:p>
          <a:p>
            <a:pPr algn="ctr"/>
            <a:r>
              <a:rPr lang="en-US" sz="2000" dirty="0"/>
              <a:t>subcritical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480740" y="3705053"/>
            <a:ext cx="17158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 = 1 000 000</a:t>
            </a:r>
          </a:p>
          <a:p>
            <a:pPr algn="ctr"/>
            <a:r>
              <a:rPr lang="en-US" sz="2000" dirty="0"/>
              <a:t>supercritical</a:t>
            </a:r>
          </a:p>
        </p:txBody>
      </p:sp>
    </p:spTree>
    <p:extLst>
      <p:ext uri="{BB962C8B-B14F-4D97-AF65-F5344CB8AC3E}">
        <p14:creationId xmlns:p14="http://schemas.microsoft.com/office/powerpoint/2010/main" val="35014147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Cylinder in flow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171482"/>
            <a:ext cx="7886700" cy="1659623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410F9-711D-4BAC-85A9-114461B23CE4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07/13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37</a:t>
            </a:fld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2489117" y="2181054"/>
            <a:ext cx="15283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Re = 100 000</a:t>
            </a:r>
          </a:p>
          <a:p>
            <a:pPr algn="ctr"/>
            <a:r>
              <a:rPr lang="en-US" sz="2000" dirty="0"/>
              <a:t>subcritical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480740" y="2181054"/>
            <a:ext cx="17158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 = 1 000 000</a:t>
            </a:r>
          </a:p>
          <a:p>
            <a:pPr algn="ctr"/>
            <a:r>
              <a:rPr lang="en-US" sz="2000" dirty="0"/>
              <a:t>supercritical</a:t>
            </a:r>
          </a:p>
        </p:txBody>
      </p:sp>
    </p:spTree>
    <p:extLst>
      <p:ext uri="{BB962C8B-B14F-4D97-AF65-F5344CB8AC3E}">
        <p14:creationId xmlns:p14="http://schemas.microsoft.com/office/powerpoint/2010/main" val="1927005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lvl="0" indent="-514350"/>
            <a:r>
              <a:rPr lang="en-US" sz="3600" dirty="0"/>
              <a:t>Flow around bodies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57250" lvl="1" indent="-514350">
              <a:buFont typeface="+mj-lt"/>
              <a:buAutoNum type="alphaLcPeriod"/>
            </a:pPr>
            <a:r>
              <a:rPr lang="en-US" sz="2800" dirty="0"/>
              <a:t>Forces between surface and flow (pressure, shear)</a:t>
            </a:r>
          </a:p>
          <a:p>
            <a:pPr marL="857250" lvl="1" indent="-514350">
              <a:buFont typeface="+mj-lt"/>
              <a:buAutoNum type="alphaLcPeriod"/>
            </a:pPr>
            <a:r>
              <a:rPr lang="en-US" sz="2800" dirty="0"/>
              <a:t>Streamlined bodies and bluff bodies</a:t>
            </a:r>
          </a:p>
          <a:p>
            <a:pPr marL="857250" lvl="1" indent="-514350">
              <a:buFont typeface="+mj-lt"/>
              <a:buAutoNum type="alphaLcPeriod"/>
            </a:pPr>
            <a:r>
              <a:rPr lang="en-US" sz="2800" dirty="0"/>
              <a:t>Forces on a body (drag and lift)</a:t>
            </a:r>
          </a:p>
          <a:p>
            <a:pPr marL="857250" lvl="1" indent="-514350">
              <a:buFont typeface="+mj-lt"/>
              <a:buAutoNum type="alphaLcPeriod"/>
            </a:pPr>
            <a:r>
              <a:rPr lang="en-US" sz="2800" dirty="0"/>
              <a:t>Flow around cylinder (von Kármán-</a:t>
            </a:r>
            <a:r>
              <a:rPr lang="en-US" sz="2800" dirty="0" err="1"/>
              <a:t>Bénárd</a:t>
            </a:r>
            <a:r>
              <a:rPr lang="en-US" sz="2800" dirty="0"/>
              <a:t> vortex street)</a:t>
            </a:r>
          </a:p>
          <a:p>
            <a:pPr marL="857250" lvl="1" indent="-514350">
              <a:buFont typeface="+mj-lt"/>
              <a:buAutoNum type="alphaLcPeriod"/>
            </a:pPr>
            <a:r>
              <a:rPr lang="en-US" sz="2800" dirty="0"/>
              <a:t>Theory of thin wing – lift generation</a:t>
            </a:r>
          </a:p>
          <a:p>
            <a:pPr marL="914400" lvl="1" indent="-457200">
              <a:buFont typeface="+mj-lt"/>
              <a:buAutoNum type="alphaLcPeriod"/>
            </a:pPr>
            <a:endParaRPr lang="en-US" sz="28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F9EAE-375E-4AC8-8A59-0AA02D22287F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07/13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129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Boundary layer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Bodies in flow</a:t>
            </a: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External aerodynamics</a:t>
            </a:r>
          </a:p>
          <a:p>
            <a:endParaRPr lang="en-US" dirty="0">
              <a:solidFill>
                <a:srgbClr val="00B050"/>
              </a:solidFill>
            </a:endParaRP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Channels </a:t>
            </a: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Internal aerodynamics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BE7A2-FAD0-484F-AAF7-1A28217B75E0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06/13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5</a:t>
            </a:fld>
            <a:endParaRPr lang="cs-CZ"/>
          </a:p>
        </p:txBody>
      </p:sp>
      <p:pic>
        <p:nvPicPr>
          <p:cNvPr id="10" name="Obrázek 9" descr="Obsah obrázku skica, řada/pruh, diagram, ramínko&#10;&#10;Popis byl vytvořen automaticky">
            <a:extLst>
              <a:ext uri="{FF2B5EF4-FFF2-40B4-BE49-F238E27FC236}">
                <a16:creationId xmlns:a16="http://schemas.microsoft.com/office/drawing/2014/main" xmlns="" id="{B7B01B0B-41CB-3E5D-2C69-10B713AC4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309" y="1461162"/>
            <a:ext cx="3801005" cy="2381582"/>
          </a:xfrm>
          <a:prstGeom prst="rect">
            <a:avLst/>
          </a:prstGeom>
        </p:spPr>
      </p:pic>
      <p:pic>
        <p:nvPicPr>
          <p:cNvPr id="12" name="Obrázek 11" descr="Obsah obrázku text, diagram, řada/pruh, Vykreslený graf">
            <a:extLst>
              <a:ext uri="{FF2B5EF4-FFF2-40B4-BE49-F238E27FC236}">
                <a16:creationId xmlns:a16="http://schemas.microsoft.com/office/drawing/2014/main" xmlns="" id="{CDB8FE37-0275-F143-C2F9-9B187DB92E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317" y="3746137"/>
            <a:ext cx="3677163" cy="261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95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 between a body and flow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Interaction = mutual effect</a:t>
            </a:r>
          </a:p>
          <a:p>
            <a:r>
              <a:rPr lang="en-US" dirty="0">
                <a:solidFill>
                  <a:srgbClr val="00B050"/>
                </a:solidFill>
              </a:rPr>
              <a:t>Body</a:t>
            </a:r>
          </a:p>
          <a:p>
            <a:pPr lvl="1"/>
            <a:r>
              <a:rPr lang="en-US" dirty="0"/>
              <a:t>Determinates </a:t>
            </a:r>
            <a:r>
              <a:rPr lang="en-US" dirty="0" err="1">
                <a:solidFill>
                  <a:srgbClr val="FF0000"/>
                </a:solidFill>
              </a:rPr>
              <a:t>b.c.</a:t>
            </a:r>
            <a:r>
              <a:rPr lang="en-US" dirty="0"/>
              <a:t> for flow</a:t>
            </a:r>
          </a:p>
          <a:p>
            <a:r>
              <a:rPr lang="en-US" dirty="0">
                <a:solidFill>
                  <a:srgbClr val="00B050"/>
                </a:solidFill>
              </a:rPr>
              <a:t>Flow</a:t>
            </a:r>
          </a:p>
          <a:p>
            <a:pPr lvl="1"/>
            <a:r>
              <a:rPr lang="en-US" dirty="0"/>
              <a:t>Generates </a:t>
            </a:r>
            <a:r>
              <a:rPr lang="en-US" dirty="0">
                <a:solidFill>
                  <a:srgbClr val="FF0000"/>
                </a:solidFill>
              </a:rPr>
              <a:t>force </a:t>
            </a:r>
            <a:r>
              <a:rPr lang="en-US" dirty="0"/>
              <a:t>on a body – body deformation – </a:t>
            </a:r>
            <a:r>
              <a:rPr lang="en-US" dirty="0" err="1"/>
              <a:t>b.c.</a:t>
            </a:r>
            <a:r>
              <a:rPr lang="en-US" dirty="0"/>
              <a:t> changed</a:t>
            </a:r>
          </a:p>
          <a:p>
            <a:r>
              <a:rPr lang="en-US" dirty="0"/>
              <a:t>Interaction</a:t>
            </a:r>
          </a:p>
          <a:p>
            <a:pPr lvl="1"/>
            <a:r>
              <a:rPr lang="en-US" dirty="0"/>
              <a:t>Static – aero(hydro)dynamics</a:t>
            </a:r>
          </a:p>
          <a:p>
            <a:pPr lvl="1"/>
            <a:r>
              <a:rPr lang="en-US" dirty="0"/>
              <a:t>Dynamical – aero(hydro)elasticity 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4D877-56C5-474F-809E-07B86883F817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07/13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6</a:t>
            </a:fld>
            <a:endParaRPr lang="cs-CZ"/>
          </a:p>
        </p:txBody>
      </p:sp>
      <p:grpSp>
        <p:nvGrpSpPr>
          <p:cNvPr id="10" name="Skupina 9"/>
          <p:cNvGrpSpPr/>
          <p:nvPr/>
        </p:nvGrpSpPr>
        <p:grpSpPr>
          <a:xfrm>
            <a:off x="3910519" y="2315502"/>
            <a:ext cx="2771444" cy="1079451"/>
            <a:chOff x="3910519" y="2315502"/>
            <a:chExt cx="2771444" cy="1079451"/>
          </a:xfrm>
        </p:grpSpPr>
        <p:sp>
          <p:nvSpPr>
            <p:cNvPr id="7" name="Volný tvar 6"/>
            <p:cNvSpPr/>
            <p:nvPr/>
          </p:nvSpPr>
          <p:spPr>
            <a:xfrm>
              <a:off x="3910519" y="2684834"/>
              <a:ext cx="2771444" cy="710119"/>
            </a:xfrm>
            <a:custGeom>
              <a:avLst/>
              <a:gdLst>
                <a:gd name="connsiteX0" fmla="*/ 2607013 w 2771444"/>
                <a:gd name="connsiteY0" fmla="*/ 710119 h 710119"/>
                <a:gd name="connsiteX1" fmla="*/ 2490281 w 2771444"/>
                <a:gd name="connsiteY1" fmla="*/ 136187 h 710119"/>
                <a:gd name="connsiteX2" fmla="*/ 0 w 2771444"/>
                <a:gd name="connsiteY2" fmla="*/ 0 h 710119"/>
                <a:gd name="connsiteX3" fmla="*/ 0 w 2771444"/>
                <a:gd name="connsiteY3" fmla="*/ 0 h 710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71444" h="710119">
                  <a:moveTo>
                    <a:pt x="2607013" y="710119"/>
                  </a:moveTo>
                  <a:cubicBezTo>
                    <a:pt x="2765898" y="482329"/>
                    <a:pt x="2924783" y="254540"/>
                    <a:pt x="2490281" y="136187"/>
                  </a:cubicBezTo>
                  <a:cubicBezTo>
                    <a:pt x="2055779" y="17834"/>
                    <a:pt x="0" y="0"/>
                    <a:pt x="0" y="0"/>
                  </a:cubicBez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4539698" y="2315502"/>
              <a:ext cx="1144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Feed-back</a:t>
              </a:r>
            </a:p>
          </p:txBody>
        </p:sp>
      </p:grpSp>
      <p:pic>
        <p:nvPicPr>
          <p:cNvPr id="8194" name="Picture 2" descr="http://www.xplanefreeware.net/morten/DOCS/flex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489" y="3764285"/>
            <a:ext cx="3503405" cy="17517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irfoil_osc.mp4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455678" y="45720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5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07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65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Forces exerted on a body 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774" y="1665195"/>
            <a:ext cx="6042226" cy="149742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Drag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</a:p>
          <a:p>
            <a:pPr lvl="1"/>
            <a:r>
              <a:rPr lang="en-US" dirty="0"/>
              <a:t>Streamwise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Lift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dirty="0"/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  <a:p>
            <a:pPr lvl="1"/>
            <a:r>
              <a:rPr lang="en-US" dirty="0"/>
              <a:t>Spanwise (upwards)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Parameters determining the forces</a:t>
            </a:r>
          </a:p>
          <a:p>
            <a:pPr lvl="1"/>
            <a:r>
              <a:rPr lang="en-US" dirty="0"/>
              <a:t>Geometry </a:t>
            </a:r>
          </a:p>
          <a:p>
            <a:pPr lvl="1"/>
            <a:r>
              <a:rPr lang="en-US" dirty="0"/>
              <a:t>Viscosity: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</a:t>
            </a:r>
          </a:p>
          <a:p>
            <a:pPr lvl="1"/>
            <a:r>
              <a:rPr lang="en-US" dirty="0"/>
              <a:t>Compressibility: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</a:t>
            </a:r>
          </a:p>
        </p:txBody>
      </p:sp>
      <p:grpSp>
        <p:nvGrpSpPr>
          <p:cNvPr id="14" name="Skupina 13"/>
          <p:cNvGrpSpPr/>
          <p:nvPr/>
        </p:nvGrpSpPr>
        <p:grpSpPr>
          <a:xfrm>
            <a:off x="2594113" y="5317435"/>
            <a:ext cx="5479734" cy="646331"/>
            <a:chOff x="2594113" y="5317435"/>
            <a:chExt cx="5479734" cy="646331"/>
          </a:xfrm>
        </p:grpSpPr>
        <p:sp>
          <p:nvSpPr>
            <p:cNvPr id="11" name="TextovéPole 10"/>
            <p:cNvSpPr txBox="1"/>
            <p:nvPr/>
          </p:nvSpPr>
          <p:spPr>
            <a:xfrm>
              <a:off x="4383157" y="5317435"/>
              <a:ext cx="3690690" cy="646331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Attention the definition!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 = (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UL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)/ν</a:t>
              </a:r>
              <a:endParaRPr lang="en-US" i="1" dirty="0">
                <a:latin typeface="Symbol" panose="05050102010706020507" pitchFamily="18" charset="2"/>
                <a:cs typeface="Times New Roman" panose="02020603050405020304" pitchFamily="18" charset="0"/>
              </a:endParaRPr>
            </a:p>
            <a:p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dirty="0"/>
                <a:t> could be chord or thickness</a:t>
              </a:r>
            </a:p>
          </p:txBody>
        </p:sp>
        <p:cxnSp>
          <p:nvCxnSpPr>
            <p:cNvPr id="13" name="Přímá spojnice se šipkou 12"/>
            <p:cNvCxnSpPr>
              <a:stCxn id="11" idx="1"/>
            </p:cNvCxnSpPr>
            <p:nvPr/>
          </p:nvCxnSpPr>
          <p:spPr>
            <a:xfrm flipH="1" flipV="1">
              <a:off x="2594113" y="5585791"/>
              <a:ext cx="1789044" cy="5481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3FF46-F60E-4C1D-8C89-931918B40432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07/13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058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Force coefficients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Drag coefficient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Lift coefficient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3559F-2269-4933-883D-A31F594647AA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07/13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8</a:t>
            </a:fld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950" y="2142775"/>
            <a:ext cx="1726350" cy="86292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2412" y="1646237"/>
            <a:ext cx="1827900" cy="218268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8550" y="4360003"/>
            <a:ext cx="2234100" cy="1497420"/>
          </a:xfrm>
          <a:prstGeom prst="rect">
            <a:avLst/>
          </a:prstGeom>
        </p:spPr>
      </p:pic>
      <p:grpSp>
        <p:nvGrpSpPr>
          <p:cNvPr id="19" name="Skupina 18"/>
          <p:cNvGrpSpPr/>
          <p:nvPr/>
        </p:nvGrpSpPr>
        <p:grpSpPr>
          <a:xfrm>
            <a:off x="2848054" y="2449346"/>
            <a:ext cx="1949957" cy="1039983"/>
            <a:chOff x="2848054" y="2449346"/>
            <a:chExt cx="1949957" cy="1039983"/>
          </a:xfrm>
        </p:grpSpPr>
        <p:sp>
          <p:nvSpPr>
            <p:cNvPr id="14" name="Ovál 13"/>
            <p:cNvSpPr/>
            <p:nvPr/>
          </p:nvSpPr>
          <p:spPr>
            <a:xfrm>
              <a:off x="3743038" y="2449346"/>
              <a:ext cx="679875" cy="646043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2848054" y="3119997"/>
              <a:ext cx="1949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solidFill>
                    <a:srgbClr val="FF0000"/>
                  </a:solidFill>
                </a:rPr>
                <a:t>Dynamics </a:t>
              </a:r>
              <a:r>
                <a:rPr lang="cs-CZ" dirty="0" err="1">
                  <a:solidFill>
                    <a:srgbClr val="FF0000"/>
                  </a:solidFill>
                </a:rPr>
                <a:t>pressure</a:t>
              </a:r>
              <a:endParaRPr lang="cs-CZ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Skupina 19"/>
          <p:cNvGrpSpPr/>
          <p:nvPr/>
        </p:nvGrpSpPr>
        <p:grpSpPr>
          <a:xfrm>
            <a:off x="4401825" y="2489583"/>
            <a:ext cx="965987" cy="695500"/>
            <a:chOff x="4401825" y="2489583"/>
            <a:chExt cx="965987" cy="695500"/>
          </a:xfrm>
        </p:grpSpPr>
        <p:sp>
          <p:nvSpPr>
            <p:cNvPr id="15" name="Ovál 14"/>
            <p:cNvSpPr/>
            <p:nvPr/>
          </p:nvSpPr>
          <p:spPr>
            <a:xfrm>
              <a:off x="4401825" y="2489583"/>
              <a:ext cx="353475" cy="605806"/>
            </a:xfrm>
            <a:prstGeom prst="ellipse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4746936" y="2815751"/>
              <a:ext cx="620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solidFill>
                    <a:srgbClr val="0070C0"/>
                  </a:solidFill>
                </a:rPr>
                <a:t>Area</a:t>
              </a:r>
            </a:p>
          </p:txBody>
        </p:sp>
      </p:grpSp>
      <p:pic>
        <p:nvPicPr>
          <p:cNvPr id="18" name="Obrázek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8950" y="4354408"/>
            <a:ext cx="1726350" cy="926370"/>
          </a:xfrm>
          <a:prstGeom prst="rect">
            <a:avLst/>
          </a:prstGeom>
        </p:spPr>
      </p:pic>
      <p:sp>
        <p:nvSpPr>
          <p:cNvPr id="21" name="TextovéPole 20"/>
          <p:cNvSpPr txBox="1"/>
          <p:nvPr/>
        </p:nvSpPr>
        <p:spPr>
          <a:xfrm>
            <a:off x="1102800" y="3511118"/>
            <a:ext cx="544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Pressure force: the coefficients are close to be </a:t>
            </a:r>
            <a:r>
              <a:rPr lang="en-US" dirty="0">
                <a:solidFill>
                  <a:srgbClr val="FF0000"/>
                </a:solidFill>
              </a:rPr>
              <a:t>constant!</a:t>
            </a:r>
          </a:p>
        </p:txBody>
      </p:sp>
    </p:spTree>
    <p:extLst>
      <p:ext uri="{BB962C8B-B14F-4D97-AF65-F5344CB8AC3E}">
        <p14:creationId xmlns:p14="http://schemas.microsoft.com/office/powerpoint/2010/main" val="350340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Forces between surface and flow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Friction force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Pressure force (shape)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D6BA6-4B2C-4221-B03B-5F4E2F68773A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07/13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9</a:t>
            </a:fld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469" y="4001294"/>
            <a:ext cx="3625336" cy="112687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469" y="2405873"/>
            <a:ext cx="3838591" cy="83754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8058" y="1758691"/>
            <a:ext cx="4257292" cy="224260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0313" y="4409550"/>
            <a:ext cx="3945218" cy="657342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4404" y="5246280"/>
            <a:ext cx="4016303" cy="639576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8887" y="5324021"/>
            <a:ext cx="3625336" cy="898452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55862" y="3991543"/>
            <a:ext cx="2259488" cy="25380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47224" y="1543039"/>
            <a:ext cx="2335651" cy="272835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4236480" y="4157416"/>
            <a:ext cx="622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Drag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212480" y="4994146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Lift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302788" y="1935449"/>
            <a:ext cx="1126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FF0000"/>
                </a:solidFill>
              </a:rPr>
              <a:t>tangential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3009855" y="3851423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FF0000"/>
                </a:solidFill>
              </a:rPr>
              <a:t>normal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43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8" grpId="0"/>
      <p:bldP spid="19" grpId="0"/>
      <p:bldP spid="7" grpId="0"/>
      <p:bldP spid="20" grpId="0"/>
    </p:bld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4318</TotalTime>
  <Words>854</Words>
  <Application>Microsoft Office PowerPoint</Application>
  <PresentationFormat>Předvádění na obrazovce (4:3)</PresentationFormat>
  <Paragraphs>390</Paragraphs>
  <Slides>37</Slides>
  <Notes>36</Notes>
  <HiddenSlides>0</HiddenSlides>
  <MMClips>5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5" baseType="lpstr">
      <vt:lpstr>Arial</vt:lpstr>
      <vt:lpstr>Blackadder ITC</vt:lpstr>
      <vt:lpstr>Calibri</vt:lpstr>
      <vt:lpstr>Calibri Light</vt:lpstr>
      <vt:lpstr>Symbol</vt:lpstr>
      <vt:lpstr>Times New Roman</vt:lpstr>
      <vt:lpstr>Motiv Office</vt:lpstr>
      <vt:lpstr>Equation</vt:lpstr>
      <vt:lpstr>Fluid Mechanics</vt:lpstr>
      <vt:lpstr>Fluid Mechanics - lectures</vt:lpstr>
      <vt:lpstr>Fluid Mechanics - lectures</vt:lpstr>
      <vt:lpstr>Flow around bodies</vt:lpstr>
      <vt:lpstr>Boundary layer</vt:lpstr>
      <vt:lpstr>Interaction between a body and flow</vt:lpstr>
      <vt:lpstr>Forces exerted on a body </vt:lpstr>
      <vt:lpstr>Force coefficients</vt:lpstr>
      <vt:lpstr>Forces between surface and flow</vt:lpstr>
      <vt:lpstr>Drag</vt:lpstr>
      <vt:lpstr>Drag</vt:lpstr>
      <vt:lpstr>Streamlined bodies and bluff bodies  – drag</vt:lpstr>
      <vt:lpstr>Bluff body – cylinder </vt:lpstr>
      <vt:lpstr>Drag 2D bodies</vt:lpstr>
      <vt:lpstr>Drag 3D bodies</vt:lpstr>
      <vt:lpstr>Drag 3D bodies</vt:lpstr>
      <vt:lpstr>Golf ball</vt:lpstr>
      <vt:lpstr>Effect of Mach number (compressibility)</vt:lpstr>
      <vt:lpstr>Circular cylinder</vt:lpstr>
      <vt:lpstr>Wing</vt:lpstr>
      <vt:lpstr>Wing characteristics</vt:lpstr>
      <vt:lpstr>Wing characteristics</vt:lpstr>
      <vt:lpstr>Theory of lift</vt:lpstr>
      <vt:lpstr>Lift mechanism</vt:lpstr>
      <vt:lpstr>Theory Kutta (1902) – Joukovskii (1906)</vt:lpstr>
      <vt:lpstr>Theory Kutta – Joukovskii </vt:lpstr>
      <vt:lpstr>Theory Kutta – Joukovskii </vt:lpstr>
      <vt:lpstr>Method of vortex panels</vt:lpstr>
      <vt:lpstr>New theory on lift</vt:lpstr>
      <vt:lpstr>Laminar flow, low Re</vt:lpstr>
      <vt:lpstr>A 380</vt:lpstr>
      <vt:lpstr>Prezentace aplikace PowerPoint</vt:lpstr>
      <vt:lpstr>Simulation</vt:lpstr>
      <vt:lpstr>Thanks for attention</vt:lpstr>
      <vt:lpstr>Drag</vt:lpstr>
      <vt:lpstr>Reynolds number</vt:lpstr>
      <vt:lpstr>Cylinder in flow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Ježek Jan</dc:creator>
  <cp:lastModifiedBy>Vaclav Uruba</cp:lastModifiedBy>
  <cp:revision>262</cp:revision>
  <dcterms:created xsi:type="dcterms:W3CDTF">2014-06-23T12:27:22Z</dcterms:created>
  <dcterms:modified xsi:type="dcterms:W3CDTF">2024-09-04T14:41:25Z</dcterms:modified>
</cp:coreProperties>
</file>