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70" r:id="rId2"/>
    <p:sldId id="355" r:id="rId3"/>
    <p:sldId id="356" r:id="rId4"/>
    <p:sldId id="259" r:id="rId5"/>
    <p:sldId id="358" r:id="rId6"/>
    <p:sldId id="357" r:id="rId7"/>
    <p:sldId id="312" r:id="rId8"/>
    <p:sldId id="341" r:id="rId9"/>
    <p:sldId id="327" r:id="rId10"/>
    <p:sldId id="340" r:id="rId11"/>
    <p:sldId id="309" r:id="rId12"/>
    <p:sldId id="310" r:id="rId13"/>
    <p:sldId id="342" r:id="rId14"/>
    <p:sldId id="322" r:id="rId15"/>
    <p:sldId id="324" r:id="rId16"/>
    <p:sldId id="317" r:id="rId17"/>
    <p:sldId id="337" r:id="rId18"/>
    <p:sldId id="318" r:id="rId19"/>
    <p:sldId id="343" r:id="rId20"/>
    <p:sldId id="315" r:id="rId21"/>
    <p:sldId id="338" r:id="rId22"/>
    <p:sldId id="328" r:id="rId23"/>
    <p:sldId id="330" r:id="rId24"/>
    <p:sldId id="332" r:id="rId25"/>
    <p:sldId id="336" r:id="rId26"/>
    <p:sldId id="323" r:id="rId27"/>
    <p:sldId id="36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3" autoAdjust="0"/>
    <p:restoredTop sz="86420" autoAdjust="0"/>
  </p:normalViewPr>
  <p:slideViewPr>
    <p:cSldViewPr snapToGrid="0">
      <p:cViewPr varScale="1">
        <p:scale>
          <a:sx n="92" d="100"/>
          <a:sy n="92" d="100"/>
        </p:scale>
        <p:origin x="10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28F4-CE3B-467B-8F40-43D1A027A39C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F672-F227-4772-822B-B29FD32E68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86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5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12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37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209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473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05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512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6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544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518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94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163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952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895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69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280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313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094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1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5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98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05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74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2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9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35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38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1BE-92FC-4723-8683-C7006A54989B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01" y="215"/>
            <a:ext cx="9220302" cy="16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6F13-1A7D-4F6B-87D9-BC84B08DE2B5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20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1D10-9094-4586-B777-6F91EF48AB09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07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8AC9-1B45-45A4-8EA1-AFED0876DBE9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00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FBC5-47B6-4919-AF3C-ECEB0E81629B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48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320E-D0D8-4E1F-9D8A-E4201B17F581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78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79F2-A5D8-4816-AFE0-9AF5997365B5}" type="datetime1">
              <a:rPr lang="cs-CZ" smtClean="0"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5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5A74-97F7-4DCE-8846-F0E89DCC62ED}" type="datetime1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7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50DF-E672-4B67-A9E3-6A6FBC09BB1E}" type="datetime1">
              <a:rPr lang="cs-CZ" smtClean="0"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93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CEC-9BFE-4117-8AA9-C9D5CFBD162C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1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97-CD66-4D11-8F6E-DB39FA13390F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6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DF91-71B7-4BDE-A726-FBA8A9D62E5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0" b="15348"/>
          <a:stretch/>
        </p:blipFill>
        <p:spPr>
          <a:xfrm>
            <a:off x="7439185" y="0"/>
            <a:ext cx="1699360" cy="8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emf"/><Relationship Id="rId5" Type="http://schemas.openxmlformats.org/officeDocument/2006/relationships/hyperlink" Target="http://home.zcu.cz/~uruba/vyuka/FM/" TargetMode="External"/><Relationship Id="rId10" Type="http://schemas.openxmlformats.org/officeDocument/2006/relationships/oleObject" Target="../embeddings/oleObject3.bin"/><Relationship Id="rId4" Type="http://schemas.openxmlformats.org/officeDocument/2006/relationships/hyperlink" Target="mailto:uruba@fst.zcu.cz" TargetMode="External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png"/><Relationship Id="rId9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3.wmf"/><Relationship Id="rId12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e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emf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72.emf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6.emf"/><Relationship Id="rId4" Type="http://schemas.openxmlformats.org/officeDocument/2006/relationships/image" Target="../media/image14.emf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Fluid Mechanics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318538"/>
          </a:xfrm>
        </p:spPr>
        <p:txBody>
          <a:bodyPr>
            <a:normAutofit/>
          </a:bodyPr>
          <a:lstStyle/>
          <a:p>
            <a:r>
              <a:rPr lang="cs-CZ" noProof="0" dirty="0" smtClean="0"/>
              <a:t>Prof. </a:t>
            </a:r>
            <a:r>
              <a:rPr lang="en-US" noProof="0" dirty="0" smtClean="0"/>
              <a:t>Václav </a:t>
            </a:r>
            <a:r>
              <a:rPr lang="en-US" noProof="0" dirty="0"/>
              <a:t>Uruba</a:t>
            </a:r>
          </a:p>
          <a:p>
            <a:r>
              <a:rPr lang="en-US" noProof="0" dirty="0">
                <a:hlinkClick r:id="rId4"/>
              </a:rPr>
              <a:t>uruba@fst.zcu.cz</a:t>
            </a:r>
            <a:r>
              <a:rPr lang="en-US" noProof="0" dirty="0"/>
              <a:t> </a:t>
            </a:r>
          </a:p>
          <a:p>
            <a:r>
              <a:rPr lang="en-US" dirty="0">
                <a:hlinkClick r:id="rId5"/>
              </a:rPr>
              <a:t>http://home.zcu.cz/~uruba/vyuka/FM</a:t>
            </a:r>
            <a:r>
              <a:rPr lang="en-US" dirty="0" smtClean="0">
                <a:hlinkClick r:id="rId5"/>
              </a:rPr>
              <a:t>/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en-US" noProof="0" dirty="0"/>
          </a:p>
          <a:p>
            <a:r>
              <a:rPr lang="en-US" dirty="0"/>
              <a:t>UWB FME, KKE</a:t>
            </a:r>
          </a:p>
          <a:p>
            <a:r>
              <a:rPr lang="en-US" dirty="0"/>
              <a:t>Institute of Thermomechanics ASCR, CTU in </a:t>
            </a:r>
            <a:r>
              <a:rPr lang="en-US" noProof="0" dirty="0"/>
              <a:t>Prague FME, C</a:t>
            </a:r>
            <a:r>
              <a:rPr lang="en-US" dirty="0"/>
              <a:t>U FFM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CBC0-F326-49B1-B9DB-7FEF6229C74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</a:t>
            </a:fld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114300" imgH="165100" progId="Equation.3">
                  <p:embed/>
                </p:oleObj>
              </mc:Choice>
              <mc:Fallback>
                <p:oleObj name="Equation" r:id="rId10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30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development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Laminar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Turbulent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0BB-93C7-4E80-9797-EC6B2FF1D312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10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387" y="1646237"/>
            <a:ext cx="2132550" cy="91368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889" y="2274202"/>
            <a:ext cx="3600450" cy="647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324" y="3137340"/>
            <a:ext cx="1878675" cy="85023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60" y="4612736"/>
            <a:ext cx="8733301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Laminar </a:t>
            </a:r>
          </a:p>
          <a:p>
            <a:r>
              <a:rPr lang="en-US" dirty="0"/>
              <a:t>Turbulent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CEA4-81BF-4E35-84BB-3ABE4CA2D820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11</a:t>
            </a:fld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393331" y="2875325"/>
            <a:ext cx="2402257" cy="1683423"/>
            <a:chOff x="393331" y="2875325"/>
            <a:chExt cx="2402257" cy="1683423"/>
          </a:xfrm>
        </p:grpSpPr>
        <p:sp>
          <p:nvSpPr>
            <p:cNvPr id="9" name="TextovéPole 8"/>
            <p:cNvSpPr txBox="1"/>
            <p:nvPr/>
          </p:nvSpPr>
          <p:spPr>
            <a:xfrm>
              <a:off x="393331" y="2875325"/>
              <a:ext cx="1589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Same flow rate</a:t>
              </a:r>
            </a:p>
          </p:txBody>
        </p: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3215247"/>
              <a:ext cx="2166938" cy="1343501"/>
            </a:xfrm>
            <a:prstGeom prst="rect">
              <a:avLst/>
            </a:prstGeom>
          </p:spPr>
        </p:pic>
      </p:grpSp>
      <p:grpSp>
        <p:nvGrpSpPr>
          <p:cNvPr id="23" name="Skupina 22"/>
          <p:cNvGrpSpPr/>
          <p:nvPr/>
        </p:nvGrpSpPr>
        <p:grpSpPr>
          <a:xfrm>
            <a:off x="393331" y="4715228"/>
            <a:ext cx="2785186" cy="1676725"/>
            <a:chOff x="393331" y="4715228"/>
            <a:chExt cx="2785186" cy="1676725"/>
          </a:xfrm>
        </p:grpSpPr>
        <p:sp>
          <p:nvSpPr>
            <p:cNvPr id="10" name="TextovéPole 9"/>
            <p:cNvSpPr txBox="1"/>
            <p:nvPr/>
          </p:nvSpPr>
          <p:spPr>
            <a:xfrm>
              <a:off x="393331" y="4715228"/>
              <a:ext cx="2785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Same losses (pressure grad)</a:t>
              </a:r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268" y="5042260"/>
              <a:ext cx="2179320" cy="1349693"/>
            </a:xfrm>
            <a:prstGeom prst="rect">
              <a:avLst/>
            </a:prstGeom>
          </p:spPr>
        </p:pic>
      </p:grpSp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430" y="917300"/>
            <a:ext cx="5191125" cy="2038350"/>
          </a:xfrm>
          <a:prstGeom prst="rect">
            <a:avLst/>
          </a:prstGeom>
        </p:spPr>
      </p:pic>
      <p:grpSp>
        <p:nvGrpSpPr>
          <p:cNvPr id="20" name="Skupina 19"/>
          <p:cNvGrpSpPr/>
          <p:nvPr/>
        </p:nvGrpSpPr>
        <p:grpSpPr>
          <a:xfrm>
            <a:off x="4050573" y="4800504"/>
            <a:ext cx="1946818" cy="1509484"/>
            <a:chOff x="4050573" y="4800504"/>
            <a:chExt cx="1946818" cy="1509484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0573" y="5142242"/>
              <a:ext cx="1946818" cy="1167746"/>
            </a:xfrm>
            <a:prstGeom prst="rect">
              <a:avLst/>
            </a:prstGeom>
          </p:spPr>
        </p:pic>
        <p:sp>
          <p:nvSpPr>
            <p:cNvPr id="17" name="TextovéPole 16"/>
            <p:cNvSpPr txBox="1"/>
            <p:nvPr/>
          </p:nvSpPr>
          <p:spPr>
            <a:xfrm>
              <a:off x="4170784" y="4800504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Laminar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6115050" y="3174288"/>
            <a:ext cx="2493529" cy="3135700"/>
            <a:chOff x="6115050" y="3174288"/>
            <a:chExt cx="2493529" cy="3135700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15050" y="3174288"/>
              <a:ext cx="1599413" cy="3135700"/>
            </a:xfrm>
            <a:prstGeom prst="rect">
              <a:avLst/>
            </a:prstGeom>
          </p:spPr>
        </p:pic>
        <p:sp>
          <p:nvSpPr>
            <p:cNvPr id="18" name="TextovéPole 17"/>
            <p:cNvSpPr txBox="1"/>
            <p:nvPr/>
          </p:nvSpPr>
          <p:spPr>
            <a:xfrm>
              <a:off x="7515395" y="4985170"/>
              <a:ext cx="1093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Turbulent</a:t>
              </a:r>
            </a:p>
          </p:txBody>
        </p:sp>
      </p:grpSp>
      <p:pic>
        <p:nvPicPr>
          <p:cNvPr id="19" name="Obráze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331" y="3283995"/>
            <a:ext cx="2051763" cy="12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47" y="3727782"/>
            <a:ext cx="5399155" cy="3130217"/>
          </a:xfrm>
          <a:prstGeom prst="rect">
            <a:avLst/>
          </a:prstGeom>
        </p:spPr>
      </p:pic>
      <p:pic>
        <p:nvPicPr>
          <p:cNvPr id="10244" name="Picture 4" descr="http://i00.i.aliimg.com/photo/11015697/Ball_Valve_Gate_Valve_Globe_Valve_Check_Valve_Butterf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65" y="144296"/>
            <a:ext cx="2434123" cy="336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Losses in pipe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Friction losses</a:t>
            </a:r>
          </a:p>
          <a:p>
            <a:pPr lvl="1"/>
            <a:r>
              <a:rPr lang="en-US" dirty="0"/>
              <a:t>Friction on walls (BL)</a:t>
            </a:r>
          </a:p>
          <a:p>
            <a:pPr lvl="1"/>
            <a:r>
              <a:rPr lang="en-US" dirty="0"/>
              <a:t>Along whole pipe</a:t>
            </a:r>
          </a:p>
          <a:p>
            <a:r>
              <a:rPr lang="en-US" dirty="0"/>
              <a:t>Local loses</a:t>
            </a:r>
          </a:p>
          <a:p>
            <a:pPr lvl="1"/>
            <a:r>
              <a:rPr lang="en-US" dirty="0"/>
              <a:t>Predominantly pressure</a:t>
            </a:r>
          </a:p>
          <a:p>
            <a:pPr lvl="1"/>
            <a:r>
              <a:rPr lang="en-US" dirty="0"/>
              <a:t>In a given location („fitting</a:t>
            </a:r>
            <a:r>
              <a:rPr lang="cs-CZ" dirty="0"/>
              <a:t>s</a:t>
            </a:r>
            <a:r>
              <a:rPr lang="en-US" dirty="0"/>
              <a:t>“)</a:t>
            </a:r>
          </a:p>
          <a:p>
            <a:pPr lvl="1"/>
            <a:r>
              <a:rPr lang="en-US" dirty="0"/>
              <a:t>Shock waves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FEA-018C-41D0-89E9-6C3FB2B97834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12</a:t>
            </a:fld>
            <a:endParaRPr lang="cs-CZ"/>
          </a:p>
        </p:txBody>
      </p:sp>
      <p:pic>
        <p:nvPicPr>
          <p:cNvPr id="10242" name="Picture 2" descr="http://img1.tradeget.com/kotharientp/W0ECLF6C1pipefittin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5" y="2911476"/>
            <a:ext cx="3151394" cy="315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Loses in pipe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6D9-D559-4550-BE7E-D25E697203E9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13</a:t>
            </a:fld>
            <a:endParaRPr lang="cs-CZ"/>
          </a:p>
        </p:txBody>
      </p:sp>
      <p:pic>
        <p:nvPicPr>
          <p:cNvPr id="7170" name="Picture 2" descr="http://www.mhhe.com/engcs/civil/finnemore/graphics/photos/AuthorRecommendedImages/images/fin32020_08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06" y="2148681"/>
            <a:ext cx="4762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29064" y="2347004"/>
            <a:ext cx="136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losse</a:t>
            </a:r>
            <a:r>
              <a:rPr lang="cs-CZ" dirty="0"/>
              <a:t> 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56206" y="2939398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Friction</a:t>
            </a:r>
            <a:r>
              <a:rPr lang="cs-CZ" dirty="0"/>
              <a:t> </a:t>
            </a:r>
            <a:r>
              <a:rPr lang="cs-CZ" dirty="0" err="1"/>
              <a:t>losse</a:t>
            </a:r>
            <a:r>
              <a:rPr lang="cs-CZ" dirty="0"/>
              <a:t> C-F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4142792" y="2914659"/>
            <a:ext cx="261341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628822" y="2926873"/>
            <a:ext cx="0" cy="348171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1464906" y="5309118"/>
            <a:ext cx="6167535" cy="37323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5265372" y="2320383"/>
            <a:ext cx="0" cy="594276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142792" y="2292390"/>
            <a:ext cx="118627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1987826" y="2242695"/>
            <a:ext cx="5784574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224170" y="1881845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EH no </a:t>
            </a:r>
            <a:r>
              <a:rPr lang="cs-CZ" dirty="0" err="1"/>
              <a:t>losses</a:t>
            </a:r>
            <a:endParaRPr lang="cs-CZ" dirty="0"/>
          </a:p>
        </p:txBody>
      </p:sp>
      <p:graphicFrame>
        <p:nvGraphicFramePr>
          <p:cNvPr id="18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356317"/>
              </p:ext>
            </p:extLst>
          </p:nvPr>
        </p:nvGraphicFramePr>
        <p:xfrm>
          <a:off x="5118100" y="781050"/>
          <a:ext cx="133191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888840" imgH="444240" progId="Equation.DSMT4">
                  <p:embed/>
                </p:oleObj>
              </mc:Choice>
              <mc:Fallback>
                <p:oleObj name="Equation" r:id="rId5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781050"/>
                        <a:ext cx="133191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238438" y="76678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BE: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4990662" y="320735"/>
            <a:ext cx="581970" cy="1266781"/>
            <a:chOff x="4979075" y="322024"/>
            <a:chExt cx="581970" cy="1266781"/>
          </a:xfrm>
        </p:grpSpPr>
        <p:sp>
          <p:nvSpPr>
            <p:cNvPr id="11" name="TextovéPole 10"/>
            <p:cNvSpPr txBox="1"/>
            <p:nvPr/>
          </p:nvSpPr>
          <p:spPr>
            <a:xfrm>
              <a:off x="4979075" y="322024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HGL</a:t>
              </a:r>
            </a:p>
          </p:txBody>
        </p:sp>
        <p:sp>
          <p:nvSpPr>
            <p:cNvPr id="14" name="Ovál 13"/>
            <p:cNvSpPr/>
            <p:nvPr/>
          </p:nvSpPr>
          <p:spPr>
            <a:xfrm>
              <a:off x="5060959" y="781049"/>
              <a:ext cx="500086" cy="807756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6126947" y="557153"/>
            <a:ext cx="1214276" cy="735425"/>
            <a:chOff x="6126947" y="557153"/>
            <a:chExt cx="1214276" cy="735425"/>
          </a:xfrm>
        </p:grpSpPr>
        <p:sp>
          <p:nvSpPr>
            <p:cNvPr id="13" name="TextovéPole 12"/>
            <p:cNvSpPr txBox="1"/>
            <p:nvPr/>
          </p:nvSpPr>
          <p:spPr>
            <a:xfrm>
              <a:off x="6280996" y="557153"/>
              <a:ext cx="1060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EH=</a:t>
              </a:r>
              <a:r>
                <a:rPr lang="cs-CZ" dirty="0" err="1">
                  <a:solidFill>
                    <a:srgbClr val="FF0000"/>
                  </a:solidFill>
                </a:rPr>
                <a:t>const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sp>
          <p:nvSpPr>
            <p:cNvPr id="16" name="Ovál 15"/>
            <p:cNvSpPr/>
            <p:nvPr/>
          </p:nvSpPr>
          <p:spPr>
            <a:xfrm>
              <a:off x="6126947" y="945147"/>
              <a:ext cx="358996" cy="34743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70000" y="495808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cs-CZ" dirty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in pipe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Relevant quantities – 7 </a:t>
            </a:r>
          </a:p>
          <a:p>
            <a:r>
              <a:rPr lang="en-US" dirty="0"/>
              <a:t>Physical dimensions – 3 [</a:t>
            </a:r>
            <a:r>
              <a:rPr lang="en-US" dirty="0" err="1"/>
              <a:t>m,kg,s</a:t>
            </a:r>
            <a:r>
              <a:rPr lang="en-US" dirty="0"/>
              <a:t>]</a:t>
            </a:r>
          </a:p>
          <a:p>
            <a:r>
              <a:rPr lang="en-US" dirty="0"/>
              <a:t>Buckingham: 7-3=4 parameters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1586-CC25-41AA-B1B5-45D31C5739FD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14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4" y="3091006"/>
            <a:ext cx="2883941" cy="27496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637" y="1711521"/>
            <a:ext cx="3198826" cy="5583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312" y="2368605"/>
            <a:ext cx="3351151" cy="9771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799" y="3384506"/>
            <a:ext cx="3046501" cy="10152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448" y="4685829"/>
            <a:ext cx="2031000" cy="115479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4977" y="4838109"/>
            <a:ext cx="2081775" cy="100251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135085" y="4726402"/>
            <a:ext cx="246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Darcy-Weisbach</a:t>
            </a:r>
            <a:r>
              <a:rPr lang="cs-CZ" dirty="0"/>
              <a:t>, Hagen: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66330" y="5812780"/>
            <a:ext cx="2599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Darcy friction parameter: </a:t>
            </a:r>
          </a:p>
          <a:p>
            <a:r>
              <a:rPr lang="cs-CZ" dirty="0"/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Symbol" panose="05050102010706020507" pitchFamily="18" charset="2"/>
                <a:cs typeface="Times New Roman" panose="02020603050405020304" pitchFamily="18" charset="0"/>
              </a:rPr>
              <a:t>z</a:t>
            </a:r>
            <a:endParaRPr lang="cs-CZ" i="1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60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equation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C02D-5E98-496D-AB85-2D02B5A08DE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219" y="1468481"/>
            <a:ext cx="4090764" cy="39960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6" y="1437578"/>
            <a:ext cx="4343400" cy="8001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55" y="2254338"/>
            <a:ext cx="4183861" cy="8223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277" y="1425063"/>
            <a:ext cx="893640" cy="35532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017" y="51297"/>
            <a:ext cx="6783541" cy="5583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064" y="3147442"/>
            <a:ext cx="3330841" cy="80200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220" y="4001294"/>
            <a:ext cx="934260" cy="75124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grpSp>
        <p:nvGrpSpPr>
          <p:cNvPr id="17" name="Skupina 16"/>
          <p:cNvGrpSpPr/>
          <p:nvPr/>
        </p:nvGrpSpPr>
        <p:grpSpPr>
          <a:xfrm>
            <a:off x="3607326" y="1314084"/>
            <a:ext cx="2268313" cy="792943"/>
            <a:chOff x="3607326" y="1135249"/>
            <a:chExt cx="2268313" cy="792943"/>
          </a:xfrm>
        </p:grpSpPr>
        <p:sp>
          <p:nvSpPr>
            <p:cNvPr id="13" name="TextovéPole 12"/>
            <p:cNvSpPr txBox="1"/>
            <p:nvPr/>
          </p:nvSpPr>
          <p:spPr>
            <a:xfrm>
              <a:off x="3607326" y="1135249"/>
              <a:ext cx="2268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6"/>
                  </a:solidFill>
                </a:rPr>
                <a:t>Losse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dirty="0" err="1">
                  <a:solidFill>
                    <a:schemeClr val="accent6"/>
                  </a:solidFill>
                </a:rPr>
                <a:t>heigth</a:t>
              </a:r>
              <a:r>
                <a:rPr lang="en-US" dirty="0">
                  <a:solidFill>
                    <a:schemeClr val="accent6"/>
                  </a:solidFill>
                </a:rPr>
                <a:t> (friction)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3916018" y="1454886"/>
              <a:ext cx="487017" cy="473306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524" y="5151205"/>
            <a:ext cx="4508821" cy="65988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3763" y="5879572"/>
            <a:ext cx="2904330" cy="753786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498522" y="5987019"/>
            <a:ext cx="162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Turb</a:t>
            </a:r>
            <a:r>
              <a:rPr lang="cs-CZ" dirty="0"/>
              <a:t>. – Prandtl:</a:t>
            </a:r>
          </a:p>
        </p:txBody>
      </p:sp>
    </p:spTree>
    <p:extLst>
      <p:ext uri="{BB962C8B-B14F-4D97-AF65-F5344CB8AC3E}">
        <p14:creationId xmlns:p14="http://schemas.microsoft.com/office/powerpoint/2010/main" val="446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1438372"/>
            <a:ext cx="5581650" cy="44291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rough walls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Lam: NO</a:t>
            </a:r>
          </a:p>
          <a:p>
            <a:r>
              <a:rPr lang="en-US" dirty="0"/>
              <a:t>Turb: lose increase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9275-B311-4F73-A03F-4A3EBDD9C2A9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16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857387" y="4630366"/>
            <a:ext cx="164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Experiments</a:t>
            </a:r>
            <a:endParaRPr lang="cs-CZ" dirty="0"/>
          </a:p>
          <a:p>
            <a:r>
              <a:rPr lang="cs-CZ" dirty="0" err="1"/>
              <a:t>Nikuradze</a:t>
            </a:r>
            <a:r>
              <a:rPr lang="cs-CZ" dirty="0"/>
              <a:t> 1933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5995705"/>
            <a:ext cx="2640300" cy="685260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 flipV="1">
            <a:off x="7613780" y="4945224"/>
            <a:ext cx="559836" cy="1050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4572000" y="5934832"/>
            <a:ext cx="1256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Prandtl</a:t>
            </a:r>
            <a:r>
              <a:rPr lang="cs-CZ" dirty="0"/>
              <a:t> </a:t>
            </a:r>
            <a:r>
              <a:rPr lang="cs-CZ" dirty="0" err="1"/>
              <a:t>fce</a:t>
            </a:r>
            <a:r>
              <a:rPr lang="cs-CZ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1696" y="3686368"/>
            <a:ext cx="63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8819" y="4142540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Turb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0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4" grpId="0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coefficient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Laminar flow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Turbulent flow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6F67-4360-48B0-9CD6-33A275F130F4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17</a:t>
            </a:fld>
            <a:endParaRPr lang="cs-CZ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56988" y="182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027214"/>
              </p:ext>
            </p:extLst>
          </p:nvPr>
        </p:nvGraphicFramePr>
        <p:xfrm>
          <a:off x="3467100" y="1660715"/>
          <a:ext cx="845820" cy="66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469900" imgH="368300" progId="Equation.DSMT4">
                  <p:embed/>
                </p:oleObj>
              </mc:Choice>
              <mc:Fallback>
                <p:oleObj name="Equation" r:id="rId4" imgW="4699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660715"/>
                        <a:ext cx="845820" cy="662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87764"/>
              </p:ext>
            </p:extLst>
          </p:nvPr>
        </p:nvGraphicFramePr>
        <p:xfrm>
          <a:off x="3337892" y="2794239"/>
          <a:ext cx="3611304" cy="79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2006280" imgH="444240" progId="Equation.DSMT4">
                  <p:embed/>
                </p:oleObj>
              </mc:Choice>
              <mc:Fallback>
                <p:oleObj name="Equation" r:id="rId6" imgW="200628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892" y="2794239"/>
                        <a:ext cx="3611304" cy="799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84576"/>
              </p:ext>
            </p:extLst>
          </p:nvPr>
        </p:nvGraphicFramePr>
        <p:xfrm>
          <a:off x="5271631" y="1792639"/>
          <a:ext cx="2285008" cy="47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269449" imgH="266584" progId="Equation.DSMT4">
                  <p:embed/>
                </p:oleObj>
              </mc:Choice>
              <mc:Fallback>
                <p:oleObj name="Equation" r:id="rId8" imgW="1269449" imgH="26658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631" y="1792639"/>
                        <a:ext cx="2285008" cy="479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030584"/>
              </p:ext>
            </p:extLst>
          </p:nvPr>
        </p:nvGraphicFramePr>
        <p:xfrm>
          <a:off x="5346706" y="3925250"/>
          <a:ext cx="3450362" cy="47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1916868" imgH="266584" progId="Equation.DSMT4">
                  <p:embed/>
                </p:oleObj>
              </mc:Choice>
              <mc:Fallback>
                <p:oleObj name="Equation" r:id="rId10" imgW="1916868" imgH="26658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6" y="3925250"/>
                        <a:ext cx="3450362" cy="479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83" name="Picture 39" descr="http://www.ehowzit.co.za/wp-content/uploads/2014/11/water-pip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0" y="3820752"/>
            <a:ext cx="4247460" cy="23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roughness effect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Laminar BL -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r>
              <a:rPr lang="en-US" dirty="0"/>
              <a:t>Turbulent BL</a:t>
            </a:r>
          </a:p>
          <a:p>
            <a:pPr lvl="1"/>
            <a:r>
              <a:rPr lang="en-US" dirty="0"/>
              <a:t>Hydraulically smooth: no effect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Admissible roughness: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Fully rough surface: 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1B3B-6094-455E-9B39-F7DA0343867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18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93" y="4303864"/>
            <a:ext cx="1269375" cy="8248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420" y="4152809"/>
            <a:ext cx="1777125" cy="105327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46" y="5045245"/>
            <a:ext cx="1590675" cy="97155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200" y="2367931"/>
            <a:ext cx="1009650" cy="62865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675" y="3064049"/>
            <a:ext cx="1781175" cy="4572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4325" y="3620859"/>
            <a:ext cx="1152525" cy="5143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137" y="760645"/>
            <a:ext cx="2352675" cy="16954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4812" y="849462"/>
            <a:ext cx="2124075" cy="169545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734878" y="4716289"/>
            <a:ext cx="27163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Viscous sublayer thickness: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0267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roughness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Colebrook equation 1939</a:t>
            </a:r>
          </a:p>
          <a:p>
            <a:pPr lvl="1"/>
            <a:r>
              <a:rPr lang="en-US" dirty="0"/>
              <a:t>implicit – iterations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Moody diagram 1944</a:t>
            </a:r>
          </a:p>
          <a:p>
            <a:pPr lvl="1"/>
            <a:r>
              <a:rPr lang="en-US" dirty="0"/>
              <a:t>Graphical form of 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A68-228C-41FA-AAFC-F25857A6E50B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19</a:t>
            </a:fld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85552"/>
              </p:ext>
            </p:extLst>
          </p:nvPr>
        </p:nvGraphicFramePr>
        <p:xfrm>
          <a:off x="4060606" y="4001294"/>
          <a:ext cx="137160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914400" imgH="406080" progId="Equation.DSMT4">
                  <p:embed/>
                </p:oleObj>
              </mc:Choice>
              <mc:Fallback>
                <p:oleObj name="Equation" r:id="rId4" imgW="9144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0606" y="4001294"/>
                        <a:ext cx="1371600" cy="60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262973"/>
              </p:ext>
            </p:extLst>
          </p:nvPr>
        </p:nvGraphicFramePr>
        <p:xfrm>
          <a:off x="4060606" y="2441576"/>
          <a:ext cx="2781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854000" imgH="482400" progId="Equation.DSMT4">
                  <p:embed/>
                </p:oleObj>
              </mc:Choice>
              <mc:Fallback>
                <p:oleObj name="Equation" r:id="rId6" imgW="1854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0606" y="2441576"/>
                        <a:ext cx="2781300" cy="7239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Skupina 13"/>
          <p:cNvGrpSpPr/>
          <p:nvPr/>
        </p:nvGrpSpPr>
        <p:grpSpPr>
          <a:xfrm>
            <a:off x="5883965" y="4391025"/>
            <a:ext cx="1745652" cy="1303336"/>
            <a:chOff x="5883965" y="4391025"/>
            <a:chExt cx="1745652" cy="1303336"/>
          </a:xfrm>
        </p:grpSpPr>
        <p:graphicFrame>
          <p:nvGraphicFramePr>
            <p:cNvPr id="10" name="Objek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7340805"/>
                </p:ext>
              </p:extLst>
            </p:nvPr>
          </p:nvGraphicFramePr>
          <p:xfrm>
            <a:off x="6125265" y="4553059"/>
            <a:ext cx="1085850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8" imgW="723600" imgH="228600" progId="Equation.DSMT4">
                    <p:embed/>
                  </p:oleObj>
                </mc:Choice>
                <mc:Fallback>
                  <p:oleObj name="Equation" r:id="rId8" imgW="7236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25265" y="4553059"/>
                          <a:ext cx="1085850" cy="341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k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5702107"/>
                </p:ext>
              </p:extLst>
            </p:nvPr>
          </p:nvGraphicFramePr>
          <p:xfrm>
            <a:off x="6125265" y="5008563"/>
            <a:ext cx="228600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10" imgW="152280" imgH="368280" progId="Equation.DSMT4">
                    <p:embed/>
                  </p:oleObj>
                </mc:Choice>
                <mc:Fallback>
                  <p:oleObj name="Equation" r:id="rId10" imgW="1522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25265" y="5008563"/>
                          <a:ext cx="228600" cy="550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ovéPole 11"/>
            <p:cNvSpPr txBox="1"/>
            <p:nvPr/>
          </p:nvSpPr>
          <p:spPr>
            <a:xfrm>
              <a:off x="6457950" y="5133737"/>
              <a:ext cx="1171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parameter</a:t>
              </a:r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5883965" y="4391025"/>
              <a:ext cx="1602685" cy="130333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113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Fluid Mechanics - lectures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Introduction, concepts, definitions</a:t>
            </a:r>
            <a:endParaRPr lang="en-US" sz="2800" noProof="0" dirty="0"/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Statics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Kinematics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Bernoulli equation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Shear regions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External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Internal flows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Flow machines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Turbulence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Compressible flows and acoustics</a:t>
            </a:r>
            <a:endParaRPr lang="en-US" sz="2800" noProof="0" dirty="0"/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Physical modelling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Mathematical modelling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28BD-1EA9-44C6-88A3-2EC2A0AE5C8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9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51EA-2252-4F0F-97D2-3152AA44DC5F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20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09" y="66142"/>
            <a:ext cx="8929991" cy="639433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67320" y="6048232"/>
            <a:ext cx="21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ASME, accuracy 15%</a:t>
            </a:r>
          </a:p>
        </p:txBody>
      </p:sp>
    </p:spTree>
    <p:extLst>
      <p:ext uri="{BB962C8B-B14F-4D97-AF65-F5344CB8AC3E}">
        <p14:creationId xmlns:p14="http://schemas.microsoft.com/office/powerpoint/2010/main" val="160646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roughness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13199"/>
              </p:ext>
            </p:extLst>
          </p:nvPr>
        </p:nvGraphicFramePr>
        <p:xfrm>
          <a:off x="4581330" y="1304292"/>
          <a:ext cx="3560735" cy="4706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8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9701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Material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State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Roughness</a:t>
                      </a:r>
                      <a:r>
                        <a:rPr lang="cs-CZ" dirty="0"/>
                        <a:t> </a:t>
                      </a:r>
                      <a:r>
                        <a:rPr lang="cs-CZ" i="1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cs-CZ" dirty="0"/>
                        <a:t> [mm]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r>
                        <a:rPr lang="cs-CZ" dirty="0"/>
                        <a:t>Steel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Sheet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new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Wall </a:t>
                      </a:r>
                      <a:r>
                        <a:rPr lang="cs-CZ" dirty="0" err="1"/>
                        <a:t>roughness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effect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new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Corroded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surface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r>
                        <a:rPr lang="cs-CZ" dirty="0" err="1"/>
                        <a:t>Brass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Drawn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r>
                        <a:rPr lang="cs-CZ" dirty="0" err="1"/>
                        <a:t>Plasttic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Pipe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r>
                        <a:rPr lang="cs-CZ" dirty="0" err="1"/>
                        <a:t>Glass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r>
                        <a:rPr lang="cs-CZ" dirty="0" err="1"/>
                        <a:t>Concrete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Smooth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Rough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r>
                        <a:rPr lang="cs-CZ" dirty="0" err="1"/>
                        <a:t>Rubber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Smooth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r>
                        <a:rPr lang="cs-CZ" dirty="0" err="1"/>
                        <a:t>Wood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Rough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board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C5EF-B9D8-40B5-AD6E-070F799E335F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21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791477" y="1690689"/>
            <a:ext cx="1519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Pipe </a:t>
            </a:r>
            <a:r>
              <a:rPr lang="cs-CZ" dirty="0" err="1"/>
              <a:t>surface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Material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Processing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State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22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82" y="3387872"/>
            <a:ext cx="3517311" cy="36590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loses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coefficient: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Loss height – total: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C9-847C-41F6-8421-7BC210725D86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22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675" y="1646237"/>
            <a:ext cx="1076325" cy="8096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089" y="2406476"/>
            <a:ext cx="3777661" cy="8020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182" y="3720350"/>
            <a:ext cx="4343400" cy="8001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8650" y="3375803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BE: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423" y="3910057"/>
            <a:ext cx="571500" cy="46672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8719896" y="6468790"/>
            <a:ext cx="301686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592582" y="4794708"/>
            <a:ext cx="301686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115050" y="44749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061234" y="57126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583342" y="52174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150411" y="46596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638630" y="42834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473122" y="33059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917023" y="61550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655724" y="1321357"/>
            <a:ext cx="95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latin typeface="Symbol" panose="05050102010706020507" pitchFamily="18" charset="2"/>
                <a:cs typeface="Times New Roman" panose="02020603050405020304" pitchFamily="18" charset="0"/>
              </a:rPr>
              <a:t>z</a:t>
            </a:r>
            <a:endParaRPr lang="cs-CZ" baseline="-250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losses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Elbow-pipe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A411-50B5-4CCA-8B43-0EC2D3BB787F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23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311" y="1801878"/>
            <a:ext cx="5512378" cy="45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48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 changes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3213-D0BE-4E00-A44F-5F0CC89CF74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24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2" y="1758703"/>
            <a:ext cx="3886200" cy="2463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835" y="1677551"/>
            <a:ext cx="4372356" cy="25191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22" y="4153765"/>
            <a:ext cx="3937000" cy="22098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137" y="4136730"/>
            <a:ext cx="3860213" cy="21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0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4E37-951A-45F1-9A8F-055924DDA3E3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25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459374"/>
            <a:ext cx="4468598" cy="58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3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Fluid (density, viscosity)</a:t>
            </a:r>
          </a:p>
          <a:p>
            <a:pPr lvl="1"/>
            <a:r>
              <a:rPr lang="en-US" dirty="0"/>
              <a:t>Pipe (length, roughness)</a:t>
            </a:r>
          </a:p>
          <a:p>
            <a:r>
              <a:rPr lang="en-US" dirty="0"/>
              <a:t>Unknown: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Pipe </a:t>
            </a:r>
            <a:r>
              <a:rPr lang="en-US" dirty="0" err="1"/>
              <a:t>dia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Flow rate (velocity)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Pressure loss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73C9-A01E-44F6-8A83-DF8A596B96A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26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406630" y="3219856"/>
            <a:ext cx="2210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 </a:t>
            </a:r>
            <a:r>
              <a:rPr lang="cs-CZ" dirty="0" err="1"/>
              <a:t>quantity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unknown</a:t>
            </a:r>
            <a:r>
              <a:rPr lang="cs-CZ" dirty="0"/>
              <a:t>,</a:t>
            </a:r>
          </a:p>
          <a:p>
            <a:r>
              <a:rPr lang="cs-CZ" dirty="0"/>
              <a:t>2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known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attention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2821-575F-4769-9D64-A437FFD95F42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02/13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92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Fluid Mechanics - lectures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Introduction, concepts, definitions</a:t>
            </a:r>
            <a:endParaRPr lang="en-US" sz="2800" noProof="0" dirty="0"/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Statics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Kinematics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Bernoulli equation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Shear regions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External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Internal flows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Flow machines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Turbulence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Compressible flows and acoustics</a:t>
            </a:r>
            <a:endParaRPr lang="en-US" sz="2800" noProof="0" dirty="0"/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Physical modelling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Mathematical modelling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28BD-1EA9-44C6-88A3-2EC2A0AE5C8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2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/>
            <a:r>
              <a:rPr lang="en-US" sz="3600" dirty="0"/>
              <a:t>Flow in channels and pipes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514350">
              <a:buFont typeface="+mj-lt"/>
              <a:buAutoNum type="alphaLcPeriod"/>
            </a:pPr>
            <a:r>
              <a:rPr lang="en-US" sz="2800" dirty="0"/>
              <a:t>Poiseuille a Couette flow</a:t>
            </a:r>
          </a:p>
          <a:p>
            <a:pPr marL="857250" lvl="1" indent="-514350">
              <a:buFont typeface="+mj-lt"/>
              <a:buAutoNum type="alphaLcPeriod"/>
            </a:pPr>
            <a:r>
              <a:rPr lang="en-US" sz="2800" dirty="0"/>
              <a:t>Flow development in a channel</a:t>
            </a:r>
          </a:p>
          <a:p>
            <a:pPr marL="857250" lvl="1" indent="-514350">
              <a:buFont typeface="+mj-lt"/>
              <a:buAutoNum type="alphaLcPeriod"/>
            </a:pPr>
            <a:r>
              <a:rPr lang="en-US" sz="2800" dirty="0"/>
              <a:t>Flow structure – laminar, turbulent, transition</a:t>
            </a:r>
          </a:p>
          <a:p>
            <a:pPr marL="857250" lvl="1" indent="-514350">
              <a:buFont typeface="+mj-lt"/>
              <a:buAutoNum type="alphaLcPeriod"/>
            </a:pPr>
            <a:r>
              <a:rPr lang="en-US" sz="2800" dirty="0"/>
              <a:t>Losses determination</a:t>
            </a:r>
          </a:p>
          <a:p>
            <a:pPr marL="857250" lvl="1" indent="-514350">
              <a:buFont typeface="+mj-lt"/>
              <a:buAutoNum type="alphaLcPeriod"/>
            </a:pPr>
            <a:r>
              <a:rPr lang="en-US" sz="2800" dirty="0"/>
              <a:t>Effect of rough walls (Moody, Prandtl function)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534A-2087-477D-9DCE-7BFE8F89531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2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layer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Bodies in flow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External aerodynamics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Channels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Internal aerodynamics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E7A2-FAD0-484F-AAF7-1A28217B75E0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06/13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5</a:t>
            </a:fld>
            <a:endParaRPr lang="cs-CZ"/>
          </a:p>
        </p:txBody>
      </p:sp>
      <p:pic>
        <p:nvPicPr>
          <p:cNvPr id="10" name="Obrázek 9" descr="Obsah obrázku skica, řada/pruh, diagram, ramínko&#10;&#10;Popis byl vytvořen automaticky">
            <a:extLst>
              <a:ext uri="{FF2B5EF4-FFF2-40B4-BE49-F238E27FC236}">
                <a16:creationId xmlns:a16="http://schemas.microsoft.com/office/drawing/2014/main" xmlns="" id="{B7B01B0B-41CB-3E5D-2C69-10B713AC4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09" y="1461162"/>
            <a:ext cx="3801005" cy="2381582"/>
          </a:xfrm>
          <a:prstGeom prst="rect">
            <a:avLst/>
          </a:prstGeom>
        </p:spPr>
      </p:pic>
      <p:pic>
        <p:nvPicPr>
          <p:cNvPr id="12" name="Obrázek 11" descr="Obsah obrázku text, diagram, řada/pruh, Vykreslený graf">
            <a:extLst>
              <a:ext uri="{FF2B5EF4-FFF2-40B4-BE49-F238E27FC236}">
                <a16:creationId xmlns:a16="http://schemas.microsoft.com/office/drawing/2014/main" xmlns="" id="{CDB8FE37-0275-F143-C2F9-9B187DB92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17" y="3746137"/>
            <a:ext cx="3677163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2" y="4478909"/>
            <a:ext cx="5361905" cy="16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Channel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Poiseuille (Hagen–Poiseuille) flow</a:t>
            </a:r>
          </a:p>
          <a:p>
            <a:pPr lvl="1"/>
            <a:r>
              <a:rPr lang="en-US" dirty="0"/>
              <a:t>Pressure gradient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Couette flow</a:t>
            </a:r>
          </a:p>
          <a:p>
            <a:pPr lvl="1"/>
            <a:r>
              <a:rPr lang="en-US" dirty="0"/>
              <a:t>Moving wall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C716-DD41-43E6-9707-0ACFACC7BE9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6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50" y="2391569"/>
            <a:ext cx="4371975" cy="16097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64298" y="319643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potrubí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64298" y="5334000"/>
            <a:ext cx="8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ložiska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62276" y="4180682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49643" y="29736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874566" y="296153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085280" y="296153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xmlns="" id="{B0ADCF95-FEFE-490A-93E4-138F4A79F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8025" y="1100469"/>
          <a:ext cx="144774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965160" imgH="393480" progId="Equation.DSMT4">
                  <p:embed/>
                </p:oleObj>
              </mc:Choice>
              <mc:Fallback>
                <p:oleObj name="Equation" r:id="rId6" imgW="965160" imgH="393480" progId="Equation.DSMT4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xmlns="" id="{B0ADCF95-FEFE-490A-93E4-138F4A79F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58025" y="1100469"/>
                        <a:ext cx="144774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177EDEB1-8D98-48E8-943E-2E6999E475D4}"/>
              </a:ext>
            </a:extLst>
          </p:cNvPr>
          <p:cNvSpPr txBox="1"/>
          <p:nvPr/>
        </p:nvSpPr>
        <p:spPr>
          <a:xfrm>
            <a:off x="7111070" y="240265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9D6A400D-1B7C-4715-AA6A-EDECAC1AC9E1}"/>
              </a:ext>
            </a:extLst>
          </p:cNvPr>
          <p:cNvSpPr txBox="1"/>
          <p:nvPr/>
        </p:nvSpPr>
        <p:spPr>
          <a:xfrm>
            <a:off x="2318499" y="50841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CFE8B88C-E792-46B6-8029-D40F7BE28FEA}"/>
              </a:ext>
            </a:extLst>
          </p:cNvPr>
          <p:cNvSpPr txBox="1"/>
          <p:nvPr/>
        </p:nvSpPr>
        <p:spPr>
          <a:xfrm>
            <a:off x="7216311" y="5155755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geometry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– generally</a:t>
            </a:r>
          </a:p>
          <a:p>
            <a:r>
              <a:rPr lang="en-US" dirty="0"/>
              <a:t>2D</a:t>
            </a:r>
          </a:p>
          <a:p>
            <a:pPr lvl="1"/>
            <a:r>
              <a:rPr lang="en-US" dirty="0"/>
              <a:t>Between flat plates</a:t>
            </a:r>
          </a:p>
          <a:p>
            <a:pPr lvl="1"/>
            <a:r>
              <a:rPr lang="en-US" dirty="0"/>
              <a:t>Boundary effects</a:t>
            </a:r>
          </a:p>
          <a:p>
            <a:r>
              <a:rPr lang="en-US" dirty="0"/>
              <a:t>Rotary symmetrical (2D)</a:t>
            </a:r>
          </a:p>
          <a:p>
            <a:pPr lvl="1"/>
            <a:r>
              <a:rPr lang="en-US" dirty="0"/>
              <a:t>Circular cross-section </a:t>
            </a:r>
            <a:r>
              <a:rPr lang="en-US" dirty="0" err="1"/>
              <a:t>průřez</a:t>
            </a:r>
            <a:endParaRPr lang="en-US" dirty="0"/>
          </a:p>
          <a:p>
            <a:pPr lvl="1"/>
            <a:r>
              <a:rPr lang="en-US" dirty="0"/>
              <a:t>No „fittings“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149C-BEBE-45B5-8096-44E1D84C477F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935" y="1620467"/>
            <a:ext cx="3278559" cy="1857675"/>
          </a:xfrm>
          <a:prstGeom prst="rect">
            <a:avLst/>
          </a:prstGeom>
        </p:spPr>
      </p:pic>
      <p:pic>
        <p:nvPicPr>
          <p:cNvPr id="11266" name="Picture 2" descr="http://www.asia.ru/images/target/photo/50350389/ERW_Welded_Black_Circular_Pipe_For_Construction_and_Furniture_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91" y="3478142"/>
            <a:ext cx="2615617" cy="26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0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Noncircular cross-section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Hydraulic diameter: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E6D-29F3-4849-9776-A6678DF9EC04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8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743" y="1527966"/>
            <a:ext cx="1421700" cy="9771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68" y="2264464"/>
            <a:ext cx="2733675" cy="1562100"/>
          </a:xfrm>
          <a:prstGeom prst="rect">
            <a:avLst/>
          </a:prstGeom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109365"/>
              </p:ext>
            </p:extLst>
          </p:nvPr>
        </p:nvGraphicFramePr>
        <p:xfrm>
          <a:off x="828032" y="4265403"/>
          <a:ext cx="952020" cy="55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634680" imgH="368280" progId="Equation.DSMT4">
                  <p:embed/>
                </p:oleObj>
              </mc:Choice>
              <mc:Fallback>
                <p:oleObj name="Equation" r:id="rId6" imgW="6346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8032" y="4265403"/>
                        <a:ext cx="952020" cy="552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21577"/>
              </p:ext>
            </p:extLst>
          </p:nvPr>
        </p:nvGraphicFramePr>
        <p:xfrm>
          <a:off x="1379538" y="4862513"/>
          <a:ext cx="3124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8" imgW="2082600" imgH="622080" progId="Equation.DSMT4">
                  <p:embed/>
                </p:oleObj>
              </mc:Choice>
              <mc:Fallback>
                <p:oleObj name="Equation" r:id="rId8" imgW="20826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9538" y="4862513"/>
                        <a:ext cx="312420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3135" y="4379856"/>
            <a:ext cx="2877439" cy="1976495"/>
          </a:xfrm>
          <a:prstGeom prst="rect">
            <a:avLst/>
          </a:prstGeom>
        </p:spPr>
      </p:pic>
      <p:grpSp>
        <p:nvGrpSpPr>
          <p:cNvPr id="17" name="Skupina 16"/>
          <p:cNvGrpSpPr/>
          <p:nvPr/>
        </p:nvGrpSpPr>
        <p:grpSpPr>
          <a:xfrm>
            <a:off x="4580222" y="1241239"/>
            <a:ext cx="989515" cy="783504"/>
            <a:chOff x="4580222" y="1241239"/>
            <a:chExt cx="989515" cy="783504"/>
          </a:xfrm>
        </p:grpSpPr>
        <p:sp>
          <p:nvSpPr>
            <p:cNvPr id="13" name="TextovéPole 12"/>
            <p:cNvSpPr txBox="1"/>
            <p:nvPr/>
          </p:nvSpPr>
          <p:spPr>
            <a:xfrm>
              <a:off x="4971303" y="1241239"/>
              <a:ext cx="598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area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4580222" y="1527966"/>
              <a:ext cx="355672" cy="496777"/>
            </a:xfrm>
            <a:prstGeom prst="ellipse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051564" y="2067457"/>
            <a:ext cx="2016642" cy="822614"/>
            <a:chOff x="4051564" y="2067457"/>
            <a:chExt cx="2016642" cy="822614"/>
          </a:xfrm>
        </p:grpSpPr>
        <p:sp>
          <p:nvSpPr>
            <p:cNvPr id="14" name="TextovéPole 13"/>
            <p:cNvSpPr txBox="1"/>
            <p:nvPr/>
          </p:nvSpPr>
          <p:spPr>
            <a:xfrm>
              <a:off x="4051564" y="2520739"/>
              <a:ext cx="2016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„wetted“ perimeter</a:t>
              </a:r>
            </a:p>
          </p:txBody>
        </p:sp>
        <p:sp>
          <p:nvSpPr>
            <p:cNvPr id="16" name="Ovál 15"/>
            <p:cNvSpPr/>
            <p:nvPr/>
          </p:nvSpPr>
          <p:spPr>
            <a:xfrm>
              <a:off x="4532036" y="2067457"/>
              <a:ext cx="355672" cy="393187"/>
            </a:xfrm>
            <a:prstGeom prst="ellipse">
              <a:avLst/>
            </a:prstGeom>
            <a:noFill/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67128E20-A32B-4D92-8D8A-DBE4A0179A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01" y="99242"/>
            <a:ext cx="3038899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development on inlet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2585648" cy="4351338"/>
          </a:xfrm>
        </p:spPr>
        <p:txBody>
          <a:bodyPr/>
          <a:lstStyle/>
          <a:p>
            <a:r>
              <a:rPr lang="en-US" dirty="0"/>
              <a:t>Fully developed: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95EE-CBAE-46E6-BC40-18DEFDB7E80C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08/13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9</a:t>
            </a:fld>
            <a:endParaRPr lang="cs-CZ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73481"/>
              </p:ext>
            </p:extLst>
          </p:nvPr>
        </p:nvGraphicFramePr>
        <p:xfrm>
          <a:off x="1352790" y="4752157"/>
          <a:ext cx="1333260" cy="55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888840" imgH="368280" progId="Equation.DSMT4">
                  <p:embed/>
                </p:oleObj>
              </mc:Choice>
              <mc:Fallback>
                <p:oleObj name="Equation" r:id="rId4" imgW="8888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2790" y="4752157"/>
                        <a:ext cx="1333260" cy="552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660893"/>
              </p:ext>
            </p:extLst>
          </p:nvPr>
        </p:nvGraphicFramePr>
        <p:xfrm>
          <a:off x="1302364" y="2625675"/>
          <a:ext cx="123822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825480" imgH="228600" progId="Equation.DSMT4">
                  <p:embed/>
                </p:oleObj>
              </mc:Choice>
              <mc:Fallback>
                <p:oleObj name="Equation" r:id="rId6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2364" y="2625675"/>
                        <a:ext cx="123822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337931" y="4203437"/>
            <a:ext cx="19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BR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losses</a:t>
            </a:r>
            <a:r>
              <a:rPr lang="cs-CZ" dirty="0"/>
              <a:t>: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64588" y="5710441"/>
            <a:ext cx="13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NOT VALID !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1318" y="1623878"/>
            <a:ext cx="5699970" cy="479928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907482" y="5357643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30687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4026</TotalTime>
  <Words>691</Words>
  <Application>Microsoft Office PowerPoint</Application>
  <PresentationFormat>Předvádění na obrazovce (4:3)</PresentationFormat>
  <Paragraphs>327</Paragraphs>
  <Slides>27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Motiv Office</vt:lpstr>
      <vt:lpstr>Equation</vt:lpstr>
      <vt:lpstr>Fluid Mechanics</vt:lpstr>
      <vt:lpstr>Fluid Mechanics - lectures</vt:lpstr>
      <vt:lpstr>Fluid Mechanics - lectures</vt:lpstr>
      <vt:lpstr>Flow in channels and pipes</vt:lpstr>
      <vt:lpstr>Boundary layer</vt:lpstr>
      <vt:lpstr>Channel flow</vt:lpstr>
      <vt:lpstr>Channel geometry</vt:lpstr>
      <vt:lpstr>Noncircular cross-section</vt:lpstr>
      <vt:lpstr>Flow development on inlet</vt:lpstr>
      <vt:lpstr>Flow development</vt:lpstr>
      <vt:lpstr>Flow structure</vt:lpstr>
      <vt:lpstr>Losses in pipe</vt:lpstr>
      <vt:lpstr>Loses in pipe</vt:lpstr>
      <vt:lpstr>Friction in pipe</vt:lpstr>
      <vt:lpstr>Bernoulli equation</vt:lpstr>
      <vt:lpstr>Effect of rough walls</vt:lpstr>
      <vt:lpstr>Friction coefficient</vt:lpstr>
      <vt:lpstr>Wall roughness effect</vt:lpstr>
      <vt:lpstr>Wall roughness effect</vt:lpstr>
      <vt:lpstr>Prezentace aplikace PowerPoint</vt:lpstr>
      <vt:lpstr>Surface roughness</vt:lpstr>
      <vt:lpstr>Local loses</vt:lpstr>
      <vt:lpstr>Local losses</vt:lpstr>
      <vt:lpstr>Pipe changes</vt:lpstr>
      <vt:lpstr>Prezentace aplikace PowerPoint</vt:lpstr>
      <vt:lpstr>Tasks</vt:lpstr>
      <vt:lpstr>Thanks for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Ježek Jan</dc:creator>
  <cp:lastModifiedBy>Vaclav Uruba</cp:lastModifiedBy>
  <cp:revision>237</cp:revision>
  <dcterms:created xsi:type="dcterms:W3CDTF">2014-06-23T12:27:22Z</dcterms:created>
  <dcterms:modified xsi:type="dcterms:W3CDTF">2024-09-04T14:42:00Z</dcterms:modified>
</cp:coreProperties>
</file>