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370" r:id="rId2"/>
    <p:sldId id="332" r:id="rId3"/>
    <p:sldId id="333" r:id="rId4"/>
    <p:sldId id="259" r:id="rId5"/>
    <p:sldId id="307" r:id="rId6"/>
    <p:sldId id="312" r:id="rId7"/>
    <p:sldId id="313" r:id="rId8"/>
    <p:sldId id="314" r:id="rId9"/>
    <p:sldId id="315" r:id="rId10"/>
    <p:sldId id="316" r:id="rId11"/>
    <p:sldId id="32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69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8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3" autoAdjust="0"/>
    <p:restoredTop sz="86474" autoAdjust="0"/>
  </p:normalViewPr>
  <p:slideViewPr>
    <p:cSldViewPr snapToGrid="0">
      <p:cViewPr varScale="1">
        <p:scale>
          <a:sx n="92" d="100"/>
          <a:sy n="92" d="100"/>
        </p:scale>
        <p:origin x="106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52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34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028F4-CE3B-467B-8F40-43D1A027A39C}" type="datetimeFigureOut">
              <a:rPr lang="cs-CZ" smtClean="0"/>
              <a:t>4.9.2024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DF672-F227-4772-822B-B29FD32E68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866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194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98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9436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3219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293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979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0395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1470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4230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4147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670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812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54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81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4636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93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306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974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4797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691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E73D-07CE-4B91-9974-8897FDF1022E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09/13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301" y="215"/>
            <a:ext cx="9220302" cy="166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8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02E2-E461-49AD-8691-224B6373F413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09/13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8205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3D1B-6AB2-4317-8C07-4D3DD7975620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09/13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5073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F030-9A9A-4979-AEA1-AF726E27CEB6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09/13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00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5D34-075F-4573-9751-F2B29561005D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09/13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48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736F-3BA2-4AF6-A66E-9359CEC05630}" type="datetime1">
              <a:rPr lang="cs-CZ" smtClean="0"/>
              <a:t>4.9.2024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09/13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780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5893-CFD9-428B-AFEE-0B075E49D1C7}" type="datetime1">
              <a:rPr lang="cs-CZ" smtClean="0"/>
              <a:t>4.9.2024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09/13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75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2AAF-2C1B-42EF-95AC-3CEDA9804600}" type="datetime1">
              <a:rPr lang="cs-CZ" smtClean="0"/>
              <a:t>4.9.2024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09/13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077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78E4-9E97-40CE-A343-5E0DEEBF90BB}" type="datetime1">
              <a:rPr lang="cs-CZ" smtClean="0"/>
              <a:t>4.9.2024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09/13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936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FC64-ECA8-4BB4-9AD1-37EBE9DB4178}" type="datetime1">
              <a:rPr lang="cs-CZ" smtClean="0"/>
              <a:t>4.9.2024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09/13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10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B7193-974E-4D22-9AF8-6676DD122FB2}" type="datetime1">
              <a:rPr lang="cs-CZ" smtClean="0"/>
              <a:t>4.9.2024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09/13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65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6E021-33C0-4633-8EC9-894B8BA8EEEA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Mechanika tekutin 09/13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40" b="15348"/>
          <a:stretch/>
        </p:blipFill>
        <p:spPr>
          <a:xfrm>
            <a:off x="7439185" y="0"/>
            <a:ext cx="1699360" cy="84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4.emf"/><Relationship Id="rId5" Type="http://schemas.openxmlformats.org/officeDocument/2006/relationships/hyperlink" Target="http://home.zcu.cz/~uruba/vyuka/FM/" TargetMode="External"/><Relationship Id="rId10" Type="http://schemas.openxmlformats.org/officeDocument/2006/relationships/oleObject" Target="../embeddings/oleObject3.bin"/><Relationship Id="rId4" Type="http://schemas.openxmlformats.org/officeDocument/2006/relationships/hyperlink" Target="mailto:uruba@fst.zcu.cz" TargetMode="External"/><Relationship Id="rId9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gi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Fluid Mechanics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318538"/>
          </a:xfrm>
        </p:spPr>
        <p:txBody>
          <a:bodyPr>
            <a:normAutofit/>
          </a:bodyPr>
          <a:lstStyle/>
          <a:p>
            <a:r>
              <a:rPr lang="cs-CZ" noProof="0" dirty="0" smtClean="0"/>
              <a:t>Prof. </a:t>
            </a:r>
            <a:r>
              <a:rPr lang="en-US" noProof="0" dirty="0" smtClean="0"/>
              <a:t>Václav </a:t>
            </a:r>
            <a:r>
              <a:rPr lang="en-US" noProof="0" dirty="0"/>
              <a:t>Uruba</a:t>
            </a:r>
          </a:p>
          <a:p>
            <a:r>
              <a:rPr lang="en-US" noProof="0" dirty="0">
                <a:hlinkClick r:id="rId4"/>
              </a:rPr>
              <a:t>uruba@fst.zcu.cz</a:t>
            </a:r>
            <a:r>
              <a:rPr lang="en-US" noProof="0" dirty="0"/>
              <a:t> </a:t>
            </a:r>
          </a:p>
          <a:p>
            <a:r>
              <a:rPr lang="en-US" dirty="0">
                <a:hlinkClick r:id="rId5"/>
              </a:rPr>
              <a:t>http://home.zcu.cz/~uruba/vyuka/FM</a:t>
            </a:r>
            <a:r>
              <a:rPr lang="en-US" dirty="0" smtClean="0">
                <a:hlinkClick r:id="rId5"/>
              </a:rPr>
              <a:t>/</a:t>
            </a:r>
            <a:r>
              <a:rPr lang="cs-CZ" dirty="0" smtClean="0"/>
              <a:t> </a:t>
            </a:r>
            <a:r>
              <a:rPr lang="en-US" dirty="0" smtClean="0"/>
              <a:t> </a:t>
            </a:r>
            <a:endParaRPr lang="en-US" noProof="0" dirty="0"/>
          </a:p>
          <a:p>
            <a:r>
              <a:rPr lang="en-US" dirty="0"/>
              <a:t>UWB FME, KKE</a:t>
            </a:r>
          </a:p>
          <a:p>
            <a:r>
              <a:rPr lang="en-US" dirty="0"/>
              <a:t>Institute of Thermomechanics ASCR, CTU in </a:t>
            </a:r>
            <a:r>
              <a:rPr lang="en-US" noProof="0" dirty="0"/>
              <a:t>Prague FME, C</a:t>
            </a:r>
            <a:r>
              <a:rPr lang="en-US" dirty="0"/>
              <a:t>U FFM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CBC0-F326-49B1-B9DB-7FEF6229C74E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1</a:t>
            </a:fld>
            <a:endParaRPr lang="cs-CZ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5422900" y="2882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6" imgW="114300" imgH="165100" progId="Equation.3">
                  <p:embed/>
                </p:oleObj>
              </mc:Choice>
              <mc:Fallback>
                <p:oleObj name="Equation" r:id="rId6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22900" y="2882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5422900" y="2882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8" imgW="114300" imgH="165100" progId="Equation.3">
                  <p:embed/>
                </p:oleObj>
              </mc:Choice>
              <mc:Fallback>
                <p:oleObj name="Equation" r:id="rId8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22900" y="2882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5422900" y="2882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10" imgW="114300" imgH="165100" progId="Equation.3">
                  <p:embed/>
                </p:oleObj>
              </mc:Choice>
              <mc:Fallback>
                <p:oleObj name="Equation" r:id="rId10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22900" y="2882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3349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direction</a:t>
            </a:r>
          </a:p>
        </p:txBody>
      </p:sp>
      <p:pic>
        <p:nvPicPr>
          <p:cNvPr id="10" name="Zástupný obsah 9" descr="Obsah obrázku text, diagram, řada/pruh, snímek obrazovky&#10;&#10;Popis byl vytvořen automaticky">
            <a:extLst>
              <a:ext uri="{FF2B5EF4-FFF2-40B4-BE49-F238E27FC236}">
                <a16:creationId xmlns:a16="http://schemas.microsoft.com/office/drawing/2014/main" xmlns="" id="{010D2212-E152-A41B-6916-F6F900B9E4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454564"/>
            <a:ext cx="4208393" cy="4696868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77C8-5402-4702-9FD7-B2C1292E3A22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09/13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10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061" y="4001294"/>
            <a:ext cx="3503476" cy="64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0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Drag force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29" y="1867694"/>
            <a:ext cx="5362575" cy="3657600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E035-1B5B-44B0-BBB0-FEBC965CE4EF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09/13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11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4605474"/>
            <a:ext cx="233362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73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problems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Force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72BE-52D1-4C67-8824-D72F1BBA1439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09/13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12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253" y="1310431"/>
            <a:ext cx="3585638" cy="255353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287" y="888276"/>
            <a:ext cx="3336726" cy="339784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83" y="4331593"/>
            <a:ext cx="3917717" cy="211021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9246" y="4421054"/>
            <a:ext cx="3209004" cy="307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5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Jet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Function</a:t>
            </a:r>
          </a:p>
          <a:p>
            <a:pPr lvl="1"/>
            <a:r>
              <a:rPr lang="en-US" noProof="0" dirty="0"/>
              <a:t>Turbine (energy of flow – work)</a:t>
            </a:r>
          </a:p>
          <a:p>
            <a:pPr lvl="1"/>
            <a:r>
              <a:rPr lang="en-US" dirty="0"/>
              <a:t>C</a:t>
            </a:r>
            <a:r>
              <a:rPr lang="en-US" noProof="0" dirty="0" err="1"/>
              <a:t>ompressor</a:t>
            </a:r>
            <a:r>
              <a:rPr lang="en-US" noProof="0" dirty="0"/>
              <a:t> (work – </a:t>
            </a:r>
            <a:r>
              <a:rPr lang="en-US" dirty="0"/>
              <a:t>energy of flow</a:t>
            </a:r>
            <a:r>
              <a:rPr lang="en-US" noProof="0" dirty="0"/>
              <a:t>)</a:t>
            </a:r>
          </a:p>
          <a:p>
            <a:pPr lvl="1"/>
            <a:endParaRPr lang="en-US" noProof="0" dirty="0"/>
          </a:p>
          <a:p>
            <a:r>
              <a:rPr lang="en-US" noProof="0" dirty="0"/>
              <a:t>Design</a:t>
            </a:r>
          </a:p>
          <a:p>
            <a:pPr lvl="1"/>
            <a:r>
              <a:rPr lang="en-US" noProof="0" dirty="0"/>
              <a:t>Axial</a:t>
            </a:r>
          </a:p>
          <a:p>
            <a:pPr lvl="1"/>
            <a:r>
              <a:rPr lang="en-US" noProof="0" dirty="0"/>
              <a:t>Radial</a:t>
            </a:r>
          </a:p>
          <a:p>
            <a:pPr lvl="1"/>
            <a:endParaRPr lang="en-US" noProof="0" dirty="0"/>
          </a:p>
          <a:p>
            <a:r>
              <a:rPr lang="en-US" noProof="0" dirty="0"/>
              <a:t>Inter</a:t>
            </a:r>
            <a:r>
              <a:rPr lang="cs-CZ" noProof="0" dirty="0"/>
              <a:t>-</a:t>
            </a:r>
            <a:r>
              <a:rPr lang="en-US" noProof="0" dirty="0"/>
              <a:t>blade </a:t>
            </a:r>
            <a:r>
              <a:rPr lang="en-US" noProof="0" dirty="0">
                <a:solidFill>
                  <a:srgbClr val="FF0000"/>
                </a:solidFill>
              </a:rPr>
              <a:t>channel</a:t>
            </a:r>
          </a:p>
          <a:p>
            <a:pPr lvl="1"/>
            <a:r>
              <a:rPr lang="en-US" noProof="0" dirty="0"/>
              <a:t>Stator - stationary</a:t>
            </a:r>
          </a:p>
          <a:p>
            <a:pPr lvl="1"/>
            <a:r>
              <a:rPr lang="en-US" noProof="0" dirty="0"/>
              <a:t>Rotor - </a:t>
            </a:r>
            <a:r>
              <a:rPr lang="en-US" noProof="0" dirty="0">
                <a:solidFill>
                  <a:srgbClr val="FF0000"/>
                </a:solidFill>
              </a:rPr>
              <a:t>movable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2E6E-135E-47E0-8D84-B98171FBC016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09/13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13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670372" y="5897325"/>
            <a:ext cx="295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design: </a:t>
            </a:r>
            <a:r>
              <a:rPr lang="en-US" dirty="0">
                <a:solidFill>
                  <a:srgbClr val="FF0000"/>
                </a:solidFill>
              </a:rPr>
              <a:t>relative</a:t>
            </a:r>
            <a:r>
              <a:rPr lang="en-US" dirty="0"/>
              <a:t> velocities</a:t>
            </a:r>
          </a:p>
        </p:txBody>
      </p:sp>
      <p:pic>
        <p:nvPicPr>
          <p:cNvPr id="14338" name="Picture 2" descr="http://www.grc.nasa.gov/WWW/k-12/airplane/Animation/turbtyp/Images/turntj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14" y="1563972"/>
            <a:ext cx="3400747" cy="24373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3.imimg.com/data3/GE/TA/MY-7186914/industrial-blower-250x2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4090988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70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machine</a:t>
            </a:r>
          </a:p>
        </p:txBody>
      </p:sp>
      <p:pic>
        <p:nvPicPr>
          <p:cNvPr id="8" name="Zástupný obsah 7" descr="Obsah obrázku skica, diagram, Perokresba, kresba&#10;&#10;Popis byl vytvořen automaticky">
            <a:extLst>
              <a:ext uri="{FF2B5EF4-FFF2-40B4-BE49-F238E27FC236}">
                <a16:creationId xmlns:a16="http://schemas.microsoft.com/office/drawing/2014/main" xmlns="" id="{B2740E55-BDEC-69B5-E073-55B4D2CD9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3" y="3896139"/>
            <a:ext cx="4617294" cy="2036134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5C2F-81B0-494B-92FC-B5290B2746EE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09/13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14</a:t>
            </a:fld>
            <a:endParaRPr lang="cs-CZ"/>
          </a:p>
        </p:txBody>
      </p:sp>
      <p:pic>
        <p:nvPicPr>
          <p:cNvPr id="17410" name="Picture 2" descr="http://www.ideal-plm.ru/files/water_turbine_ani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094" y="925727"/>
            <a:ext cx="3699841" cy="3699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751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machine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C483-7E5F-4B06-8D1A-37DEAE42A63B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09/13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15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ED86526C-2C84-3783-73C1-6E65063C2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529" y="1787047"/>
            <a:ext cx="5390942" cy="438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6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Axial machine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896E-144C-48AF-B12B-FB54CF6F7F87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09/13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16</a:t>
            </a:fld>
            <a:endParaRPr lang="cs-CZ"/>
          </a:p>
        </p:txBody>
      </p:sp>
      <p:pic>
        <p:nvPicPr>
          <p:cNvPr id="6146" name="Picture 2" descr="http://www.moparmax.com/features/2013/viii_2-turbine/Jet_eng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40" y="3030553"/>
            <a:ext cx="7874259" cy="3146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dieturbine.ch/img/popups/turbine_animatio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783" y="95470"/>
            <a:ext cx="3510999" cy="2622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993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Axial machine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C3B1-BAA6-409F-92A1-0FC52810280A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09/13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17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0" y="911225"/>
            <a:ext cx="4381500" cy="18288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71" y="2023368"/>
            <a:ext cx="4265101" cy="179690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879" y="4123871"/>
            <a:ext cx="4346341" cy="1928880"/>
          </a:xfrm>
          <a:prstGeom prst="rect">
            <a:avLst/>
          </a:prstGeom>
        </p:spPr>
      </p:pic>
      <p:pic>
        <p:nvPicPr>
          <p:cNvPr id="15362" name="Picture 2" descr="http://www.titanicology.com/Titanica/TitanicsPrimeMover_files/image04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203" y="3052494"/>
            <a:ext cx="3482147" cy="2811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97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Axial-radial machine (compressor)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8524-B23A-4CAA-9F29-E85885DE46AA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09/13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18</a:t>
            </a:fld>
            <a:endParaRPr lang="cs-CZ"/>
          </a:p>
        </p:txBody>
      </p:sp>
      <p:pic>
        <p:nvPicPr>
          <p:cNvPr id="20482" name="Picture 2" descr="http://www.siemens.com/press/pool/de/pressebilder/2009/fossil_power_generation/300dpi/EFPG20070701-02_300dp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63" y="1825625"/>
            <a:ext cx="6026673" cy="4351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922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Pelton turbine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D7581-0902-4E39-B4F2-182F943FEED7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09/13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19</a:t>
            </a:fld>
            <a:endParaRPr lang="cs-CZ"/>
          </a:p>
        </p:txBody>
      </p:sp>
      <p:pic>
        <p:nvPicPr>
          <p:cNvPr id="18434" name="Picture 2" descr="http://www.sciencelabsupplies.com/images/magictoolbox_cache_from_database/bbb58236fd96396a44378a646da1d28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96" y="2569610"/>
            <a:ext cx="5000625" cy="2562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img.bhs4.com/4D/5/4D5E0F4CF28BCBF14A02F83836CD68A3468EF8B5_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785" y="2389429"/>
            <a:ext cx="3223729" cy="32237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213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Fluid Mechanics - lectures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Introduction, concepts, definitions</a:t>
            </a:r>
            <a:endParaRPr lang="en-US" sz="2800" noProof="0" dirty="0"/>
          </a:p>
          <a:p>
            <a:pPr marL="514350" indent="-514350">
              <a:buFont typeface="+mj-lt"/>
              <a:buAutoNum type="arabicPeriod"/>
            </a:pPr>
            <a:r>
              <a:rPr lang="en-US" sz="2800" noProof="0" dirty="0"/>
              <a:t>Statics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noProof="0" dirty="0"/>
              <a:t>Kinematics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noProof="0" dirty="0"/>
              <a:t>Dynamics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Bernoulli equation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Shear regions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External flows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Internal flows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US" sz="2800" dirty="0"/>
              <a:t>Flow machines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2800" dirty="0"/>
              <a:t>Turbulence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2800" dirty="0"/>
              <a:t>Compressible flows and acoustics</a:t>
            </a:r>
            <a:endParaRPr lang="en-US" sz="2800" noProof="0" dirty="0"/>
          </a:p>
          <a:p>
            <a:pPr marL="514350" indent="-514350">
              <a:buFont typeface="+mj-lt"/>
              <a:buAutoNum type="arabicPeriod" startAt="9"/>
            </a:pPr>
            <a:r>
              <a:rPr lang="en-US" sz="2800" dirty="0"/>
              <a:t>Physical modelling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2800" dirty="0"/>
              <a:t>Mathematical modelling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28BD-1EA9-44C6-88A3-2EC2A0AE5C8A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2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Thanks for attention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2821-575F-4769-9D64-A437FFD95F42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02/13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1925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Fluid Mechanics - lectures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Introduction, concepts, definitions</a:t>
            </a:r>
            <a:endParaRPr lang="en-US" sz="2800" noProof="0" dirty="0"/>
          </a:p>
          <a:p>
            <a:pPr marL="514350" indent="-514350">
              <a:buFont typeface="+mj-lt"/>
              <a:buAutoNum type="arabicPeriod"/>
            </a:pPr>
            <a:r>
              <a:rPr lang="en-US" sz="2800" noProof="0" dirty="0"/>
              <a:t>Statics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noProof="0" dirty="0"/>
              <a:t>Kinematics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noProof="0" dirty="0"/>
              <a:t>Dynamics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Bernoulli equation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Shear regions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External flows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Internal flows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US" sz="2800" dirty="0">
                <a:solidFill>
                  <a:srgbClr val="FF0000"/>
                </a:solidFill>
              </a:rPr>
              <a:t>Flow machines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2800" dirty="0"/>
              <a:t>Turbulence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2800" dirty="0"/>
              <a:t>Compressible flows and acoustics</a:t>
            </a:r>
            <a:endParaRPr lang="en-US" sz="2800" noProof="0" dirty="0"/>
          </a:p>
          <a:p>
            <a:pPr marL="514350" indent="-514350">
              <a:buFont typeface="+mj-lt"/>
              <a:buAutoNum type="arabicPeriod" startAt="9"/>
            </a:pPr>
            <a:r>
              <a:rPr lang="en-US" sz="2800" dirty="0"/>
              <a:t>Physical modelling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2800" dirty="0"/>
              <a:t>Mathematical modelling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28BD-1EA9-44C6-88A3-2EC2A0AE5C8A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02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lvl="0" indent="-514350"/>
            <a:r>
              <a:rPr lang="en-US" sz="3600" dirty="0"/>
              <a:t>Jet machinery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0" lvl="1" indent="-514350">
              <a:buFont typeface="+mj-lt"/>
              <a:buAutoNum type="alphaLcPeriod"/>
            </a:pPr>
            <a:r>
              <a:rPr lang="en-US" sz="2800" dirty="0"/>
              <a:t>Theorem on momentum flux change</a:t>
            </a:r>
          </a:p>
          <a:p>
            <a:pPr marL="857250" lvl="1" indent="-514350">
              <a:buFont typeface="+mj-lt"/>
              <a:buAutoNum type="alphaLcPeriod"/>
            </a:pPr>
            <a:r>
              <a:rPr lang="en-US" sz="2800" dirty="0"/>
              <a:t>Radial and axial machines</a:t>
            </a:r>
          </a:p>
          <a:p>
            <a:pPr marL="857250" lvl="1" indent="-514350">
              <a:buFont typeface="+mj-lt"/>
              <a:buAutoNum type="alphaLcPeriod"/>
            </a:pPr>
            <a:r>
              <a:rPr lang="en-US" sz="2800" dirty="0"/>
              <a:t>Turbines and compressors (pumps)</a:t>
            </a:r>
          </a:p>
          <a:p>
            <a:pPr marL="914400" lvl="1" indent="-457200">
              <a:buFont typeface="+mj-lt"/>
              <a:buAutoNum type="alphaLcPeriod"/>
            </a:pPr>
            <a:endParaRPr lang="en-US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FCE4-CDC2-4E1D-A8B8-AFA288446B85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09/13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29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volume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Balance of momentum</a:t>
            </a:r>
          </a:p>
          <a:p>
            <a:pPr lvl="1"/>
            <a:r>
              <a:rPr lang="en-US" dirty="0"/>
              <a:t>Differential equation (for element)</a:t>
            </a:r>
          </a:p>
          <a:p>
            <a:pPr lvl="2"/>
            <a:r>
              <a:rPr lang="en-US" dirty="0"/>
              <a:t>In general N-SE</a:t>
            </a:r>
          </a:p>
          <a:p>
            <a:pPr lvl="2"/>
            <a:r>
              <a:rPr lang="en-US" dirty="0"/>
              <a:t>1D BE</a:t>
            </a:r>
          </a:p>
          <a:p>
            <a:pPr lvl="1"/>
            <a:r>
              <a:rPr lang="en-US" dirty="0"/>
              <a:t>Integration – balance in „control volume“ (CV), „control surface“ (CS)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15BF-B8B4-4155-A373-D7BE0EB35882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09/13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5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480" y="1494396"/>
            <a:ext cx="2807858" cy="692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399" y="3340330"/>
            <a:ext cx="1848210" cy="65734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745" y="4151764"/>
            <a:ext cx="1172903" cy="30202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0978" y="3620144"/>
            <a:ext cx="3838591" cy="75505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9469" y="4416334"/>
            <a:ext cx="5077501" cy="96444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278745" y="5512377"/>
            <a:ext cx="735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 of outer forces = CV momentum change rate + flux of momentum CS</a:t>
            </a:r>
          </a:p>
        </p:txBody>
      </p:sp>
    </p:spTree>
    <p:extLst>
      <p:ext uri="{BB962C8B-B14F-4D97-AF65-F5344CB8AC3E}">
        <p14:creationId xmlns:p14="http://schemas.microsoft.com/office/powerpoint/2010/main" val="322364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volume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Fixed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Moving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Deformable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1994A-2995-41FE-8D24-763203BBC244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09/13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6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478" y="593387"/>
            <a:ext cx="3129407" cy="195200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4505" y="2538298"/>
            <a:ext cx="3252890" cy="212408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1055" y="2773654"/>
            <a:ext cx="1413576" cy="44897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1269" y="3948604"/>
            <a:ext cx="1629772" cy="2272811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3043" y="1870077"/>
            <a:ext cx="1440180" cy="33337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6172" y="3682518"/>
            <a:ext cx="1066800" cy="340043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6172" y="5672026"/>
            <a:ext cx="1500188" cy="38004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873060" y="3177000"/>
            <a:ext cx="1894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V</a:t>
            </a:r>
            <a:r>
              <a:rPr lang="cs-CZ" baseline="-25000" dirty="0" err="1">
                <a:solidFill>
                  <a:srgbClr val="FF0000"/>
                </a:solidFill>
              </a:rPr>
              <a:t>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relative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velocity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22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Stationary case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d/dt = 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or OUT: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8BA8-C763-47FB-B310-E84B5C2440D1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09/13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7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20" y="2265338"/>
            <a:ext cx="2452433" cy="675108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749" y="4437888"/>
            <a:ext cx="3554251" cy="64845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0977" y="3745543"/>
            <a:ext cx="2630146" cy="67510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60A74727-0463-BF14-33D3-9F96CEDEAE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1720" y="1309813"/>
            <a:ext cx="332422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7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Velocity profile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Correction of momentum flux</a:t>
            </a:r>
          </a:p>
          <a:p>
            <a:pPr marL="0" indent="0">
              <a:buNone/>
            </a:pPr>
            <a:r>
              <a:rPr lang="en-US" dirty="0"/>
              <a:t>(averaged momentum):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CC74-96D7-4D05-A42F-D38DDC642D15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09/13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8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989" y="2914534"/>
            <a:ext cx="1990380" cy="75505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5698" y="1277433"/>
            <a:ext cx="3163283" cy="297580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659" y="4186417"/>
            <a:ext cx="4265101" cy="737289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90152" y="3405150"/>
            <a:ext cx="221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Correction coefficient</a:t>
            </a:r>
          </a:p>
        </p:txBody>
      </p:sp>
    </p:spTree>
    <p:extLst>
      <p:ext uri="{BB962C8B-B14F-4D97-AF65-F5344CB8AC3E}">
        <p14:creationId xmlns:p14="http://schemas.microsoft.com/office/powerpoint/2010/main" val="204534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Stationary case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IN, 1 OUT</a:t>
            </a:r>
            <a:r>
              <a:rPr lang="cs-CZ" dirty="0"/>
              <a:t>: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general: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2BB2-A88E-40F7-B027-CBC37FECFD8A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09/13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9</a:t>
            </a:fld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86B10F80-849F-56DF-EF52-59ED97D84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285" y="908637"/>
            <a:ext cx="3086100" cy="27813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21FA9D4A-A753-85D3-897C-DF779A99B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4307" y="3292195"/>
            <a:ext cx="31623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9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3541</TotalTime>
  <Words>378</Words>
  <Application>Microsoft Office PowerPoint</Application>
  <PresentationFormat>Předvádění na obrazovce (4:3)</PresentationFormat>
  <Paragraphs>175</Paragraphs>
  <Slides>20</Slides>
  <Notes>20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Motiv Office</vt:lpstr>
      <vt:lpstr>Equation</vt:lpstr>
      <vt:lpstr>Fluid Mechanics</vt:lpstr>
      <vt:lpstr>Fluid Mechanics - lectures</vt:lpstr>
      <vt:lpstr>Fluid Mechanics - lectures</vt:lpstr>
      <vt:lpstr>Jet machinery</vt:lpstr>
      <vt:lpstr>Control volume</vt:lpstr>
      <vt:lpstr>Control volume</vt:lpstr>
      <vt:lpstr>Stationary case</vt:lpstr>
      <vt:lpstr>Velocity profile</vt:lpstr>
      <vt:lpstr>Stationary case</vt:lpstr>
      <vt:lpstr>Flow direction</vt:lpstr>
      <vt:lpstr>Drag force</vt:lpstr>
      <vt:lpstr>Typical problems</vt:lpstr>
      <vt:lpstr>Jet machines</vt:lpstr>
      <vt:lpstr>Radial machine</vt:lpstr>
      <vt:lpstr>Radial machine</vt:lpstr>
      <vt:lpstr>Axial machine</vt:lpstr>
      <vt:lpstr>Axial machine</vt:lpstr>
      <vt:lpstr>Axial-radial machine (compressor)</vt:lpstr>
      <vt:lpstr>Pelton turbine</vt:lpstr>
      <vt:lpstr>Thanks for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Ježek Jan</dc:creator>
  <cp:lastModifiedBy>Vaclav Uruba</cp:lastModifiedBy>
  <cp:revision>184</cp:revision>
  <dcterms:created xsi:type="dcterms:W3CDTF">2014-06-23T12:27:22Z</dcterms:created>
  <dcterms:modified xsi:type="dcterms:W3CDTF">2024-09-04T14:42:29Z</dcterms:modified>
</cp:coreProperties>
</file>