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370" r:id="rId2"/>
    <p:sldId id="356" r:id="rId3"/>
    <p:sldId id="357" r:id="rId4"/>
    <p:sldId id="259" r:id="rId5"/>
    <p:sldId id="348" r:id="rId6"/>
    <p:sldId id="320" r:id="rId7"/>
    <p:sldId id="322" r:id="rId8"/>
    <p:sldId id="347" r:id="rId9"/>
    <p:sldId id="342" r:id="rId10"/>
    <p:sldId id="346" r:id="rId11"/>
    <p:sldId id="323" r:id="rId12"/>
    <p:sldId id="324" r:id="rId13"/>
    <p:sldId id="344" r:id="rId14"/>
    <p:sldId id="325" r:id="rId15"/>
    <p:sldId id="326" r:id="rId16"/>
    <p:sldId id="328" r:id="rId17"/>
    <p:sldId id="350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9" r:id="rId26"/>
    <p:sldId id="340" r:id="rId27"/>
    <p:sldId id="349" r:id="rId28"/>
    <p:sldId id="313" r:id="rId29"/>
    <p:sldId id="317" r:id="rId30"/>
    <p:sldId id="311" r:id="rId31"/>
    <p:sldId id="316" r:id="rId32"/>
    <p:sldId id="369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358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3" autoAdjust="0"/>
    <p:restoredTop sz="86474" autoAdjust="0"/>
  </p:normalViewPr>
  <p:slideViewPr>
    <p:cSldViewPr snapToGrid="0">
      <p:cViewPr varScale="1">
        <p:scale>
          <a:sx n="92" d="100"/>
          <a:sy n="92" d="100"/>
        </p:scale>
        <p:origin x="10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71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54.wmf"/><Relationship Id="rId1" Type="http://schemas.openxmlformats.org/officeDocument/2006/relationships/image" Target="../media/image68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3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90.wmf"/><Relationship Id="rId2" Type="http://schemas.openxmlformats.org/officeDocument/2006/relationships/image" Target="../media/image85.e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10" Type="http://schemas.openxmlformats.org/officeDocument/2006/relationships/image" Target="../media/image36.wmf"/><Relationship Id="rId4" Type="http://schemas.openxmlformats.org/officeDocument/2006/relationships/image" Target="../media/image30.wmf"/><Relationship Id="rId9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Relationship Id="rId9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028F4-CE3B-467B-8F40-43D1A027A39C}" type="datetimeFigureOut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DF672-F227-4772-822B-B29FD32E6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6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572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191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0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A9DE5-A5AD-4385-9983-6CBCF93AB79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603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CAE4D-8A22-455D-AA32-B85D6B1E68D3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871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CAE4D-8A22-455D-AA32-B85D6B1E68D3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686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CAE4D-8A22-455D-AA32-B85D6B1E68D3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470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CAE4D-8A22-455D-AA32-B85D6B1E68D3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347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324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CAE4D-8A22-455D-AA32-B85D6B1E68D3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369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CAE4D-8A22-455D-AA32-B85D6B1E68D3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617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CAE4D-8A22-455D-AA32-B85D6B1E68D3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182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CAE4D-8A22-455D-AA32-B85D6B1E68D3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455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CAE4D-8A22-455D-AA32-B85D6B1E68D3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973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CAE4D-8A22-455D-AA32-B85D6B1E68D3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827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CAE4D-8A22-455D-AA32-B85D6B1E68D3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866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CAE4D-8A22-455D-AA32-B85D6B1E68D3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1706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CAE4D-8A22-455D-AA32-B85D6B1E68D3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95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7906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0957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53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608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685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39162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54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891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037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662E80-0A33-4B55-894B-8F1E00D0E9DF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383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3C745-2340-4AE3-882D-A907AAD31248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184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292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633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9AD1-D382-4C3B-A590-50C109E7785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01" y="215"/>
            <a:ext cx="9220302" cy="16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510E-2E7B-439A-BB78-49DD1B9A081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0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1A56-88E4-405A-A8A4-81E6A85776E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073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Nadpis, text a videok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média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19A34F-C620-40EC-9EC2-F96B4159F5F4}" type="datetime1">
              <a:rPr lang="cs-CZ" altLang="cs-CZ" smtClean="0"/>
              <a:t>4.9.2024</a:t>
            </a:fld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cs-CZ" altLang="cs-CZ"/>
              <a:t>Mechanika tekutin 10/13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E1CEB55-D1A1-47E7-AF64-7AB3D76A95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530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B5159-F7C0-4165-B2EB-CAE135ECEC3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0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0995-03D3-471B-BFA4-AEDB11E6D3D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4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D0FD-8023-43C3-A55B-1C5113A33391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78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F7F8-F09F-49FA-BA03-2934DF1A949D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75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E4C5B-191D-492A-AFBA-3A4C9A515867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7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AD27-E33B-4E89-BFA0-0333DC504007}" type="datetime1">
              <a:rPr lang="cs-CZ" smtClean="0"/>
              <a:t>4.9.2024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93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AAAF-A406-456D-86FE-6863546BFBCF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10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FB610-F700-4094-B733-9C42B64464D7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65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3C08E-FE00-4243-90A5-10D7A955D73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0" b="15348"/>
          <a:stretch/>
        </p:blipFill>
        <p:spPr>
          <a:xfrm>
            <a:off x="7439185" y="0"/>
            <a:ext cx="1699360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emf"/><Relationship Id="rId5" Type="http://schemas.openxmlformats.org/officeDocument/2006/relationships/hyperlink" Target="http://home.zcu.cz/~uruba/vyuka/FM/" TargetMode="External"/><Relationship Id="rId10" Type="http://schemas.openxmlformats.org/officeDocument/2006/relationships/oleObject" Target="../embeddings/oleObject3.bin"/><Relationship Id="rId4" Type="http://schemas.openxmlformats.org/officeDocument/2006/relationships/hyperlink" Target="mailto:uruba@fst.zcu.cz" TargetMode="Externa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4.mp4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18.png"/><Relationship Id="rId5" Type="http://schemas.microsoft.com/office/2007/relationships/media" Target="../media/media5.mp4"/><Relationship Id="rId10" Type="http://schemas.openxmlformats.org/officeDocument/2006/relationships/image" Target="../media/image17.png"/><Relationship Id="rId4" Type="http://schemas.openxmlformats.org/officeDocument/2006/relationships/video" Target="../media/media4.mp4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Dropbox\&#353;kola\Plzen\p&#345;edn&#225;&#353;ky\MT\mat\5\JiCF.mp4" TargetMode="External"/><Relationship Id="rId1" Type="http://schemas.microsoft.com/office/2007/relationships/media" Target="file:///D:\Dropbox\&#353;kola\Plzen\p&#345;edn&#225;&#353;ky\MT\mat\5\JiCF.mp4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1.wmf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35.wmf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5" Type="http://schemas.openxmlformats.org/officeDocument/2006/relationships/image" Target="../media/image32.wmf"/><Relationship Id="rId23" Type="http://schemas.openxmlformats.org/officeDocument/2006/relationships/image" Target="../media/image36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34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14.bin"/><Relationship Id="rId22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41.wmf"/><Relationship Id="rId18" Type="http://schemas.openxmlformats.org/officeDocument/2006/relationships/oleObject" Target="../embeddings/oleObject26.bin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45.wmf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5.bin"/><Relationship Id="rId20" Type="http://schemas.openxmlformats.org/officeDocument/2006/relationships/oleObject" Target="../embeddings/oleObject27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0.wmf"/><Relationship Id="rId5" Type="http://schemas.openxmlformats.org/officeDocument/2006/relationships/image" Target="../media/image37.wmf"/><Relationship Id="rId15" Type="http://schemas.openxmlformats.org/officeDocument/2006/relationships/image" Target="../media/image42.wmf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44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9.wmf"/><Relationship Id="rId14" Type="http://schemas.openxmlformats.org/officeDocument/2006/relationships/oleObject" Target="../embeddings/oleObject2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50.w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49.wmf"/><Relationship Id="rId5" Type="http://schemas.openxmlformats.org/officeDocument/2006/relationships/image" Target="../media/image46.wmf"/><Relationship Id="rId15" Type="http://schemas.openxmlformats.org/officeDocument/2006/relationships/image" Target="../media/image51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3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56.w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55.wmf"/><Relationship Id="rId5" Type="http://schemas.openxmlformats.org/officeDocument/2006/relationships/image" Target="../media/image52.wmf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3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62.w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64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46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4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47.bin"/><Relationship Id="rId9" Type="http://schemas.openxmlformats.org/officeDocument/2006/relationships/image" Target="../media/image67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71.w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70.wmf"/><Relationship Id="rId5" Type="http://schemas.openxmlformats.org/officeDocument/2006/relationships/image" Target="../media/image68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6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72.wmf"/><Relationship Id="rId4" Type="http://schemas.openxmlformats.org/officeDocument/2006/relationships/oleObject" Target="../embeddings/oleObject5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5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5.wmf"/><Relationship Id="rId4" Type="http://schemas.openxmlformats.org/officeDocument/2006/relationships/oleObject" Target="../embeddings/oleObject58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79.w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6.wmf"/><Relationship Id="rId12" Type="http://schemas.openxmlformats.org/officeDocument/2006/relationships/oleObject" Target="../embeddings/oleObject6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78.wmf"/><Relationship Id="rId5" Type="http://schemas.openxmlformats.org/officeDocument/2006/relationships/image" Target="../media/image73.wmf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77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64.bin"/><Relationship Id="rId10" Type="http://schemas.openxmlformats.org/officeDocument/2006/relationships/image" Target="../media/image82.wmf"/><Relationship Id="rId4" Type="http://schemas.openxmlformats.org/officeDocument/2006/relationships/image" Target="../media/image83.jpeg"/><Relationship Id="rId9" Type="http://schemas.openxmlformats.org/officeDocument/2006/relationships/oleObject" Target="../embeddings/oleObject66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13" Type="http://schemas.openxmlformats.org/officeDocument/2006/relationships/image" Target="../media/image88.w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5.emf"/><Relationship Id="rId12" Type="http://schemas.openxmlformats.org/officeDocument/2006/relationships/oleObject" Target="../embeddings/oleObject71.bin"/><Relationship Id="rId17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3.bin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8.bin"/><Relationship Id="rId11" Type="http://schemas.openxmlformats.org/officeDocument/2006/relationships/image" Target="../media/image87.emf"/><Relationship Id="rId5" Type="http://schemas.openxmlformats.org/officeDocument/2006/relationships/image" Target="../media/image84.wmf"/><Relationship Id="rId15" Type="http://schemas.openxmlformats.org/officeDocument/2006/relationships/image" Target="../media/image89.wmf"/><Relationship Id="rId10" Type="http://schemas.openxmlformats.org/officeDocument/2006/relationships/oleObject" Target="../embeddings/oleObject70.bin"/><Relationship Id="rId4" Type="http://schemas.openxmlformats.org/officeDocument/2006/relationships/oleObject" Target="../embeddings/oleObject67.bin"/><Relationship Id="rId9" Type="http://schemas.openxmlformats.org/officeDocument/2006/relationships/image" Target="../media/image86.emf"/><Relationship Id="rId14" Type="http://schemas.openxmlformats.org/officeDocument/2006/relationships/oleObject" Target="../embeddings/oleObject72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7" Type="http://schemas.openxmlformats.org/officeDocument/2006/relationships/image" Target="../media/image9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Fluid Mechanics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318538"/>
          </a:xfrm>
        </p:spPr>
        <p:txBody>
          <a:bodyPr>
            <a:normAutofit/>
          </a:bodyPr>
          <a:lstStyle/>
          <a:p>
            <a:r>
              <a:rPr lang="cs-CZ" noProof="0" dirty="0" smtClean="0"/>
              <a:t>Prof. </a:t>
            </a:r>
            <a:r>
              <a:rPr lang="en-US" noProof="0" dirty="0" smtClean="0"/>
              <a:t>Václav </a:t>
            </a:r>
            <a:r>
              <a:rPr lang="en-US" noProof="0" dirty="0"/>
              <a:t>Uruba</a:t>
            </a:r>
          </a:p>
          <a:p>
            <a:r>
              <a:rPr lang="en-US" noProof="0" dirty="0">
                <a:hlinkClick r:id="rId4"/>
              </a:rPr>
              <a:t>uruba@fst.zcu.cz</a:t>
            </a:r>
            <a:r>
              <a:rPr lang="en-US" noProof="0" dirty="0"/>
              <a:t> </a:t>
            </a:r>
          </a:p>
          <a:p>
            <a:r>
              <a:rPr lang="en-US" dirty="0">
                <a:hlinkClick r:id="rId5"/>
              </a:rPr>
              <a:t>http://home.zcu.cz/~uruba/vyuka/FM</a:t>
            </a:r>
            <a:r>
              <a:rPr lang="en-US" dirty="0" smtClean="0">
                <a:hlinkClick r:id="rId5"/>
              </a:rPr>
              <a:t>/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endParaRPr lang="en-US" noProof="0" dirty="0"/>
          </a:p>
          <a:p>
            <a:r>
              <a:rPr lang="en-US" dirty="0"/>
              <a:t>UWB FME, KKE</a:t>
            </a:r>
          </a:p>
          <a:p>
            <a:r>
              <a:rPr lang="en-US" dirty="0"/>
              <a:t>Institute of Thermomechanics ASCR, CTU in </a:t>
            </a:r>
            <a:r>
              <a:rPr lang="en-US" noProof="0" dirty="0"/>
              <a:t>Prague FME, C</a:t>
            </a:r>
            <a:r>
              <a:rPr lang="en-US" dirty="0"/>
              <a:t>U FFM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BC0-F326-49B1-B9DB-7FEF6229C74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</a:t>
            </a:fld>
            <a:endParaRPr lang="cs-CZ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7484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Reynolds experiment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244A0-6447-42A2-9EA7-6AF3618C4E0E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10</a:t>
            </a:fld>
            <a:endParaRPr lang="cs-CZ"/>
          </a:p>
        </p:txBody>
      </p:sp>
      <p:pic>
        <p:nvPicPr>
          <p:cNvPr id="7" name="R_lamina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0387" y="1468974"/>
            <a:ext cx="3657143" cy="2742857"/>
          </a:xfrm>
          <a:prstGeom prst="rect">
            <a:avLst/>
          </a:prstGeom>
        </p:spPr>
      </p:pic>
      <p:pic>
        <p:nvPicPr>
          <p:cNvPr id="9" name="R_turbulent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96470" y="1468975"/>
            <a:ext cx="3657143" cy="2742857"/>
          </a:xfrm>
          <a:prstGeom prst="rect">
            <a:avLst/>
          </a:prstGeom>
        </p:spPr>
      </p:pic>
      <p:pic>
        <p:nvPicPr>
          <p:cNvPr id="8" name="R_transition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70381" y="3433384"/>
            <a:ext cx="3657143" cy="274285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5E250BA1-CCDF-0404-F190-704991C66D53}"/>
              </a:ext>
            </a:extLst>
          </p:cNvPr>
          <p:cNvSpPr txBox="1"/>
          <p:nvPr/>
        </p:nvSpPr>
        <p:spPr>
          <a:xfrm>
            <a:off x="290387" y="4334607"/>
            <a:ext cx="1539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Re = 1000</a:t>
            </a:r>
          </a:p>
          <a:p>
            <a:r>
              <a:rPr lang="cs-CZ" dirty="0"/>
              <a:t>LAMINAR </a:t>
            </a:r>
            <a:r>
              <a:rPr lang="cs-CZ" dirty="0" err="1"/>
              <a:t>flow</a:t>
            </a:r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AE730A48-1A80-1421-831B-AE1A225AB96F}"/>
              </a:ext>
            </a:extLst>
          </p:cNvPr>
          <p:cNvSpPr txBox="1"/>
          <p:nvPr/>
        </p:nvSpPr>
        <p:spPr>
          <a:xfrm>
            <a:off x="2837161" y="6308208"/>
            <a:ext cx="303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Re = 2000, INTERMITENT </a:t>
            </a:r>
            <a:r>
              <a:rPr lang="cs-CZ" dirty="0" err="1"/>
              <a:t>flow</a:t>
            </a:r>
            <a:endParaRPr lang="en-US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96B3A3BC-7C69-F80C-0AF2-59ECFEE262B6}"/>
              </a:ext>
            </a:extLst>
          </p:cNvPr>
          <p:cNvSpPr txBox="1"/>
          <p:nvPr/>
        </p:nvSpPr>
        <p:spPr>
          <a:xfrm>
            <a:off x="7125830" y="4275125"/>
            <a:ext cx="1828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Re = 3000</a:t>
            </a:r>
          </a:p>
          <a:p>
            <a:pPr algn="r"/>
            <a:r>
              <a:rPr lang="cs-CZ" dirty="0"/>
              <a:t>TURBULENT </a:t>
            </a:r>
            <a:r>
              <a:rPr lang="cs-CZ" dirty="0" err="1"/>
              <a:t>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87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872412" y="3812975"/>
            <a:ext cx="7926866" cy="178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448476" y="5469159"/>
            <a:ext cx="74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stable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176668" y="5469159"/>
            <a:ext cx="117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indifferent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264900" y="5469159"/>
            <a:ext cx="921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instable</a:t>
            </a:r>
          </a:p>
          <a:p>
            <a:r>
              <a:rPr lang="en-US" dirty="0"/>
              <a:t>linearly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137108" y="5469159"/>
            <a:ext cx="1366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instable</a:t>
            </a:r>
          </a:p>
          <a:p>
            <a:r>
              <a:rPr lang="en-US" b="1" dirty="0"/>
              <a:t>non-linearly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28650" y="1500809"/>
            <a:ext cx="4519820" cy="271338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System response on perturbance</a:t>
            </a:r>
          </a:p>
          <a:p>
            <a:r>
              <a:rPr lang="en-US" dirty="0"/>
              <a:t>Potentially instable: </a:t>
            </a:r>
            <a:r>
              <a:rPr lang="en-US" b="1" dirty="0">
                <a:solidFill>
                  <a:srgbClr val="FF0000"/>
                </a:solidFill>
              </a:rPr>
              <a:t>SHEAR REGION</a:t>
            </a:r>
          </a:p>
          <a:p>
            <a:r>
              <a:rPr lang="en-US" dirty="0"/>
              <a:t>Perturbance:</a:t>
            </a:r>
          </a:p>
          <a:p>
            <a:pPr lvl="1"/>
            <a:r>
              <a:rPr lang="en-US" dirty="0"/>
              <a:t>Turbulence of incoming flow</a:t>
            </a:r>
          </a:p>
          <a:p>
            <a:pPr lvl="1"/>
            <a:r>
              <a:rPr lang="en-US" dirty="0"/>
              <a:t>Wall roughness</a:t>
            </a:r>
          </a:p>
          <a:p>
            <a:pPr lvl="1"/>
            <a:r>
              <a:rPr lang="en-US" dirty="0"/>
              <a:t>Wall vibrations</a:t>
            </a:r>
          </a:p>
          <a:p>
            <a:pPr lvl="1"/>
            <a:r>
              <a:rPr lang="en-US" dirty="0"/>
              <a:t>Wakes behind obstacles</a:t>
            </a:r>
          </a:p>
          <a:p>
            <a:pPr lvl="1"/>
            <a:r>
              <a:rPr lang="en-US" dirty="0"/>
              <a:t>Thermal perturbances</a:t>
            </a:r>
          </a:p>
          <a:p>
            <a:pPr lvl="1"/>
            <a:r>
              <a:rPr lang="en-US" dirty="0"/>
              <a:t>Particles in fluid</a:t>
            </a:r>
          </a:p>
          <a:p>
            <a:pPr lvl="1"/>
            <a:r>
              <a:rPr lang="en-US" dirty="0"/>
              <a:t>Pressure fluctuations (acoustics)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835845" y="2629274"/>
            <a:ext cx="404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Laminar-turbulence transition promotion</a:t>
            </a:r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7708-7739-46F5-BAEE-5932B055BE3E}" type="datetime1">
              <a:rPr lang="cs-CZ" smtClean="0"/>
              <a:t>4.9.2024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11</a:t>
            </a:fld>
            <a:endParaRPr lang="cs-CZ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xmlns="" id="{BFDF4F91-A232-0B76-D389-34CE35D3AF28}"/>
              </a:ext>
            </a:extLst>
          </p:cNvPr>
          <p:cNvGrpSpPr/>
          <p:nvPr/>
        </p:nvGrpSpPr>
        <p:grpSpPr>
          <a:xfrm>
            <a:off x="1226544" y="6015693"/>
            <a:ext cx="4154348" cy="523220"/>
            <a:chOff x="1226544" y="6015693"/>
            <a:chExt cx="4154348" cy="523220"/>
          </a:xfrm>
        </p:grpSpPr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xmlns="" id="{8B1A90D8-E46D-636F-B76E-19A530F9A24F}"/>
                </a:ext>
              </a:extLst>
            </p:cNvPr>
            <p:cNvSpPr txBox="1"/>
            <p:nvPr/>
          </p:nvSpPr>
          <p:spPr>
            <a:xfrm>
              <a:off x="1226544" y="6015693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</a:t>
              </a:r>
              <a:endPara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xmlns="" id="{889B451A-F84A-10AE-75E8-5D9A05214F7C}"/>
                </a:ext>
              </a:extLst>
            </p:cNvPr>
            <p:cNvCxnSpPr/>
            <p:nvPr/>
          </p:nvCxnSpPr>
          <p:spPr>
            <a:xfrm>
              <a:off x="1877952" y="6300156"/>
              <a:ext cx="3502940" cy="0"/>
            </a:xfrm>
            <a:prstGeom prst="straightConnector1">
              <a:avLst/>
            </a:prstGeom>
            <a:ln w="63500" cmpd="sng">
              <a:solidFill>
                <a:srgbClr val="00B0F0"/>
              </a:solidFill>
              <a:tailEnd type="triangle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906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4" grpId="0" uiExpand="1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Shear regions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86254"/>
          </a:xfrm>
        </p:spPr>
        <p:txBody>
          <a:bodyPr/>
          <a:lstStyle/>
          <a:p>
            <a:r>
              <a:rPr lang="en-US" dirty="0"/>
              <a:t>Basic</a:t>
            </a:r>
            <a:endParaRPr lang="en-US" noProof="0" dirty="0"/>
          </a:p>
          <a:p>
            <a:pPr lvl="1"/>
            <a:r>
              <a:rPr lang="en-US" noProof="0" dirty="0"/>
              <a:t>Free SR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Wall SR (boundary layers)</a:t>
            </a:r>
          </a:p>
          <a:p>
            <a:endParaRPr lang="en-US" dirty="0"/>
          </a:p>
          <a:p>
            <a:r>
              <a:rPr lang="en-US" noProof="0" dirty="0"/>
              <a:t>Combined</a:t>
            </a:r>
          </a:p>
          <a:p>
            <a:pPr lvl="1"/>
            <a:r>
              <a:rPr lang="en-US" noProof="0" dirty="0"/>
              <a:t>Jet</a:t>
            </a:r>
          </a:p>
          <a:p>
            <a:pPr lvl="1"/>
            <a:endParaRPr lang="en-US" noProof="0" dirty="0"/>
          </a:p>
          <a:p>
            <a:pPr lvl="1"/>
            <a:r>
              <a:rPr lang="en-US" dirty="0"/>
              <a:t>Channel</a:t>
            </a:r>
            <a:endParaRPr lang="en-US" noProof="0" dirty="0"/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Wake</a:t>
            </a:r>
          </a:p>
        </p:txBody>
      </p:sp>
      <p:grpSp>
        <p:nvGrpSpPr>
          <p:cNvPr id="92" name="Skupina 91"/>
          <p:cNvGrpSpPr/>
          <p:nvPr/>
        </p:nvGrpSpPr>
        <p:grpSpPr>
          <a:xfrm>
            <a:off x="6156176" y="1700808"/>
            <a:ext cx="1553462" cy="1440160"/>
            <a:chOff x="6156176" y="1844824"/>
            <a:chExt cx="1553462" cy="1440160"/>
          </a:xfrm>
        </p:grpSpPr>
        <p:sp>
          <p:nvSpPr>
            <p:cNvPr id="7" name="Pravoúhlý trojúhelník 6"/>
            <p:cNvSpPr/>
            <p:nvPr/>
          </p:nvSpPr>
          <p:spPr>
            <a:xfrm flipH="1">
              <a:off x="6156176" y="2564904"/>
              <a:ext cx="1512168" cy="495197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6156176" y="3068960"/>
              <a:ext cx="1512168" cy="216024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/>
            <p:cNvCxnSpPr>
              <a:stCxn id="7" idx="4"/>
              <a:endCxn id="7" idx="2"/>
            </p:cNvCxnSpPr>
            <p:nvPr/>
          </p:nvCxnSpPr>
          <p:spPr>
            <a:xfrm>
              <a:off x="6156176" y="3060101"/>
              <a:ext cx="151216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>
              <a:endCxn id="15" idx="0"/>
            </p:cNvCxnSpPr>
            <p:nvPr/>
          </p:nvCxnSpPr>
          <p:spPr>
            <a:xfrm flipH="1">
              <a:off x="7307765" y="1844824"/>
              <a:ext cx="540" cy="121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Volný tvar 14"/>
            <p:cNvSpPr/>
            <p:nvPr/>
          </p:nvSpPr>
          <p:spPr>
            <a:xfrm>
              <a:off x="7307765" y="2019321"/>
              <a:ext cx="401873" cy="1040780"/>
            </a:xfrm>
            <a:custGeom>
              <a:avLst/>
              <a:gdLst>
                <a:gd name="connsiteX0" fmla="*/ 0 w 401444"/>
                <a:gd name="connsiteY0" fmla="*/ 1040780 h 1040780"/>
                <a:gd name="connsiteX1" fmla="*/ 267629 w 401444"/>
                <a:gd name="connsiteY1" fmla="*/ 817756 h 1040780"/>
                <a:gd name="connsiteX2" fmla="*/ 379141 w 401444"/>
                <a:gd name="connsiteY2" fmla="*/ 394009 h 1040780"/>
                <a:gd name="connsiteX3" fmla="*/ 401444 w 401444"/>
                <a:gd name="connsiteY3" fmla="*/ 0 h 1040780"/>
                <a:gd name="connsiteX0" fmla="*/ 0 w 402633"/>
                <a:gd name="connsiteY0" fmla="*/ 1040780 h 1040780"/>
                <a:gd name="connsiteX1" fmla="*/ 267629 w 402633"/>
                <a:gd name="connsiteY1" fmla="*/ 817756 h 1040780"/>
                <a:gd name="connsiteX2" fmla="*/ 386575 w 402633"/>
                <a:gd name="connsiteY2" fmla="*/ 512956 h 1040780"/>
                <a:gd name="connsiteX3" fmla="*/ 401444 w 402633"/>
                <a:gd name="connsiteY3" fmla="*/ 0 h 1040780"/>
                <a:gd name="connsiteX0" fmla="*/ 0 w 401444"/>
                <a:gd name="connsiteY0" fmla="*/ 1040780 h 1040780"/>
                <a:gd name="connsiteX1" fmla="*/ 267629 w 401444"/>
                <a:gd name="connsiteY1" fmla="*/ 817756 h 1040780"/>
                <a:gd name="connsiteX2" fmla="*/ 386575 w 401444"/>
                <a:gd name="connsiteY2" fmla="*/ 512956 h 1040780"/>
                <a:gd name="connsiteX3" fmla="*/ 401444 w 401444"/>
                <a:gd name="connsiteY3" fmla="*/ 0 h 1040780"/>
                <a:gd name="connsiteX0" fmla="*/ 0 w 401444"/>
                <a:gd name="connsiteY0" fmla="*/ 1040780 h 1040780"/>
                <a:gd name="connsiteX1" fmla="*/ 267629 w 401444"/>
                <a:gd name="connsiteY1" fmla="*/ 817756 h 1040780"/>
                <a:gd name="connsiteX2" fmla="*/ 386575 w 401444"/>
                <a:gd name="connsiteY2" fmla="*/ 512956 h 1040780"/>
                <a:gd name="connsiteX3" fmla="*/ 401444 w 401444"/>
                <a:gd name="connsiteY3" fmla="*/ 0 h 1040780"/>
                <a:gd name="connsiteX0" fmla="*/ 0 w 401444"/>
                <a:gd name="connsiteY0" fmla="*/ 1040780 h 1040780"/>
                <a:gd name="connsiteX1" fmla="*/ 267629 w 401444"/>
                <a:gd name="connsiteY1" fmla="*/ 817756 h 1040780"/>
                <a:gd name="connsiteX2" fmla="*/ 386575 w 401444"/>
                <a:gd name="connsiteY2" fmla="*/ 512956 h 1040780"/>
                <a:gd name="connsiteX3" fmla="*/ 401444 w 401444"/>
                <a:gd name="connsiteY3" fmla="*/ 0 h 1040780"/>
                <a:gd name="connsiteX0" fmla="*/ 0 w 402778"/>
                <a:gd name="connsiteY0" fmla="*/ 1040780 h 1040780"/>
                <a:gd name="connsiteX1" fmla="*/ 267629 w 402778"/>
                <a:gd name="connsiteY1" fmla="*/ 817756 h 1040780"/>
                <a:gd name="connsiteX2" fmla="*/ 398482 w 402778"/>
                <a:gd name="connsiteY2" fmla="*/ 520100 h 1040780"/>
                <a:gd name="connsiteX3" fmla="*/ 401444 w 402778"/>
                <a:gd name="connsiteY3" fmla="*/ 0 h 1040780"/>
                <a:gd name="connsiteX0" fmla="*/ 0 w 401873"/>
                <a:gd name="connsiteY0" fmla="*/ 1040780 h 1040780"/>
                <a:gd name="connsiteX1" fmla="*/ 267629 w 401873"/>
                <a:gd name="connsiteY1" fmla="*/ 817756 h 1040780"/>
                <a:gd name="connsiteX2" fmla="*/ 398482 w 401873"/>
                <a:gd name="connsiteY2" fmla="*/ 520100 h 1040780"/>
                <a:gd name="connsiteX3" fmla="*/ 401444 w 401873"/>
                <a:gd name="connsiteY3" fmla="*/ 0 h 1040780"/>
                <a:gd name="connsiteX0" fmla="*/ 0 w 401873"/>
                <a:gd name="connsiteY0" fmla="*/ 1040780 h 1040780"/>
                <a:gd name="connsiteX1" fmla="*/ 267629 w 401873"/>
                <a:gd name="connsiteY1" fmla="*/ 817756 h 1040780"/>
                <a:gd name="connsiteX2" fmla="*/ 398482 w 401873"/>
                <a:gd name="connsiteY2" fmla="*/ 520100 h 1040780"/>
                <a:gd name="connsiteX3" fmla="*/ 401444 w 401873"/>
                <a:gd name="connsiteY3" fmla="*/ 0 h 104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873" h="1040780">
                  <a:moveTo>
                    <a:pt x="0" y="1040780"/>
                  </a:moveTo>
                  <a:cubicBezTo>
                    <a:pt x="102219" y="983165"/>
                    <a:pt x="217883" y="878343"/>
                    <a:pt x="267629" y="817756"/>
                  </a:cubicBezTo>
                  <a:cubicBezTo>
                    <a:pt x="317375" y="757169"/>
                    <a:pt x="361310" y="715867"/>
                    <a:pt x="398482" y="520100"/>
                  </a:cubicBezTo>
                  <a:cubicBezTo>
                    <a:pt x="403536" y="388570"/>
                    <a:pt x="401444" y="128858"/>
                    <a:pt x="401444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 doprava 15"/>
            <p:cNvSpPr/>
            <p:nvPr/>
          </p:nvSpPr>
          <p:spPr>
            <a:xfrm>
              <a:off x="6300192" y="2363062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se šipkou 9"/>
            <p:cNvCxnSpPr/>
            <p:nvPr/>
          </p:nvCxnSpPr>
          <p:spPr>
            <a:xfrm>
              <a:off x="7307765" y="2122027"/>
              <a:ext cx="401873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/>
            <p:cNvCxnSpPr/>
            <p:nvPr/>
          </p:nvCxnSpPr>
          <p:spPr>
            <a:xfrm>
              <a:off x="7307764" y="2420888"/>
              <a:ext cx="401873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se šipkou 18"/>
            <p:cNvCxnSpPr/>
            <p:nvPr/>
          </p:nvCxnSpPr>
          <p:spPr>
            <a:xfrm>
              <a:off x="7307764" y="2276725"/>
              <a:ext cx="401873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/>
            <p:cNvCxnSpPr/>
            <p:nvPr/>
          </p:nvCxnSpPr>
          <p:spPr>
            <a:xfrm>
              <a:off x="7307763" y="2564904"/>
              <a:ext cx="401873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/>
            <p:cNvCxnSpPr/>
            <p:nvPr/>
          </p:nvCxnSpPr>
          <p:spPr>
            <a:xfrm>
              <a:off x="7308304" y="2708920"/>
              <a:ext cx="36004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/>
            <p:cNvCxnSpPr/>
            <p:nvPr/>
          </p:nvCxnSpPr>
          <p:spPr>
            <a:xfrm>
              <a:off x="7307762" y="2850753"/>
              <a:ext cx="216566" cy="2183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/>
            <p:nvPr/>
          </p:nvCxnSpPr>
          <p:spPr>
            <a:xfrm>
              <a:off x="7307761" y="2996952"/>
              <a:ext cx="72551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Skupina 87"/>
          <p:cNvGrpSpPr/>
          <p:nvPr/>
        </p:nvGrpSpPr>
        <p:grpSpPr>
          <a:xfrm>
            <a:off x="3491880" y="1484784"/>
            <a:ext cx="1800200" cy="1211766"/>
            <a:chOff x="3491880" y="1484784"/>
            <a:chExt cx="1800200" cy="1211766"/>
          </a:xfrm>
        </p:grpSpPr>
        <p:sp>
          <p:nvSpPr>
            <p:cNvPr id="6" name="Rovnoramenný trojúhelník 5"/>
            <p:cNvSpPr/>
            <p:nvPr/>
          </p:nvSpPr>
          <p:spPr>
            <a:xfrm rot="16200000">
              <a:off x="4294962" y="1411271"/>
              <a:ext cx="482068" cy="1512168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Volný tvar 7"/>
            <p:cNvSpPr/>
            <p:nvPr/>
          </p:nvSpPr>
          <p:spPr>
            <a:xfrm>
              <a:off x="4682074" y="1484784"/>
              <a:ext cx="452152" cy="1211766"/>
            </a:xfrm>
            <a:custGeom>
              <a:avLst/>
              <a:gdLst>
                <a:gd name="connsiteX0" fmla="*/ 470262 w 488998"/>
                <a:gd name="connsiteY0" fmla="*/ 0 h 1211766"/>
                <a:gd name="connsiteX1" fmla="*/ 462828 w 488998"/>
                <a:gd name="connsiteY1" fmla="*/ 468351 h 1211766"/>
                <a:gd name="connsiteX2" fmla="*/ 217501 w 488998"/>
                <a:gd name="connsiteY2" fmla="*/ 706244 h 1211766"/>
                <a:gd name="connsiteX3" fmla="*/ 24213 w 488998"/>
                <a:gd name="connsiteY3" fmla="*/ 877229 h 1211766"/>
                <a:gd name="connsiteX4" fmla="*/ 9345 w 488998"/>
                <a:gd name="connsiteY4" fmla="*/ 1211766 h 1211766"/>
                <a:gd name="connsiteX0" fmla="*/ 464907 w 483643"/>
                <a:gd name="connsiteY0" fmla="*/ 0 h 1211766"/>
                <a:gd name="connsiteX1" fmla="*/ 457473 w 483643"/>
                <a:gd name="connsiteY1" fmla="*/ 468351 h 1211766"/>
                <a:gd name="connsiteX2" fmla="*/ 212146 w 483643"/>
                <a:gd name="connsiteY2" fmla="*/ 706244 h 1211766"/>
                <a:gd name="connsiteX3" fmla="*/ 18858 w 483643"/>
                <a:gd name="connsiteY3" fmla="*/ 877229 h 1211766"/>
                <a:gd name="connsiteX4" fmla="*/ 3990 w 483643"/>
                <a:gd name="connsiteY4" fmla="*/ 1211766 h 1211766"/>
                <a:gd name="connsiteX0" fmla="*/ 464907 w 481206"/>
                <a:gd name="connsiteY0" fmla="*/ 0 h 1211766"/>
                <a:gd name="connsiteX1" fmla="*/ 457473 w 481206"/>
                <a:gd name="connsiteY1" fmla="*/ 468351 h 1211766"/>
                <a:gd name="connsiteX2" fmla="*/ 212146 w 481206"/>
                <a:gd name="connsiteY2" fmla="*/ 706244 h 1211766"/>
                <a:gd name="connsiteX3" fmla="*/ 18858 w 481206"/>
                <a:gd name="connsiteY3" fmla="*/ 877229 h 1211766"/>
                <a:gd name="connsiteX4" fmla="*/ 3990 w 481206"/>
                <a:gd name="connsiteY4" fmla="*/ 1211766 h 1211766"/>
                <a:gd name="connsiteX0" fmla="*/ 460917 w 477216"/>
                <a:gd name="connsiteY0" fmla="*/ 0 h 1211766"/>
                <a:gd name="connsiteX1" fmla="*/ 453483 w 477216"/>
                <a:gd name="connsiteY1" fmla="*/ 468351 h 1211766"/>
                <a:gd name="connsiteX2" fmla="*/ 208156 w 477216"/>
                <a:gd name="connsiteY2" fmla="*/ 706244 h 1211766"/>
                <a:gd name="connsiteX3" fmla="*/ 14868 w 477216"/>
                <a:gd name="connsiteY3" fmla="*/ 877229 h 1211766"/>
                <a:gd name="connsiteX4" fmla="*/ 0 w 477216"/>
                <a:gd name="connsiteY4" fmla="*/ 1211766 h 1211766"/>
                <a:gd name="connsiteX0" fmla="*/ 451617 w 467916"/>
                <a:gd name="connsiteY0" fmla="*/ 0 h 1211766"/>
                <a:gd name="connsiteX1" fmla="*/ 444183 w 467916"/>
                <a:gd name="connsiteY1" fmla="*/ 468351 h 1211766"/>
                <a:gd name="connsiteX2" fmla="*/ 198856 w 467916"/>
                <a:gd name="connsiteY2" fmla="*/ 706244 h 1211766"/>
                <a:gd name="connsiteX3" fmla="*/ 5568 w 467916"/>
                <a:gd name="connsiteY3" fmla="*/ 877229 h 1211766"/>
                <a:gd name="connsiteX4" fmla="*/ 2606 w 467916"/>
                <a:gd name="connsiteY4" fmla="*/ 1211766 h 1211766"/>
                <a:gd name="connsiteX0" fmla="*/ 452152 w 468451"/>
                <a:gd name="connsiteY0" fmla="*/ 0 h 1211766"/>
                <a:gd name="connsiteX1" fmla="*/ 444718 w 468451"/>
                <a:gd name="connsiteY1" fmla="*/ 468351 h 1211766"/>
                <a:gd name="connsiteX2" fmla="*/ 199391 w 468451"/>
                <a:gd name="connsiteY2" fmla="*/ 706244 h 1211766"/>
                <a:gd name="connsiteX3" fmla="*/ 6103 w 468451"/>
                <a:gd name="connsiteY3" fmla="*/ 877229 h 1211766"/>
                <a:gd name="connsiteX4" fmla="*/ 3141 w 468451"/>
                <a:gd name="connsiteY4" fmla="*/ 1211766 h 1211766"/>
                <a:gd name="connsiteX0" fmla="*/ 452152 w 466954"/>
                <a:gd name="connsiteY0" fmla="*/ 0 h 1211766"/>
                <a:gd name="connsiteX1" fmla="*/ 444718 w 466954"/>
                <a:gd name="connsiteY1" fmla="*/ 468351 h 1211766"/>
                <a:gd name="connsiteX2" fmla="*/ 220822 w 466954"/>
                <a:gd name="connsiteY2" fmla="*/ 684813 h 1211766"/>
                <a:gd name="connsiteX3" fmla="*/ 6103 w 466954"/>
                <a:gd name="connsiteY3" fmla="*/ 877229 h 1211766"/>
                <a:gd name="connsiteX4" fmla="*/ 3141 w 466954"/>
                <a:gd name="connsiteY4" fmla="*/ 1211766 h 1211766"/>
                <a:gd name="connsiteX0" fmla="*/ 452152 w 466954"/>
                <a:gd name="connsiteY0" fmla="*/ 0 h 1211766"/>
                <a:gd name="connsiteX1" fmla="*/ 444718 w 466954"/>
                <a:gd name="connsiteY1" fmla="*/ 468351 h 1211766"/>
                <a:gd name="connsiteX2" fmla="*/ 220822 w 466954"/>
                <a:gd name="connsiteY2" fmla="*/ 684813 h 1211766"/>
                <a:gd name="connsiteX3" fmla="*/ 6103 w 466954"/>
                <a:gd name="connsiteY3" fmla="*/ 877229 h 1211766"/>
                <a:gd name="connsiteX4" fmla="*/ 3141 w 466954"/>
                <a:gd name="connsiteY4" fmla="*/ 1211766 h 1211766"/>
                <a:gd name="connsiteX0" fmla="*/ 452152 w 466954"/>
                <a:gd name="connsiteY0" fmla="*/ 0 h 1211766"/>
                <a:gd name="connsiteX1" fmla="*/ 444718 w 466954"/>
                <a:gd name="connsiteY1" fmla="*/ 468351 h 1211766"/>
                <a:gd name="connsiteX2" fmla="*/ 220822 w 466954"/>
                <a:gd name="connsiteY2" fmla="*/ 684813 h 1211766"/>
                <a:gd name="connsiteX3" fmla="*/ 84047 w 466954"/>
                <a:gd name="connsiteY3" fmla="*/ 785871 h 1211766"/>
                <a:gd name="connsiteX4" fmla="*/ 6103 w 466954"/>
                <a:gd name="connsiteY4" fmla="*/ 877229 h 1211766"/>
                <a:gd name="connsiteX5" fmla="*/ 3141 w 466954"/>
                <a:gd name="connsiteY5" fmla="*/ 1211766 h 1211766"/>
                <a:gd name="connsiteX0" fmla="*/ 452152 w 466954"/>
                <a:gd name="connsiteY0" fmla="*/ 0 h 1211766"/>
                <a:gd name="connsiteX1" fmla="*/ 444718 w 466954"/>
                <a:gd name="connsiteY1" fmla="*/ 468351 h 1211766"/>
                <a:gd name="connsiteX2" fmla="*/ 367415 w 466954"/>
                <a:gd name="connsiteY2" fmla="*/ 569177 h 1211766"/>
                <a:gd name="connsiteX3" fmla="*/ 220822 w 466954"/>
                <a:gd name="connsiteY3" fmla="*/ 684813 h 1211766"/>
                <a:gd name="connsiteX4" fmla="*/ 84047 w 466954"/>
                <a:gd name="connsiteY4" fmla="*/ 785871 h 1211766"/>
                <a:gd name="connsiteX5" fmla="*/ 6103 w 466954"/>
                <a:gd name="connsiteY5" fmla="*/ 877229 h 1211766"/>
                <a:gd name="connsiteX6" fmla="*/ 3141 w 466954"/>
                <a:gd name="connsiteY6" fmla="*/ 1211766 h 1211766"/>
                <a:gd name="connsiteX0" fmla="*/ 452152 w 456847"/>
                <a:gd name="connsiteY0" fmla="*/ 0 h 1211766"/>
                <a:gd name="connsiteX1" fmla="*/ 444718 w 456847"/>
                <a:gd name="connsiteY1" fmla="*/ 468351 h 1211766"/>
                <a:gd name="connsiteX2" fmla="*/ 367415 w 456847"/>
                <a:gd name="connsiteY2" fmla="*/ 569177 h 1211766"/>
                <a:gd name="connsiteX3" fmla="*/ 220822 w 456847"/>
                <a:gd name="connsiteY3" fmla="*/ 684813 h 1211766"/>
                <a:gd name="connsiteX4" fmla="*/ 84047 w 456847"/>
                <a:gd name="connsiteY4" fmla="*/ 785871 h 1211766"/>
                <a:gd name="connsiteX5" fmla="*/ 6103 w 456847"/>
                <a:gd name="connsiteY5" fmla="*/ 877229 h 1211766"/>
                <a:gd name="connsiteX6" fmla="*/ 3141 w 456847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67415 w 455931"/>
                <a:gd name="connsiteY2" fmla="*/ 569177 h 1211766"/>
                <a:gd name="connsiteX3" fmla="*/ 220822 w 455931"/>
                <a:gd name="connsiteY3" fmla="*/ 684813 h 1211766"/>
                <a:gd name="connsiteX4" fmla="*/ 84047 w 455931"/>
                <a:gd name="connsiteY4" fmla="*/ 78587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67415 w 455931"/>
                <a:gd name="connsiteY2" fmla="*/ 569177 h 1211766"/>
                <a:gd name="connsiteX3" fmla="*/ 220822 w 455931"/>
                <a:gd name="connsiteY3" fmla="*/ 684813 h 1211766"/>
                <a:gd name="connsiteX4" fmla="*/ 84047 w 455931"/>
                <a:gd name="connsiteY4" fmla="*/ 78587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67415 w 455931"/>
                <a:gd name="connsiteY2" fmla="*/ 569177 h 1211766"/>
                <a:gd name="connsiteX3" fmla="*/ 220822 w 455931"/>
                <a:gd name="connsiteY3" fmla="*/ 684813 h 1211766"/>
                <a:gd name="connsiteX4" fmla="*/ 84047 w 455931"/>
                <a:gd name="connsiteY4" fmla="*/ 78587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45984 w 455931"/>
                <a:gd name="connsiteY2" fmla="*/ 604896 h 1211766"/>
                <a:gd name="connsiteX3" fmla="*/ 220822 w 455931"/>
                <a:gd name="connsiteY3" fmla="*/ 684813 h 1211766"/>
                <a:gd name="connsiteX4" fmla="*/ 84047 w 455931"/>
                <a:gd name="connsiteY4" fmla="*/ 78587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45984 w 455931"/>
                <a:gd name="connsiteY2" fmla="*/ 604896 h 1211766"/>
                <a:gd name="connsiteX3" fmla="*/ 220822 w 455931"/>
                <a:gd name="connsiteY3" fmla="*/ 684813 h 1211766"/>
                <a:gd name="connsiteX4" fmla="*/ 91190 w 455931"/>
                <a:gd name="connsiteY4" fmla="*/ 76682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45984 w 455931"/>
                <a:gd name="connsiteY2" fmla="*/ 604896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48365 w 455931"/>
                <a:gd name="connsiteY2" fmla="*/ 612040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2152"/>
                <a:gd name="connsiteY0" fmla="*/ 0 h 1211766"/>
                <a:gd name="connsiteX1" fmla="*/ 444718 w 452152"/>
                <a:gd name="connsiteY1" fmla="*/ 468351 h 1211766"/>
                <a:gd name="connsiteX2" fmla="*/ 348365 w 452152"/>
                <a:gd name="connsiteY2" fmla="*/ 612040 h 1211766"/>
                <a:gd name="connsiteX3" fmla="*/ 220822 w 452152"/>
                <a:gd name="connsiteY3" fmla="*/ 684813 h 1211766"/>
                <a:gd name="connsiteX4" fmla="*/ 93572 w 452152"/>
                <a:gd name="connsiteY4" fmla="*/ 754915 h 1211766"/>
                <a:gd name="connsiteX5" fmla="*/ 6103 w 452152"/>
                <a:gd name="connsiteY5" fmla="*/ 877229 h 1211766"/>
                <a:gd name="connsiteX6" fmla="*/ 3141 w 452152"/>
                <a:gd name="connsiteY6" fmla="*/ 1211766 h 12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2152" h="1211766">
                  <a:moveTo>
                    <a:pt x="452152" y="0"/>
                  </a:moveTo>
                  <a:cubicBezTo>
                    <a:pt x="450158" y="234504"/>
                    <a:pt x="449936" y="337546"/>
                    <a:pt x="444718" y="468351"/>
                  </a:cubicBezTo>
                  <a:cubicBezTo>
                    <a:pt x="434738" y="532482"/>
                    <a:pt x="385680" y="580727"/>
                    <a:pt x="348365" y="612040"/>
                  </a:cubicBezTo>
                  <a:cubicBezTo>
                    <a:pt x="311049" y="648117"/>
                    <a:pt x="263288" y="661001"/>
                    <a:pt x="220822" y="684813"/>
                  </a:cubicBezTo>
                  <a:cubicBezTo>
                    <a:pt x="178357" y="708626"/>
                    <a:pt x="129358" y="722846"/>
                    <a:pt x="93572" y="754915"/>
                  </a:cubicBezTo>
                  <a:cubicBezTo>
                    <a:pt x="57786" y="786984"/>
                    <a:pt x="19587" y="806247"/>
                    <a:pt x="6103" y="877229"/>
                  </a:cubicBezTo>
                  <a:cubicBezTo>
                    <a:pt x="-7159" y="975771"/>
                    <a:pt x="5715" y="1098007"/>
                    <a:pt x="3141" y="1211766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4909924" y="1484784"/>
              <a:ext cx="0" cy="11974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Šipka doprava 19"/>
            <p:cNvSpPr/>
            <p:nvPr/>
          </p:nvSpPr>
          <p:spPr>
            <a:xfrm>
              <a:off x="3491880" y="1801826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Šipka doprava 20"/>
            <p:cNvSpPr/>
            <p:nvPr/>
          </p:nvSpPr>
          <p:spPr>
            <a:xfrm flipH="1">
              <a:off x="3491880" y="2312229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7" name="Přímá spojnice se šipkou 26"/>
            <p:cNvCxnSpPr/>
            <p:nvPr/>
          </p:nvCxnSpPr>
          <p:spPr>
            <a:xfrm flipH="1">
              <a:off x="4788024" y="2250191"/>
              <a:ext cx="12012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se šipkou 27"/>
            <p:cNvCxnSpPr/>
            <p:nvPr/>
          </p:nvCxnSpPr>
          <p:spPr>
            <a:xfrm>
              <a:off x="4909924" y="2106175"/>
              <a:ext cx="11907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/>
            <p:cNvCxnSpPr/>
            <p:nvPr/>
          </p:nvCxnSpPr>
          <p:spPr>
            <a:xfrm>
              <a:off x="4908150" y="1962159"/>
              <a:ext cx="239914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/>
            <p:cNvCxnSpPr/>
            <p:nvPr/>
          </p:nvCxnSpPr>
          <p:spPr>
            <a:xfrm>
              <a:off x="4909924" y="2034167"/>
              <a:ext cx="20093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/>
            <p:cNvCxnSpPr/>
            <p:nvPr/>
          </p:nvCxnSpPr>
          <p:spPr>
            <a:xfrm>
              <a:off x="4909924" y="1818143"/>
              <a:ext cx="23814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se šipkou 31"/>
            <p:cNvCxnSpPr/>
            <p:nvPr/>
          </p:nvCxnSpPr>
          <p:spPr>
            <a:xfrm flipV="1">
              <a:off x="4909924" y="1890150"/>
              <a:ext cx="238140" cy="1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se šipkou 32"/>
            <p:cNvCxnSpPr/>
            <p:nvPr/>
          </p:nvCxnSpPr>
          <p:spPr>
            <a:xfrm>
              <a:off x="4909924" y="1746135"/>
              <a:ext cx="23814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se šipkou 33"/>
            <p:cNvCxnSpPr/>
            <p:nvPr/>
          </p:nvCxnSpPr>
          <p:spPr>
            <a:xfrm>
              <a:off x="4909924" y="1674127"/>
              <a:ext cx="23814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se šipkou 42"/>
            <p:cNvCxnSpPr/>
            <p:nvPr/>
          </p:nvCxnSpPr>
          <p:spPr>
            <a:xfrm flipH="1" flipV="1">
              <a:off x="4716016" y="2322052"/>
              <a:ext cx="192134" cy="147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se šipkou 43"/>
            <p:cNvCxnSpPr/>
            <p:nvPr/>
          </p:nvCxnSpPr>
          <p:spPr>
            <a:xfrm flipH="1">
              <a:off x="4682074" y="2394207"/>
              <a:ext cx="227850" cy="6346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se šipkou 44"/>
            <p:cNvCxnSpPr/>
            <p:nvPr/>
          </p:nvCxnSpPr>
          <p:spPr>
            <a:xfrm flipH="1">
              <a:off x="4682074" y="2466215"/>
              <a:ext cx="22607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se šipkou 45"/>
            <p:cNvCxnSpPr/>
            <p:nvPr/>
          </p:nvCxnSpPr>
          <p:spPr>
            <a:xfrm flipH="1">
              <a:off x="4682074" y="2538223"/>
              <a:ext cx="22607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se šipkou 52"/>
            <p:cNvCxnSpPr/>
            <p:nvPr/>
          </p:nvCxnSpPr>
          <p:spPr>
            <a:xfrm flipH="1">
              <a:off x="4682074" y="2603955"/>
              <a:ext cx="22607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Skupina 104"/>
          <p:cNvGrpSpPr/>
          <p:nvPr/>
        </p:nvGrpSpPr>
        <p:grpSpPr>
          <a:xfrm>
            <a:off x="2758565" y="3212976"/>
            <a:ext cx="2860961" cy="1130473"/>
            <a:chOff x="2758565" y="3212976"/>
            <a:chExt cx="2860961" cy="1130473"/>
          </a:xfrm>
        </p:grpSpPr>
        <p:sp>
          <p:nvSpPr>
            <p:cNvPr id="72" name="Obdélník 71"/>
            <p:cNvSpPr/>
            <p:nvPr/>
          </p:nvSpPr>
          <p:spPr>
            <a:xfrm>
              <a:off x="2843808" y="3242319"/>
              <a:ext cx="374644" cy="36004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1" name="Obdélník 70"/>
            <p:cNvSpPr/>
            <p:nvPr/>
          </p:nvSpPr>
          <p:spPr>
            <a:xfrm>
              <a:off x="2831585" y="3956866"/>
              <a:ext cx="374644" cy="36004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64" name="Skupina 63"/>
            <p:cNvGrpSpPr/>
            <p:nvPr/>
          </p:nvGrpSpPr>
          <p:grpSpPr>
            <a:xfrm>
              <a:off x="3203848" y="3212976"/>
              <a:ext cx="2415678" cy="1130473"/>
              <a:chOff x="3535295" y="3284984"/>
              <a:chExt cx="2415678" cy="1130473"/>
            </a:xfrm>
          </p:grpSpPr>
          <p:sp>
            <p:nvSpPr>
              <p:cNvPr id="56" name="Rovnoramenný trojúhelník 55"/>
              <p:cNvSpPr>
                <a:spLocks noChangeAspect="1"/>
              </p:cNvSpPr>
              <p:nvPr/>
            </p:nvSpPr>
            <p:spPr>
              <a:xfrm rot="16200000">
                <a:off x="4358084" y="2462195"/>
                <a:ext cx="770100" cy="2415677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1" name="Rovnoramenný trojúhelník 60"/>
              <p:cNvSpPr>
                <a:spLocks noChangeAspect="1"/>
              </p:cNvSpPr>
              <p:nvPr/>
            </p:nvSpPr>
            <p:spPr>
              <a:xfrm rot="16200000">
                <a:off x="4358085" y="2822568"/>
                <a:ext cx="770100" cy="2415677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66" name="Přímá spojnice 65"/>
            <p:cNvCxnSpPr>
              <a:stCxn id="56" idx="0"/>
            </p:cNvCxnSpPr>
            <p:nvPr/>
          </p:nvCxnSpPr>
          <p:spPr>
            <a:xfrm flipH="1" flipV="1">
              <a:off x="2843808" y="3598025"/>
              <a:ext cx="360041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66"/>
            <p:cNvCxnSpPr/>
            <p:nvPr/>
          </p:nvCxnSpPr>
          <p:spPr>
            <a:xfrm flipH="1" flipV="1">
              <a:off x="2843807" y="3956355"/>
              <a:ext cx="360041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nice 68"/>
            <p:cNvCxnSpPr>
              <a:stCxn id="61" idx="0"/>
            </p:cNvCxnSpPr>
            <p:nvPr/>
          </p:nvCxnSpPr>
          <p:spPr>
            <a:xfrm flipH="1">
              <a:off x="3203848" y="3958399"/>
              <a:ext cx="2" cy="3640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nice 69"/>
            <p:cNvCxnSpPr>
              <a:endCxn id="56" idx="0"/>
            </p:cNvCxnSpPr>
            <p:nvPr/>
          </p:nvCxnSpPr>
          <p:spPr>
            <a:xfrm flipH="1">
              <a:off x="3203849" y="3242319"/>
              <a:ext cx="7302" cy="3557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Šipka doprava 72"/>
            <p:cNvSpPr/>
            <p:nvPr/>
          </p:nvSpPr>
          <p:spPr>
            <a:xfrm>
              <a:off x="2758565" y="3701771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4" name="Skupina 83"/>
          <p:cNvGrpSpPr/>
          <p:nvPr/>
        </p:nvGrpSpPr>
        <p:grpSpPr>
          <a:xfrm>
            <a:off x="2987824" y="4293096"/>
            <a:ext cx="2190661" cy="1051453"/>
            <a:chOff x="6629269" y="3878508"/>
            <a:chExt cx="2190661" cy="1051453"/>
          </a:xfrm>
        </p:grpSpPr>
        <p:grpSp>
          <p:nvGrpSpPr>
            <p:cNvPr id="81" name="Skupina 80"/>
            <p:cNvGrpSpPr/>
            <p:nvPr/>
          </p:nvGrpSpPr>
          <p:grpSpPr>
            <a:xfrm>
              <a:off x="6912258" y="3878508"/>
              <a:ext cx="1907672" cy="1051453"/>
              <a:chOff x="6912258" y="3878508"/>
              <a:chExt cx="1907672" cy="1051453"/>
            </a:xfrm>
          </p:grpSpPr>
          <p:sp>
            <p:nvSpPr>
              <p:cNvPr id="62" name="Pravoúhlý trojúhelník 61"/>
              <p:cNvSpPr>
                <a:spLocks noChangeAspect="1"/>
              </p:cNvSpPr>
              <p:nvPr/>
            </p:nvSpPr>
            <p:spPr>
              <a:xfrm flipH="1">
                <a:off x="6917301" y="4103926"/>
                <a:ext cx="1902629" cy="623063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3" name="Pravoúhlý trojúhelník 62"/>
              <p:cNvSpPr>
                <a:spLocks noChangeAspect="1"/>
              </p:cNvSpPr>
              <p:nvPr/>
            </p:nvSpPr>
            <p:spPr>
              <a:xfrm flipH="1" flipV="1">
                <a:off x="6917300" y="4103925"/>
                <a:ext cx="1902629" cy="623063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5" name="Obdélník 74"/>
              <p:cNvSpPr/>
              <p:nvPr/>
            </p:nvSpPr>
            <p:spPr>
              <a:xfrm>
                <a:off x="6912259" y="3878508"/>
                <a:ext cx="1907669" cy="216024"/>
              </a:xfrm>
              <a:prstGeom prst="rect">
                <a:avLst/>
              </a:prstGeom>
              <a:pattFill prst="wd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6" name="Obdélník 75"/>
              <p:cNvSpPr/>
              <p:nvPr/>
            </p:nvSpPr>
            <p:spPr>
              <a:xfrm>
                <a:off x="6912258" y="4713937"/>
                <a:ext cx="1907669" cy="216024"/>
              </a:xfrm>
              <a:prstGeom prst="rect">
                <a:avLst/>
              </a:prstGeom>
              <a:pattFill prst="wd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77" name="Přímá spojnice 76"/>
              <p:cNvCxnSpPr>
                <a:endCxn id="63" idx="2"/>
              </p:cNvCxnSpPr>
              <p:nvPr/>
            </p:nvCxnSpPr>
            <p:spPr>
              <a:xfrm flipV="1">
                <a:off x="6912258" y="4103925"/>
                <a:ext cx="1907671" cy="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Přímá spojnice 78"/>
              <p:cNvCxnSpPr/>
              <p:nvPr/>
            </p:nvCxnSpPr>
            <p:spPr>
              <a:xfrm flipV="1">
                <a:off x="6912258" y="4712396"/>
                <a:ext cx="1907671" cy="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Šipka doprava 81"/>
            <p:cNvSpPr/>
            <p:nvPr/>
          </p:nvSpPr>
          <p:spPr>
            <a:xfrm>
              <a:off x="6629269" y="4332471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03" name="Skupina 102"/>
          <p:cNvGrpSpPr/>
          <p:nvPr/>
        </p:nvGrpSpPr>
        <p:grpSpPr>
          <a:xfrm>
            <a:off x="6012160" y="4063530"/>
            <a:ext cx="2736442" cy="1741734"/>
            <a:chOff x="3419872" y="4409709"/>
            <a:chExt cx="2736442" cy="1741734"/>
          </a:xfrm>
        </p:grpSpPr>
        <p:sp>
          <p:nvSpPr>
            <p:cNvPr id="83" name="Šipka doprava 82"/>
            <p:cNvSpPr/>
            <p:nvPr/>
          </p:nvSpPr>
          <p:spPr>
            <a:xfrm>
              <a:off x="3419872" y="5196567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3" name="Rovnoramenný trojúhelník 92"/>
            <p:cNvSpPr/>
            <p:nvPr/>
          </p:nvSpPr>
          <p:spPr>
            <a:xfrm rot="16200000">
              <a:off x="4777467" y="4772734"/>
              <a:ext cx="979382" cy="177803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5" name="Rovnoramenný trojúhelník 94"/>
            <p:cNvSpPr/>
            <p:nvPr/>
          </p:nvSpPr>
          <p:spPr>
            <a:xfrm rot="16200000">
              <a:off x="4777605" y="4010382"/>
              <a:ext cx="979382" cy="177803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1" name="Volný tvar 100"/>
            <p:cNvSpPr/>
            <p:nvPr/>
          </p:nvSpPr>
          <p:spPr>
            <a:xfrm>
              <a:off x="4003957" y="4838699"/>
              <a:ext cx="375160" cy="385763"/>
            </a:xfrm>
            <a:custGeom>
              <a:avLst/>
              <a:gdLst>
                <a:gd name="connsiteX0" fmla="*/ 1557 w 403140"/>
                <a:gd name="connsiteY0" fmla="*/ 371483 h 371536"/>
                <a:gd name="connsiteX1" fmla="*/ 70613 w 403140"/>
                <a:gd name="connsiteY1" fmla="*/ 173839 h 371536"/>
                <a:gd name="connsiteX2" fmla="*/ 263494 w 403140"/>
                <a:gd name="connsiteY2" fmla="*/ 76208 h 371536"/>
                <a:gd name="connsiteX3" fmla="*/ 382557 w 403140"/>
                <a:gd name="connsiteY3" fmla="*/ 64302 h 371536"/>
                <a:gd name="connsiteX4" fmla="*/ 382557 w 403140"/>
                <a:gd name="connsiteY4" fmla="*/ 8 h 371536"/>
                <a:gd name="connsiteX5" fmla="*/ 177769 w 403140"/>
                <a:gd name="connsiteY5" fmla="*/ 69064 h 371536"/>
                <a:gd name="connsiteX6" fmla="*/ 34894 w 403140"/>
                <a:gd name="connsiteY6" fmla="*/ 192889 h 371536"/>
                <a:gd name="connsiteX7" fmla="*/ 1557 w 403140"/>
                <a:gd name="connsiteY7" fmla="*/ 371483 h 371536"/>
                <a:gd name="connsiteX0" fmla="*/ 2438 w 404021"/>
                <a:gd name="connsiteY0" fmla="*/ 371483 h 371483"/>
                <a:gd name="connsiteX1" fmla="*/ 85781 w 404021"/>
                <a:gd name="connsiteY1" fmla="*/ 195270 h 371483"/>
                <a:gd name="connsiteX2" fmla="*/ 264375 w 404021"/>
                <a:gd name="connsiteY2" fmla="*/ 76208 h 371483"/>
                <a:gd name="connsiteX3" fmla="*/ 383438 w 404021"/>
                <a:gd name="connsiteY3" fmla="*/ 64302 h 371483"/>
                <a:gd name="connsiteX4" fmla="*/ 383438 w 404021"/>
                <a:gd name="connsiteY4" fmla="*/ 8 h 371483"/>
                <a:gd name="connsiteX5" fmla="*/ 178650 w 404021"/>
                <a:gd name="connsiteY5" fmla="*/ 69064 h 371483"/>
                <a:gd name="connsiteX6" fmla="*/ 35775 w 404021"/>
                <a:gd name="connsiteY6" fmla="*/ 192889 h 371483"/>
                <a:gd name="connsiteX7" fmla="*/ 2438 w 404021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397682"/>
                <a:gd name="connsiteY0" fmla="*/ 371487 h 371487"/>
                <a:gd name="connsiteX1" fmla="*/ 85781 w 397682"/>
                <a:gd name="connsiteY1" fmla="*/ 195274 h 371487"/>
                <a:gd name="connsiteX2" fmla="*/ 266756 w 397682"/>
                <a:gd name="connsiteY2" fmla="*/ 78593 h 371487"/>
                <a:gd name="connsiteX3" fmla="*/ 383438 w 397682"/>
                <a:gd name="connsiteY3" fmla="*/ 64306 h 371487"/>
                <a:gd name="connsiteX4" fmla="*/ 383438 w 397682"/>
                <a:gd name="connsiteY4" fmla="*/ 12 h 371487"/>
                <a:gd name="connsiteX5" fmla="*/ 178650 w 397682"/>
                <a:gd name="connsiteY5" fmla="*/ 69068 h 371487"/>
                <a:gd name="connsiteX6" fmla="*/ 35775 w 397682"/>
                <a:gd name="connsiteY6" fmla="*/ 192893 h 371487"/>
                <a:gd name="connsiteX7" fmla="*/ 2438 w 397682"/>
                <a:gd name="connsiteY7" fmla="*/ 371487 h 371487"/>
                <a:gd name="connsiteX0" fmla="*/ 2438 w 397682"/>
                <a:gd name="connsiteY0" fmla="*/ 371487 h 371487"/>
                <a:gd name="connsiteX1" fmla="*/ 85781 w 397682"/>
                <a:gd name="connsiteY1" fmla="*/ 195274 h 371487"/>
                <a:gd name="connsiteX2" fmla="*/ 266756 w 397682"/>
                <a:gd name="connsiteY2" fmla="*/ 78593 h 371487"/>
                <a:gd name="connsiteX3" fmla="*/ 383438 w 397682"/>
                <a:gd name="connsiteY3" fmla="*/ 64306 h 371487"/>
                <a:gd name="connsiteX4" fmla="*/ 383438 w 397682"/>
                <a:gd name="connsiteY4" fmla="*/ 12 h 371487"/>
                <a:gd name="connsiteX5" fmla="*/ 178650 w 397682"/>
                <a:gd name="connsiteY5" fmla="*/ 69068 h 371487"/>
                <a:gd name="connsiteX6" fmla="*/ 35775 w 397682"/>
                <a:gd name="connsiteY6" fmla="*/ 192893 h 371487"/>
                <a:gd name="connsiteX7" fmla="*/ 2438 w 397682"/>
                <a:gd name="connsiteY7" fmla="*/ 371487 h 371487"/>
                <a:gd name="connsiteX0" fmla="*/ 2438 w 385177"/>
                <a:gd name="connsiteY0" fmla="*/ 371475 h 371475"/>
                <a:gd name="connsiteX1" fmla="*/ 85781 w 385177"/>
                <a:gd name="connsiteY1" fmla="*/ 195262 h 371475"/>
                <a:gd name="connsiteX2" fmla="*/ 266756 w 385177"/>
                <a:gd name="connsiteY2" fmla="*/ 78581 h 371475"/>
                <a:gd name="connsiteX3" fmla="*/ 383438 w 385177"/>
                <a:gd name="connsiteY3" fmla="*/ 64294 h 371475"/>
                <a:gd name="connsiteX4" fmla="*/ 383438 w 385177"/>
                <a:gd name="connsiteY4" fmla="*/ 0 h 371475"/>
                <a:gd name="connsiteX5" fmla="*/ 178650 w 385177"/>
                <a:gd name="connsiteY5" fmla="*/ 69056 h 371475"/>
                <a:gd name="connsiteX6" fmla="*/ 35775 w 385177"/>
                <a:gd name="connsiteY6" fmla="*/ 192881 h 371475"/>
                <a:gd name="connsiteX7" fmla="*/ 2438 w 385177"/>
                <a:gd name="connsiteY7" fmla="*/ 371475 h 371475"/>
                <a:gd name="connsiteX0" fmla="*/ 2438 w 385177"/>
                <a:gd name="connsiteY0" fmla="*/ 371475 h 371475"/>
                <a:gd name="connsiteX1" fmla="*/ 85781 w 385177"/>
                <a:gd name="connsiteY1" fmla="*/ 195262 h 371475"/>
                <a:gd name="connsiteX2" fmla="*/ 266756 w 385177"/>
                <a:gd name="connsiteY2" fmla="*/ 78581 h 371475"/>
                <a:gd name="connsiteX3" fmla="*/ 383438 w 385177"/>
                <a:gd name="connsiteY3" fmla="*/ 64294 h 371475"/>
                <a:gd name="connsiteX4" fmla="*/ 383438 w 385177"/>
                <a:gd name="connsiteY4" fmla="*/ 0 h 371475"/>
                <a:gd name="connsiteX5" fmla="*/ 178650 w 385177"/>
                <a:gd name="connsiteY5" fmla="*/ 69056 h 371475"/>
                <a:gd name="connsiteX6" fmla="*/ 35775 w 385177"/>
                <a:gd name="connsiteY6" fmla="*/ 192881 h 371475"/>
                <a:gd name="connsiteX7" fmla="*/ 2438 w 385177"/>
                <a:gd name="connsiteY7" fmla="*/ 371475 h 371475"/>
                <a:gd name="connsiteX0" fmla="*/ 2678 w 385417"/>
                <a:gd name="connsiteY0" fmla="*/ 371475 h 371475"/>
                <a:gd name="connsiteX1" fmla="*/ 86021 w 385417"/>
                <a:gd name="connsiteY1" fmla="*/ 195262 h 371475"/>
                <a:gd name="connsiteX2" fmla="*/ 266996 w 385417"/>
                <a:gd name="connsiteY2" fmla="*/ 78581 h 371475"/>
                <a:gd name="connsiteX3" fmla="*/ 383678 w 385417"/>
                <a:gd name="connsiteY3" fmla="*/ 64294 h 371475"/>
                <a:gd name="connsiteX4" fmla="*/ 383678 w 385417"/>
                <a:gd name="connsiteY4" fmla="*/ 0 h 371475"/>
                <a:gd name="connsiteX5" fmla="*/ 186034 w 385417"/>
                <a:gd name="connsiteY5" fmla="*/ 76200 h 371475"/>
                <a:gd name="connsiteX6" fmla="*/ 36015 w 385417"/>
                <a:gd name="connsiteY6" fmla="*/ 192881 h 371475"/>
                <a:gd name="connsiteX7" fmla="*/ 2678 w 385417"/>
                <a:gd name="connsiteY7" fmla="*/ 371475 h 371475"/>
                <a:gd name="connsiteX0" fmla="*/ 778 w 383517"/>
                <a:gd name="connsiteY0" fmla="*/ 371475 h 371478"/>
                <a:gd name="connsiteX1" fmla="*/ 84121 w 383517"/>
                <a:gd name="connsiteY1" fmla="*/ 195262 h 371478"/>
                <a:gd name="connsiteX2" fmla="*/ 265096 w 383517"/>
                <a:gd name="connsiteY2" fmla="*/ 78581 h 371478"/>
                <a:gd name="connsiteX3" fmla="*/ 381778 w 383517"/>
                <a:gd name="connsiteY3" fmla="*/ 64294 h 371478"/>
                <a:gd name="connsiteX4" fmla="*/ 381778 w 383517"/>
                <a:gd name="connsiteY4" fmla="*/ 0 h 371478"/>
                <a:gd name="connsiteX5" fmla="*/ 184134 w 383517"/>
                <a:gd name="connsiteY5" fmla="*/ 76200 h 371478"/>
                <a:gd name="connsiteX6" fmla="*/ 50784 w 383517"/>
                <a:gd name="connsiteY6" fmla="*/ 200024 h 371478"/>
                <a:gd name="connsiteX7" fmla="*/ 778 w 383517"/>
                <a:gd name="connsiteY7" fmla="*/ 371475 h 371478"/>
                <a:gd name="connsiteX0" fmla="*/ 778 w 383517"/>
                <a:gd name="connsiteY0" fmla="*/ 371475 h 371478"/>
                <a:gd name="connsiteX1" fmla="*/ 84121 w 383517"/>
                <a:gd name="connsiteY1" fmla="*/ 195262 h 371478"/>
                <a:gd name="connsiteX2" fmla="*/ 265096 w 383517"/>
                <a:gd name="connsiteY2" fmla="*/ 78581 h 371478"/>
                <a:gd name="connsiteX3" fmla="*/ 269861 w 383517"/>
                <a:gd name="connsiteY3" fmla="*/ 83344 h 371478"/>
                <a:gd name="connsiteX4" fmla="*/ 381778 w 383517"/>
                <a:gd name="connsiteY4" fmla="*/ 64294 h 371478"/>
                <a:gd name="connsiteX5" fmla="*/ 381778 w 383517"/>
                <a:gd name="connsiteY5" fmla="*/ 0 h 371478"/>
                <a:gd name="connsiteX6" fmla="*/ 184134 w 383517"/>
                <a:gd name="connsiteY6" fmla="*/ 76200 h 371478"/>
                <a:gd name="connsiteX7" fmla="*/ 50784 w 383517"/>
                <a:gd name="connsiteY7" fmla="*/ 200024 h 371478"/>
                <a:gd name="connsiteX8" fmla="*/ 778 w 383517"/>
                <a:gd name="connsiteY8" fmla="*/ 371475 h 371478"/>
                <a:gd name="connsiteX0" fmla="*/ 1069 w 383808"/>
                <a:gd name="connsiteY0" fmla="*/ 371475 h 371475"/>
                <a:gd name="connsiteX1" fmla="*/ 91556 w 383808"/>
                <a:gd name="connsiteY1" fmla="*/ 200024 h 371475"/>
                <a:gd name="connsiteX2" fmla="*/ 265387 w 383808"/>
                <a:gd name="connsiteY2" fmla="*/ 78581 h 371475"/>
                <a:gd name="connsiteX3" fmla="*/ 270152 w 383808"/>
                <a:gd name="connsiteY3" fmla="*/ 83344 h 371475"/>
                <a:gd name="connsiteX4" fmla="*/ 382069 w 383808"/>
                <a:gd name="connsiteY4" fmla="*/ 64294 h 371475"/>
                <a:gd name="connsiteX5" fmla="*/ 382069 w 383808"/>
                <a:gd name="connsiteY5" fmla="*/ 0 h 371475"/>
                <a:gd name="connsiteX6" fmla="*/ 184425 w 383808"/>
                <a:gd name="connsiteY6" fmla="*/ 76200 h 371475"/>
                <a:gd name="connsiteX7" fmla="*/ 51075 w 383808"/>
                <a:gd name="connsiteY7" fmla="*/ 200024 h 371475"/>
                <a:gd name="connsiteX8" fmla="*/ 1069 w 38380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65387 w 383538"/>
                <a:gd name="connsiteY2" fmla="*/ 78581 h 371475"/>
                <a:gd name="connsiteX3" fmla="*/ 270152 w 383538"/>
                <a:gd name="connsiteY3" fmla="*/ 83344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65387 w 383538"/>
                <a:gd name="connsiteY2" fmla="*/ 78581 h 371475"/>
                <a:gd name="connsiteX3" fmla="*/ 270152 w 383538"/>
                <a:gd name="connsiteY3" fmla="*/ 83344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65387 w 383538"/>
                <a:gd name="connsiteY2" fmla="*/ 78581 h 371475"/>
                <a:gd name="connsiteX3" fmla="*/ 270152 w 383538"/>
                <a:gd name="connsiteY3" fmla="*/ 95250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03474 w 383538"/>
                <a:gd name="connsiteY2" fmla="*/ 123825 h 371475"/>
                <a:gd name="connsiteX3" fmla="*/ 270152 w 383538"/>
                <a:gd name="connsiteY3" fmla="*/ 95250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303 w 376629"/>
                <a:gd name="connsiteY0" fmla="*/ 385763 h 385763"/>
                <a:gd name="connsiteX1" fmla="*/ 84647 w 376629"/>
                <a:gd name="connsiteY1" fmla="*/ 200024 h 385763"/>
                <a:gd name="connsiteX2" fmla="*/ 196565 w 376629"/>
                <a:gd name="connsiteY2" fmla="*/ 123825 h 385763"/>
                <a:gd name="connsiteX3" fmla="*/ 263243 w 376629"/>
                <a:gd name="connsiteY3" fmla="*/ 95250 h 385763"/>
                <a:gd name="connsiteX4" fmla="*/ 372779 w 376629"/>
                <a:gd name="connsiteY4" fmla="*/ 73819 h 385763"/>
                <a:gd name="connsiteX5" fmla="*/ 375160 w 376629"/>
                <a:gd name="connsiteY5" fmla="*/ 0 h 385763"/>
                <a:gd name="connsiteX6" fmla="*/ 177516 w 376629"/>
                <a:gd name="connsiteY6" fmla="*/ 76200 h 385763"/>
                <a:gd name="connsiteX7" fmla="*/ 44166 w 376629"/>
                <a:gd name="connsiteY7" fmla="*/ 200024 h 385763"/>
                <a:gd name="connsiteX8" fmla="*/ 1303 w 376629"/>
                <a:gd name="connsiteY8" fmla="*/ 385763 h 385763"/>
                <a:gd name="connsiteX0" fmla="*/ 1303 w 375160"/>
                <a:gd name="connsiteY0" fmla="*/ 385763 h 385763"/>
                <a:gd name="connsiteX1" fmla="*/ 84647 w 375160"/>
                <a:gd name="connsiteY1" fmla="*/ 200024 h 385763"/>
                <a:gd name="connsiteX2" fmla="*/ 196565 w 375160"/>
                <a:gd name="connsiteY2" fmla="*/ 123825 h 385763"/>
                <a:gd name="connsiteX3" fmla="*/ 263243 w 375160"/>
                <a:gd name="connsiteY3" fmla="*/ 95250 h 385763"/>
                <a:gd name="connsiteX4" fmla="*/ 372779 w 375160"/>
                <a:gd name="connsiteY4" fmla="*/ 73819 h 385763"/>
                <a:gd name="connsiteX5" fmla="*/ 375160 w 375160"/>
                <a:gd name="connsiteY5" fmla="*/ 0 h 385763"/>
                <a:gd name="connsiteX6" fmla="*/ 177516 w 375160"/>
                <a:gd name="connsiteY6" fmla="*/ 76200 h 385763"/>
                <a:gd name="connsiteX7" fmla="*/ 44166 w 375160"/>
                <a:gd name="connsiteY7" fmla="*/ 200024 h 385763"/>
                <a:gd name="connsiteX8" fmla="*/ 1303 w 375160"/>
                <a:gd name="connsiteY8" fmla="*/ 385763 h 385763"/>
                <a:gd name="connsiteX0" fmla="*/ 1303 w 375160"/>
                <a:gd name="connsiteY0" fmla="*/ 385763 h 385763"/>
                <a:gd name="connsiteX1" fmla="*/ 84647 w 375160"/>
                <a:gd name="connsiteY1" fmla="*/ 200024 h 385763"/>
                <a:gd name="connsiteX2" fmla="*/ 196565 w 375160"/>
                <a:gd name="connsiteY2" fmla="*/ 123825 h 385763"/>
                <a:gd name="connsiteX3" fmla="*/ 263243 w 375160"/>
                <a:gd name="connsiteY3" fmla="*/ 95250 h 385763"/>
                <a:gd name="connsiteX4" fmla="*/ 372779 w 375160"/>
                <a:gd name="connsiteY4" fmla="*/ 73819 h 385763"/>
                <a:gd name="connsiteX5" fmla="*/ 375160 w 375160"/>
                <a:gd name="connsiteY5" fmla="*/ 0 h 385763"/>
                <a:gd name="connsiteX6" fmla="*/ 177516 w 375160"/>
                <a:gd name="connsiteY6" fmla="*/ 76200 h 385763"/>
                <a:gd name="connsiteX7" fmla="*/ 44166 w 375160"/>
                <a:gd name="connsiteY7" fmla="*/ 200024 h 385763"/>
                <a:gd name="connsiteX8" fmla="*/ 1303 w 375160"/>
                <a:gd name="connsiteY8" fmla="*/ 385763 h 38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5160" h="385763">
                  <a:moveTo>
                    <a:pt x="1303" y="385763"/>
                  </a:moveTo>
                  <a:cubicBezTo>
                    <a:pt x="8050" y="385763"/>
                    <a:pt x="52103" y="243680"/>
                    <a:pt x="84647" y="200024"/>
                  </a:cubicBezTo>
                  <a:cubicBezTo>
                    <a:pt x="117191" y="156368"/>
                    <a:pt x="166799" y="141287"/>
                    <a:pt x="196565" y="123825"/>
                  </a:cubicBezTo>
                  <a:cubicBezTo>
                    <a:pt x="226331" y="106363"/>
                    <a:pt x="243796" y="97631"/>
                    <a:pt x="263243" y="95250"/>
                  </a:cubicBezTo>
                  <a:cubicBezTo>
                    <a:pt x="282690" y="92869"/>
                    <a:pt x="294992" y="84138"/>
                    <a:pt x="372779" y="73819"/>
                  </a:cubicBezTo>
                  <a:cubicBezTo>
                    <a:pt x="373176" y="20240"/>
                    <a:pt x="371191" y="53974"/>
                    <a:pt x="375160" y="0"/>
                  </a:cubicBezTo>
                  <a:cubicBezTo>
                    <a:pt x="314835" y="12701"/>
                    <a:pt x="235460" y="44053"/>
                    <a:pt x="177516" y="76200"/>
                  </a:cubicBezTo>
                  <a:cubicBezTo>
                    <a:pt x="119572" y="108347"/>
                    <a:pt x="73535" y="148430"/>
                    <a:pt x="44166" y="200024"/>
                  </a:cubicBezTo>
                  <a:cubicBezTo>
                    <a:pt x="14797" y="251618"/>
                    <a:pt x="-5444" y="385763"/>
                    <a:pt x="1303" y="38576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2" name="Volný tvar 101"/>
            <p:cNvSpPr/>
            <p:nvPr/>
          </p:nvSpPr>
          <p:spPr>
            <a:xfrm flipV="1">
              <a:off x="4003957" y="5333840"/>
              <a:ext cx="375160" cy="385763"/>
            </a:xfrm>
            <a:custGeom>
              <a:avLst/>
              <a:gdLst>
                <a:gd name="connsiteX0" fmla="*/ 1557 w 403140"/>
                <a:gd name="connsiteY0" fmla="*/ 371483 h 371536"/>
                <a:gd name="connsiteX1" fmla="*/ 70613 w 403140"/>
                <a:gd name="connsiteY1" fmla="*/ 173839 h 371536"/>
                <a:gd name="connsiteX2" fmla="*/ 263494 w 403140"/>
                <a:gd name="connsiteY2" fmla="*/ 76208 h 371536"/>
                <a:gd name="connsiteX3" fmla="*/ 382557 w 403140"/>
                <a:gd name="connsiteY3" fmla="*/ 64302 h 371536"/>
                <a:gd name="connsiteX4" fmla="*/ 382557 w 403140"/>
                <a:gd name="connsiteY4" fmla="*/ 8 h 371536"/>
                <a:gd name="connsiteX5" fmla="*/ 177769 w 403140"/>
                <a:gd name="connsiteY5" fmla="*/ 69064 h 371536"/>
                <a:gd name="connsiteX6" fmla="*/ 34894 w 403140"/>
                <a:gd name="connsiteY6" fmla="*/ 192889 h 371536"/>
                <a:gd name="connsiteX7" fmla="*/ 1557 w 403140"/>
                <a:gd name="connsiteY7" fmla="*/ 371483 h 371536"/>
                <a:gd name="connsiteX0" fmla="*/ 2438 w 404021"/>
                <a:gd name="connsiteY0" fmla="*/ 371483 h 371483"/>
                <a:gd name="connsiteX1" fmla="*/ 85781 w 404021"/>
                <a:gd name="connsiteY1" fmla="*/ 195270 h 371483"/>
                <a:gd name="connsiteX2" fmla="*/ 264375 w 404021"/>
                <a:gd name="connsiteY2" fmla="*/ 76208 h 371483"/>
                <a:gd name="connsiteX3" fmla="*/ 383438 w 404021"/>
                <a:gd name="connsiteY3" fmla="*/ 64302 h 371483"/>
                <a:gd name="connsiteX4" fmla="*/ 383438 w 404021"/>
                <a:gd name="connsiteY4" fmla="*/ 8 h 371483"/>
                <a:gd name="connsiteX5" fmla="*/ 178650 w 404021"/>
                <a:gd name="connsiteY5" fmla="*/ 69064 h 371483"/>
                <a:gd name="connsiteX6" fmla="*/ 35775 w 404021"/>
                <a:gd name="connsiteY6" fmla="*/ 192889 h 371483"/>
                <a:gd name="connsiteX7" fmla="*/ 2438 w 404021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397682"/>
                <a:gd name="connsiteY0" fmla="*/ 371487 h 371487"/>
                <a:gd name="connsiteX1" fmla="*/ 85781 w 397682"/>
                <a:gd name="connsiteY1" fmla="*/ 195274 h 371487"/>
                <a:gd name="connsiteX2" fmla="*/ 266756 w 397682"/>
                <a:gd name="connsiteY2" fmla="*/ 78593 h 371487"/>
                <a:gd name="connsiteX3" fmla="*/ 383438 w 397682"/>
                <a:gd name="connsiteY3" fmla="*/ 64306 h 371487"/>
                <a:gd name="connsiteX4" fmla="*/ 383438 w 397682"/>
                <a:gd name="connsiteY4" fmla="*/ 12 h 371487"/>
                <a:gd name="connsiteX5" fmla="*/ 178650 w 397682"/>
                <a:gd name="connsiteY5" fmla="*/ 69068 h 371487"/>
                <a:gd name="connsiteX6" fmla="*/ 35775 w 397682"/>
                <a:gd name="connsiteY6" fmla="*/ 192893 h 371487"/>
                <a:gd name="connsiteX7" fmla="*/ 2438 w 397682"/>
                <a:gd name="connsiteY7" fmla="*/ 371487 h 371487"/>
                <a:gd name="connsiteX0" fmla="*/ 2438 w 397682"/>
                <a:gd name="connsiteY0" fmla="*/ 371487 h 371487"/>
                <a:gd name="connsiteX1" fmla="*/ 85781 w 397682"/>
                <a:gd name="connsiteY1" fmla="*/ 195274 h 371487"/>
                <a:gd name="connsiteX2" fmla="*/ 266756 w 397682"/>
                <a:gd name="connsiteY2" fmla="*/ 78593 h 371487"/>
                <a:gd name="connsiteX3" fmla="*/ 383438 w 397682"/>
                <a:gd name="connsiteY3" fmla="*/ 64306 h 371487"/>
                <a:gd name="connsiteX4" fmla="*/ 383438 w 397682"/>
                <a:gd name="connsiteY4" fmla="*/ 12 h 371487"/>
                <a:gd name="connsiteX5" fmla="*/ 178650 w 397682"/>
                <a:gd name="connsiteY5" fmla="*/ 69068 h 371487"/>
                <a:gd name="connsiteX6" fmla="*/ 35775 w 397682"/>
                <a:gd name="connsiteY6" fmla="*/ 192893 h 371487"/>
                <a:gd name="connsiteX7" fmla="*/ 2438 w 397682"/>
                <a:gd name="connsiteY7" fmla="*/ 371487 h 371487"/>
                <a:gd name="connsiteX0" fmla="*/ 2438 w 385177"/>
                <a:gd name="connsiteY0" fmla="*/ 371475 h 371475"/>
                <a:gd name="connsiteX1" fmla="*/ 85781 w 385177"/>
                <a:gd name="connsiteY1" fmla="*/ 195262 h 371475"/>
                <a:gd name="connsiteX2" fmla="*/ 266756 w 385177"/>
                <a:gd name="connsiteY2" fmla="*/ 78581 h 371475"/>
                <a:gd name="connsiteX3" fmla="*/ 383438 w 385177"/>
                <a:gd name="connsiteY3" fmla="*/ 64294 h 371475"/>
                <a:gd name="connsiteX4" fmla="*/ 383438 w 385177"/>
                <a:gd name="connsiteY4" fmla="*/ 0 h 371475"/>
                <a:gd name="connsiteX5" fmla="*/ 178650 w 385177"/>
                <a:gd name="connsiteY5" fmla="*/ 69056 h 371475"/>
                <a:gd name="connsiteX6" fmla="*/ 35775 w 385177"/>
                <a:gd name="connsiteY6" fmla="*/ 192881 h 371475"/>
                <a:gd name="connsiteX7" fmla="*/ 2438 w 385177"/>
                <a:gd name="connsiteY7" fmla="*/ 371475 h 371475"/>
                <a:gd name="connsiteX0" fmla="*/ 2438 w 385177"/>
                <a:gd name="connsiteY0" fmla="*/ 371475 h 371475"/>
                <a:gd name="connsiteX1" fmla="*/ 85781 w 385177"/>
                <a:gd name="connsiteY1" fmla="*/ 195262 h 371475"/>
                <a:gd name="connsiteX2" fmla="*/ 266756 w 385177"/>
                <a:gd name="connsiteY2" fmla="*/ 78581 h 371475"/>
                <a:gd name="connsiteX3" fmla="*/ 383438 w 385177"/>
                <a:gd name="connsiteY3" fmla="*/ 64294 h 371475"/>
                <a:gd name="connsiteX4" fmla="*/ 383438 w 385177"/>
                <a:gd name="connsiteY4" fmla="*/ 0 h 371475"/>
                <a:gd name="connsiteX5" fmla="*/ 178650 w 385177"/>
                <a:gd name="connsiteY5" fmla="*/ 69056 h 371475"/>
                <a:gd name="connsiteX6" fmla="*/ 35775 w 385177"/>
                <a:gd name="connsiteY6" fmla="*/ 192881 h 371475"/>
                <a:gd name="connsiteX7" fmla="*/ 2438 w 385177"/>
                <a:gd name="connsiteY7" fmla="*/ 371475 h 371475"/>
                <a:gd name="connsiteX0" fmla="*/ 2678 w 385417"/>
                <a:gd name="connsiteY0" fmla="*/ 371475 h 371475"/>
                <a:gd name="connsiteX1" fmla="*/ 86021 w 385417"/>
                <a:gd name="connsiteY1" fmla="*/ 195262 h 371475"/>
                <a:gd name="connsiteX2" fmla="*/ 266996 w 385417"/>
                <a:gd name="connsiteY2" fmla="*/ 78581 h 371475"/>
                <a:gd name="connsiteX3" fmla="*/ 383678 w 385417"/>
                <a:gd name="connsiteY3" fmla="*/ 64294 h 371475"/>
                <a:gd name="connsiteX4" fmla="*/ 383678 w 385417"/>
                <a:gd name="connsiteY4" fmla="*/ 0 h 371475"/>
                <a:gd name="connsiteX5" fmla="*/ 186034 w 385417"/>
                <a:gd name="connsiteY5" fmla="*/ 76200 h 371475"/>
                <a:gd name="connsiteX6" fmla="*/ 36015 w 385417"/>
                <a:gd name="connsiteY6" fmla="*/ 192881 h 371475"/>
                <a:gd name="connsiteX7" fmla="*/ 2678 w 385417"/>
                <a:gd name="connsiteY7" fmla="*/ 371475 h 371475"/>
                <a:gd name="connsiteX0" fmla="*/ 778 w 383517"/>
                <a:gd name="connsiteY0" fmla="*/ 371475 h 371478"/>
                <a:gd name="connsiteX1" fmla="*/ 84121 w 383517"/>
                <a:gd name="connsiteY1" fmla="*/ 195262 h 371478"/>
                <a:gd name="connsiteX2" fmla="*/ 265096 w 383517"/>
                <a:gd name="connsiteY2" fmla="*/ 78581 h 371478"/>
                <a:gd name="connsiteX3" fmla="*/ 381778 w 383517"/>
                <a:gd name="connsiteY3" fmla="*/ 64294 h 371478"/>
                <a:gd name="connsiteX4" fmla="*/ 381778 w 383517"/>
                <a:gd name="connsiteY4" fmla="*/ 0 h 371478"/>
                <a:gd name="connsiteX5" fmla="*/ 184134 w 383517"/>
                <a:gd name="connsiteY5" fmla="*/ 76200 h 371478"/>
                <a:gd name="connsiteX6" fmla="*/ 50784 w 383517"/>
                <a:gd name="connsiteY6" fmla="*/ 200024 h 371478"/>
                <a:gd name="connsiteX7" fmla="*/ 778 w 383517"/>
                <a:gd name="connsiteY7" fmla="*/ 371475 h 371478"/>
                <a:gd name="connsiteX0" fmla="*/ 778 w 383517"/>
                <a:gd name="connsiteY0" fmla="*/ 371475 h 371478"/>
                <a:gd name="connsiteX1" fmla="*/ 84121 w 383517"/>
                <a:gd name="connsiteY1" fmla="*/ 195262 h 371478"/>
                <a:gd name="connsiteX2" fmla="*/ 265096 w 383517"/>
                <a:gd name="connsiteY2" fmla="*/ 78581 h 371478"/>
                <a:gd name="connsiteX3" fmla="*/ 269861 w 383517"/>
                <a:gd name="connsiteY3" fmla="*/ 83344 h 371478"/>
                <a:gd name="connsiteX4" fmla="*/ 381778 w 383517"/>
                <a:gd name="connsiteY4" fmla="*/ 64294 h 371478"/>
                <a:gd name="connsiteX5" fmla="*/ 381778 w 383517"/>
                <a:gd name="connsiteY5" fmla="*/ 0 h 371478"/>
                <a:gd name="connsiteX6" fmla="*/ 184134 w 383517"/>
                <a:gd name="connsiteY6" fmla="*/ 76200 h 371478"/>
                <a:gd name="connsiteX7" fmla="*/ 50784 w 383517"/>
                <a:gd name="connsiteY7" fmla="*/ 200024 h 371478"/>
                <a:gd name="connsiteX8" fmla="*/ 778 w 383517"/>
                <a:gd name="connsiteY8" fmla="*/ 371475 h 371478"/>
                <a:gd name="connsiteX0" fmla="*/ 1069 w 383808"/>
                <a:gd name="connsiteY0" fmla="*/ 371475 h 371475"/>
                <a:gd name="connsiteX1" fmla="*/ 91556 w 383808"/>
                <a:gd name="connsiteY1" fmla="*/ 200024 h 371475"/>
                <a:gd name="connsiteX2" fmla="*/ 265387 w 383808"/>
                <a:gd name="connsiteY2" fmla="*/ 78581 h 371475"/>
                <a:gd name="connsiteX3" fmla="*/ 270152 w 383808"/>
                <a:gd name="connsiteY3" fmla="*/ 83344 h 371475"/>
                <a:gd name="connsiteX4" fmla="*/ 382069 w 383808"/>
                <a:gd name="connsiteY4" fmla="*/ 64294 h 371475"/>
                <a:gd name="connsiteX5" fmla="*/ 382069 w 383808"/>
                <a:gd name="connsiteY5" fmla="*/ 0 h 371475"/>
                <a:gd name="connsiteX6" fmla="*/ 184425 w 383808"/>
                <a:gd name="connsiteY6" fmla="*/ 76200 h 371475"/>
                <a:gd name="connsiteX7" fmla="*/ 51075 w 383808"/>
                <a:gd name="connsiteY7" fmla="*/ 200024 h 371475"/>
                <a:gd name="connsiteX8" fmla="*/ 1069 w 38380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65387 w 383538"/>
                <a:gd name="connsiteY2" fmla="*/ 78581 h 371475"/>
                <a:gd name="connsiteX3" fmla="*/ 270152 w 383538"/>
                <a:gd name="connsiteY3" fmla="*/ 83344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65387 w 383538"/>
                <a:gd name="connsiteY2" fmla="*/ 78581 h 371475"/>
                <a:gd name="connsiteX3" fmla="*/ 270152 w 383538"/>
                <a:gd name="connsiteY3" fmla="*/ 83344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65387 w 383538"/>
                <a:gd name="connsiteY2" fmla="*/ 78581 h 371475"/>
                <a:gd name="connsiteX3" fmla="*/ 270152 w 383538"/>
                <a:gd name="connsiteY3" fmla="*/ 95250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03474 w 383538"/>
                <a:gd name="connsiteY2" fmla="*/ 123825 h 371475"/>
                <a:gd name="connsiteX3" fmla="*/ 270152 w 383538"/>
                <a:gd name="connsiteY3" fmla="*/ 95250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303 w 376629"/>
                <a:gd name="connsiteY0" fmla="*/ 385763 h 385763"/>
                <a:gd name="connsiteX1" fmla="*/ 84647 w 376629"/>
                <a:gd name="connsiteY1" fmla="*/ 200024 h 385763"/>
                <a:gd name="connsiteX2" fmla="*/ 196565 w 376629"/>
                <a:gd name="connsiteY2" fmla="*/ 123825 h 385763"/>
                <a:gd name="connsiteX3" fmla="*/ 263243 w 376629"/>
                <a:gd name="connsiteY3" fmla="*/ 95250 h 385763"/>
                <a:gd name="connsiteX4" fmla="*/ 372779 w 376629"/>
                <a:gd name="connsiteY4" fmla="*/ 73819 h 385763"/>
                <a:gd name="connsiteX5" fmla="*/ 375160 w 376629"/>
                <a:gd name="connsiteY5" fmla="*/ 0 h 385763"/>
                <a:gd name="connsiteX6" fmla="*/ 177516 w 376629"/>
                <a:gd name="connsiteY6" fmla="*/ 76200 h 385763"/>
                <a:gd name="connsiteX7" fmla="*/ 44166 w 376629"/>
                <a:gd name="connsiteY7" fmla="*/ 200024 h 385763"/>
                <a:gd name="connsiteX8" fmla="*/ 1303 w 376629"/>
                <a:gd name="connsiteY8" fmla="*/ 385763 h 385763"/>
                <a:gd name="connsiteX0" fmla="*/ 1303 w 375160"/>
                <a:gd name="connsiteY0" fmla="*/ 385763 h 385763"/>
                <a:gd name="connsiteX1" fmla="*/ 84647 w 375160"/>
                <a:gd name="connsiteY1" fmla="*/ 200024 h 385763"/>
                <a:gd name="connsiteX2" fmla="*/ 196565 w 375160"/>
                <a:gd name="connsiteY2" fmla="*/ 123825 h 385763"/>
                <a:gd name="connsiteX3" fmla="*/ 263243 w 375160"/>
                <a:gd name="connsiteY3" fmla="*/ 95250 h 385763"/>
                <a:gd name="connsiteX4" fmla="*/ 372779 w 375160"/>
                <a:gd name="connsiteY4" fmla="*/ 73819 h 385763"/>
                <a:gd name="connsiteX5" fmla="*/ 375160 w 375160"/>
                <a:gd name="connsiteY5" fmla="*/ 0 h 385763"/>
                <a:gd name="connsiteX6" fmla="*/ 177516 w 375160"/>
                <a:gd name="connsiteY6" fmla="*/ 76200 h 385763"/>
                <a:gd name="connsiteX7" fmla="*/ 44166 w 375160"/>
                <a:gd name="connsiteY7" fmla="*/ 200024 h 385763"/>
                <a:gd name="connsiteX8" fmla="*/ 1303 w 375160"/>
                <a:gd name="connsiteY8" fmla="*/ 385763 h 385763"/>
                <a:gd name="connsiteX0" fmla="*/ 1303 w 375160"/>
                <a:gd name="connsiteY0" fmla="*/ 385763 h 385763"/>
                <a:gd name="connsiteX1" fmla="*/ 84647 w 375160"/>
                <a:gd name="connsiteY1" fmla="*/ 200024 h 385763"/>
                <a:gd name="connsiteX2" fmla="*/ 196565 w 375160"/>
                <a:gd name="connsiteY2" fmla="*/ 123825 h 385763"/>
                <a:gd name="connsiteX3" fmla="*/ 263243 w 375160"/>
                <a:gd name="connsiteY3" fmla="*/ 95250 h 385763"/>
                <a:gd name="connsiteX4" fmla="*/ 372779 w 375160"/>
                <a:gd name="connsiteY4" fmla="*/ 73819 h 385763"/>
                <a:gd name="connsiteX5" fmla="*/ 375160 w 375160"/>
                <a:gd name="connsiteY5" fmla="*/ 0 h 385763"/>
                <a:gd name="connsiteX6" fmla="*/ 177516 w 375160"/>
                <a:gd name="connsiteY6" fmla="*/ 76200 h 385763"/>
                <a:gd name="connsiteX7" fmla="*/ 44166 w 375160"/>
                <a:gd name="connsiteY7" fmla="*/ 200024 h 385763"/>
                <a:gd name="connsiteX8" fmla="*/ 1303 w 375160"/>
                <a:gd name="connsiteY8" fmla="*/ 385763 h 38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5160" h="385763">
                  <a:moveTo>
                    <a:pt x="1303" y="385763"/>
                  </a:moveTo>
                  <a:cubicBezTo>
                    <a:pt x="8050" y="385763"/>
                    <a:pt x="52103" y="243680"/>
                    <a:pt x="84647" y="200024"/>
                  </a:cubicBezTo>
                  <a:cubicBezTo>
                    <a:pt x="117191" y="156368"/>
                    <a:pt x="166799" y="141287"/>
                    <a:pt x="196565" y="123825"/>
                  </a:cubicBezTo>
                  <a:cubicBezTo>
                    <a:pt x="226331" y="106363"/>
                    <a:pt x="243796" y="97631"/>
                    <a:pt x="263243" y="95250"/>
                  </a:cubicBezTo>
                  <a:cubicBezTo>
                    <a:pt x="282690" y="92869"/>
                    <a:pt x="294992" y="84138"/>
                    <a:pt x="372779" y="73819"/>
                  </a:cubicBezTo>
                  <a:cubicBezTo>
                    <a:pt x="373176" y="20240"/>
                    <a:pt x="371191" y="53974"/>
                    <a:pt x="375160" y="0"/>
                  </a:cubicBezTo>
                  <a:cubicBezTo>
                    <a:pt x="314835" y="12701"/>
                    <a:pt x="235460" y="44053"/>
                    <a:pt x="177516" y="76200"/>
                  </a:cubicBezTo>
                  <a:cubicBezTo>
                    <a:pt x="119572" y="108347"/>
                    <a:pt x="73535" y="148430"/>
                    <a:pt x="44166" y="200024"/>
                  </a:cubicBezTo>
                  <a:cubicBezTo>
                    <a:pt x="14797" y="251618"/>
                    <a:pt x="-5444" y="385763"/>
                    <a:pt x="1303" y="38576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6" name="Ovál 85"/>
            <p:cNvSpPr/>
            <p:nvPr/>
          </p:nvSpPr>
          <p:spPr>
            <a:xfrm>
              <a:off x="4004640" y="4922498"/>
              <a:ext cx="711376" cy="711376"/>
            </a:xfrm>
            <a:prstGeom prst="ellipse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5" name="Přímá spojnice 4"/>
          <p:cNvCxnSpPr/>
          <p:nvPr/>
        </p:nvCxnSpPr>
        <p:spPr>
          <a:xfrm>
            <a:off x="4909924" y="1978475"/>
            <a:ext cx="0" cy="3958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7308305" y="2520206"/>
            <a:ext cx="0" cy="3958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2981"/>
              </p:ext>
            </p:extLst>
          </p:nvPr>
        </p:nvGraphicFramePr>
        <p:xfrm>
          <a:off x="5798933" y="1370608"/>
          <a:ext cx="5080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4" imgW="139680" imgH="177480" progId="Equation.DSMT4">
                  <p:embed/>
                </p:oleObj>
              </mc:Choice>
              <mc:Fallback>
                <p:oleObj name="Equation" r:id="rId4" imgW="1396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8933" y="1370608"/>
                        <a:ext cx="5080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975193"/>
              </p:ext>
            </p:extLst>
          </p:nvPr>
        </p:nvGraphicFramePr>
        <p:xfrm>
          <a:off x="7622054" y="741216"/>
          <a:ext cx="14970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6" imgW="596880" imgH="393480" progId="Equation.3">
                  <p:embed/>
                </p:oleObj>
              </mc:Choice>
              <mc:Fallback>
                <p:oleObj name="Equation" r:id="rId6" imgW="596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2054" y="741216"/>
                        <a:ext cx="14970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050AEC44-D384-44E7-B8CA-71E8A99E8C33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78" name="Zástupný symbol pro datum 10"/>
          <p:cNvSpPr>
            <a:spLocks noGrp="1"/>
          </p:cNvSpPr>
          <p:nvPr>
            <p:ph type="dt" sz="half" idx="10"/>
          </p:nvPr>
        </p:nvSpPr>
        <p:spPr>
          <a:xfrm>
            <a:off x="457200" y="6165304"/>
            <a:ext cx="2133600" cy="476250"/>
          </a:xfrm>
        </p:spPr>
        <p:txBody>
          <a:bodyPr/>
          <a:lstStyle/>
          <a:p>
            <a:fld id="{FB05D3E7-2195-48B9-8162-2E884CCD1857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51221" y="5514865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cs-CZ" sz="24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krit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≈ 1000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4483122" y="825569"/>
            <a:ext cx="202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Potentially</a:t>
            </a:r>
            <a:r>
              <a:rPr lang="cs-CZ" dirty="0"/>
              <a:t> </a:t>
            </a:r>
            <a:r>
              <a:rPr lang="cs-CZ" dirty="0" err="1"/>
              <a:t>instable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92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Turbulence</a:t>
            </a:r>
          </a:p>
        </p:txBody>
      </p:sp>
      <p:pic>
        <p:nvPicPr>
          <p:cNvPr id="4" name="Obrázek 3" descr="JiCF_ins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2420888"/>
            <a:ext cx="3784427" cy="353076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627784" y="1556792"/>
            <a:ext cx="2488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Jet in cross flow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868144" y="6165304"/>
            <a:ext cx="209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Instantaneous snaps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424807" y="5994804"/>
            <a:ext cx="142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Visualization </a:t>
            </a:r>
          </a:p>
        </p:txBody>
      </p:sp>
      <p:pic>
        <p:nvPicPr>
          <p:cNvPr id="11" name="JiCF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3356992"/>
            <a:ext cx="3048000" cy="22860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BE593-A6D9-4BE2-BF6F-4E6046822F7F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739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Statistics – time averaged quantities</a:t>
            </a:r>
          </a:p>
          <a:p>
            <a:pPr lvl="1"/>
            <a:r>
              <a:rPr lang="en-US" dirty="0"/>
              <a:t>Mean</a:t>
            </a:r>
          </a:p>
          <a:p>
            <a:pPr lvl="1"/>
            <a:r>
              <a:rPr lang="en-US" dirty="0"/>
              <a:t>Variance</a:t>
            </a:r>
          </a:p>
        </p:txBody>
      </p:sp>
      <p:pic>
        <p:nvPicPr>
          <p:cNvPr id="4" name="Obrázek 3" descr="JiCF_strea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060848"/>
            <a:ext cx="3733324" cy="2947035"/>
          </a:xfrm>
          <a:prstGeom prst="rect">
            <a:avLst/>
          </a:prstGeom>
        </p:spPr>
      </p:pic>
      <p:pic>
        <p:nvPicPr>
          <p:cNvPr id="5" name="Obrázek 4" descr="JiCF_mea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645024"/>
            <a:ext cx="3745706" cy="2755106"/>
          </a:xfrm>
          <a:prstGeom prst="rect">
            <a:avLst/>
          </a:prstGeom>
        </p:spPr>
      </p:pic>
      <p:pic>
        <p:nvPicPr>
          <p:cNvPr id="6" name="Obrázek 5" descr="JiCF_tur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717032"/>
            <a:ext cx="3727133" cy="2612708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>
            <a:off x="3707904" y="2564904"/>
            <a:ext cx="1224136" cy="576064"/>
          </a:xfrm>
          <a:prstGeom prst="straightConnector1">
            <a:avLst/>
          </a:prstGeom>
          <a:ln w="635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rot="16200000" flipH="1">
            <a:off x="1727684" y="3320988"/>
            <a:ext cx="504056" cy="144016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5207F-27FE-4271-8DEF-0CF36E9909B1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14</a:t>
            </a:fld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5368278" y="1415404"/>
            <a:ext cx="2909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FF0000"/>
                </a:solidFill>
              </a:rPr>
              <a:t>Engineering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approach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5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Reynolds decomposition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Decomposition</a:t>
            </a:r>
          </a:p>
          <a:p>
            <a:endParaRPr lang="en-US" dirty="0"/>
          </a:p>
          <a:p>
            <a:pPr lvl="1"/>
            <a:r>
              <a:rPr lang="en-US" dirty="0"/>
              <a:t>Mean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Fluctuation</a:t>
            </a:r>
          </a:p>
          <a:p>
            <a:pPr lvl="1"/>
            <a:endParaRPr lang="en-US" dirty="0"/>
          </a:p>
          <a:p>
            <a:r>
              <a:rPr lang="en-US" dirty="0"/>
              <a:t>Properties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601066"/>
              </p:ext>
            </p:extLst>
          </p:nvPr>
        </p:nvGraphicFramePr>
        <p:xfrm>
          <a:off x="3453830" y="1774070"/>
          <a:ext cx="633413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4" imgW="317160" imgH="253800" progId="Equation.DSMT4">
                  <p:embed/>
                </p:oleObj>
              </mc:Choice>
              <mc:Fallback>
                <p:oleObj name="Equation" r:id="rId4" imgW="3171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3830" y="1774070"/>
                        <a:ext cx="633413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494834"/>
              </p:ext>
            </p:extLst>
          </p:nvPr>
        </p:nvGraphicFramePr>
        <p:xfrm>
          <a:off x="3453830" y="2450295"/>
          <a:ext cx="2540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6" imgW="126720" imgH="215640" progId="Equation.DSMT4">
                  <p:embed/>
                </p:oleObj>
              </mc:Choice>
              <mc:Fallback>
                <p:oleObj name="Equation" r:id="rId6" imgW="12672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3830" y="2450295"/>
                        <a:ext cx="254000" cy="430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27766"/>
              </p:ext>
            </p:extLst>
          </p:nvPr>
        </p:nvGraphicFramePr>
        <p:xfrm>
          <a:off x="3441700" y="3072746"/>
          <a:ext cx="684212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8" imgW="342720" imgH="253800" progId="Equation.DSMT4">
                  <p:embed/>
                </p:oleObj>
              </mc:Choice>
              <mc:Fallback>
                <p:oleObj name="Equation" r:id="rId8" imgW="3427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00" y="3072746"/>
                        <a:ext cx="684212" cy="506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624091"/>
              </p:ext>
            </p:extLst>
          </p:nvPr>
        </p:nvGraphicFramePr>
        <p:xfrm>
          <a:off x="2578301" y="3697243"/>
          <a:ext cx="1951038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10" imgW="977760" imgH="266400" progId="Equation.DSMT4">
                  <p:embed/>
                </p:oleObj>
              </mc:Choice>
              <mc:Fallback>
                <p:oleObj name="Equation" r:id="rId10" imgW="97776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301" y="3697243"/>
                        <a:ext cx="1951038" cy="531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107099"/>
              </p:ext>
            </p:extLst>
          </p:nvPr>
        </p:nvGraphicFramePr>
        <p:xfrm>
          <a:off x="4935600" y="3717761"/>
          <a:ext cx="1139825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12" imgW="571320" imgH="558720" progId="Equation.DSMT4">
                  <p:embed/>
                </p:oleObj>
              </mc:Choice>
              <mc:Fallback>
                <p:oleObj name="Equation" r:id="rId12" imgW="57132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5600" y="3717761"/>
                        <a:ext cx="1139825" cy="1114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3505917"/>
              </p:ext>
            </p:extLst>
          </p:nvPr>
        </p:nvGraphicFramePr>
        <p:xfrm>
          <a:off x="2578301" y="4953746"/>
          <a:ext cx="3265487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14" imgW="1523880" imgH="266400" progId="Equation.DSMT4">
                  <p:embed/>
                </p:oleObj>
              </mc:Choice>
              <mc:Fallback>
                <p:oleObj name="Equation" r:id="rId14" imgW="152388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301" y="4953746"/>
                        <a:ext cx="3265487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559436"/>
              </p:ext>
            </p:extLst>
          </p:nvPr>
        </p:nvGraphicFramePr>
        <p:xfrm>
          <a:off x="2578301" y="5553026"/>
          <a:ext cx="278130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16" imgW="1562040" imgH="253800" progId="Equation.DSMT4">
                  <p:embed/>
                </p:oleObj>
              </mc:Choice>
              <mc:Fallback>
                <p:oleObj name="Equation" r:id="rId16" imgW="15620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301" y="5553026"/>
                        <a:ext cx="2781300" cy="506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4833447" y="2372984"/>
            <a:ext cx="19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Ansemble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average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833446" y="2776215"/>
            <a:ext cx="308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Ergodic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: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average</a:t>
            </a:r>
            <a:endParaRPr lang="cs-CZ" dirty="0"/>
          </a:p>
        </p:txBody>
      </p:sp>
      <p:graphicFrame>
        <p:nvGraphicFramePr>
          <p:cNvPr id="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576744"/>
              </p:ext>
            </p:extLst>
          </p:nvPr>
        </p:nvGraphicFramePr>
        <p:xfrm>
          <a:off x="7091062" y="1799828"/>
          <a:ext cx="153035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18" imgW="812520" imgH="431640" progId="Equation.DSMT4">
                  <p:embed/>
                </p:oleObj>
              </mc:Choice>
              <mc:Fallback>
                <p:oleObj name="Equation" r:id="rId18" imgW="8125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062" y="1799828"/>
                        <a:ext cx="1530350" cy="869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78416"/>
              </p:ext>
            </p:extLst>
          </p:nvPr>
        </p:nvGraphicFramePr>
        <p:xfrm>
          <a:off x="7199236" y="3350917"/>
          <a:ext cx="7302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20" imgW="482400" imgH="253800" progId="Equation.DSMT4">
                  <p:embed/>
                </p:oleObj>
              </mc:Choice>
              <mc:Fallback>
                <p:oleObj name="Equation" r:id="rId20" imgW="482400" imgH="253800" progId="Equation.DSMT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236" y="3350917"/>
                        <a:ext cx="7302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365B-83A6-4801-944E-5BF7507DF0B5}" type="datetime1">
              <a:rPr lang="cs-CZ" smtClean="0"/>
              <a:t>4.9.2024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15</a:t>
            </a:fld>
            <a:endParaRPr lang="cs-CZ"/>
          </a:p>
        </p:txBody>
      </p:sp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363740"/>
              </p:ext>
            </p:extLst>
          </p:nvPr>
        </p:nvGraphicFramePr>
        <p:xfrm>
          <a:off x="6652342" y="4274973"/>
          <a:ext cx="1824038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22" imgW="914400" imgH="279360" progId="Equation.DSMT4">
                  <p:embed/>
                </p:oleObj>
              </mc:Choice>
              <mc:Fallback>
                <p:oleObj name="Equation" r:id="rId22" imgW="9144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2342" y="4274973"/>
                        <a:ext cx="1824038" cy="55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5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Averaging properties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Linearity</a:t>
            </a:r>
          </a:p>
          <a:p>
            <a:endParaRPr lang="en-US" dirty="0"/>
          </a:p>
          <a:p>
            <a:r>
              <a:rPr lang="en-US" dirty="0"/>
              <a:t>Commutativity </a:t>
            </a:r>
          </a:p>
          <a:p>
            <a:pPr lvl="1"/>
            <a:r>
              <a:rPr lang="en-US" dirty="0"/>
              <a:t>with derivative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With integration</a:t>
            </a:r>
          </a:p>
          <a:p>
            <a:pPr lvl="1"/>
            <a:endParaRPr lang="en-US" dirty="0"/>
          </a:p>
          <a:p>
            <a:r>
              <a:rPr lang="en-US" dirty="0"/>
              <a:t>Double averaging</a:t>
            </a:r>
          </a:p>
          <a:p>
            <a:endParaRPr lang="en-US" dirty="0"/>
          </a:p>
          <a:p>
            <a:r>
              <a:rPr lang="en-US" dirty="0"/>
              <a:t>Multiplication averaging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ATTENTION!!!</a:t>
            </a: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150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413836"/>
              </p:ext>
            </p:extLst>
          </p:nvPr>
        </p:nvGraphicFramePr>
        <p:xfrm>
          <a:off x="3495778" y="4836579"/>
          <a:ext cx="11414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4" imgW="571252" imgH="266584" progId="Equation.DSMT4">
                  <p:embed/>
                </p:oleObj>
              </mc:Choice>
              <mc:Fallback>
                <p:oleObj name="Equation" r:id="rId4" imgW="571252" imgH="2665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5778" y="4836579"/>
                        <a:ext cx="114141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630723"/>
              </p:ext>
            </p:extLst>
          </p:nvPr>
        </p:nvGraphicFramePr>
        <p:xfrm>
          <a:off x="3495778" y="4018136"/>
          <a:ext cx="64770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6" imgW="355446" imgH="241195" progId="Equation.DSMT4">
                  <p:embed/>
                </p:oleObj>
              </mc:Choice>
              <mc:Fallback>
                <p:oleObj name="Equation" r:id="rId6" imgW="355446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5778" y="4018136"/>
                        <a:ext cx="647700" cy="481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15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706233"/>
              </p:ext>
            </p:extLst>
          </p:nvPr>
        </p:nvGraphicFramePr>
        <p:xfrm>
          <a:off x="3495778" y="3317256"/>
          <a:ext cx="1738312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8" imgW="901309" imgH="317362" progId="Equation.DSMT4">
                  <p:embed/>
                </p:oleObj>
              </mc:Choice>
              <mc:Fallback>
                <p:oleObj name="Equation" r:id="rId8" imgW="901309" imgH="31736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5778" y="3317256"/>
                        <a:ext cx="1738312" cy="633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15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924605"/>
              </p:ext>
            </p:extLst>
          </p:nvPr>
        </p:nvGraphicFramePr>
        <p:xfrm>
          <a:off x="3495778" y="2501887"/>
          <a:ext cx="1144587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0" imgW="558800" imgH="419100" progId="Equation.DSMT4">
                  <p:embed/>
                </p:oleObj>
              </mc:Choice>
              <mc:Fallback>
                <p:oleObj name="Equation" r:id="rId10" imgW="5588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5778" y="2501887"/>
                        <a:ext cx="1144587" cy="839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15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422308"/>
              </p:ext>
            </p:extLst>
          </p:nvPr>
        </p:nvGraphicFramePr>
        <p:xfrm>
          <a:off x="3495778" y="1832545"/>
          <a:ext cx="165893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2" imgW="964781" imgH="215806" progId="Equation.DSMT4">
                  <p:embed/>
                </p:oleObj>
              </mc:Choice>
              <mc:Fallback>
                <p:oleObj name="Equation" r:id="rId12" imgW="964781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5778" y="1832545"/>
                        <a:ext cx="1658938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1515" name="Object 11"/>
          <p:cNvGraphicFramePr>
            <a:graphicFrameLocks noChangeAspect="1"/>
          </p:cNvGraphicFramePr>
          <p:nvPr/>
        </p:nvGraphicFramePr>
        <p:xfrm>
          <a:off x="6876256" y="1484784"/>
          <a:ext cx="576262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14" imgW="317160" imgH="253800" progId="Equation.DSMT4">
                  <p:embed/>
                </p:oleObj>
              </mc:Choice>
              <mc:Fallback>
                <p:oleObj name="Equation" r:id="rId14" imgW="3171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1484784"/>
                        <a:ext cx="576262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1517" name="Object 13"/>
          <p:cNvGraphicFramePr>
            <a:graphicFrameLocks noChangeAspect="1"/>
          </p:cNvGraphicFramePr>
          <p:nvPr/>
        </p:nvGraphicFramePr>
        <p:xfrm>
          <a:off x="6907808" y="1916832"/>
          <a:ext cx="544512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16" imgW="304560" imgH="253800" progId="Equation.DSMT4">
                  <p:embed/>
                </p:oleObj>
              </mc:Choice>
              <mc:Fallback>
                <p:oleObj name="Equation" r:id="rId16" imgW="3045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808" y="1916832"/>
                        <a:ext cx="544512" cy="506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151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286942"/>
              </p:ext>
            </p:extLst>
          </p:nvPr>
        </p:nvGraphicFramePr>
        <p:xfrm>
          <a:off x="7164288" y="2376985"/>
          <a:ext cx="255587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18" imgW="139579" imgH="177646" progId="Equation.DSMT4">
                  <p:embed/>
                </p:oleObj>
              </mc:Choice>
              <mc:Fallback>
                <p:oleObj name="Equation" r:id="rId18" imgW="139579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2376985"/>
                        <a:ext cx="255587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ovéPole 19"/>
          <p:cNvSpPr txBox="1"/>
          <p:nvPr/>
        </p:nvSpPr>
        <p:spPr>
          <a:xfrm>
            <a:off x="7524328" y="1772816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function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7596336" y="2415622"/>
            <a:ext cx="107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</a:t>
            </a:r>
            <a:r>
              <a:rPr lang="cs-CZ" dirty="0"/>
              <a:t> </a:t>
            </a:r>
            <a:endParaRPr lang="en-US" dirty="0"/>
          </a:p>
        </p:txBody>
      </p:sp>
      <p:graphicFrame>
        <p:nvGraphicFramePr>
          <p:cNvPr id="2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499261"/>
              </p:ext>
            </p:extLst>
          </p:nvPr>
        </p:nvGraphicFramePr>
        <p:xfrm>
          <a:off x="3495778" y="5663083"/>
          <a:ext cx="11668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20" imgW="583920" imgH="241200" progId="Equation.DSMT4">
                  <p:embed/>
                </p:oleObj>
              </mc:Choice>
              <mc:Fallback>
                <p:oleObj name="Equation" r:id="rId20" imgW="5839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5778" y="5663083"/>
                        <a:ext cx="1166812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/>
          <p:cNvSpPr/>
          <p:nvPr/>
        </p:nvSpPr>
        <p:spPr>
          <a:xfrm>
            <a:off x="6569765" y="1381539"/>
            <a:ext cx="2355574" cy="16896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201A-825C-4A92-A138-3D1BF30CE7FC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50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and pressure fluctuations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Velocity and dynamic pressure on a streamline:</a:t>
            </a:r>
          </a:p>
          <a:p>
            <a:r>
              <a:rPr lang="en-US" dirty="0"/>
              <a:t>Reynolds decomposition: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Averaging: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B8964-8546-4313-9BC1-70365C7A239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17</a:t>
            </a:fld>
            <a:endParaRPr lang="cs-CZ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679649"/>
              </p:ext>
            </p:extLst>
          </p:nvPr>
        </p:nvGraphicFramePr>
        <p:xfrm>
          <a:off x="6115050" y="1686008"/>
          <a:ext cx="1104840" cy="59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4" imgW="736560" imgH="393480" progId="Equation.DSMT4">
                  <p:embed/>
                </p:oleObj>
              </mc:Choice>
              <mc:Fallback>
                <p:oleObj name="Equation" r:id="rId4" imgW="736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5050" y="1686008"/>
                        <a:ext cx="1104840" cy="590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3345235" y="2398713"/>
          <a:ext cx="2285820" cy="38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6" imgW="1523880" imgH="253800" progId="Equation.DSMT4">
                  <p:embed/>
                </p:oleObj>
              </mc:Choice>
              <mc:Fallback>
                <p:oleObj name="Equation" r:id="rId6" imgW="15238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45235" y="2398713"/>
                        <a:ext cx="2285820" cy="38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3316288" y="2971800"/>
          <a:ext cx="23431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8" imgW="1562040" imgH="253800" progId="Equation.DSMT4">
                  <p:embed/>
                </p:oleObj>
              </mc:Choice>
              <mc:Fallback>
                <p:oleObj name="Equation" r:id="rId8" imgW="15620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16288" y="2971800"/>
                        <a:ext cx="234315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1057274" y="3925588"/>
          <a:ext cx="7029451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10" imgW="4686120" imgH="419040" progId="Equation.DSMT4">
                  <p:embed/>
                </p:oleObj>
              </mc:Choice>
              <mc:Fallback>
                <p:oleObj name="Equation" r:id="rId10" imgW="4686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57274" y="3925588"/>
                        <a:ext cx="7029451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213257"/>
              </p:ext>
            </p:extLst>
          </p:nvPr>
        </p:nvGraphicFramePr>
        <p:xfrm>
          <a:off x="7411319" y="1691539"/>
          <a:ext cx="11620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12" imgW="774360" imgH="393480" progId="Equation.DSMT4">
                  <p:embed/>
                </p:oleObj>
              </mc:Choice>
              <mc:Fallback>
                <p:oleObj name="Equation" r:id="rId12" imgW="774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11319" y="1691539"/>
                        <a:ext cx="116205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/>
        </p:nvGraphicFramePr>
        <p:xfrm>
          <a:off x="1408044" y="4862213"/>
          <a:ext cx="2895120" cy="78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14" imgW="1447560" imgH="393480" progId="Equation.DSMT4">
                  <p:embed/>
                </p:oleObj>
              </mc:Choice>
              <mc:Fallback>
                <p:oleObj name="Equation" r:id="rId14" imgW="1447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08044" y="4862213"/>
                        <a:ext cx="2895120" cy="786960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609235" y="4939171"/>
            <a:ext cx="685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7032923F-831C-B133-2A0A-02BD871E75FC}"/>
              </a:ext>
            </a:extLst>
          </p:cNvPr>
          <p:cNvSpPr txBox="1"/>
          <p:nvPr/>
        </p:nvSpPr>
        <p:spPr>
          <a:xfrm>
            <a:off x="368076" y="5807631"/>
            <a:ext cx="867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Averaged dynamic pressure DO NOT correspond to dynamic pressure of mean velocity!!!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xmlns="" id="{4076DB4F-F387-2C4E-63B1-7AC17EE900CC}"/>
              </a:ext>
            </a:extLst>
          </p:cNvPr>
          <p:cNvSpPr txBox="1"/>
          <p:nvPr/>
        </p:nvSpPr>
        <p:spPr>
          <a:xfrm>
            <a:off x="6526993" y="2698400"/>
            <a:ext cx="196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Non-linear </a:t>
            </a:r>
            <a:r>
              <a:rPr lang="en-US" dirty="0"/>
              <a:t>relation</a:t>
            </a:r>
          </a:p>
          <a:p>
            <a:r>
              <a:rPr lang="en-US" dirty="0"/>
              <a:t>between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 </a:t>
            </a:r>
          </a:p>
        </p:txBody>
      </p:sp>
    </p:spTree>
    <p:extLst>
      <p:ext uri="{BB962C8B-B14F-4D97-AF65-F5344CB8AC3E}">
        <p14:creationId xmlns:p14="http://schemas.microsoft.com/office/powerpoint/2010/main" val="21855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Continuity equation</a:t>
            </a: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611560" y="2132856"/>
          <a:ext cx="2154237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4" imgW="977760" imgH="431640" progId="Equation.DSMT4">
                  <p:embed/>
                </p:oleObj>
              </mc:Choice>
              <mc:Fallback>
                <p:oleObj name="Equation" r:id="rId4" imgW="9777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132856"/>
                        <a:ext cx="2154237" cy="86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7415" name="Object 1"/>
          <p:cNvGraphicFramePr>
            <a:graphicFrameLocks noChangeAspect="1"/>
          </p:cNvGraphicFramePr>
          <p:nvPr/>
        </p:nvGraphicFramePr>
        <p:xfrm>
          <a:off x="6669088" y="1268413"/>
          <a:ext cx="14732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6" imgW="736560" imgH="253800" progId="Equation.DSMT4">
                  <p:embed/>
                </p:oleObj>
              </mc:Choice>
              <mc:Fallback>
                <p:oleObj name="Equation" r:id="rId6" imgW="7365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9088" y="1268413"/>
                        <a:ext cx="1473200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"/>
          <p:cNvGraphicFramePr>
            <a:graphicFrameLocks noChangeAspect="1"/>
          </p:cNvGraphicFramePr>
          <p:nvPr/>
        </p:nvGraphicFramePr>
        <p:xfrm>
          <a:off x="971600" y="4005064"/>
          <a:ext cx="1119187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8" imgW="507960" imgH="469800" progId="Equation.DSMT4">
                  <p:embed/>
                </p:oleObj>
              </mc:Choice>
              <mc:Fallback>
                <p:oleObj name="Equation" r:id="rId8" imgW="5079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4005064"/>
                        <a:ext cx="1119187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"/>
          <p:cNvGraphicFramePr>
            <a:graphicFrameLocks noChangeAspect="1"/>
          </p:cNvGraphicFramePr>
          <p:nvPr/>
        </p:nvGraphicFramePr>
        <p:xfrm>
          <a:off x="3419872" y="1916832"/>
          <a:ext cx="4589463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0" imgW="2082600" imgH="520560" progId="Equation.DSMT4">
                  <p:embed/>
                </p:oleObj>
              </mc:Choice>
              <mc:Fallback>
                <p:oleObj name="Equation" r:id="rId10" imgW="208260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1916832"/>
                        <a:ext cx="4589463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Šipka dolů 12"/>
          <p:cNvSpPr/>
          <p:nvPr/>
        </p:nvSpPr>
        <p:spPr>
          <a:xfrm>
            <a:off x="1403648" y="3140968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>
            <a:off x="2843808" y="4365104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6" name="Skupina 15"/>
          <p:cNvGrpSpPr/>
          <p:nvPr/>
        </p:nvGrpSpPr>
        <p:grpSpPr>
          <a:xfrm>
            <a:off x="3779912" y="3573016"/>
            <a:ext cx="1368152" cy="2232248"/>
            <a:chOff x="3779912" y="3573016"/>
            <a:chExt cx="1368152" cy="2232248"/>
          </a:xfrm>
        </p:grpSpPr>
        <p:graphicFrame>
          <p:nvGraphicFramePr>
            <p:cNvPr id="17411" name="Object 3"/>
            <p:cNvGraphicFramePr>
              <a:graphicFrameLocks noChangeAspect="1"/>
            </p:cNvGraphicFramePr>
            <p:nvPr/>
          </p:nvGraphicFramePr>
          <p:xfrm>
            <a:off x="3995936" y="3645024"/>
            <a:ext cx="1019175" cy="94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8" name="Equation" r:id="rId12" imgW="520474" imgH="469696" progId="Equation.DSMT4">
                    <p:embed/>
                  </p:oleObj>
                </mc:Choice>
                <mc:Fallback>
                  <p:oleObj name="Equation" r:id="rId12" imgW="520474" imgH="469696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5936" y="3645024"/>
                          <a:ext cx="1019175" cy="942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13" name="Object 5"/>
            <p:cNvGraphicFramePr>
              <a:graphicFrameLocks noChangeAspect="1"/>
            </p:cNvGraphicFramePr>
            <p:nvPr/>
          </p:nvGraphicFramePr>
          <p:xfrm>
            <a:off x="3995936" y="4797152"/>
            <a:ext cx="1119188" cy="868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9" name="Equation" r:id="rId14" imgW="508000" imgH="431800" progId="Equation.DSMT4">
                    <p:embed/>
                  </p:oleObj>
                </mc:Choice>
                <mc:Fallback>
                  <p:oleObj name="Equation" r:id="rId14" imgW="508000" imgH="431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5936" y="4797152"/>
                          <a:ext cx="1119188" cy="868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Zaoblený obdélník 14"/>
            <p:cNvSpPr/>
            <p:nvPr/>
          </p:nvSpPr>
          <p:spPr>
            <a:xfrm>
              <a:off x="3779912" y="3573016"/>
              <a:ext cx="1368152" cy="223224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8" name="Zaoblený obdélník 17"/>
          <p:cNvSpPr/>
          <p:nvPr/>
        </p:nvSpPr>
        <p:spPr>
          <a:xfrm>
            <a:off x="6012160" y="1988840"/>
            <a:ext cx="1944216" cy="100811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lů 18"/>
          <p:cNvSpPr/>
          <p:nvPr/>
        </p:nvSpPr>
        <p:spPr>
          <a:xfrm rot="2802374">
            <a:off x="5482670" y="2999942"/>
            <a:ext cx="2880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 doprava 19"/>
          <p:cNvSpPr/>
          <p:nvPr/>
        </p:nvSpPr>
        <p:spPr>
          <a:xfrm>
            <a:off x="2915816" y="2420888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5724128" y="407707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BOTH</a:t>
            </a:r>
            <a:r>
              <a:rPr lang="cs-CZ" dirty="0"/>
              <a:t> </a:t>
            </a:r>
            <a:r>
              <a:rPr lang="cs-CZ" dirty="0" err="1"/>
              <a:t>fields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>
                <a:solidFill>
                  <a:srgbClr val="FF0000"/>
                </a:solidFill>
              </a:rPr>
              <a:t>mean</a:t>
            </a:r>
            <a:r>
              <a:rPr lang="cs-CZ" dirty="0"/>
              <a:t> </a:t>
            </a:r>
            <a:r>
              <a:rPr lang="cs-CZ" dirty="0" err="1"/>
              <a:t>velocities</a:t>
            </a:r>
            <a:r>
              <a:rPr lang="cs-CZ" dirty="0"/>
              <a:t> and </a:t>
            </a:r>
            <a:r>
              <a:rPr lang="cs-CZ" dirty="0" err="1">
                <a:solidFill>
                  <a:srgbClr val="FF0000"/>
                </a:solidFill>
              </a:rPr>
              <a:t>fluctuations</a:t>
            </a:r>
            <a:r>
              <a:rPr lang="cs-CZ" dirty="0"/>
              <a:t> are </a:t>
            </a:r>
            <a:r>
              <a:rPr lang="cs-CZ" b="1" dirty="0" err="1"/>
              <a:t>solenoidal</a:t>
            </a:r>
            <a:endParaRPr lang="cs-CZ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835696" y="2996952"/>
            <a:ext cx="1131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Operation</a:t>
            </a:r>
            <a:endParaRPr lang="cs-CZ" dirty="0"/>
          </a:p>
          <a:p>
            <a:r>
              <a:rPr lang="cs-CZ" dirty="0" err="1"/>
              <a:t>averaging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11560" y="141277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>
                <a:solidFill>
                  <a:srgbClr val="FF0000"/>
                </a:solidFill>
              </a:rPr>
              <a:t>instantaneous</a:t>
            </a:r>
            <a:r>
              <a:rPr lang="cs-CZ" dirty="0"/>
              <a:t> </a:t>
            </a:r>
            <a:r>
              <a:rPr lang="cs-CZ" dirty="0" err="1"/>
              <a:t>velocities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b="1" dirty="0" err="1"/>
              <a:t>solenoidal</a:t>
            </a:r>
            <a:endParaRPr lang="cs-CZ" b="1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5508104" y="1340768"/>
            <a:ext cx="109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Reynolds</a:t>
            </a:r>
            <a:r>
              <a:rPr lang="cs-CZ" dirty="0"/>
              <a:t>: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266A-7E9B-4AA8-8B01-49A54E985892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8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19" grpId="0" animBg="1"/>
      <p:bldP spid="20" grpId="0" animBg="1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Substantial derivative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9457" name="Object 1"/>
          <p:cNvGraphicFramePr>
            <a:graphicFrameLocks noChangeAspect="1"/>
          </p:cNvGraphicFramePr>
          <p:nvPr/>
        </p:nvGraphicFramePr>
        <p:xfrm>
          <a:off x="684213" y="1522413"/>
          <a:ext cx="2414587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4" imgW="1193760" imgH="431640" progId="Equation.DSMT4">
                  <p:embed/>
                </p:oleObj>
              </mc:Choice>
              <mc:Fallback>
                <p:oleObj name="Equation" r:id="rId4" imgW="11937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2413"/>
                        <a:ext cx="2414587" cy="862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755576" y="2774057"/>
          <a:ext cx="307022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6" imgW="1574800" imgH="469900" progId="Equation.DSMT4">
                  <p:embed/>
                </p:oleObj>
              </mc:Choice>
              <mc:Fallback>
                <p:oleObj name="Equation" r:id="rId6" imgW="15748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2774057"/>
                        <a:ext cx="3070225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5004048" y="2774057"/>
          <a:ext cx="20907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8" imgW="1066800" imgH="469900" progId="Equation.DSMT4">
                  <p:embed/>
                </p:oleObj>
              </mc:Choice>
              <mc:Fallback>
                <p:oleObj name="Equation" r:id="rId8" imgW="10668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2774057"/>
                        <a:ext cx="2090738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"/>
          <p:cNvGraphicFramePr>
            <a:graphicFrameLocks noChangeAspect="1"/>
          </p:cNvGraphicFramePr>
          <p:nvPr/>
        </p:nvGraphicFramePr>
        <p:xfrm>
          <a:off x="899592" y="4110062"/>
          <a:ext cx="6216650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0" imgW="3073320" imgH="1066680" progId="Equation.DSMT4">
                  <p:embed/>
                </p:oleObj>
              </mc:Choice>
              <mc:Fallback>
                <p:oleObj name="Equation" r:id="rId10" imgW="3073320" imgH="106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110062"/>
                        <a:ext cx="6216650" cy="212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5652120" y="1484784"/>
          <a:ext cx="2414588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12" imgW="1193760" imgH="469800" progId="Equation.DSMT4">
                  <p:embed/>
                </p:oleObj>
              </mc:Choice>
              <mc:Fallback>
                <p:oleObj name="Equation" r:id="rId12" imgW="11937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484784"/>
                        <a:ext cx="2414588" cy="938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Šipka doprava 10"/>
          <p:cNvSpPr/>
          <p:nvPr/>
        </p:nvSpPr>
        <p:spPr>
          <a:xfrm>
            <a:off x="3347864" y="1916832"/>
            <a:ext cx="172819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203848" y="1556792"/>
            <a:ext cx="214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Operation</a:t>
            </a:r>
            <a:r>
              <a:rPr lang="cs-CZ" dirty="0"/>
              <a:t> </a:t>
            </a:r>
            <a:r>
              <a:rPr lang="cs-CZ" dirty="0" err="1"/>
              <a:t>averaging</a:t>
            </a:r>
            <a:endParaRPr lang="cs-CZ" dirty="0"/>
          </a:p>
        </p:txBody>
      </p:sp>
      <p:sp>
        <p:nvSpPr>
          <p:cNvPr id="13" name="Elipsa 12"/>
          <p:cNvSpPr/>
          <p:nvPr/>
        </p:nvSpPr>
        <p:spPr>
          <a:xfrm>
            <a:off x="7164288" y="1484784"/>
            <a:ext cx="1008112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8172400" y="2204864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7452320" y="1052736"/>
            <a:ext cx="145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NELINEÁRNÍ !</a:t>
            </a:r>
          </a:p>
        </p:txBody>
      </p:sp>
      <p:sp>
        <p:nvSpPr>
          <p:cNvPr id="16" name="Elipsa 15"/>
          <p:cNvSpPr/>
          <p:nvPr/>
        </p:nvSpPr>
        <p:spPr>
          <a:xfrm>
            <a:off x="6156176" y="5229200"/>
            <a:ext cx="1008112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6444208" y="4797152"/>
            <a:ext cx="129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Extra term !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55576" y="2420888"/>
            <a:ext cx="2313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Integration</a:t>
            </a:r>
            <a:r>
              <a:rPr lang="cs-CZ" dirty="0"/>
              <a:t> per-</a:t>
            </a:r>
            <a:r>
              <a:rPr lang="cs-CZ" dirty="0" err="1"/>
              <a:t>partés</a:t>
            </a:r>
            <a:r>
              <a:rPr lang="cs-CZ" dirty="0"/>
              <a:t>:</a:t>
            </a:r>
          </a:p>
        </p:txBody>
      </p:sp>
      <p:sp>
        <p:nvSpPr>
          <p:cNvPr id="19" name="Šipka doprava 18"/>
          <p:cNvSpPr/>
          <p:nvPr/>
        </p:nvSpPr>
        <p:spPr>
          <a:xfrm>
            <a:off x="4139952" y="3140968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/>
        </p:nvGraphicFramePr>
        <p:xfrm>
          <a:off x="0" y="6094413"/>
          <a:ext cx="1184275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14" imgW="393480" imgH="253800" progId="Equation.DSMT4">
                  <p:embed/>
                </p:oleObj>
              </mc:Choice>
              <mc:Fallback>
                <p:oleObj name="Equation" r:id="rId14" imgW="3934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4413"/>
                        <a:ext cx="1184275" cy="763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Zaoblený obdélník 20"/>
          <p:cNvSpPr/>
          <p:nvPr/>
        </p:nvSpPr>
        <p:spPr>
          <a:xfrm>
            <a:off x="1763688" y="2780928"/>
            <a:ext cx="864096" cy="10081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3059832" y="3645024"/>
            <a:ext cx="1608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= 0 (</a:t>
            </a:r>
            <a:r>
              <a:rPr lang="cs-CZ" dirty="0" err="1"/>
              <a:t>continuity</a:t>
            </a:r>
            <a:r>
              <a:rPr lang="cs-CZ" dirty="0"/>
              <a:t>)</a:t>
            </a:r>
          </a:p>
        </p:txBody>
      </p:sp>
      <p:cxnSp>
        <p:nvCxnSpPr>
          <p:cNvPr id="24" name="Přímá spojovací šipka 23"/>
          <p:cNvCxnSpPr>
            <a:stCxn id="22" idx="1"/>
          </p:cNvCxnSpPr>
          <p:nvPr/>
        </p:nvCxnSpPr>
        <p:spPr>
          <a:xfrm flipH="1" flipV="1">
            <a:off x="2627784" y="3645024"/>
            <a:ext cx="432048" cy="18466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flipV="1">
            <a:off x="5940152" y="2348880"/>
            <a:ext cx="1224136" cy="504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48C9-FFE0-4787-AC53-7C5B09F33C19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19</a:t>
            </a:fld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186157"/>
              </p:ext>
            </p:extLst>
          </p:nvPr>
        </p:nvGraphicFramePr>
        <p:xfrm>
          <a:off x="4568900" y="6333018"/>
          <a:ext cx="4419360" cy="495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16" imgW="2946240" imgH="330120" progId="Equation.DSMT4">
                  <p:embed/>
                </p:oleObj>
              </mc:Choice>
              <mc:Fallback>
                <p:oleObj name="Equation" r:id="rId16" imgW="29462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568900" y="6333018"/>
                        <a:ext cx="4419360" cy="495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848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 animBg="1"/>
      <p:bldP spid="21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7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Reynolds equations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1457325" y="5157788"/>
          <a:ext cx="557847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4" imgW="2806560" imgH="469800" progId="Equation.DSMT4">
                  <p:embed/>
                </p:oleObj>
              </mc:Choice>
              <mc:Fallback>
                <p:oleObj name="Equation" r:id="rId4" imgW="28065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325" y="5157788"/>
                        <a:ext cx="5578475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6084168" y="5157192"/>
            <a:ext cx="1008112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6228184" y="1340768"/>
            <a:ext cx="1552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Reynolds</a:t>
            </a:r>
            <a:r>
              <a:rPr lang="cs-CZ" dirty="0"/>
              <a:t> 1894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6300192" y="4581128"/>
            <a:ext cx="129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Extra term !</a:t>
            </a:r>
          </a:p>
        </p:txBody>
      </p:sp>
      <p:graphicFrame>
        <p:nvGraphicFramePr>
          <p:cNvPr id="27" name="Object 1"/>
          <p:cNvGraphicFramePr>
            <a:graphicFrameLocks noChangeAspect="1"/>
          </p:cNvGraphicFramePr>
          <p:nvPr/>
        </p:nvGraphicFramePr>
        <p:xfrm>
          <a:off x="2832100" y="2073275"/>
          <a:ext cx="2827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6" imgW="1422360" imgH="457200" progId="Equation.DSMT4">
                  <p:embed/>
                </p:oleObj>
              </mc:Choice>
              <mc:Fallback>
                <p:oleObj name="Equation" r:id="rId6" imgW="14223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100" y="2073275"/>
                        <a:ext cx="2827338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ovéPole 27"/>
          <p:cNvSpPr txBox="1"/>
          <p:nvPr/>
        </p:nvSpPr>
        <p:spPr>
          <a:xfrm>
            <a:off x="683568" y="2348880"/>
            <a:ext cx="14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N-S </a:t>
            </a:r>
            <a:r>
              <a:rPr lang="cs-CZ" dirty="0" err="1"/>
              <a:t>equations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251520" y="3717032"/>
            <a:ext cx="214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Operation</a:t>
            </a:r>
            <a:r>
              <a:rPr lang="cs-CZ" dirty="0"/>
              <a:t> </a:t>
            </a:r>
            <a:r>
              <a:rPr lang="cs-CZ" dirty="0" err="1"/>
              <a:t>averaging</a:t>
            </a:r>
            <a:endParaRPr lang="cs-CZ" dirty="0"/>
          </a:p>
        </p:txBody>
      </p:sp>
      <p:graphicFrame>
        <p:nvGraphicFramePr>
          <p:cNvPr id="32" name="Object 1"/>
          <p:cNvGraphicFramePr>
            <a:graphicFrameLocks noChangeAspect="1"/>
          </p:cNvGraphicFramePr>
          <p:nvPr/>
        </p:nvGraphicFramePr>
        <p:xfrm>
          <a:off x="2771775" y="3475038"/>
          <a:ext cx="2827338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8" imgW="1422360" imgH="482400" progId="Equation.DSMT4">
                  <p:embed/>
                </p:oleObj>
              </mc:Choice>
              <mc:Fallback>
                <p:oleObj name="Equation" r:id="rId8" imgW="14223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3475038"/>
                        <a:ext cx="2827338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Zaoblený obdélník 32"/>
          <p:cNvSpPr/>
          <p:nvPr/>
        </p:nvSpPr>
        <p:spPr>
          <a:xfrm>
            <a:off x="1403648" y="4941168"/>
            <a:ext cx="5832648" cy="1440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ovéPole 33"/>
          <p:cNvSpPr txBox="1"/>
          <p:nvPr/>
        </p:nvSpPr>
        <p:spPr>
          <a:xfrm>
            <a:off x="0" y="4365104"/>
            <a:ext cx="15017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>
                <a:solidFill>
                  <a:schemeClr val="accent1">
                    <a:lumMod val="50000"/>
                  </a:schemeClr>
                </a:solidFill>
              </a:rPr>
              <a:t>Reynolds</a:t>
            </a: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800" dirty="0" err="1">
                <a:solidFill>
                  <a:schemeClr val="accent1">
                    <a:lumMod val="50000"/>
                  </a:schemeClr>
                </a:solidFill>
              </a:rPr>
              <a:t>Eq</a:t>
            </a: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5" name="Elipsa 34"/>
          <p:cNvSpPr/>
          <p:nvPr/>
        </p:nvSpPr>
        <p:spPr>
          <a:xfrm>
            <a:off x="2267744" y="5085184"/>
            <a:ext cx="576064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7" name="Přímá spojovací šipka 36"/>
          <p:cNvCxnSpPr/>
          <p:nvPr/>
        </p:nvCxnSpPr>
        <p:spPr>
          <a:xfrm rot="5400000" flipH="1" flipV="1">
            <a:off x="2771800" y="4797152"/>
            <a:ext cx="360040" cy="3600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131840" y="4509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30212" y="6317383"/>
            <a:ext cx="4307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Reynolds </a:t>
            </a:r>
            <a:r>
              <a:rPr lang="cs-CZ" sz="2400" dirty="0" err="1">
                <a:solidFill>
                  <a:srgbClr val="FF0000"/>
                </a:solidFill>
              </a:rPr>
              <a:t>Averaged</a:t>
            </a:r>
            <a:r>
              <a:rPr lang="cs-CZ" sz="2400" dirty="0">
                <a:solidFill>
                  <a:srgbClr val="FF0000"/>
                </a:solidFill>
              </a:rPr>
              <a:t> Navier </a:t>
            </a:r>
            <a:r>
              <a:rPr lang="cs-CZ" sz="2400" dirty="0" err="1">
                <a:solidFill>
                  <a:srgbClr val="FF0000"/>
                </a:solidFill>
              </a:rPr>
              <a:t>Stokes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17A6-C0BE-4963-82C7-BEF59B6E0F6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435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/>
      <p:bldP spid="28" grpId="0"/>
      <p:bldP spid="29" grpId="0"/>
      <p:bldP spid="33" grpId="0" animBg="1"/>
      <p:bldP spid="34" grpId="0"/>
      <p:bldP spid="35" grpId="0" animBg="1"/>
      <p:bldP spid="38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Solvability of  RANS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Equations: 3 + 1</a:t>
            </a:r>
          </a:p>
          <a:p>
            <a:r>
              <a:rPr lang="en-US" dirty="0"/>
              <a:t>Unknowns: </a:t>
            </a:r>
          </a:p>
        </p:txBody>
      </p:sp>
      <p:graphicFrame>
        <p:nvGraphicFramePr>
          <p:cNvPr id="52226" name="Object 1"/>
          <p:cNvGraphicFramePr>
            <a:graphicFrameLocks noChangeAspect="1"/>
          </p:cNvGraphicFramePr>
          <p:nvPr/>
        </p:nvGraphicFramePr>
        <p:xfrm>
          <a:off x="1270000" y="1557338"/>
          <a:ext cx="570388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4" imgW="2869920" imgH="469800" progId="Equation.DSMT4">
                  <p:embed/>
                </p:oleObj>
              </mc:Choice>
              <mc:Fallback>
                <p:oleObj name="Equation" r:id="rId4" imgW="28699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0" y="1557338"/>
                        <a:ext cx="5703888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7668344" y="1556792"/>
          <a:ext cx="1119188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6" imgW="507960" imgH="469800" progId="Equation.DSMT4">
                  <p:embed/>
                </p:oleObj>
              </mc:Choice>
              <mc:Fallback>
                <p:oleObj name="Equation" r:id="rId6" imgW="5079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8344" y="1556792"/>
                        <a:ext cx="1119188" cy="944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2771800" y="3429000"/>
          <a:ext cx="168433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8" imgW="838080" imgH="253800" progId="Equation.DSMT4">
                  <p:embed/>
                </p:oleObj>
              </mc:Choice>
              <mc:Fallback>
                <p:oleObj name="Equation" r:id="rId8" imgW="838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29000"/>
                        <a:ext cx="1684337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5004048" y="3454400"/>
          <a:ext cx="30638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10" imgW="152280" imgH="241200" progId="Equation.DSMT4">
                  <p:embed/>
                </p:oleObj>
              </mc:Choice>
              <mc:Fallback>
                <p:oleObj name="Equation" r:id="rId10" imgW="1522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3454400"/>
                        <a:ext cx="306388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6012160" y="3430587"/>
          <a:ext cx="21971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12" imgW="1104840" imgH="253800" progId="Equation.DSMT4">
                  <p:embed/>
                </p:oleObj>
              </mc:Choice>
              <mc:Fallback>
                <p:oleObj name="Equation" r:id="rId12" imgW="11048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3430587"/>
                        <a:ext cx="2197100" cy="50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419872" y="41490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004048" y="41490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660232" y="4077072"/>
            <a:ext cx="86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6</a:t>
            </a:r>
            <a:r>
              <a:rPr lang="cs-CZ" dirty="0"/>
              <a:t> (</a:t>
            </a:r>
            <a:r>
              <a:rPr lang="cs-CZ" dirty="0" err="1"/>
              <a:t>sym</a:t>
            </a:r>
            <a:r>
              <a:rPr lang="cs-CZ" dirty="0"/>
              <a:t>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707904" y="479715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/>
              <a:t>     </a:t>
            </a:r>
            <a:r>
              <a:rPr lang="en-US" b="1" dirty="0"/>
              <a:t>PROBLEM!!!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707904" y="530120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Additional equations necessary (6)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2215-7929-4872-9B42-4839887F7CEB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58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Reynolds stress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1482226" y="1916832"/>
          <a:ext cx="38115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4" imgW="1917360" imgH="469800" progId="Equation.DSMT4">
                  <p:embed/>
                </p:oleObj>
              </mc:Choice>
              <mc:Fallback>
                <p:oleObj name="Equation" r:id="rId4" imgW="19173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2226" y="1916832"/>
                        <a:ext cx="3811587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1482226" y="3501008"/>
          <a:ext cx="5516563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6" imgW="2819400" imgH="508000" progId="Equation.DSMT4">
                  <p:embed/>
                </p:oleObj>
              </mc:Choice>
              <mc:Fallback>
                <p:oleObj name="Equation" r:id="rId6" imgW="28194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2226" y="3501008"/>
                        <a:ext cx="5516563" cy="1017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Skupina 28"/>
          <p:cNvGrpSpPr/>
          <p:nvPr/>
        </p:nvGrpSpPr>
        <p:grpSpPr>
          <a:xfrm>
            <a:off x="3066402" y="3068960"/>
            <a:ext cx="3960440" cy="1512168"/>
            <a:chOff x="3923928" y="3861048"/>
            <a:chExt cx="3960440" cy="1512168"/>
          </a:xfrm>
        </p:grpSpPr>
        <p:sp>
          <p:nvSpPr>
            <p:cNvPr id="9" name="Zaoblený obdélník 8"/>
            <p:cNvSpPr/>
            <p:nvPr/>
          </p:nvSpPr>
          <p:spPr>
            <a:xfrm>
              <a:off x="3923928" y="4221088"/>
              <a:ext cx="3960440" cy="1152128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6516216" y="3861048"/>
              <a:ext cx="720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0070C0"/>
                  </a:solidFill>
                </a:rPr>
                <a:t>stress</a:t>
              </a:r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2562346" y="3645024"/>
            <a:ext cx="1590885" cy="1798459"/>
            <a:chOff x="3419872" y="4437112"/>
            <a:chExt cx="1590885" cy="1798459"/>
          </a:xfrm>
        </p:grpSpPr>
        <p:sp>
          <p:nvSpPr>
            <p:cNvPr id="11" name="Elipsa 10"/>
            <p:cNvSpPr/>
            <p:nvPr/>
          </p:nvSpPr>
          <p:spPr>
            <a:xfrm>
              <a:off x="3995936" y="4437112"/>
              <a:ext cx="792088" cy="72008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3419872" y="5589240"/>
              <a:ext cx="15908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stress 1 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Mean pressure</a:t>
              </a:r>
            </a:p>
          </p:txBody>
        </p:sp>
        <p:cxnSp>
          <p:nvCxnSpPr>
            <p:cNvPr id="14" name="Přímá spojovací šipka 13"/>
            <p:cNvCxnSpPr/>
            <p:nvPr/>
          </p:nvCxnSpPr>
          <p:spPr>
            <a:xfrm rot="5400000" flipH="1" flipV="1">
              <a:off x="3923928" y="5229200"/>
              <a:ext cx="432048" cy="28803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Skupina 26"/>
          <p:cNvGrpSpPr/>
          <p:nvPr/>
        </p:nvGrpSpPr>
        <p:grpSpPr>
          <a:xfrm>
            <a:off x="4074514" y="3501008"/>
            <a:ext cx="1818773" cy="1942475"/>
            <a:chOff x="4932040" y="4293096"/>
            <a:chExt cx="1818773" cy="1942475"/>
          </a:xfrm>
        </p:grpSpPr>
        <p:sp>
          <p:nvSpPr>
            <p:cNvPr id="15" name="TextovéPole 14"/>
            <p:cNvSpPr txBox="1"/>
            <p:nvPr/>
          </p:nvSpPr>
          <p:spPr>
            <a:xfrm>
              <a:off x="5292080" y="5589240"/>
              <a:ext cx="1458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stress  2</a:t>
              </a:r>
            </a:p>
            <a:p>
              <a:r>
                <a:rPr lang="en-US" dirty="0">
                  <a:solidFill>
                    <a:srgbClr val="7030A0"/>
                  </a:solidFill>
                </a:rPr>
                <a:t>Mean viscous</a:t>
              </a:r>
            </a:p>
          </p:txBody>
        </p:sp>
        <p:sp>
          <p:nvSpPr>
            <p:cNvPr id="18" name="Elipsa 17"/>
            <p:cNvSpPr/>
            <p:nvPr/>
          </p:nvSpPr>
          <p:spPr>
            <a:xfrm>
              <a:off x="4932040" y="4293096"/>
              <a:ext cx="1800200" cy="1008112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9" name="Přímá spojovací šipka 18"/>
            <p:cNvCxnSpPr>
              <a:stCxn id="15" idx="0"/>
            </p:cNvCxnSpPr>
            <p:nvPr/>
          </p:nvCxnSpPr>
          <p:spPr>
            <a:xfrm flipH="1" flipV="1">
              <a:off x="5940153" y="5301207"/>
              <a:ext cx="81294" cy="28803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Skupina 27"/>
          <p:cNvGrpSpPr/>
          <p:nvPr/>
        </p:nvGrpSpPr>
        <p:grpSpPr>
          <a:xfrm>
            <a:off x="5874714" y="3645024"/>
            <a:ext cx="2453113" cy="1798459"/>
            <a:chOff x="6732240" y="4437112"/>
            <a:chExt cx="2453113" cy="1798459"/>
          </a:xfrm>
        </p:grpSpPr>
        <p:sp>
          <p:nvSpPr>
            <p:cNvPr id="16" name="TextovéPole 15"/>
            <p:cNvSpPr txBox="1"/>
            <p:nvPr/>
          </p:nvSpPr>
          <p:spPr>
            <a:xfrm>
              <a:off x="7092280" y="5589240"/>
              <a:ext cx="20930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stress  3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Velocity fluctuations</a:t>
              </a:r>
            </a:p>
          </p:txBody>
        </p:sp>
        <p:sp>
          <p:nvSpPr>
            <p:cNvPr id="17" name="Elipsa 16"/>
            <p:cNvSpPr/>
            <p:nvPr/>
          </p:nvSpPr>
          <p:spPr>
            <a:xfrm>
              <a:off x="6732240" y="4437112"/>
              <a:ext cx="1008112" cy="720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1" name="Přímá spojovací šipka 20"/>
            <p:cNvCxnSpPr/>
            <p:nvPr/>
          </p:nvCxnSpPr>
          <p:spPr>
            <a:xfrm rot="16200000" flipV="1">
              <a:off x="7308304" y="5157192"/>
              <a:ext cx="432048" cy="43204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ovéPole 29"/>
          <p:cNvSpPr txBox="1"/>
          <p:nvPr/>
        </p:nvSpPr>
        <p:spPr>
          <a:xfrm>
            <a:off x="4788024" y="5589240"/>
            <a:ext cx="3492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Reynolds stress</a:t>
            </a:r>
          </a:p>
        </p:txBody>
      </p:sp>
      <p:sp>
        <p:nvSpPr>
          <p:cNvPr id="32" name="Šipka dolů 31"/>
          <p:cNvSpPr/>
          <p:nvPr/>
        </p:nvSpPr>
        <p:spPr>
          <a:xfrm>
            <a:off x="2051720" y="2924944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/>
          <p:cNvSpPr txBox="1"/>
          <p:nvPr/>
        </p:nvSpPr>
        <p:spPr>
          <a:xfrm>
            <a:off x="123502" y="2787201"/>
            <a:ext cx="207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modification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EC0F-E797-44F9-AD4C-3B6FE7542200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06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Reynolds stress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Reynolds stress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Tensor 2nd order</a:t>
            </a:r>
          </a:p>
          <a:p>
            <a:pPr lvl="1"/>
            <a:r>
              <a:rPr lang="en-US" dirty="0"/>
              <a:t>Symmetric</a:t>
            </a:r>
          </a:p>
          <a:p>
            <a:pPr lvl="1"/>
            <a:r>
              <a:rPr lang="en-US" dirty="0"/>
              <a:t>Semidefinite </a:t>
            </a: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1998663" y="2133600"/>
          <a:ext cx="5829300" cy="177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4" imgW="2844720" imgH="888840" progId="Equation.DSMT4">
                  <p:embed/>
                </p:oleObj>
              </mc:Choice>
              <mc:Fallback>
                <p:oleObj name="Equation" r:id="rId4" imgW="284472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8663" y="2133600"/>
                        <a:ext cx="5829300" cy="177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144617" y="4487902"/>
            <a:ext cx="255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 independent quantities</a:t>
            </a:r>
          </a:p>
        </p:txBody>
      </p:sp>
      <p:sp>
        <p:nvSpPr>
          <p:cNvPr id="5" name="Ovál 4"/>
          <p:cNvSpPr/>
          <p:nvPr/>
        </p:nvSpPr>
        <p:spPr>
          <a:xfrm>
            <a:off x="6197680" y="2125043"/>
            <a:ext cx="655983" cy="6394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5392611" y="2125042"/>
            <a:ext cx="655983" cy="6394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7028523" y="2125041"/>
            <a:ext cx="655983" cy="6394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213382" y="2696231"/>
            <a:ext cx="655983" cy="6394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7036213" y="2666952"/>
            <a:ext cx="655983" cy="6394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7028522" y="3200304"/>
            <a:ext cx="655983" cy="6394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2E4F-3D67-41C4-A75E-0E085A8CA9F6}" type="datetime1">
              <a:rPr lang="cs-CZ" smtClean="0"/>
              <a:t>4.9.2024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656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Reynolds stress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Physical meaning</a:t>
            </a:r>
          </a:p>
          <a:p>
            <a:r>
              <a:rPr lang="en-US" dirty="0"/>
              <a:t>Mean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/>
              <a:t>-momentum flux component generated by velocity fluctuations in </a:t>
            </a:r>
            <a:r>
              <a:rPr lang="en-US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dirty="0"/>
              <a:t>-direction.</a:t>
            </a:r>
          </a:p>
          <a:p>
            <a:r>
              <a:rPr lang="en-US" dirty="0"/>
              <a:t>Mean </a:t>
            </a:r>
            <a:r>
              <a:rPr lang="en-US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dirty="0"/>
              <a:t>-momentum flux component generated by velocity fluctuations in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/>
              <a:t>-direction.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  <a:p>
            <a:r>
              <a:rPr lang="en-US" dirty="0"/>
              <a:t>Always 3D!</a:t>
            </a: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33766"/>
              </p:ext>
            </p:extLst>
          </p:nvPr>
        </p:nvGraphicFramePr>
        <p:xfrm>
          <a:off x="4056821" y="1604170"/>
          <a:ext cx="1639888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4" imgW="799920" imgH="266400" progId="Equation.DSMT4">
                  <p:embed/>
                </p:oleObj>
              </mc:Choice>
              <mc:Fallback>
                <p:oleObj name="Equation" r:id="rId4" imgW="79992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6821" y="1604170"/>
                        <a:ext cx="1639888" cy="531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D3F73-2C51-40DF-BE45-110F74CE57FD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637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 solution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1763688" y="1700808"/>
          <a:ext cx="5516563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4" imgW="2819400" imgH="508000" progId="Equation.DSMT4">
                  <p:embed/>
                </p:oleObj>
              </mc:Choice>
              <mc:Fallback>
                <p:oleObj name="Equation" r:id="rId4" imgW="28194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700808"/>
                        <a:ext cx="5516563" cy="1017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91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183786"/>
              </p:ext>
            </p:extLst>
          </p:nvPr>
        </p:nvGraphicFramePr>
        <p:xfrm>
          <a:off x="1743075" y="3068638"/>
          <a:ext cx="4819650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Equation" r:id="rId6" imgW="2323800" imgH="533160" progId="Equation.DSMT4">
                  <p:embed/>
                </p:oleObj>
              </mc:Choice>
              <mc:Fallback>
                <p:oleObj name="Equation" r:id="rId6" imgW="232380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3068638"/>
                        <a:ext cx="4819650" cy="1065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Skupina 15"/>
          <p:cNvGrpSpPr/>
          <p:nvPr/>
        </p:nvGrpSpPr>
        <p:grpSpPr>
          <a:xfrm>
            <a:off x="1907704" y="3212976"/>
            <a:ext cx="2241834" cy="1377444"/>
            <a:chOff x="1907704" y="3212976"/>
            <a:chExt cx="2241834" cy="1377444"/>
          </a:xfrm>
        </p:grpSpPr>
        <p:sp>
          <p:nvSpPr>
            <p:cNvPr id="8" name="Elipsa 7"/>
            <p:cNvSpPr/>
            <p:nvPr/>
          </p:nvSpPr>
          <p:spPr>
            <a:xfrm>
              <a:off x="1907704" y="3212976"/>
              <a:ext cx="2088232" cy="7920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2051720" y="4221088"/>
              <a:ext cx="2097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Anisotropic part  </a:t>
              </a:r>
              <a:r>
                <a:rPr lang="en-US" i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i="1" baseline="-250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ij</a:t>
              </a:r>
              <a:endParaRPr lang="en-US" i="1" baseline="-25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5508104" y="4509120"/>
            <a:ext cx="3274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Joseph</a:t>
            </a:r>
            <a:r>
              <a:rPr lang="cs-CZ" dirty="0"/>
              <a:t> Valentin </a:t>
            </a:r>
            <a:r>
              <a:rPr lang="cs-CZ" dirty="0" err="1"/>
              <a:t>Boussinesq</a:t>
            </a:r>
            <a:r>
              <a:rPr lang="cs-CZ" dirty="0"/>
              <a:t> 1877</a:t>
            </a:r>
          </a:p>
          <a:p>
            <a:r>
              <a:rPr lang="cs-CZ" dirty="0" err="1">
                <a:solidFill>
                  <a:srgbClr val="FF0000"/>
                </a:solidFill>
              </a:rPr>
              <a:t>Turbulent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viscosity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hypothesis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9159" name="Object 7"/>
          <p:cNvGraphicFramePr>
            <a:graphicFrameLocks noChangeAspect="1"/>
          </p:cNvGraphicFramePr>
          <p:nvPr/>
        </p:nvGraphicFramePr>
        <p:xfrm>
          <a:off x="683568" y="5157192"/>
          <a:ext cx="4545012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Equation" r:id="rId8" imgW="2400300" imgH="508000" progId="Equation.DSMT4">
                  <p:embed/>
                </p:oleObj>
              </mc:Choice>
              <mc:Fallback>
                <p:oleObj name="Equation" r:id="rId8" imgW="24003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5157192"/>
                        <a:ext cx="4545012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916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266312"/>
              </p:ext>
            </p:extLst>
          </p:nvPr>
        </p:nvGraphicFramePr>
        <p:xfrm>
          <a:off x="5495925" y="5589588"/>
          <a:ext cx="289401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10" imgW="1511280" imgH="253800" progId="Equation.DSMT4">
                  <p:embed/>
                </p:oleObj>
              </mc:Choice>
              <mc:Fallback>
                <p:oleObj name="Equation" r:id="rId10" imgW="1511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5925" y="5589588"/>
                        <a:ext cx="2894013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9163" name="Object 11"/>
          <p:cNvGraphicFramePr>
            <a:graphicFrameLocks noChangeAspect="1"/>
          </p:cNvGraphicFramePr>
          <p:nvPr/>
        </p:nvGraphicFramePr>
        <p:xfrm>
          <a:off x="5580112" y="6165304"/>
          <a:ext cx="19685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Equation" r:id="rId12" imgW="1066337" imgH="253890" progId="Equation.DSMT4">
                  <p:embed/>
                </p:oleObj>
              </mc:Choice>
              <mc:Fallback>
                <p:oleObj name="Equation" r:id="rId12" imgW="106633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6165304"/>
                        <a:ext cx="1968500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4EC-A0E9-4FA0-9AC9-4FFC80B5975C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15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572000" y="3212976"/>
            <a:ext cx="3312368" cy="50405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Prandtl mixing length</a:t>
            </a:r>
          </a:p>
        </p:txBody>
      </p:sp>
      <p:sp>
        <p:nvSpPr>
          <p:cNvPr id="21" name="Zástupný symbol pro obsah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Estimate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Shear stress  </a:t>
            </a:r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120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750421"/>
              </p:ext>
            </p:extLst>
          </p:nvPr>
        </p:nvGraphicFramePr>
        <p:xfrm>
          <a:off x="2236788" y="2533650"/>
          <a:ext cx="1851025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5" imgW="914400" imgH="482400" progId="Equation.DSMT4">
                  <p:embed/>
                </p:oleObj>
              </mc:Choice>
              <mc:Fallback>
                <p:oleObj name="Equation" r:id="rId5" imgW="9144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6788" y="2533650"/>
                        <a:ext cx="1851025" cy="963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Přímá spojovací čára 5"/>
          <p:cNvCxnSpPr/>
          <p:nvPr/>
        </p:nvCxnSpPr>
        <p:spPr>
          <a:xfrm>
            <a:off x="4572000" y="3212976"/>
            <a:ext cx="331236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4644008" y="3212976"/>
            <a:ext cx="381642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rot="5400000" flipH="1" flipV="1">
            <a:off x="4031940" y="2672916"/>
            <a:ext cx="108012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8100392" y="328498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cs-CZ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211960" y="213285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cs-CZ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Šipka doprava 15"/>
          <p:cNvSpPr/>
          <p:nvPr/>
        </p:nvSpPr>
        <p:spPr>
          <a:xfrm>
            <a:off x="5868144" y="2708920"/>
            <a:ext cx="115212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6444208" y="234888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cs-CZ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19" name="Přímá spojovací čára 18"/>
          <p:cNvCxnSpPr/>
          <p:nvPr/>
        </p:nvCxnSpPr>
        <p:spPr>
          <a:xfrm rot="5400000" flipH="1" flipV="1">
            <a:off x="5040052" y="2384884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Volný tvar 19"/>
          <p:cNvSpPr/>
          <p:nvPr/>
        </p:nvSpPr>
        <p:spPr>
          <a:xfrm>
            <a:off x="5876144" y="1521502"/>
            <a:ext cx="1641423" cy="1678898"/>
          </a:xfrm>
          <a:custGeom>
            <a:avLst/>
            <a:gdLst>
              <a:gd name="connsiteX0" fmla="*/ 0 w 1641423"/>
              <a:gd name="connsiteY0" fmla="*/ 1678898 h 1678898"/>
              <a:gd name="connsiteX1" fmla="*/ 704538 w 1641423"/>
              <a:gd name="connsiteY1" fmla="*/ 1551482 h 1678898"/>
              <a:gd name="connsiteX2" fmla="*/ 1184223 w 1641423"/>
              <a:gd name="connsiteY2" fmla="*/ 1214203 h 1678898"/>
              <a:gd name="connsiteX3" fmla="*/ 1499017 w 1641423"/>
              <a:gd name="connsiteY3" fmla="*/ 472190 h 1678898"/>
              <a:gd name="connsiteX4" fmla="*/ 1641423 w 1641423"/>
              <a:gd name="connsiteY4" fmla="*/ 0 h 167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423" h="1678898">
                <a:moveTo>
                  <a:pt x="0" y="1678898"/>
                </a:moveTo>
                <a:cubicBezTo>
                  <a:pt x="253584" y="1653914"/>
                  <a:pt x="507168" y="1628931"/>
                  <a:pt x="704538" y="1551482"/>
                </a:cubicBezTo>
                <a:cubicBezTo>
                  <a:pt x="901909" y="1474033"/>
                  <a:pt x="1051810" y="1394085"/>
                  <a:pt x="1184223" y="1214203"/>
                </a:cubicBezTo>
                <a:cubicBezTo>
                  <a:pt x="1316636" y="1034321"/>
                  <a:pt x="1422817" y="674557"/>
                  <a:pt x="1499017" y="472190"/>
                </a:cubicBezTo>
                <a:cubicBezTo>
                  <a:pt x="1575217" y="269823"/>
                  <a:pt x="1608320" y="134911"/>
                  <a:pt x="1641423" y="0"/>
                </a:cubicBez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936382"/>
              </p:ext>
            </p:extLst>
          </p:nvPr>
        </p:nvGraphicFramePr>
        <p:xfrm>
          <a:off x="1731963" y="1828800"/>
          <a:ext cx="539750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7" imgW="266400" imgH="228600" progId="Equation.DSMT4">
                  <p:embed/>
                </p:oleObj>
              </mc:Choice>
              <mc:Fallback>
                <p:oleObj name="Equation" r:id="rId7" imgW="266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1963" y="1828800"/>
                        <a:ext cx="539750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ovéPole 17"/>
          <p:cNvSpPr txBox="1"/>
          <p:nvPr/>
        </p:nvSpPr>
        <p:spPr>
          <a:xfrm>
            <a:off x="4716016" y="3284984"/>
            <a:ext cx="160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Boundary</a:t>
            </a:r>
            <a:r>
              <a:rPr lang="cs-CZ" dirty="0"/>
              <a:t> </a:t>
            </a:r>
            <a:r>
              <a:rPr lang="cs-CZ" dirty="0" err="1"/>
              <a:t>layer</a:t>
            </a:r>
            <a:endParaRPr lang="cs-CZ" dirty="0"/>
          </a:p>
        </p:txBody>
      </p:sp>
      <p:grpSp>
        <p:nvGrpSpPr>
          <p:cNvPr id="28" name="Skupina 27"/>
          <p:cNvGrpSpPr/>
          <p:nvPr/>
        </p:nvGrpSpPr>
        <p:grpSpPr>
          <a:xfrm>
            <a:off x="5990793" y="4105563"/>
            <a:ext cx="2346990" cy="1966912"/>
            <a:chOff x="4267200" y="4117901"/>
            <a:chExt cx="2346990" cy="1966912"/>
          </a:xfrm>
        </p:grpSpPr>
        <p:cxnSp>
          <p:nvCxnSpPr>
            <p:cNvPr id="51204" name="AutoShape 4"/>
            <p:cNvCxnSpPr>
              <a:cxnSpLocks noChangeShapeType="1"/>
            </p:cNvCxnSpPr>
            <p:nvPr/>
          </p:nvCxnSpPr>
          <p:spPr bwMode="auto">
            <a:xfrm>
              <a:off x="4268788" y="5991275"/>
              <a:ext cx="2286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51205" name="Freeform 5"/>
            <p:cNvSpPr>
              <a:spLocks/>
            </p:cNvSpPr>
            <p:nvPr/>
          </p:nvSpPr>
          <p:spPr bwMode="auto">
            <a:xfrm>
              <a:off x="4572000" y="4437112"/>
              <a:ext cx="1625600" cy="12223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64" y="815"/>
                </a:cxn>
                <a:cxn ang="0">
                  <a:pos x="2187" y="1390"/>
                </a:cxn>
                <a:cxn ang="0">
                  <a:pos x="2561" y="1925"/>
                </a:cxn>
              </a:cxnLst>
              <a:rect l="0" t="0" r="r" b="b"/>
              <a:pathLst>
                <a:path w="2561" h="1925">
                  <a:moveTo>
                    <a:pt x="4" y="0"/>
                  </a:moveTo>
                  <a:cubicBezTo>
                    <a:pt x="4" y="271"/>
                    <a:pt x="0" y="583"/>
                    <a:pt x="364" y="815"/>
                  </a:cubicBezTo>
                  <a:cubicBezTo>
                    <a:pt x="728" y="1047"/>
                    <a:pt x="1821" y="1205"/>
                    <a:pt x="2187" y="1390"/>
                  </a:cubicBezTo>
                  <a:cubicBezTo>
                    <a:pt x="2550" y="1571"/>
                    <a:pt x="2483" y="1814"/>
                    <a:pt x="2561" y="1925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cxnSp>
          <p:nvCxnSpPr>
            <p:cNvPr id="51206" name="AutoShape 6"/>
            <p:cNvCxnSpPr>
              <a:cxnSpLocks noChangeShapeType="1"/>
            </p:cNvCxnSpPr>
            <p:nvPr/>
          </p:nvCxnSpPr>
          <p:spPr bwMode="auto">
            <a:xfrm>
              <a:off x="4421188" y="4437112"/>
              <a:ext cx="17526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sp>
          <p:nvSpPr>
            <p:cNvPr id="51207" name="Freeform 7" descr="50%"/>
            <p:cNvSpPr>
              <a:spLocks/>
            </p:cNvSpPr>
            <p:nvPr/>
          </p:nvSpPr>
          <p:spPr bwMode="auto">
            <a:xfrm>
              <a:off x="4573588" y="5602337"/>
              <a:ext cx="1662112" cy="388938"/>
            </a:xfrm>
            <a:custGeom>
              <a:avLst/>
              <a:gdLst/>
              <a:ahLst/>
              <a:cxnLst>
                <a:cxn ang="0">
                  <a:pos x="0" y="613"/>
                </a:cxn>
                <a:cxn ang="0">
                  <a:pos x="424" y="513"/>
                </a:cxn>
                <a:cxn ang="0">
                  <a:pos x="2379" y="438"/>
                </a:cxn>
                <a:cxn ang="0">
                  <a:pos x="2534" y="28"/>
                </a:cxn>
                <a:cxn ang="0">
                  <a:pos x="2619" y="608"/>
                </a:cxn>
              </a:cxnLst>
              <a:rect l="0" t="0" r="r" b="b"/>
              <a:pathLst>
                <a:path w="2619" h="613">
                  <a:moveTo>
                    <a:pt x="0" y="613"/>
                  </a:moveTo>
                  <a:cubicBezTo>
                    <a:pt x="71" y="596"/>
                    <a:pt x="124" y="543"/>
                    <a:pt x="424" y="513"/>
                  </a:cubicBezTo>
                  <a:cubicBezTo>
                    <a:pt x="724" y="483"/>
                    <a:pt x="2144" y="513"/>
                    <a:pt x="2379" y="438"/>
                  </a:cubicBezTo>
                  <a:cubicBezTo>
                    <a:pt x="2614" y="363"/>
                    <a:pt x="2489" y="0"/>
                    <a:pt x="2534" y="28"/>
                  </a:cubicBezTo>
                  <a:cubicBezTo>
                    <a:pt x="2574" y="56"/>
                    <a:pt x="2601" y="487"/>
                    <a:pt x="2619" y="608"/>
                  </a:cubicBezTo>
                </a:path>
              </a:pathLst>
            </a:custGeom>
            <a:pattFill prst="pct50">
              <a:fgClr>
                <a:srgbClr val="000000"/>
              </a:fgClr>
              <a:bgClr>
                <a:srgbClr val="FFFFFF"/>
              </a:bgClr>
            </a:patt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4878388" y="4437112"/>
              <a:ext cx="1600200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cs-CZ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BL </a:t>
              </a:r>
              <a:r>
                <a:rPr kumimoji="0" lang="cs-CZ" sz="11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boundary</a:t>
              </a:r>
              <a:endPara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209" name="Text Box 9"/>
            <p:cNvSpPr txBox="1">
              <a:spLocks noChangeArrowheads="1"/>
            </p:cNvSpPr>
            <p:nvPr/>
          </p:nvSpPr>
          <p:spPr bwMode="auto">
            <a:xfrm>
              <a:off x="6249988" y="5680125"/>
              <a:ext cx="3642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cs-CZ" sz="1800" b="0" i="1" u="none" strike="noStrike" cap="none" normalizeH="0" baseline="-25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51210" name="Text Box 10"/>
            <p:cNvSpPr txBox="1">
              <a:spLocks noChangeArrowheads="1"/>
            </p:cNvSpPr>
            <p:nvPr/>
          </p:nvSpPr>
          <p:spPr bwMode="auto">
            <a:xfrm>
              <a:off x="5716588" y="4954637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8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  <a:cs typeface="Arial" pitchFamily="34" charset="0"/>
                </a:rPr>
                <a:t>t</a:t>
              </a:r>
              <a:r>
                <a:rPr kumimoji="0" lang="cs-CZ" sz="1800" b="0" i="1" u="none" strike="noStrike" cap="none" normalizeH="0" baseline="-25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eff</a:t>
              </a:r>
              <a:endParaRPr kumimoji="0" lang="cs-CZ" sz="18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51211" name="Text Box 11"/>
            <p:cNvSpPr txBox="1">
              <a:spLocks noChangeArrowheads="1"/>
            </p:cNvSpPr>
            <p:nvPr/>
          </p:nvSpPr>
          <p:spPr bwMode="auto">
            <a:xfrm>
              <a:off x="5360988" y="5553817"/>
              <a:ext cx="5421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8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  <a:cs typeface="Arial" pitchFamily="34" charset="0"/>
                </a:rPr>
                <a:t>t</a:t>
              </a:r>
              <a:r>
                <a:rPr kumimoji="0" lang="cs-CZ" sz="1800" b="0" i="1" u="none" strike="noStrike" cap="none" normalizeH="0" baseline="-25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turb</a:t>
              </a:r>
              <a:endParaRPr kumimoji="0" lang="cs-CZ" sz="18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1212" name="AutoShape 12"/>
            <p:cNvCxnSpPr>
              <a:cxnSpLocks noChangeShapeType="1"/>
            </p:cNvCxnSpPr>
            <p:nvPr/>
          </p:nvCxnSpPr>
          <p:spPr bwMode="auto">
            <a:xfrm flipV="1">
              <a:off x="4572000" y="4221088"/>
              <a:ext cx="0" cy="18637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51213" name="Text Box 13"/>
            <p:cNvSpPr txBox="1">
              <a:spLocks noChangeArrowheads="1"/>
            </p:cNvSpPr>
            <p:nvPr/>
          </p:nvSpPr>
          <p:spPr bwMode="auto">
            <a:xfrm>
              <a:off x="4267200" y="4117901"/>
              <a:ext cx="3642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cs-CZ" sz="1800" b="0" i="1" u="none" strike="noStrike" cap="none" normalizeH="0" baseline="-25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877192"/>
              </p:ext>
            </p:extLst>
          </p:nvPr>
        </p:nvGraphicFramePr>
        <p:xfrm>
          <a:off x="1731963" y="4110449"/>
          <a:ext cx="3784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9" imgW="1892300" imgH="469900" progId="Equation.DSMT4">
                  <p:embed/>
                </p:oleObj>
              </mc:Choice>
              <mc:Fallback>
                <p:oleObj name="Equation" r:id="rId9" imgW="1892300" imgH="4699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1963" y="4110449"/>
                        <a:ext cx="37846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0B6D7-6C50-41DC-B930-3480D60DA1AA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09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Turbulent viscosity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Property of </a:t>
            </a:r>
            <a:r>
              <a:rPr lang="en-US" dirty="0">
                <a:solidFill>
                  <a:srgbClr val="FF0000"/>
                </a:solidFill>
              </a:rPr>
              <a:t>flow</a:t>
            </a:r>
            <a:r>
              <a:rPr lang="en-US" dirty="0"/>
              <a:t> (not fluid)</a:t>
            </a:r>
          </a:p>
          <a:p>
            <a:r>
              <a:rPr lang="en-US" dirty="0"/>
              <a:t>In turbulence predominates molecular </a:t>
            </a:r>
            <a:r>
              <a:rPr lang="cs-CZ" dirty="0"/>
              <a:t>v. </a:t>
            </a:r>
            <a:r>
              <a:rPr lang="en-US" dirty="0"/>
              <a:t>(order of magnitude)</a:t>
            </a:r>
          </a:p>
          <a:p>
            <a:r>
              <a:rPr lang="en-US" dirty="0"/>
              <a:t>Outside turbulence vanishes (approaches 0)</a:t>
            </a:r>
          </a:p>
          <a:p>
            <a:r>
              <a:rPr lang="en-US" dirty="0"/>
              <a:t>Close to wall (viscose sublayer) vanishes (approaches 0)</a:t>
            </a:r>
          </a:p>
          <a:p>
            <a:r>
              <a:rPr lang="en-US" dirty="0"/>
              <a:t>Distribution of turbulent viscosity in space: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Input to solve RANS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Flow solution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BE62-FBFF-4F5E-B459-E6803726454B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27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9E766669-9E84-969A-CB98-22A1D7EB49AD}"/>
              </a:ext>
            </a:extLst>
          </p:cNvPr>
          <p:cNvSpPr txBox="1"/>
          <p:nvPr/>
        </p:nvSpPr>
        <p:spPr>
          <a:xfrm>
            <a:off x="3790121" y="3816628"/>
            <a:ext cx="120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Problem!!!</a:t>
            </a:r>
          </a:p>
        </p:txBody>
      </p:sp>
    </p:spTree>
    <p:extLst>
      <p:ext uri="{BB962C8B-B14F-4D97-AF65-F5344CB8AC3E}">
        <p14:creationId xmlns:p14="http://schemas.microsoft.com/office/powerpoint/2010/main" val="307759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Quantities in RANS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Velocity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Pressure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Reynolds stress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Kinetic energy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Dissipation rate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Specific dissipation rate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4D24-2BAE-426A-A9C8-6A80083D79C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28</a:t>
            </a:fld>
            <a:endParaRPr lang="cs-CZ" dirty="0"/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998601"/>
              </p:ext>
            </p:extLst>
          </p:nvPr>
        </p:nvGraphicFramePr>
        <p:xfrm>
          <a:off x="4204163" y="3365227"/>
          <a:ext cx="2489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4" imgW="1244600" imgH="393700" progId="Equation.DSMT4">
                  <p:embed/>
                </p:oleObj>
              </mc:Choice>
              <mc:Fallback>
                <p:oleObj name="Equation" r:id="rId4" imgW="1244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4163" y="3365227"/>
                        <a:ext cx="24892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088020"/>
              </p:ext>
            </p:extLst>
          </p:nvPr>
        </p:nvGraphicFramePr>
        <p:xfrm>
          <a:off x="4278813" y="1681163"/>
          <a:ext cx="735013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6" imgW="342900" imgH="292100" progId="Equation.3">
                  <p:embed/>
                </p:oleObj>
              </mc:Choice>
              <mc:Fallback>
                <p:oleObj name="Equation" r:id="rId6" imgW="3429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8813" y="1681163"/>
                        <a:ext cx="735013" cy="582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579385"/>
              </p:ext>
            </p:extLst>
          </p:nvPr>
        </p:nvGraphicFramePr>
        <p:xfrm>
          <a:off x="4267408" y="2259418"/>
          <a:ext cx="631825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8" imgW="355600" imgH="279400" progId="Equation.3">
                  <p:embed/>
                </p:oleObj>
              </mc:Choice>
              <mc:Fallback>
                <p:oleObj name="Equation" r:id="rId8" imgW="355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408" y="2259418"/>
                        <a:ext cx="631825" cy="55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110057"/>
              </p:ext>
            </p:extLst>
          </p:nvPr>
        </p:nvGraphicFramePr>
        <p:xfrm>
          <a:off x="4216400" y="2778125"/>
          <a:ext cx="16144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Equation" r:id="rId10" imgW="787400" imgH="292100" progId="Equation.3">
                  <p:embed/>
                </p:oleObj>
              </mc:Choice>
              <mc:Fallback>
                <p:oleObj name="Equation" r:id="rId10" imgW="7874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6400" y="2778125"/>
                        <a:ext cx="1614488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900012"/>
              </p:ext>
            </p:extLst>
          </p:nvPr>
        </p:nvGraphicFramePr>
        <p:xfrm>
          <a:off x="4204163" y="4181921"/>
          <a:ext cx="1523338" cy="507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Equation" r:id="rId12" imgW="761669" imgH="253890" progId="Equation.DSMT4">
                  <p:embed/>
                </p:oleObj>
              </mc:Choice>
              <mc:Fallback>
                <p:oleObj name="Equation" r:id="rId12" imgW="761669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4163" y="4181921"/>
                        <a:ext cx="1523338" cy="5077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597323"/>
              </p:ext>
            </p:extLst>
          </p:nvPr>
        </p:nvGraphicFramePr>
        <p:xfrm>
          <a:off x="6327874" y="3935290"/>
          <a:ext cx="23876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14" imgW="1193760" imgH="507960" progId="Equation.DSMT4">
                  <p:embed/>
                </p:oleObj>
              </mc:Choice>
              <mc:Fallback>
                <p:oleObj name="Equation" r:id="rId14" imgW="1193760" imgH="5079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7874" y="3935290"/>
                        <a:ext cx="2387600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778729"/>
              </p:ext>
            </p:extLst>
          </p:nvPr>
        </p:nvGraphicFramePr>
        <p:xfrm>
          <a:off x="4204163" y="4718997"/>
          <a:ext cx="1040948" cy="43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16" imgW="520474" imgH="215806" progId="Equation.DSMT4">
                  <p:embed/>
                </p:oleObj>
              </mc:Choice>
              <mc:Fallback>
                <p:oleObj name="Equation" r:id="rId16" imgW="520474" imgH="215806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4163" y="4718997"/>
                        <a:ext cx="1040948" cy="43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349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Turbulence modelling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equations for </a:t>
            </a:r>
            <a:r>
              <a:rPr lang="en-US" dirty="0">
                <a:solidFill>
                  <a:srgbClr val="FF0000"/>
                </a:solidFill>
              </a:rPr>
              <a:t>Reynolds stress</a:t>
            </a:r>
          </a:p>
          <a:p>
            <a:r>
              <a:rPr lang="en-US" dirty="0"/>
              <a:t>Algebraical models: </a:t>
            </a:r>
          </a:p>
          <a:p>
            <a:pPr lvl="1"/>
            <a:r>
              <a:rPr lang="en-US" dirty="0"/>
              <a:t>Mixing length                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</a:t>
            </a:r>
          </a:p>
          <a:p>
            <a:r>
              <a:rPr lang="en-US" dirty="0"/>
              <a:t>1-equation models</a:t>
            </a:r>
          </a:p>
          <a:p>
            <a:r>
              <a:rPr lang="en-US" dirty="0"/>
              <a:t>2-equations models</a:t>
            </a:r>
          </a:p>
          <a:p>
            <a:pPr lvl="1"/>
            <a:r>
              <a:rPr lang="en-US" dirty="0"/>
              <a:t>Kinetic energy               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  <a:p>
            <a:pPr lvl="1"/>
            <a:r>
              <a:rPr lang="en-US" dirty="0"/>
              <a:t>Dissipation rate                     </a:t>
            </a:r>
            <a:r>
              <a:rPr lang="en-US" i="1" dirty="0"/>
              <a:t>ε</a:t>
            </a:r>
            <a:endParaRPr lang="en-US" i="1" dirty="0">
              <a:latin typeface="Symbol" panose="05050102010706020507" pitchFamily="18" charset="2"/>
            </a:endParaRPr>
          </a:p>
          <a:p>
            <a:pPr lvl="1"/>
            <a:r>
              <a:rPr lang="en-US" dirty="0"/>
              <a:t>Specific dissipation rate   </a:t>
            </a:r>
            <a:r>
              <a:rPr lang="en-US" i="1" dirty="0"/>
              <a:t>ω = ε 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i="1" dirty="0">
              <a:latin typeface="Symbol" panose="05050102010706020507" pitchFamily="18" charset="2"/>
            </a:endParaRPr>
          </a:p>
          <a:p>
            <a:r>
              <a:rPr lang="en-US" dirty="0"/>
              <a:t>Equations for Reynolds stresses  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F88C-27CB-44DD-8273-CF55F72F1B7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04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>
                <a:solidFill>
                  <a:srgbClr val="FF0000"/>
                </a:solidFill>
              </a:rPr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0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Turbulent flow solution - options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 Numerical Simulation – DNS</a:t>
            </a:r>
          </a:p>
          <a:p>
            <a:pPr lvl="1"/>
            <a:r>
              <a:rPr lang="en-US" dirty="0"/>
              <a:t>Difference equations</a:t>
            </a:r>
          </a:p>
          <a:p>
            <a:r>
              <a:rPr lang="en-US" dirty="0"/>
              <a:t>Averaged N-S equations – RANS </a:t>
            </a:r>
          </a:p>
          <a:p>
            <a:pPr lvl="1"/>
            <a:r>
              <a:rPr lang="en-US" dirty="0"/>
              <a:t>Mean values</a:t>
            </a:r>
          </a:p>
          <a:p>
            <a:pPr lvl="1"/>
            <a:r>
              <a:rPr lang="en-US" dirty="0"/>
              <a:t>Turbulence modelling</a:t>
            </a:r>
          </a:p>
          <a:p>
            <a:r>
              <a:rPr lang="en-US" dirty="0"/>
              <a:t>Combined approach – URANS, LES (Large Eddy Simulation)</a:t>
            </a:r>
          </a:p>
          <a:p>
            <a:pPr lvl="1"/>
            <a:r>
              <a:rPr lang="en-US" dirty="0"/>
              <a:t>Big structures – simulation (DNS)</a:t>
            </a:r>
          </a:p>
          <a:p>
            <a:pPr lvl="1"/>
            <a:r>
              <a:rPr lang="en-US" dirty="0"/>
              <a:t>Small structures – modelling (RANS)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8223-6C07-4079-A826-0DE38B35AAA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30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138530" y="2037522"/>
            <a:ext cx="218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 do note have HW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138530" y="2822714"/>
            <a:ext cx="205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Basic </a:t>
            </a:r>
            <a:r>
              <a:rPr lang="en-US" dirty="0" err="1">
                <a:solidFill>
                  <a:srgbClr val="FF0000"/>
                </a:solidFill>
              </a:rPr>
              <a:t>eng.</a:t>
            </a:r>
            <a:r>
              <a:rPr lang="en-US" dirty="0">
                <a:solidFill>
                  <a:srgbClr val="FF0000"/>
                </a:solidFill>
              </a:rPr>
              <a:t> approach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290611" y="3864858"/>
            <a:ext cx="26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„</a:t>
            </a:r>
            <a:r>
              <a:rPr lang="en-US" dirty="0">
                <a:solidFill>
                  <a:srgbClr val="FF0000"/>
                </a:solidFill>
              </a:rPr>
              <a:t>Advanced</a:t>
            </a:r>
            <a:r>
              <a:rPr lang="cs-CZ" dirty="0">
                <a:solidFill>
                  <a:srgbClr val="FF0000"/>
                </a:solidFill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eng.</a:t>
            </a:r>
            <a:r>
              <a:rPr lang="en-US" dirty="0">
                <a:solidFill>
                  <a:srgbClr val="FF0000"/>
                </a:solidFill>
              </a:rPr>
              <a:t> approach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032234" y="5276335"/>
            <a:ext cx="438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More in lectures on mathematical modelling</a:t>
            </a:r>
          </a:p>
        </p:txBody>
      </p:sp>
    </p:spTree>
    <p:extLst>
      <p:ext uri="{BB962C8B-B14F-4D97-AF65-F5344CB8AC3E}">
        <p14:creationId xmlns:p14="http://schemas.microsoft.com/office/powerpoint/2010/main" val="139547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 uiExpand="1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Fluid Dynamics CFD software</a:t>
            </a:r>
          </a:p>
          <a:p>
            <a:pPr lvl="1"/>
            <a:r>
              <a:rPr lang="en-US" dirty="0"/>
              <a:t>ANSYS</a:t>
            </a:r>
          </a:p>
          <a:p>
            <a:pPr lvl="2"/>
            <a:r>
              <a:rPr lang="en-US" dirty="0"/>
              <a:t>FLUENT</a:t>
            </a:r>
          </a:p>
          <a:p>
            <a:pPr lvl="2"/>
            <a:r>
              <a:rPr lang="en-US" dirty="0"/>
              <a:t>CFX</a:t>
            </a:r>
          </a:p>
          <a:p>
            <a:pPr lvl="1"/>
            <a:r>
              <a:rPr lang="en-US" dirty="0"/>
              <a:t>NUMECA FINE</a:t>
            </a:r>
          </a:p>
          <a:p>
            <a:pPr lvl="1"/>
            <a:r>
              <a:rPr lang="en-US" dirty="0" err="1"/>
              <a:t>OpenFOAM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D8083-3ADF-4130-B8F9-89AF3B40610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31</a:t>
            </a:fld>
            <a:endParaRPr lang="cs-CZ"/>
          </a:p>
        </p:txBody>
      </p:sp>
      <p:pic>
        <p:nvPicPr>
          <p:cNvPr id="24578" name="Picture 2" descr="http://www.numeca.com/sites/numeca/files/lagrangian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417" y="3962838"/>
            <a:ext cx="3212474" cy="2141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numeca.com/sites/numeca/files/site-sa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1" y="4001294"/>
            <a:ext cx="2743228" cy="1828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img.directindustry.com/images_di/photo-g/cfd-software-computational-fluid-dynamics-9123-25137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80" y="1616516"/>
            <a:ext cx="2986870" cy="2233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www.tecplot.com/wp-content/uploads/2012/10/CFD-Softwa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22" y="2256753"/>
            <a:ext cx="2620374" cy="2067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ttp://www.aij.or.jp/jpn/publish/cfdguide/imag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61" y="4286715"/>
            <a:ext cx="2264277" cy="1877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53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attention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2821-575F-4769-9D64-A437FFD95F4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02/13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1925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/>
            <a:r>
              <a:rPr lang="en-US" sz="3600" dirty="0"/>
              <a:t>Turbulence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457200">
              <a:buFont typeface="+mj-lt"/>
              <a:buAutoNum type="alphaLcPeriod"/>
            </a:pPr>
            <a:r>
              <a:rPr lang="en-US" sz="2800" noProof="0" dirty="0"/>
              <a:t>Properties of turbulence (dynamics, randomness, vorticity, fractality, 3D, effective mixing)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800" dirty="0"/>
              <a:t>Turbulence origin (flow stability)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800" dirty="0"/>
              <a:t>Equations of turbulent flow RANS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800" dirty="0"/>
              <a:t>Solubility of turbulent flows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CE5A-4195-4347-A19B-4DA54060B0FD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2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Laminar x turbulent flow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Laminar flow of viscous fluid</a:t>
            </a:r>
          </a:p>
          <a:p>
            <a:pPr lvl="1"/>
            <a:r>
              <a:rPr lang="en-US" dirty="0"/>
              <a:t>Parallel streamlines (movement in layers)</a:t>
            </a:r>
          </a:p>
          <a:p>
            <a:pPr lvl="1"/>
            <a:r>
              <a:rPr lang="en-US" dirty="0"/>
              <a:t>Spanwise only molecular diffusion</a:t>
            </a:r>
          </a:p>
          <a:p>
            <a:pPr lvl="1"/>
            <a:r>
              <a:rPr lang="en-US" dirty="0"/>
              <a:t>„Limited“ vorticity</a:t>
            </a:r>
          </a:p>
          <a:p>
            <a:pPr lvl="1"/>
            <a:r>
              <a:rPr lang="en-US" dirty="0"/>
              <a:t>Stationary (?)</a:t>
            </a:r>
          </a:p>
          <a:p>
            <a:pPr lvl="1"/>
            <a:r>
              <a:rPr lang="en-US" dirty="0"/>
              <a:t>2D(?)</a:t>
            </a:r>
          </a:p>
          <a:p>
            <a:r>
              <a:rPr lang="en-US" dirty="0"/>
              <a:t>Turbulent flow</a:t>
            </a:r>
          </a:p>
          <a:p>
            <a:pPr lvl="1"/>
            <a:r>
              <a:rPr lang="en-US" dirty="0"/>
              <a:t>Non-stationary</a:t>
            </a:r>
          </a:p>
          <a:p>
            <a:pPr lvl="1"/>
            <a:r>
              <a:rPr lang="en-US" dirty="0"/>
              <a:t>3D</a:t>
            </a:r>
          </a:p>
          <a:p>
            <a:pPr lvl="1"/>
            <a:r>
              <a:rPr lang="en-US" dirty="0"/>
              <a:t>Vortical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CFDF5-F0D9-47C3-B4F2-2DB261E241F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5</a:t>
            </a:fld>
            <a:endParaRPr lang="cs-CZ"/>
          </a:p>
        </p:txBody>
      </p:sp>
      <p:pic>
        <p:nvPicPr>
          <p:cNvPr id="25602" name="Picture 2" descr="http://upload.wikimedia.org/wikipedia/commons/3/38/Flusso_laminar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569939"/>
            <a:ext cx="1872156" cy="14497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901630" y="2150772"/>
            <a:ext cx="2223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Not </a:t>
            </a:r>
            <a:r>
              <a:rPr lang="cs-CZ" dirty="0" err="1">
                <a:solidFill>
                  <a:srgbClr val="FF0000"/>
                </a:solidFill>
              </a:rPr>
              <a:t>potential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flow</a:t>
            </a:r>
            <a:r>
              <a:rPr lang="cs-CZ" dirty="0">
                <a:solidFill>
                  <a:srgbClr val="FF0000"/>
                </a:solidFill>
              </a:rPr>
              <a:t> !!!</a:t>
            </a:r>
          </a:p>
          <a:p>
            <a:r>
              <a:rPr lang="cs-CZ" dirty="0">
                <a:solidFill>
                  <a:srgbClr val="FF0000"/>
                </a:solidFill>
              </a:rPr>
              <a:t>(</a:t>
            </a:r>
            <a:r>
              <a:rPr lang="cs-CZ" dirty="0" err="1">
                <a:solidFill>
                  <a:srgbClr val="FF0000"/>
                </a:solidFill>
              </a:rPr>
              <a:t>internal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friction</a:t>
            </a:r>
            <a:r>
              <a:rPr lang="cs-CZ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5604" name="Picture 4" descr="Animace turbulentního proud&amp;ecaron;ní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614" y="4284422"/>
            <a:ext cx="2580336" cy="1290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0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08" y="-9490"/>
            <a:ext cx="1661392" cy="990218"/>
          </a:xfrm>
          <a:prstGeom prst="rect">
            <a:avLst/>
          </a:prstGeom>
        </p:spPr>
      </p:pic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4000" dirty="0"/>
              <a:t>Turbulence – definition (attributes)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670074"/>
            <a:ext cx="2688976" cy="4617226"/>
          </a:xfrm>
        </p:spPr>
        <p:txBody>
          <a:bodyPr>
            <a:normAutofit fontScale="70000" lnSpcReduction="20000"/>
          </a:bodyPr>
          <a:lstStyle/>
          <a:p>
            <a:r>
              <a:rPr lang="en-US" altLang="cs-CZ" sz="2800" dirty="0"/>
              <a:t>Complexity</a:t>
            </a:r>
          </a:p>
          <a:p>
            <a:r>
              <a:rPr lang="en-US" altLang="cs-CZ" sz="2800" dirty="0"/>
              <a:t>Randomness (deterministic chaos)</a:t>
            </a:r>
          </a:p>
          <a:p>
            <a:r>
              <a:rPr lang="en-US" altLang="cs-CZ" sz="2800" dirty="0"/>
              <a:t>Time-space character</a:t>
            </a:r>
          </a:p>
          <a:p>
            <a:r>
              <a:rPr lang="en-US" altLang="cs-CZ" sz="2800" dirty="0"/>
              <a:t>Dynamics (waves)</a:t>
            </a:r>
          </a:p>
          <a:p>
            <a:r>
              <a:rPr lang="en-US" altLang="cs-CZ" sz="2800" dirty="0"/>
              <a:t>Topology (3D)</a:t>
            </a:r>
          </a:p>
          <a:p>
            <a:r>
              <a:rPr lang="en-US" altLang="cs-CZ" sz="2800" dirty="0"/>
              <a:t>Spectrum of scales (fractality)</a:t>
            </a:r>
          </a:p>
          <a:p>
            <a:r>
              <a:rPr lang="en-US" altLang="cs-CZ" sz="2800" dirty="0"/>
              <a:t>Coherent structures</a:t>
            </a:r>
          </a:p>
          <a:p>
            <a:r>
              <a:rPr lang="en-US" altLang="cs-CZ" sz="2800" dirty="0"/>
              <a:t>Vorticity (vortices)</a:t>
            </a:r>
          </a:p>
          <a:p>
            <a:r>
              <a:rPr lang="en-US" altLang="cs-CZ" sz="2800" dirty="0"/>
              <a:t>Diffusivity</a:t>
            </a:r>
          </a:p>
          <a:p>
            <a:r>
              <a:rPr lang="en-US" altLang="cs-CZ" sz="2800" dirty="0" err="1"/>
              <a:t>Dissipativity</a:t>
            </a:r>
            <a:endParaRPr lang="en-US" altLang="cs-CZ" sz="2800" dirty="0"/>
          </a:p>
          <a:p>
            <a:r>
              <a:rPr lang="en-US" altLang="cs-CZ" sz="2800" dirty="0"/>
              <a:t>Irreversibility </a:t>
            </a:r>
          </a:p>
          <a:p>
            <a:r>
              <a:rPr lang="en-US" altLang="cs-CZ" sz="2800" dirty="0"/>
              <a:t>Non-linearity</a:t>
            </a:r>
          </a:p>
          <a:p>
            <a:r>
              <a:rPr lang="en-US" altLang="cs-CZ" sz="2800" dirty="0"/>
              <a:t>…</a:t>
            </a:r>
          </a:p>
        </p:txBody>
      </p:sp>
      <p:sp>
        <p:nvSpPr>
          <p:cNvPr id="3" name="Zástupný symbol pro média 2"/>
          <p:cNvSpPr>
            <a:spLocks noGrp="1"/>
          </p:cNvSpPr>
          <p:nvPr>
            <p:ph type="media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afn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2504" y="1647056"/>
            <a:ext cx="6096000" cy="4572000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566543" y="1277724"/>
            <a:ext cx="15449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 err="1"/>
              <a:t>Jansen</a:t>
            </a:r>
            <a:r>
              <a:rPr lang="cs-CZ" dirty="0"/>
              <a:t> 2000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AB10-F3C0-4362-AC25-118C405FE3B8}" type="datetime1">
              <a:rPr lang="cs-CZ" altLang="cs-CZ" smtClean="0"/>
              <a:t>4.9.2024</a:t>
            </a:fld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Mechanika tekutin 10/13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EB55-D1A1-47E7-AF64-7AB3D76A9531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99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1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1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1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1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107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Flow in pipe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cs-CZ" baseline="-250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2000 = &gt; </a:t>
            </a:r>
            <a:r>
              <a:rPr lang="cs-CZ" i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cs-CZ" baseline="-250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2 .10</a:t>
            </a:r>
            <a:r>
              <a:rPr lang="cs-CZ" baseline="30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311767"/>
              </p:ext>
            </p:extLst>
          </p:nvPr>
        </p:nvGraphicFramePr>
        <p:xfrm>
          <a:off x="5884863" y="1589088"/>
          <a:ext cx="297021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1485720" imgH="444240" progId="Equation.DSMT4">
                  <p:embed/>
                </p:oleObj>
              </mc:Choice>
              <mc:Fallback>
                <p:oleObj name="Equation" r:id="rId4" imgW="14857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84863" y="1589088"/>
                        <a:ext cx="2970212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10388"/>
              </p:ext>
            </p:extLst>
          </p:nvPr>
        </p:nvGraphicFramePr>
        <p:xfrm>
          <a:off x="1547664" y="3183565"/>
          <a:ext cx="388843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8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32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32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50" b="1" i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en-US" sz="1350" b="1" i="0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[m]</a:t>
                      </a:r>
                      <a:endParaRPr lang="cs-CZ" sz="1350" b="1" i="0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1" i="1" kern="1200" dirty="0" err="1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1350" b="1" i="0" kern="1200" baseline="-25000" dirty="0" err="1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crit</a:t>
                      </a:r>
                      <a:r>
                        <a:rPr lang="en-US" sz="1350" b="1" i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50" b="1" i="0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[m/s]</a:t>
                      </a:r>
                      <a:endParaRPr lang="cs-CZ" sz="1350" b="1" i="0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1" i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 </a:t>
                      </a:r>
                      <a:r>
                        <a:rPr lang="en-US" sz="1350" b="1" i="0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[m</a:t>
                      </a:r>
                      <a:r>
                        <a:rPr lang="en-US" sz="1350" b="1" i="0" kern="1200" baseline="300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50" b="1" i="0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/s]</a:t>
                      </a:r>
                      <a:endParaRPr lang="cs-CZ" sz="1350" b="1" i="0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cs-C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</a:t>
                      </a:r>
                      <a:endParaRPr lang="cs-CZ" sz="1800" kern="1200" baseline="300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cs-C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cs-C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1.6 10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cs-CZ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cs-C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cs-C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1.6 10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-4</a:t>
                      </a:r>
                      <a:endParaRPr lang="cs-CZ" sz="1800" kern="1200" baseline="300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cs-C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0.004</a:t>
                      </a:r>
                      <a:endParaRPr lang="cs-C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-4</a:t>
                      </a:r>
                      <a:endParaRPr lang="cs-CZ" sz="1800" kern="1200" baseline="300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</a:t>
                      </a:r>
                      <a:endParaRPr lang="cs-C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1.6 10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</a:t>
                      </a:r>
                      <a:endParaRPr lang="cs-CZ" sz="1800" kern="1200" baseline="300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0.0002</a:t>
                      </a:r>
                      <a:endParaRPr lang="cs-C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1.6 10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-2</a:t>
                      </a:r>
                      <a:endParaRPr lang="cs-CZ" sz="1800" kern="1200" baseline="300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7" name="Skupina 6"/>
          <p:cNvGrpSpPr/>
          <p:nvPr/>
        </p:nvGrpSpPr>
        <p:grpSpPr>
          <a:xfrm>
            <a:off x="5581735" y="3547782"/>
            <a:ext cx="1379593" cy="2228071"/>
            <a:chOff x="5581735" y="3001129"/>
            <a:chExt cx="1379593" cy="2228071"/>
          </a:xfrm>
        </p:grpSpPr>
        <p:sp>
          <p:nvSpPr>
            <p:cNvPr id="9" name="TextovéPole 8"/>
            <p:cNvSpPr txBox="1"/>
            <p:nvPr/>
          </p:nvSpPr>
          <p:spPr>
            <a:xfrm>
              <a:off x="5581735" y="3001129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>
                  <a:solidFill>
                    <a:srgbClr val="0070C0"/>
                  </a:solidFill>
                </a:rPr>
                <a:t>Laminar</a:t>
              </a:r>
              <a:endParaRPr lang="cs-CZ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868144" y="4285229"/>
              <a:ext cx="1093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>
                  <a:solidFill>
                    <a:srgbClr val="FF0000"/>
                  </a:solidFill>
                </a:rPr>
                <a:t>Turbulent</a:t>
              </a:r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11" name="Pravá složená závorka 10"/>
            <p:cNvSpPr/>
            <p:nvPr/>
          </p:nvSpPr>
          <p:spPr>
            <a:xfrm>
              <a:off x="5581735" y="3789040"/>
              <a:ext cx="214401" cy="144016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5688935" y="3370461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???</a:t>
              </a:r>
            </a:p>
          </p:txBody>
        </p:sp>
      </p:grp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050AEC44-D384-44E7-B8CA-71E8A99E8C33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14" name="Zástupný symbol pro datum 10"/>
          <p:cNvSpPr>
            <a:spLocks noGrp="1"/>
          </p:cNvSpPr>
          <p:nvPr>
            <p:ph type="dt" sz="half" idx="10"/>
          </p:nvPr>
        </p:nvSpPr>
        <p:spPr>
          <a:xfrm>
            <a:off x="457200" y="6165304"/>
            <a:ext cx="2133600" cy="476250"/>
          </a:xfrm>
        </p:spPr>
        <p:txBody>
          <a:bodyPr/>
          <a:lstStyle/>
          <a:p>
            <a:fld id="{3CF323D6-71AC-40D6-B791-012E89C2FE9C}" type="datetime1">
              <a:rPr lang="cs-CZ" smtClean="0"/>
              <a:t>4.9.2024</a:t>
            </a:fld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994040"/>
              </p:ext>
            </p:extLst>
          </p:nvPr>
        </p:nvGraphicFramePr>
        <p:xfrm>
          <a:off x="4972255" y="847646"/>
          <a:ext cx="1218960" cy="73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609480" imgH="368280" progId="Equation.DSMT4">
                  <p:embed/>
                </p:oleObj>
              </mc:Choice>
              <mc:Fallback>
                <p:oleObj name="Equation" r:id="rId6" imgW="6094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72255" y="847646"/>
                        <a:ext cx="1218960" cy="736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44" name="Picture 24" descr="http://ucy-compsci.org/upfiles/Image/fstyliPICS/lambda2_pip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97337"/>
            <a:ext cx="3309362" cy="1180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zápatí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</p:spTree>
    <p:extLst>
      <p:ext uri="{BB962C8B-B14F-4D97-AF65-F5344CB8AC3E}">
        <p14:creationId xmlns:p14="http://schemas.microsoft.com/office/powerpoint/2010/main" val="33407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flow</a:t>
            </a:r>
          </a:p>
        </p:txBody>
      </p:sp>
      <p:pic>
        <p:nvPicPr>
          <p:cNvPr id="7" name="45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F0BD-BA89-493B-BDA6-47AB10E4482B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8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4385654" y="5807631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TURBULENT !!!</a:t>
            </a:r>
          </a:p>
        </p:txBody>
      </p:sp>
    </p:spTree>
    <p:extLst>
      <p:ext uri="{BB962C8B-B14F-4D97-AF65-F5344CB8AC3E}">
        <p14:creationId xmlns:p14="http://schemas.microsoft.com/office/powerpoint/2010/main" val="96100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12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Reynolds experiment</a:t>
            </a:r>
          </a:p>
        </p:txBody>
      </p:sp>
      <p:sp>
        <p:nvSpPr>
          <p:cNvPr id="3" name="Obdélník 2"/>
          <p:cNvSpPr/>
          <p:nvPr/>
        </p:nvSpPr>
        <p:spPr>
          <a:xfrm>
            <a:off x="6012160" y="1772816"/>
            <a:ext cx="2293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Osborn</a:t>
            </a:r>
            <a:r>
              <a:rPr lang="cs-CZ" dirty="0"/>
              <a:t> </a:t>
            </a:r>
            <a:r>
              <a:rPr lang="cs-CZ" dirty="0" err="1"/>
              <a:t>Reynolds</a:t>
            </a:r>
            <a:r>
              <a:rPr lang="cs-CZ" dirty="0"/>
              <a:t> 1883</a:t>
            </a:r>
          </a:p>
        </p:txBody>
      </p:sp>
      <p:pic>
        <p:nvPicPr>
          <p:cNvPr id="4" name="Obrázek 9" descr="Reynolds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844824"/>
            <a:ext cx="3516453" cy="3603741"/>
          </a:xfrm>
          <a:prstGeom prst="rect">
            <a:avLst/>
          </a:prstGeom>
        </p:spPr>
      </p:pic>
      <p:pic>
        <p:nvPicPr>
          <p:cNvPr id="5" name="Obrázek 10" descr="Rey_pipe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348880"/>
            <a:ext cx="4236952" cy="3027142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6516216" y="5373216"/>
          <a:ext cx="1141412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6" imgW="583947" imgH="393529" progId="Equation.DSMT4">
                  <p:embed/>
                </p:oleObj>
              </mc:Choice>
              <mc:Fallback>
                <p:oleObj name="Equation" r:id="rId6" imgW="58394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5373216"/>
                        <a:ext cx="1141412" cy="785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652B1-4A0A-41FB-BB1A-009488FFF580}" type="datetime1">
              <a:rPr lang="cs-CZ" smtClean="0"/>
              <a:t>4.9.2024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10/13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23538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4323</TotalTime>
  <Words>990</Words>
  <Application>Microsoft Office PowerPoint</Application>
  <PresentationFormat>Předvádění na obrazovce (4:3)</PresentationFormat>
  <Paragraphs>440</Paragraphs>
  <Slides>32</Slides>
  <Notes>32</Notes>
  <HiddenSlides>0</HiddenSlides>
  <MMClips>6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Times New Roman</vt:lpstr>
      <vt:lpstr>Motiv Office</vt:lpstr>
      <vt:lpstr>Equation</vt:lpstr>
      <vt:lpstr>Fluid Mechanics</vt:lpstr>
      <vt:lpstr>Fluid Mechanics - lectures</vt:lpstr>
      <vt:lpstr>Fluid Mechanics - lectures</vt:lpstr>
      <vt:lpstr>Turbulence</vt:lpstr>
      <vt:lpstr>Laminar x turbulent flow</vt:lpstr>
      <vt:lpstr>Turbulence – definition (attributes)</vt:lpstr>
      <vt:lpstr>Flow in pipe</vt:lpstr>
      <vt:lpstr>Thermal flow</vt:lpstr>
      <vt:lpstr>Reynolds experiment</vt:lpstr>
      <vt:lpstr>Reynolds experiment</vt:lpstr>
      <vt:lpstr>Stability</vt:lpstr>
      <vt:lpstr>Shear regions</vt:lpstr>
      <vt:lpstr>Turbulence</vt:lpstr>
      <vt:lpstr>Turbulence</vt:lpstr>
      <vt:lpstr>Reynolds decomposition</vt:lpstr>
      <vt:lpstr>Averaging properties</vt:lpstr>
      <vt:lpstr>Velocity and pressure fluctuations</vt:lpstr>
      <vt:lpstr>Continuity equation</vt:lpstr>
      <vt:lpstr>Substantial derivative</vt:lpstr>
      <vt:lpstr>Reynolds equations</vt:lpstr>
      <vt:lpstr>Solvability of  RANS</vt:lpstr>
      <vt:lpstr>Reynolds stress</vt:lpstr>
      <vt:lpstr>Reynolds stress</vt:lpstr>
      <vt:lpstr>Reynolds stress</vt:lpstr>
      <vt:lpstr>RANS solution</vt:lpstr>
      <vt:lpstr>Prandtl mixing length</vt:lpstr>
      <vt:lpstr>Turbulent viscosity</vt:lpstr>
      <vt:lpstr>Quantities in RANS</vt:lpstr>
      <vt:lpstr>Turbulence modelling</vt:lpstr>
      <vt:lpstr>Turbulent flow solution - options</vt:lpstr>
      <vt:lpstr>Engineering approach</vt:lpstr>
      <vt:lpstr>Thanks for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Ježek Jan</dc:creator>
  <cp:lastModifiedBy>Vaclav Uruba</cp:lastModifiedBy>
  <cp:revision>216</cp:revision>
  <dcterms:created xsi:type="dcterms:W3CDTF">2014-06-23T12:27:22Z</dcterms:created>
  <dcterms:modified xsi:type="dcterms:W3CDTF">2024-09-04T14:42:59Z</dcterms:modified>
</cp:coreProperties>
</file>