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3"/>
  </p:notesMasterIdLst>
  <p:sldIdLst>
    <p:sldId id="374" r:id="rId2"/>
    <p:sldId id="372" r:id="rId3"/>
    <p:sldId id="373" r:id="rId4"/>
    <p:sldId id="259" r:id="rId5"/>
    <p:sldId id="317" r:id="rId6"/>
    <p:sldId id="318" r:id="rId7"/>
    <p:sldId id="320" r:id="rId8"/>
    <p:sldId id="321" r:id="rId9"/>
    <p:sldId id="322" r:id="rId10"/>
    <p:sldId id="326" r:id="rId11"/>
    <p:sldId id="309" r:id="rId12"/>
    <p:sldId id="310" r:id="rId13"/>
    <p:sldId id="325" r:id="rId14"/>
    <p:sldId id="313" r:id="rId15"/>
    <p:sldId id="314" r:id="rId16"/>
    <p:sldId id="315" r:id="rId17"/>
    <p:sldId id="327" r:id="rId18"/>
    <p:sldId id="328" r:id="rId19"/>
    <p:sldId id="330" r:id="rId20"/>
    <p:sldId id="331" r:id="rId21"/>
    <p:sldId id="333" r:id="rId22"/>
    <p:sldId id="335" r:id="rId23"/>
    <p:sldId id="336" r:id="rId24"/>
    <p:sldId id="312" r:id="rId25"/>
    <p:sldId id="364" r:id="rId26"/>
    <p:sldId id="341" r:id="rId27"/>
    <p:sldId id="342" r:id="rId28"/>
    <p:sldId id="344" r:id="rId29"/>
    <p:sldId id="346" r:id="rId30"/>
    <p:sldId id="347" r:id="rId31"/>
    <p:sldId id="349" r:id="rId32"/>
    <p:sldId id="350" r:id="rId33"/>
    <p:sldId id="351" r:id="rId34"/>
    <p:sldId id="352" r:id="rId35"/>
    <p:sldId id="353" r:id="rId36"/>
    <p:sldId id="357" r:id="rId37"/>
    <p:sldId id="365" r:id="rId38"/>
    <p:sldId id="362" r:id="rId39"/>
    <p:sldId id="370" r:id="rId40"/>
    <p:sldId id="363" r:id="rId41"/>
    <p:sldId id="369" r:id="rId4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89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9" autoAdjust="0"/>
    <p:restoredTop sz="86393" autoAdjust="0"/>
  </p:normalViewPr>
  <p:slideViewPr>
    <p:cSldViewPr snapToGrid="0">
      <p:cViewPr varScale="1">
        <p:scale>
          <a:sx n="92" d="100"/>
          <a:sy n="92" d="100"/>
        </p:scale>
        <p:origin x="106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29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5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4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028F4-CE3B-467B-8F40-43D1A027A39C}" type="datetimeFigureOut">
              <a:rPr lang="cs-CZ" smtClean="0"/>
              <a:t>4.9.2024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DF672-F227-4772-822B-B29FD32E684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1866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1454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9692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6912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64471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1159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55124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5372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15003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78459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92227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333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12411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88286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08547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34842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46036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73805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82174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68836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2353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38657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6792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54294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84826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84921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83336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51595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04433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13748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68611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34641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19101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BA4F4-052E-405B-8D3F-AE4F13077D8C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3553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8614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354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8095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763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0933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8754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DF672-F227-4772-822B-B29FD32E6848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3172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9E01F-2348-4930-B75E-628A87172217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301" y="215"/>
            <a:ext cx="9220302" cy="166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481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636A1-B310-4C98-982B-31911237B9F8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8205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C501D-F17D-4FE9-944C-D3895371E7F5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073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D8723-453F-4ED9-923F-D87A17AB8466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7008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E07DE-17D9-4B50-BA02-5CBABC1D635F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8485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9937F-3873-4E46-A8CD-8AD1CF107357}" type="datetime1">
              <a:rPr lang="cs-CZ" smtClean="0"/>
              <a:t>4.9.2024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3780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B1BB-73F7-4CE3-8152-5F65046D883C}" type="datetime1">
              <a:rPr lang="cs-CZ" smtClean="0"/>
              <a:t>4.9.2024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0758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6AA6A-835A-4D60-9D65-C6547CFF9E71}" type="datetime1">
              <a:rPr lang="cs-CZ" smtClean="0"/>
              <a:t>4.9.2024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077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0DC4A-091F-4973-B4B2-976AFECA2F02}" type="datetime1">
              <a:rPr lang="cs-CZ" smtClean="0"/>
              <a:t>4.9.2024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7936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DE70E-F020-47AA-AEEE-144CE34FB2A5}" type="datetime1">
              <a:rPr lang="cs-CZ" smtClean="0"/>
              <a:t>4.9.2024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5100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79F74-D110-4118-89AA-7DDD6B631065}" type="datetime1">
              <a:rPr lang="cs-CZ" smtClean="0"/>
              <a:t>4.9.2024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6656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0997A-2545-408B-B788-DF4F021FAA61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Mechanika tekutin 12/13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6EB02-BEEA-4AEA-8B7E-F8311C2221C1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40" b="15348"/>
          <a:stretch/>
        </p:blipFill>
        <p:spPr>
          <a:xfrm>
            <a:off x="7439185" y="0"/>
            <a:ext cx="1699360" cy="84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2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4.emf"/><Relationship Id="rId5" Type="http://schemas.openxmlformats.org/officeDocument/2006/relationships/hyperlink" Target="http://home.zcu.cz/~uruba/vyuka/FM/" TargetMode="External"/><Relationship Id="rId10" Type="http://schemas.openxmlformats.org/officeDocument/2006/relationships/oleObject" Target="../embeddings/oleObject3.bin"/><Relationship Id="rId4" Type="http://schemas.openxmlformats.org/officeDocument/2006/relationships/hyperlink" Target="mailto:uruba@fst.zcu.cz" TargetMode="External"/><Relationship Id="rId9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2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.wmf"/><Relationship Id="rId11" Type="http://schemas.openxmlformats.org/officeDocument/2006/relationships/image" Target="../media/image25.png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8.wmf"/><Relationship Id="rId4" Type="http://schemas.openxmlformats.org/officeDocument/2006/relationships/oleObject" Target="../embeddings/oleObject13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wmf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0.wmf"/><Relationship Id="rId5" Type="http://schemas.openxmlformats.org/officeDocument/2006/relationships/image" Target="../media/image7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Fluid Mechanics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2318538"/>
          </a:xfrm>
        </p:spPr>
        <p:txBody>
          <a:bodyPr>
            <a:normAutofit/>
          </a:bodyPr>
          <a:lstStyle/>
          <a:p>
            <a:r>
              <a:rPr lang="cs-CZ" noProof="0" dirty="0" smtClean="0"/>
              <a:t>Prof. </a:t>
            </a:r>
            <a:r>
              <a:rPr lang="en-US" noProof="0" dirty="0" smtClean="0"/>
              <a:t>Václav </a:t>
            </a:r>
            <a:r>
              <a:rPr lang="en-US" noProof="0" dirty="0"/>
              <a:t>Uruba</a:t>
            </a:r>
          </a:p>
          <a:p>
            <a:r>
              <a:rPr lang="en-US" noProof="0" dirty="0">
                <a:hlinkClick r:id="rId4"/>
              </a:rPr>
              <a:t>uruba@fst.zcu.cz</a:t>
            </a:r>
            <a:r>
              <a:rPr lang="en-US" noProof="0" dirty="0"/>
              <a:t> </a:t>
            </a:r>
          </a:p>
          <a:p>
            <a:r>
              <a:rPr lang="en-US" dirty="0">
                <a:hlinkClick r:id="rId5"/>
              </a:rPr>
              <a:t>http://home.zcu.cz/~uruba/vyuka/FM</a:t>
            </a:r>
            <a:r>
              <a:rPr lang="en-US" dirty="0" smtClean="0">
                <a:hlinkClick r:id="rId5"/>
              </a:rPr>
              <a:t>/</a:t>
            </a:r>
            <a:r>
              <a:rPr lang="cs-CZ" dirty="0" smtClean="0"/>
              <a:t> </a:t>
            </a:r>
            <a:r>
              <a:rPr lang="en-US" dirty="0" smtClean="0"/>
              <a:t> </a:t>
            </a:r>
            <a:endParaRPr lang="en-US" noProof="0" dirty="0"/>
          </a:p>
          <a:p>
            <a:r>
              <a:rPr lang="en-US" dirty="0"/>
              <a:t>UWB FME, KKE</a:t>
            </a:r>
          </a:p>
          <a:p>
            <a:r>
              <a:rPr lang="en-US" dirty="0"/>
              <a:t>Institute of Thermomechanics ASCR, CTU in </a:t>
            </a:r>
            <a:r>
              <a:rPr lang="en-US" noProof="0" dirty="0"/>
              <a:t>Prague FME, C</a:t>
            </a:r>
            <a:r>
              <a:rPr lang="en-US" dirty="0"/>
              <a:t>U FFM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7CBC0-F326-49B1-B9DB-7FEF6229C74E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</a:t>
            </a:fld>
            <a:endParaRPr lang="cs-CZ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5422900" y="2882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22900" y="28829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5422900" y="2882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22900" y="28829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5422900" y="28829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10" imgW="114300" imgH="165100" progId="Equation.3">
                  <p:embed/>
                </p:oleObj>
              </mc:Choice>
              <mc:Fallback>
                <p:oleObj name="Equation" r:id="rId10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422900" y="28829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71794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sphere in flow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347864" y="1600201"/>
            <a:ext cx="5338936" cy="2285258"/>
          </a:xfrm>
        </p:spPr>
        <p:txBody>
          <a:bodyPr>
            <a:normAutofit/>
          </a:bodyPr>
          <a:lstStyle/>
          <a:p>
            <a:r>
              <a:rPr lang="en-US" dirty="0"/>
              <a:t>Relevant quantities:</a:t>
            </a:r>
            <a:br>
              <a:rPr lang="en-US" dirty="0"/>
            </a:br>
            <a:r>
              <a:rPr lang="en-US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dirty="0"/>
              <a:t>[</a:t>
            </a:r>
            <a:r>
              <a:rPr lang="en-US" dirty="0" err="1"/>
              <a:t>kg.m</a:t>
            </a:r>
            <a:r>
              <a:rPr lang="en-US" dirty="0"/>
              <a:t>/s</a:t>
            </a:r>
            <a:r>
              <a:rPr lang="en-US" baseline="30000" dirty="0"/>
              <a:t>2</a:t>
            </a:r>
            <a:r>
              <a:rPr lang="en-US" dirty="0"/>
              <a:t>],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dirty="0"/>
              <a:t>[m/s],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dirty="0"/>
              <a:t>[m], </a:t>
            </a:r>
            <a:r>
              <a:rPr lang="en-US" i="1" dirty="0"/>
              <a:t>ρ</a:t>
            </a:r>
            <a:r>
              <a:rPr lang="en-US" dirty="0"/>
              <a:t>[kg/m</a:t>
            </a:r>
            <a:r>
              <a:rPr lang="en-US" baseline="30000" dirty="0"/>
              <a:t>3</a:t>
            </a:r>
            <a:r>
              <a:rPr lang="en-US" dirty="0"/>
              <a:t>], </a:t>
            </a:r>
            <a:r>
              <a:rPr lang="en-US" i="1" dirty="0">
                <a:latin typeface="Symbol" pitchFamily="18" charset="2"/>
              </a:rPr>
              <a:t>n</a:t>
            </a:r>
            <a:r>
              <a:rPr lang="en-US" dirty="0"/>
              <a:t>[m/s</a:t>
            </a:r>
            <a:r>
              <a:rPr lang="en-US" baseline="30000" dirty="0"/>
              <a:t>2</a:t>
            </a:r>
            <a:r>
              <a:rPr lang="en-US" dirty="0"/>
              <a:t>]</a:t>
            </a:r>
            <a:br>
              <a:rPr lang="en-US" dirty="0"/>
            </a:br>
            <a:r>
              <a:rPr lang="en-US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dirty="0"/>
              <a:t> =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dirty="0"/>
              <a:t>(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V,d,ρ,</a:t>
            </a:r>
            <a:r>
              <a:rPr lang="en-US" i="1" dirty="0" err="1">
                <a:latin typeface="Symbol" pitchFamily="18" charset="2"/>
                <a:cs typeface="Times New Roman" pitchFamily="18" charset="0"/>
              </a:rPr>
              <a:t>ν</a:t>
            </a:r>
            <a:r>
              <a:rPr lang="en-US" dirty="0"/>
              <a:t>)</a:t>
            </a: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= 5,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= 3,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= 2</a:t>
            </a:r>
          </a:p>
          <a:p>
            <a:r>
              <a:rPr lang="en-US" dirty="0"/>
              <a:t>Dimensionless parameters: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81DA6-F33F-4666-8AD8-64189E15E32B}" type="datetime1">
              <a:rPr lang="cs-CZ" smtClean="0"/>
              <a:t>4.9.2024</a:t>
            </a:fld>
            <a:endParaRPr lang="cs-CZ"/>
          </a:p>
        </p:txBody>
      </p:sp>
      <p:sp>
        <p:nvSpPr>
          <p:cNvPr id="20" name="Zástupný symbol pro číslo snímku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10</a:t>
            </a:fld>
            <a:endParaRPr lang="cs-CZ"/>
          </a:p>
        </p:txBody>
      </p:sp>
      <p:pic>
        <p:nvPicPr>
          <p:cNvPr id="3074" name="Picture 2" descr="kou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2232248" cy="225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80" y="3911600"/>
            <a:ext cx="38608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8" name="Objekt 7"/>
          <p:cNvGraphicFramePr>
            <a:graphicFrameLocks noChangeAspect="1"/>
          </p:cNvGraphicFramePr>
          <p:nvPr/>
        </p:nvGraphicFramePr>
        <p:xfrm>
          <a:off x="3995935" y="4005063"/>
          <a:ext cx="2305050" cy="127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6" imgW="1536700" imgH="850900" progId="Equation.DSMT4">
                  <p:embed/>
                </p:oleObj>
              </mc:Choice>
              <mc:Fallback>
                <p:oleObj name="Equation" r:id="rId6" imgW="1536700" imgH="850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935" y="4005063"/>
                        <a:ext cx="2305050" cy="1276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10" name="Objekt 9"/>
          <p:cNvGraphicFramePr>
            <a:graphicFrameLocks noChangeAspect="1"/>
          </p:cNvGraphicFramePr>
          <p:nvPr/>
        </p:nvGraphicFramePr>
        <p:xfrm>
          <a:off x="6732240" y="4005064"/>
          <a:ext cx="1181100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8" imgW="787400" imgH="571500" progId="Equation.DSMT4">
                  <p:embed/>
                </p:oleObj>
              </mc:Choice>
              <mc:Fallback>
                <p:oleObj name="Equation" r:id="rId8" imgW="787400" imgH="571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240" y="4005064"/>
                        <a:ext cx="1181100" cy="857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3" name="Skupina 12"/>
          <p:cNvGrpSpPr/>
          <p:nvPr/>
        </p:nvGrpSpPr>
        <p:grpSpPr>
          <a:xfrm>
            <a:off x="3835720" y="3911600"/>
            <a:ext cx="2608488" cy="1951980"/>
            <a:chOff x="3835720" y="3911600"/>
            <a:chExt cx="2608488" cy="1951980"/>
          </a:xfrm>
        </p:grpSpPr>
        <p:sp>
          <p:nvSpPr>
            <p:cNvPr id="3" name="Ovál 2"/>
            <p:cNvSpPr/>
            <p:nvPr/>
          </p:nvSpPr>
          <p:spPr>
            <a:xfrm>
              <a:off x="3835720" y="3911600"/>
              <a:ext cx="2608488" cy="1473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3835720" y="5278805"/>
              <a:ext cx="6559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3200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cs-CZ" sz="3200" i="1" baseline="-25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</a:p>
          </p:txBody>
        </p:sp>
      </p:grpSp>
      <p:grpSp>
        <p:nvGrpSpPr>
          <p:cNvPr id="15" name="Skupina 14"/>
          <p:cNvGrpSpPr/>
          <p:nvPr/>
        </p:nvGrpSpPr>
        <p:grpSpPr>
          <a:xfrm>
            <a:off x="6660232" y="3814295"/>
            <a:ext cx="2229860" cy="1054865"/>
            <a:chOff x="6660232" y="3814295"/>
            <a:chExt cx="2229860" cy="1054865"/>
          </a:xfrm>
        </p:grpSpPr>
        <p:sp>
          <p:nvSpPr>
            <p:cNvPr id="4" name="Ovál 3"/>
            <p:cNvSpPr/>
            <p:nvPr/>
          </p:nvSpPr>
          <p:spPr>
            <a:xfrm>
              <a:off x="6660232" y="3911600"/>
              <a:ext cx="1584176" cy="95756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8272615" y="3814295"/>
              <a:ext cx="6174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3200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Re</a:t>
              </a:r>
              <a:endParaRPr lang="cs-CZ" sz="3200" i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078021" y="2464958"/>
            <a:ext cx="1317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[m], [kg], [s]</a:t>
            </a:r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</p:spTree>
    <p:extLst>
      <p:ext uri="{BB962C8B-B14F-4D97-AF65-F5344CB8AC3E}">
        <p14:creationId xmlns:p14="http://schemas.microsoft.com/office/powerpoint/2010/main" val="377798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Measured quantities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Pressure</a:t>
            </a:r>
          </a:p>
          <a:p>
            <a:r>
              <a:rPr lang="en-US" dirty="0"/>
              <a:t>Temperature</a:t>
            </a:r>
          </a:p>
          <a:p>
            <a:r>
              <a:rPr lang="en-US" dirty="0">
                <a:solidFill>
                  <a:srgbClr val="FF0000"/>
                </a:solidFill>
              </a:rPr>
              <a:t>Speed </a:t>
            </a:r>
          </a:p>
          <a:p>
            <a:r>
              <a:rPr lang="en-US" dirty="0"/>
              <a:t>Force </a:t>
            </a:r>
          </a:p>
          <a:p>
            <a:r>
              <a:rPr lang="en-US" dirty="0"/>
              <a:t>Material parameters</a:t>
            </a:r>
          </a:p>
          <a:p>
            <a:pPr lvl="1"/>
            <a:r>
              <a:rPr lang="en-US" dirty="0"/>
              <a:t>Density</a:t>
            </a:r>
          </a:p>
          <a:p>
            <a:pPr lvl="1"/>
            <a:r>
              <a:rPr lang="en-US" dirty="0"/>
              <a:t>Viscosity</a:t>
            </a:r>
          </a:p>
          <a:p>
            <a:pPr lvl="1"/>
            <a:r>
              <a:rPr lang="en-US" dirty="0"/>
              <a:t>…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AE1F1-DF83-4B94-B524-8A71C37D1630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11</a:t>
            </a:fld>
            <a:endParaRPr lang="cs-CZ"/>
          </a:p>
        </p:txBody>
      </p:sp>
      <p:sp>
        <p:nvSpPr>
          <p:cNvPr id="7" name="TextBox 6"/>
          <p:cNvSpPr txBox="1"/>
          <p:nvPr/>
        </p:nvSpPr>
        <p:spPr>
          <a:xfrm>
            <a:off x="2894700" y="2004057"/>
            <a:ext cx="1654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State quantities</a:t>
            </a:r>
          </a:p>
        </p:txBody>
      </p:sp>
      <p:sp>
        <p:nvSpPr>
          <p:cNvPr id="8" name="Pravá složená závorka 7"/>
          <p:cNvSpPr/>
          <p:nvPr/>
        </p:nvSpPr>
        <p:spPr>
          <a:xfrm>
            <a:off x="2305455" y="1926077"/>
            <a:ext cx="272375" cy="525293"/>
          </a:xfrm>
          <a:prstGeom prst="rightBrac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5197306" y="3408388"/>
            <a:ext cx="3268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Functions of the state quantities</a:t>
            </a:r>
          </a:p>
        </p:txBody>
      </p:sp>
      <p:cxnSp>
        <p:nvCxnSpPr>
          <p:cNvPr id="11" name="Přímá spojnice se šipkou 10"/>
          <p:cNvCxnSpPr/>
          <p:nvPr/>
        </p:nvCxnSpPr>
        <p:spPr>
          <a:xfrm flipH="1">
            <a:off x="3733350" y="3593054"/>
            <a:ext cx="1322744" cy="215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5255446" y="1646237"/>
            <a:ext cx="2405007" cy="1369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Value</a:t>
            </a:r>
          </a:p>
          <a:p>
            <a:pPr lvl="1"/>
            <a:r>
              <a:rPr lang="en-US" dirty="0"/>
              <a:t>Static</a:t>
            </a:r>
          </a:p>
          <a:p>
            <a:pPr lvl="1"/>
            <a:r>
              <a:rPr lang="en-US" dirty="0"/>
              <a:t>Total</a:t>
            </a:r>
          </a:p>
          <a:p>
            <a:pPr lvl="1"/>
            <a:r>
              <a:rPr lang="en-US" dirty="0"/>
              <a:t>Dynamic</a:t>
            </a:r>
          </a:p>
        </p:txBody>
      </p:sp>
      <p:sp>
        <p:nvSpPr>
          <p:cNvPr id="13" name="Ovál 12"/>
          <p:cNvSpPr/>
          <p:nvPr/>
        </p:nvSpPr>
        <p:spPr>
          <a:xfrm>
            <a:off x="5544893" y="1926077"/>
            <a:ext cx="1140311" cy="40705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408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8" grpId="0" animBg="1"/>
      <p:bldP spid="9" grpId="0"/>
      <p:bldP spid="12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6050" y="1262698"/>
            <a:ext cx="3568087" cy="504527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Pressures measurement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Pressure</a:t>
            </a:r>
          </a:p>
          <a:p>
            <a:pPr lvl="1"/>
            <a:r>
              <a:rPr lang="en-US" dirty="0"/>
              <a:t>Static</a:t>
            </a:r>
          </a:p>
          <a:p>
            <a:pPr lvl="1"/>
            <a:r>
              <a:rPr lang="en-US" dirty="0"/>
              <a:t>Total</a:t>
            </a:r>
          </a:p>
          <a:p>
            <a:pPr lvl="1"/>
            <a:r>
              <a:rPr lang="en-US" dirty="0"/>
              <a:t>Dynamic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163A-3AD2-464D-B2DB-CBCAD710752F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12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0941" y="459458"/>
            <a:ext cx="4353059" cy="131779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523" y="4523323"/>
            <a:ext cx="3174664" cy="156878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27351"/>
            <a:ext cx="2982253" cy="1307308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803543" y="4057472"/>
            <a:ext cx="1867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Probe</a:t>
            </a:r>
            <a:r>
              <a:rPr lang="cs-CZ" dirty="0"/>
              <a:t>: </a:t>
            </a:r>
            <a:r>
              <a:rPr lang="cs-CZ" dirty="0" err="1"/>
              <a:t>Pitot</a:t>
            </a:r>
            <a:r>
              <a:rPr lang="cs-CZ" dirty="0"/>
              <a:t>-static</a:t>
            </a:r>
          </a:p>
          <a:p>
            <a:r>
              <a:rPr lang="cs-CZ" dirty="0"/>
              <a:t>(</a:t>
            </a:r>
            <a:r>
              <a:rPr lang="cs-CZ" dirty="0" err="1"/>
              <a:t>Prandtl</a:t>
            </a:r>
            <a:r>
              <a:rPr lang="cs-CZ" dirty="0"/>
              <a:t>)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17154" y="4144484"/>
            <a:ext cx="1817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Directional</a:t>
            </a:r>
            <a:r>
              <a:rPr lang="cs-CZ" dirty="0"/>
              <a:t> </a:t>
            </a:r>
            <a:r>
              <a:rPr lang="cs-CZ" dirty="0" err="1"/>
              <a:t>probe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685932" y="22658"/>
            <a:ext cx="2290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Static pressure on wall</a:t>
            </a:r>
          </a:p>
        </p:txBody>
      </p:sp>
      <p:sp>
        <p:nvSpPr>
          <p:cNvPr id="14" name="Šipka doprava 13"/>
          <p:cNvSpPr/>
          <p:nvPr/>
        </p:nvSpPr>
        <p:spPr>
          <a:xfrm>
            <a:off x="2475571" y="2236973"/>
            <a:ext cx="694242" cy="702527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543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  <p:bldP spid="11" grpId="0"/>
      <p:bldP spid="13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Pressures measurement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Manometers</a:t>
            </a:r>
          </a:p>
          <a:p>
            <a:pPr lvl="1"/>
            <a:r>
              <a:rPr lang="en-US" dirty="0"/>
              <a:t>Liquid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Bourdon tubes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Bellows 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Membranes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236FE-4361-4094-8C99-96FDDA2A0CD1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13</a:t>
            </a:fld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4582" y="136524"/>
            <a:ext cx="1247775" cy="1981200"/>
          </a:xfrm>
          <a:prstGeom prst="rect">
            <a:avLst/>
          </a:prstGeom>
        </p:spPr>
      </p:pic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9883232"/>
              </p:ext>
            </p:extLst>
          </p:nvPr>
        </p:nvGraphicFramePr>
        <p:xfrm>
          <a:off x="4028826" y="1394197"/>
          <a:ext cx="1237713" cy="399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5" imgW="825142" imgH="266584" progId="Equation.DSMT4">
                  <p:embed/>
                </p:oleObj>
              </mc:Choice>
              <mc:Fallback>
                <p:oleObj name="Equation" r:id="rId5" imgW="825142" imgH="26658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8826" y="1394197"/>
                        <a:ext cx="1237713" cy="3998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Obráze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4952" y="2093120"/>
            <a:ext cx="1895475" cy="1866900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735931"/>
            <a:ext cx="1832168" cy="2361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203" y="3994572"/>
            <a:ext cx="1832168" cy="2361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8950" y="4097710"/>
            <a:ext cx="3543300" cy="1647825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093" y="4395788"/>
            <a:ext cx="1819275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7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Temperature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Static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Total</a:t>
            </a:r>
          </a:p>
          <a:p>
            <a:pPr lvl="1"/>
            <a:r>
              <a:rPr lang="en-US" dirty="0"/>
              <a:t>Recovery </a:t>
            </a:r>
          </a:p>
          <a:p>
            <a:r>
              <a:rPr lang="en-US" dirty="0"/>
              <a:t>Thermometers</a:t>
            </a:r>
          </a:p>
          <a:p>
            <a:pPr lvl="1"/>
            <a:r>
              <a:rPr lang="en-US" dirty="0"/>
              <a:t>Expansivity  </a:t>
            </a:r>
          </a:p>
          <a:p>
            <a:pPr lvl="1"/>
            <a:r>
              <a:rPr lang="en-US" dirty="0"/>
              <a:t>Thermocouple</a:t>
            </a:r>
          </a:p>
          <a:p>
            <a:pPr lvl="1"/>
            <a:r>
              <a:rPr lang="en-US" dirty="0"/>
              <a:t>Resistance (Pt)</a:t>
            </a:r>
          </a:p>
          <a:p>
            <a:pPr lvl="1"/>
            <a:r>
              <a:rPr lang="en-US" dirty="0"/>
              <a:t>Thermistors (semiconductors)</a:t>
            </a:r>
          </a:p>
          <a:p>
            <a:pPr lvl="1"/>
            <a:r>
              <a:rPr lang="en-US" dirty="0"/>
              <a:t>Liquid crystals</a:t>
            </a:r>
          </a:p>
          <a:p>
            <a:pPr lvl="1"/>
            <a:r>
              <a:rPr lang="en-US" dirty="0"/>
              <a:t>IR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9D879-2F9D-4E52-84DF-E3CED557E022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14</a:t>
            </a:fld>
            <a:endParaRPr lang="cs-CZ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795" y="3283878"/>
            <a:ext cx="3103703" cy="867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012" y="1705476"/>
            <a:ext cx="1285875" cy="9906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7" y="1279948"/>
            <a:ext cx="28575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 descr="http://images.picotech.com/thermocouple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962" y="1612325"/>
            <a:ext cx="2873375" cy="12554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142" y="3060492"/>
            <a:ext cx="1267278" cy="11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326" y="4251053"/>
            <a:ext cx="1839024" cy="2470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 descr="http://www.business-opportunities.biz/wp-content/uploads/2011/03/2113_big_web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142" y="4658679"/>
            <a:ext cx="2329441" cy="17470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ál 6"/>
          <p:cNvSpPr/>
          <p:nvPr/>
        </p:nvSpPr>
        <p:spPr>
          <a:xfrm>
            <a:off x="3451132" y="4331062"/>
            <a:ext cx="5472205" cy="24897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Measures surface temperature and not the fluid !!!</a:t>
            </a:r>
          </a:p>
        </p:txBody>
      </p:sp>
    </p:spTree>
    <p:extLst>
      <p:ext uri="{BB962C8B-B14F-4D97-AF65-F5344CB8AC3E}">
        <p14:creationId xmlns:p14="http://schemas.microsoft.com/office/powerpoint/2010/main" val="23183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 measurement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Pressures</a:t>
            </a:r>
          </a:p>
          <a:p>
            <a:r>
              <a:rPr lang="en-US" dirty="0"/>
              <a:t>Hot sensors</a:t>
            </a:r>
          </a:p>
          <a:p>
            <a:r>
              <a:rPr lang="en-US" dirty="0"/>
              <a:t>Optical methods</a:t>
            </a:r>
          </a:p>
          <a:p>
            <a:pPr lvl="1"/>
            <a:r>
              <a:rPr lang="en-US" dirty="0"/>
              <a:t>LDA</a:t>
            </a:r>
          </a:p>
          <a:p>
            <a:pPr lvl="1"/>
            <a:r>
              <a:rPr lang="en-US" dirty="0"/>
              <a:t>PIV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7F9B7-9519-443A-B387-BA624D4E02CB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15</a:t>
            </a:fld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97ED1FF1-D952-3890-6975-7C0765DB451B}"/>
              </a:ext>
            </a:extLst>
          </p:cNvPr>
          <p:cNvSpPr txBox="1"/>
          <p:nvPr/>
        </p:nvSpPr>
        <p:spPr>
          <a:xfrm>
            <a:off x="3524885" y="3244334"/>
            <a:ext cx="2094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only</a:t>
            </a:r>
            <a:r>
              <a:rPr lang="cs-CZ" dirty="0"/>
              <a:t> 2D </a:t>
            </a:r>
            <a:r>
              <a:rPr lang="cs-CZ" dirty="0" err="1"/>
              <a:t>method</a:t>
            </a:r>
            <a:endParaRPr lang="en-US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5A413E60-5B36-6998-DAE4-4F274B6B21D8}"/>
              </a:ext>
            </a:extLst>
          </p:cNvPr>
          <p:cNvSpPr txBox="1"/>
          <p:nvPr/>
        </p:nvSpPr>
        <p:spPr>
          <a:xfrm>
            <a:off x="3824708" y="2350314"/>
            <a:ext cx="1553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Point </a:t>
            </a:r>
            <a:r>
              <a:rPr lang="cs-CZ" dirty="0" err="1"/>
              <a:t>methods</a:t>
            </a:r>
            <a:endParaRPr lang="en-US" dirty="0"/>
          </a:p>
        </p:txBody>
      </p:sp>
      <p:sp>
        <p:nvSpPr>
          <p:cNvPr id="9" name="Pravá složená závorka 8">
            <a:extLst>
              <a:ext uri="{FF2B5EF4-FFF2-40B4-BE49-F238E27FC236}">
                <a16:creationId xmlns:a16="http://schemas.microsoft.com/office/drawing/2014/main" xmlns="" id="{0884B51B-3BC3-C23E-04C4-C28B10F5963F}"/>
              </a:ext>
            </a:extLst>
          </p:cNvPr>
          <p:cNvSpPr/>
          <p:nvPr/>
        </p:nvSpPr>
        <p:spPr>
          <a:xfrm>
            <a:off x="3525078" y="1870077"/>
            <a:ext cx="270074" cy="132369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3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 from pressures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Pressure</a:t>
            </a:r>
          </a:p>
          <a:p>
            <a:pPr lvl="1"/>
            <a:r>
              <a:rPr lang="en-US" dirty="0"/>
              <a:t>Static</a:t>
            </a:r>
          </a:p>
          <a:p>
            <a:pPr lvl="1"/>
            <a:r>
              <a:rPr lang="en-US" dirty="0"/>
              <a:t>Total</a:t>
            </a:r>
          </a:p>
          <a:p>
            <a:pPr lvl="1"/>
            <a:r>
              <a:rPr lang="en-US" dirty="0"/>
              <a:t>Dynamic</a:t>
            </a:r>
          </a:p>
          <a:p>
            <a:r>
              <a:rPr lang="en-US" dirty="0"/>
              <a:t>Bernoulli equation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511E2-5858-40D2-A4E7-80A148132AA0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16</a:t>
            </a:fld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978946" y="2691150"/>
            <a:ext cx="1484555" cy="40705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0737" y="1269626"/>
            <a:ext cx="3752850" cy="4533900"/>
          </a:xfrm>
          <a:prstGeom prst="rect">
            <a:avLst/>
          </a:prstGeom>
        </p:spPr>
      </p:pic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2853002"/>
              </p:ext>
            </p:extLst>
          </p:nvPr>
        </p:nvGraphicFramePr>
        <p:xfrm>
          <a:off x="628650" y="3701478"/>
          <a:ext cx="3190144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5" imgW="2463800" imgH="723900" progId="Equation.DSMT4">
                  <p:embed/>
                </p:oleObj>
              </mc:Choice>
              <mc:Fallback>
                <p:oleObj name="Equation" r:id="rId5" imgW="2463800" imgH="723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" y="3701478"/>
                        <a:ext cx="3190144" cy="9361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515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Hot sensors</a:t>
            </a:r>
            <a:endParaRPr lang="en-US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Hot </a:t>
            </a:r>
            <a:r>
              <a:rPr lang="en-US" dirty="0">
                <a:solidFill>
                  <a:srgbClr val="00B050"/>
                </a:solidFill>
              </a:rPr>
              <a:t>wire</a:t>
            </a:r>
            <a:r>
              <a:rPr lang="en-US" dirty="0"/>
              <a:t> or </a:t>
            </a:r>
            <a:r>
              <a:rPr lang="en-US" dirty="0">
                <a:solidFill>
                  <a:srgbClr val="00B050"/>
                </a:solidFill>
              </a:rPr>
              <a:t>film</a:t>
            </a:r>
          </a:p>
          <a:p>
            <a:r>
              <a:rPr lang="en-US" dirty="0"/>
              <a:t>Sensor is cooled: gas (thermal properties), temperature, </a:t>
            </a:r>
            <a:r>
              <a:rPr lang="en-US" dirty="0">
                <a:solidFill>
                  <a:srgbClr val="FF0000"/>
                </a:solidFill>
              </a:rPr>
              <a:t>speed</a:t>
            </a:r>
          </a:p>
          <a:p>
            <a:r>
              <a:rPr lang="en-US" dirty="0"/>
              <a:t>Measuring point: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The only method </a:t>
            </a:r>
            <a:r>
              <a:rPr lang="en-US" dirty="0"/>
              <a:t>for frequency above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10kHz (</a:t>
            </a:r>
            <a:r>
              <a:rPr lang="en-US" dirty="0"/>
              <a:t>up to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200kHz)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1A6F2-B3C0-4713-9043-B2A8C06DEAE8}" type="datetime1">
              <a:rPr lang="cs-CZ" smtClean="0"/>
              <a:t>4.9.2024</a:t>
            </a:fld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17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50" y="2899410"/>
            <a:ext cx="3581400" cy="1790700"/>
          </a:xfrm>
          <a:prstGeom prst="rect">
            <a:avLst/>
          </a:prstGeo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</p:spTree>
    <p:extLst>
      <p:ext uri="{BB962C8B-B14F-4D97-AF65-F5344CB8AC3E}">
        <p14:creationId xmlns:p14="http://schemas.microsoft.com/office/powerpoint/2010/main" val="353516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Constant Temperature Anemometry – CTA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Wire W, Pt </a:t>
            </a:r>
            <a:r>
              <a:rPr lang="en-US" dirty="0" err="1"/>
              <a:t>dia</a:t>
            </a:r>
            <a:r>
              <a:rPr lang="en-US" dirty="0"/>
              <a:t> 1-10 </a:t>
            </a:r>
            <a:r>
              <a:rPr lang="en-US" dirty="0" err="1"/>
              <a:t>μm</a:t>
            </a:r>
            <a:endParaRPr lang="en-US" dirty="0"/>
          </a:p>
          <a:p>
            <a:r>
              <a:rPr lang="en-US" dirty="0"/>
              <a:t>Film on glass, Ni, Pt thickness 0,5-1 </a:t>
            </a:r>
            <a:r>
              <a:rPr lang="en-US" dirty="0" err="1"/>
              <a:t>μm</a:t>
            </a:r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D0892-031C-4417-84BF-EB57743264A8}" type="datetime1">
              <a:rPr lang="cs-CZ" smtClean="0"/>
              <a:t>4.9.2024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18</a:t>
            </a:fld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" y="2958072"/>
            <a:ext cx="7924800" cy="2447925"/>
          </a:xfrm>
          <a:prstGeom prst="rect">
            <a:avLst/>
          </a:prstGeom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</p:spTree>
    <p:extLst>
      <p:ext uri="{BB962C8B-B14F-4D97-AF65-F5344CB8AC3E}">
        <p14:creationId xmlns:p14="http://schemas.microsoft.com/office/powerpoint/2010/main" val="284395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Directional sensitivity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7E92F-C892-489B-9525-6C5391541EA9}" type="datetime1">
              <a:rPr lang="cs-CZ" smtClean="0"/>
              <a:t>4.9.2024</a:t>
            </a:fld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19</a:t>
            </a:fld>
            <a:endParaRPr lang="cs-CZ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1"/>
          <a:stretch>
            <a:fillRect/>
          </a:stretch>
        </p:blipFill>
        <p:spPr bwMode="auto">
          <a:xfrm>
            <a:off x="3424759" y="2107879"/>
            <a:ext cx="5719241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Objekt 2">
            <a:hlinkClick r:id="" action="ppaction://ole?verb=0"/>
          </p:cNvPr>
          <p:cNvGraphicFramePr>
            <a:graphicFrameLocks/>
          </p:cNvGraphicFramePr>
          <p:nvPr/>
        </p:nvGraphicFramePr>
        <p:xfrm>
          <a:off x="107504" y="1351846"/>
          <a:ext cx="4340225" cy="242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CorelDRAW" r:id="rId5" imgW="4238625" imgH="2371725" progId="CorelDraw.Graphic.7">
                  <p:embed/>
                </p:oleObj>
              </mc:Choice>
              <mc:Fallback>
                <p:oleObj name="CorelDRAW" r:id="rId5" imgW="4238625" imgH="2371725" progId="CorelDraw.Graphic.7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1351846"/>
                        <a:ext cx="4340225" cy="2428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</p:spTree>
    <p:extLst>
      <p:ext uri="{BB962C8B-B14F-4D97-AF65-F5344CB8AC3E}">
        <p14:creationId xmlns:p14="http://schemas.microsoft.com/office/powerpoint/2010/main" val="623585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Fluid Mechanics - lectures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800" dirty="0"/>
              <a:t>Introduction, concepts, definitions</a:t>
            </a:r>
            <a:endParaRPr lang="en-US" sz="2800" noProof="0" dirty="0"/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Statics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Kinematics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Dynamics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Bernoulli equation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Shear regions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External flows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Internal flows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Flow machines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Turbulence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Compressible flows and acoustics</a:t>
            </a:r>
            <a:endParaRPr lang="en-US" sz="2800" noProof="0" dirty="0"/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Physical modelling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Mathematical modelling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28BD-1EA9-44C6-88A3-2EC2A0AE5C8A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462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76" y="1690689"/>
            <a:ext cx="2162175" cy="352425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Orientation ambiguity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AF35E-AC2D-4414-A586-29276016F762}" type="datetime1">
              <a:rPr lang="cs-CZ" smtClean="0"/>
              <a:t>4.9.2024</a:t>
            </a:fld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20</a:t>
            </a:fld>
            <a:endParaRPr lang="cs-CZ"/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323528" y="2126384"/>
            <a:ext cx="864096" cy="244681"/>
          </a:xfrm>
          <a:prstGeom prst="straightConnector1">
            <a:avLst/>
          </a:prstGeom>
          <a:ln w="635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1981949" y="2599688"/>
            <a:ext cx="864096" cy="244681"/>
          </a:xfrm>
          <a:prstGeom prst="straightConnector1">
            <a:avLst/>
          </a:prstGeom>
          <a:ln w="63500">
            <a:headEnd type="triangl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4191" y="2722028"/>
            <a:ext cx="4924425" cy="3314700"/>
          </a:xfrm>
          <a:prstGeom prst="rect">
            <a:avLst/>
          </a:prstGeom>
        </p:spPr>
      </p:pic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</p:spTree>
    <p:extLst>
      <p:ext uri="{BB962C8B-B14F-4D97-AF65-F5344CB8AC3E}">
        <p14:creationId xmlns:p14="http://schemas.microsoft.com/office/powerpoint/2010/main" val="180947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Probes 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B4EAC-AA8F-4AFB-BF97-BABFDB0F6CC3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21</a:t>
            </a:fld>
            <a:endParaRPr lang="cs-CZ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2"/>
          <a:stretch>
            <a:fillRect/>
          </a:stretch>
        </p:blipFill>
        <p:spPr>
          <a:xfrm>
            <a:off x="6444208" y="3847664"/>
            <a:ext cx="1820505" cy="1521628"/>
          </a:xfrm>
          <a:prstGeom prst="rect">
            <a:avLst/>
          </a:prstGeom>
          <a:noFill/>
          <a:ln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Image-1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96"/>
          <a:stretch/>
        </p:blipFill>
        <p:spPr bwMode="auto">
          <a:xfrm>
            <a:off x="46506" y="1517268"/>
            <a:ext cx="5448300" cy="219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Image-1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74"/>
          <a:stretch/>
        </p:blipFill>
        <p:spPr bwMode="auto">
          <a:xfrm>
            <a:off x="-2132" y="3645024"/>
            <a:ext cx="4804247" cy="192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826" y="1988840"/>
            <a:ext cx="3105469" cy="1520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</p:spTree>
    <p:extLst>
      <p:ext uri="{BB962C8B-B14F-4D97-AF65-F5344CB8AC3E}">
        <p14:creationId xmlns:p14="http://schemas.microsoft.com/office/powerpoint/2010/main" val="354645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Nastavení</a:t>
            </a:r>
            <a:r>
              <a:rPr lang="en-US" dirty="0"/>
              <a:t> </a:t>
            </a:r>
            <a:r>
              <a:rPr lang="en-US" dirty="0" err="1"/>
              <a:t>podle</a:t>
            </a:r>
            <a:r>
              <a:rPr lang="en-US" dirty="0"/>
              <a:t> </a:t>
            </a:r>
            <a:r>
              <a:rPr lang="en-US" dirty="0" err="1"/>
              <a:t>tlaků</a:t>
            </a:r>
            <a:endParaRPr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F5EAE-E700-437D-9F86-D7C5AD70E37B}" type="datetime1">
              <a:rPr lang="cs-CZ" smtClean="0"/>
              <a:t>4.9.2024</a:t>
            </a:fld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22</a:t>
            </a:fld>
            <a:endParaRPr lang="cs-CZ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20888"/>
            <a:ext cx="2333625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Skupina 5"/>
          <p:cNvGrpSpPr/>
          <p:nvPr/>
        </p:nvGrpSpPr>
        <p:grpSpPr>
          <a:xfrm>
            <a:off x="5799162" y="476672"/>
            <a:ext cx="3162300" cy="2959832"/>
            <a:chOff x="5799162" y="476672"/>
            <a:chExt cx="3162300" cy="2959832"/>
          </a:xfrm>
        </p:grpSpPr>
        <p:pic>
          <p:nvPicPr>
            <p:cNvPr id="14339" name="Picture 3" descr="Image-0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9162" y="476672"/>
              <a:ext cx="3162300" cy="261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ovéPole 4"/>
            <p:cNvSpPr txBox="1"/>
            <p:nvPr/>
          </p:nvSpPr>
          <p:spPr>
            <a:xfrm>
              <a:off x="6746164" y="3067172"/>
              <a:ext cx="12682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>
                  <a:solidFill>
                    <a:srgbClr val="FF0000"/>
                  </a:solidFill>
                </a:rPr>
                <a:t>Cooling</a:t>
              </a:r>
              <a:r>
                <a:rPr lang="cs-CZ" dirty="0">
                  <a:solidFill>
                    <a:srgbClr val="FF0000"/>
                  </a:solidFill>
                </a:rPr>
                <a:t> </a:t>
              </a:r>
              <a:r>
                <a:rPr lang="cs-CZ" dirty="0" err="1">
                  <a:solidFill>
                    <a:srgbClr val="FF0000"/>
                  </a:solidFill>
                </a:rPr>
                <a:t>law</a:t>
              </a:r>
              <a:endParaRPr lang="cs-CZ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3507" y="3866357"/>
            <a:ext cx="2667000" cy="2400300"/>
          </a:xfrm>
          <a:prstGeom prst="rect">
            <a:avLst/>
          </a:prstGeo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</p:spTree>
    <p:extLst>
      <p:ext uri="{BB962C8B-B14F-4D97-AF65-F5344CB8AC3E}">
        <p14:creationId xmlns:p14="http://schemas.microsoft.com/office/powerpoint/2010/main" val="197613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 sensors anemometry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rgbClr val="00B050"/>
                </a:solidFill>
              </a:rPr>
              <a:t>Malý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měřicí</a:t>
            </a:r>
            <a:r>
              <a:rPr lang="en-US" dirty="0">
                <a:solidFill>
                  <a:srgbClr val="00B050"/>
                </a:solidFill>
              </a:rPr>
              <a:t> bod</a:t>
            </a:r>
          </a:p>
          <a:p>
            <a:r>
              <a:rPr lang="en-US" dirty="0" err="1">
                <a:solidFill>
                  <a:srgbClr val="00B050"/>
                </a:solidFill>
              </a:rPr>
              <a:t>Dobrá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citlivost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 err="1">
                <a:solidFill>
                  <a:srgbClr val="00B050"/>
                </a:solidFill>
              </a:rPr>
              <a:t>Vysoká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přesnost</a:t>
            </a:r>
            <a:r>
              <a:rPr lang="en-US" dirty="0">
                <a:solidFill>
                  <a:srgbClr val="00B050"/>
                </a:solidFill>
              </a:rPr>
              <a:t> (</a:t>
            </a:r>
            <a:r>
              <a:rPr lang="en-US" dirty="0" err="1">
                <a:solidFill>
                  <a:srgbClr val="00B050"/>
                </a:solidFill>
              </a:rPr>
              <a:t>závisí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na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kalibraci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  <a:p>
            <a:r>
              <a:rPr lang="en-US" dirty="0" err="1">
                <a:solidFill>
                  <a:srgbClr val="00B050"/>
                </a:solidFill>
              </a:rPr>
              <a:t>Vysoké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pfrekvence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 err="1">
                <a:solidFill>
                  <a:srgbClr val="00B050"/>
                </a:solidFill>
              </a:rPr>
              <a:t>Rozsah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rychlostí</a:t>
            </a:r>
            <a:r>
              <a:rPr lang="en-US" dirty="0">
                <a:solidFill>
                  <a:srgbClr val="00B050"/>
                </a:solidFill>
              </a:rPr>
              <a:t> (</a:t>
            </a:r>
            <a:r>
              <a:rPr lang="en-US" dirty="0" err="1">
                <a:solidFill>
                  <a:srgbClr val="00B050"/>
                </a:solidFill>
              </a:rPr>
              <a:t>vzduch</a:t>
            </a:r>
            <a:r>
              <a:rPr lang="en-US" dirty="0">
                <a:solidFill>
                  <a:srgbClr val="00B050"/>
                </a:solidFill>
              </a:rPr>
              <a:t>: 0.1m/s – 5M)</a:t>
            </a:r>
          </a:p>
          <a:p>
            <a:r>
              <a:rPr lang="en-US" dirty="0" err="1">
                <a:solidFill>
                  <a:srgbClr val="00B050"/>
                </a:solidFill>
              </a:rPr>
              <a:t>Citlivost</a:t>
            </a:r>
            <a:r>
              <a:rPr lang="en-US" dirty="0">
                <a:solidFill>
                  <a:srgbClr val="00B050"/>
                </a:solidFill>
              </a:rPr>
              <a:t> k </a:t>
            </a:r>
            <a:r>
              <a:rPr lang="en-US" dirty="0" err="1">
                <a:solidFill>
                  <a:srgbClr val="00B050"/>
                </a:solidFill>
              </a:rPr>
              <a:t>dalším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 err="1">
                <a:solidFill>
                  <a:srgbClr val="00B050"/>
                </a:solidFill>
              </a:rPr>
              <a:t>veličinám</a:t>
            </a:r>
            <a:r>
              <a:rPr lang="en-US" dirty="0">
                <a:solidFill>
                  <a:srgbClr val="00B050"/>
                </a:solidFill>
              </a:rPr>
              <a:t> (T, p, </a:t>
            </a:r>
            <a:r>
              <a:rPr lang="en-US" dirty="0" err="1">
                <a:solidFill>
                  <a:srgbClr val="00B050"/>
                </a:solidFill>
              </a:rPr>
              <a:t>složení</a:t>
            </a:r>
            <a:r>
              <a:rPr lang="en-US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Intrusivní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metoda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>
                <a:solidFill>
                  <a:srgbClr val="FF0000"/>
                </a:solidFill>
              </a:rPr>
              <a:t>Choulostivá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sonda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>
                <a:solidFill>
                  <a:srgbClr val="FF0000"/>
                </a:solidFill>
              </a:rPr>
              <a:t>Problémy</a:t>
            </a:r>
            <a:r>
              <a:rPr lang="en-US" dirty="0">
                <a:solidFill>
                  <a:srgbClr val="FF0000"/>
                </a:solidFill>
              </a:rPr>
              <a:t> v </a:t>
            </a:r>
            <a:r>
              <a:rPr lang="en-US" dirty="0" err="1">
                <a:solidFill>
                  <a:srgbClr val="FF0000"/>
                </a:solidFill>
              </a:rPr>
              <a:t>průmyslovém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prostředí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>
                <a:solidFill>
                  <a:srgbClr val="FF0000"/>
                </a:solidFill>
              </a:rPr>
              <a:t>Nejistota</a:t>
            </a:r>
            <a:r>
              <a:rPr lang="en-US" dirty="0">
                <a:solidFill>
                  <a:srgbClr val="FF0000"/>
                </a:solidFill>
              </a:rPr>
              <a:t> v </a:t>
            </a:r>
            <a:r>
              <a:rPr lang="en-US" dirty="0" err="1">
                <a:solidFill>
                  <a:srgbClr val="FF0000"/>
                </a:solidFill>
              </a:rPr>
              <a:t>orientaci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rychlosti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Je </a:t>
            </a:r>
            <a:r>
              <a:rPr lang="en-US" dirty="0" err="1">
                <a:solidFill>
                  <a:srgbClr val="FF0000"/>
                </a:solidFill>
              </a:rPr>
              <a:t>třeba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kalibrace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err="1">
                <a:solidFill>
                  <a:srgbClr val="FF0000"/>
                </a:solidFill>
              </a:rPr>
              <a:t>Citlivost</a:t>
            </a:r>
            <a:r>
              <a:rPr lang="en-US" dirty="0">
                <a:solidFill>
                  <a:srgbClr val="FF0000"/>
                </a:solidFill>
              </a:rPr>
              <a:t> k </a:t>
            </a:r>
            <a:r>
              <a:rPr lang="en-US" dirty="0" err="1">
                <a:solidFill>
                  <a:srgbClr val="FF0000"/>
                </a:solidFill>
              </a:rPr>
              <a:t>dalším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veličinám</a:t>
            </a:r>
            <a:r>
              <a:rPr lang="en-US" dirty="0">
                <a:solidFill>
                  <a:srgbClr val="FF0000"/>
                </a:solidFill>
              </a:rPr>
              <a:t> (T, p, </a:t>
            </a:r>
            <a:r>
              <a:rPr lang="en-US" dirty="0" err="1">
                <a:solidFill>
                  <a:srgbClr val="FF0000"/>
                </a:solidFill>
              </a:rPr>
              <a:t>složení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6F33D-A316-46AD-A95F-AA7389DB4AA2}" type="datetime1">
              <a:rPr lang="cs-CZ" smtClean="0"/>
              <a:t>4.9.2024</a:t>
            </a:fld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23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</p:spTree>
    <p:extLst>
      <p:ext uri="{BB962C8B-B14F-4D97-AF65-F5344CB8AC3E}">
        <p14:creationId xmlns:p14="http://schemas.microsoft.com/office/powerpoint/2010/main" val="44265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methods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Particles </a:t>
            </a:r>
          </a:p>
          <a:p>
            <a:pPr lvl="1"/>
            <a:r>
              <a:rPr lang="en-US" dirty="0" err="1"/>
              <a:t>Kapičky</a:t>
            </a:r>
            <a:r>
              <a:rPr lang="en-US" dirty="0"/>
              <a:t> </a:t>
            </a:r>
            <a:r>
              <a:rPr lang="en-US" dirty="0" err="1"/>
              <a:t>oleje</a:t>
            </a:r>
            <a:endParaRPr lang="en-US" dirty="0"/>
          </a:p>
          <a:p>
            <a:pPr lvl="1"/>
            <a:r>
              <a:rPr lang="en-US" dirty="0"/>
              <a:t>TiO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dirty="0" err="1"/>
              <a:t>MnO</a:t>
            </a:r>
            <a:endParaRPr lang="en-US" dirty="0"/>
          </a:p>
          <a:p>
            <a:pPr lvl="1"/>
            <a:r>
              <a:rPr lang="en-US" dirty="0" err="1"/>
              <a:t>Polyamid</a:t>
            </a:r>
            <a:endParaRPr lang="en-US" dirty="0"/>
          </a:p>
          <a:p>
            <a:r>
              <a:rPr lang="en-US" dirty="0" err="1"/>
              <a:t>Částice</a:t>
            </a:r>
            <a:r>
              <a:rPr lang="en-US" dirty="0"/>
              <a:t> by </a:t>
            </a:r>
            <a:r>
              <a:rPr lang="en-US" dirty="0" err="1"/>
              <a:t>měly</a:t>
            </a:r>
            <a:r>
              <a:rPr lang="en-US" dirty="0"/>
              <a:t> „</a:t>
            </a:r>
            <a:r>
              <a:rPr lang="en-US" dirty="0" err="1"/>
              <a:t>kopírovat</a:t>
            </a:r>
            <a:r>
              <a:rPr lang="en-US" dirty="0"/>
              <a:t>“ </a:t>
            </a:r>
            <a:r>
              <a:rPr lang="en-US" dirty="0" err="1"/>
              <a:t>chování</a:t>
            </a:r>
            <a:r>
              <a:rPr lang="en-US" dirty="0"/>
              <a:t> </a:t>
            </a:r>
            <a:r>
              <a:rPr lang="en-US" dirty="0" err="1"/>
              <a:t>tekutiny</a:t>
            </a:r>
            <a:endParaRPr lang="en-US" dirty="0"/>
          </a:p>
          <a:p>
            <a:r>
              <a:rPr lang="en-US" dirty="0"/>
              <a:t>Ideal: </a:t>
            </a:r>
            <a:r>
              <a:rPr lang="en-US" dirty="0">
                <a:solidFill>
                  <a:srgbClr val="FF0000"/>
                </a:solidFill>
              </a:rPr>
              <a:t>same density</a:t>
            </a:r>
          </a:p>
          <a:p>
            <a:endParaRPr lang="en-US" dirty="0"/>
          </a:p>
          <a:p>
            <a:r>
              <a:rPr lang="en-US" dirty="0"/>
              <a:t>Methods:</a:t>
            </a:r>
          </a:p>
          <a:p>
            <a:pPr lvl="1"/>
            <a:r>
              <a:rPr lang="en-US" dirty="0"/>
              <a:t>Laser Doppler Anemometry – LDA </a:t>
            </a:r>
          </a:p>
          <a:p>
            <a:pPr lvl="1"/>
            <a:r>
              <a:rPr lang="en-US" dirty="0"/>
              <a:t>Particle Image Anemometry – PIV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E3DA5-093C-4767-9C5D-4851C78DEFD1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24</a:t>
            </a:fld>
            <a:endParaRPr lang="cs-CZ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8063083"/>
              </p:ext>
            </p:extLst>
          </p:nvPr>
        </p:nvGraphicFramePr>
        <p:xfrm>
          <a:off x="3178960" y="2405529"/>
          <a:ext cx="1599840" cy="380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Equation" r:id="rId4" imgW="799920" imgH="190440" progId="Equation.DSMT4">
                  <p:embed/>
                </p:oleObj>
              </mc:Choice>
              <mc:Fallback>
                <p:oleObj name="Equation" r:id="rId4" imgW="79992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78960" y="2405529"/>
                        <a:ext cx="1599840" cy="3808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771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Doppler Anemometry – LDA 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5ED5D-29D6-4B2F-985A-F1F0B48C8B92}" type="datetime1">
              <a:rPr lang="cs-CZ" smtClean="0"/>
              <a:t>4.9.2024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25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768" y="1975707"/>
            <a:ext cx="6543675" cy="19145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769" y="3890232"/>
            <a:ext cx="6543675" cy="1914525"/>
          </a:xfrm>
          <a:prstGeom prst="rect">
            <a:avLst/>
          </a:prstGeom>
        </p:spPr>
      </p:pic>
      <p:grpSp>
        <p:nvGrpSpPr>
          <p:cNvPr id="10" name="Group 4"/>
          <p:cNvGrpSpPr>
            <a:grpSpLocks/>
          </p:cNvGrpSpPr>
          <p:nvPr/>
        </p:nvGrpSpPr>
        <p:grpSpPr bwMode="auto">
          <a:xfrm>
            <a:off x="4518212" y="4337468"/>
            <a:ext cx="3997138" cy="1752307"/>
            <a:chOff x="1247" y="2296"/>
            <a:chExt cx="3266" cy="1465"/>
          </a:xfrm>
        </p:grpSpPr>
        <p:pic>
          <p:nvPicPr>
            <p:cNvPr id="11" name="Picture 5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" y="2296"/>
              <a:ext cx="3266" cy="1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Oval 6"/>
            <p:cNvSpPr>
              <a:spLocks noChangeArrowheads="1"/>
            </p:cNvSpPr>
            <p:nvPr/>
          </p:nvSpPr>
          <p:spPr bwMode="auto">
            <a:xfrm>
              <a:off x="2035" y="2852"/>
              <a:ext cx="1654" cy="331"/>
            </a:xfrm>
            <a:prstGeom prst="ellipse">
              <a:avLst/>
            </a:prstGeom>
            <a:noFill/>
            <a:ln w="25400">
              <a:solidFill>
                <a:srgbClr val="FC012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</p:spTree>
    <p:extLst>
      <p:ext uri="{BB962C8B-B14F-4D97-AF65-F5344CB8AC3E}">
        <p14:creationId xmlns:p14="http://schemas.microsoft.com/office/powerpoint/2010/main" val="98576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LDA system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373F6-7761-4AC0-82A9-4D8A6802065E}" type="datetime1">
              <a:rPr lang="cs-CZ" smtClean="0"/>
              <a:t>4.9.2024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26</a:t>
            </a:fld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4383583" cy="2900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80" y="1793135"/>
            <a:ext cx="3230359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0" t="24850" b="8533"/>
          <a:stretch>
            <a:fillRect/>
          </a:stretch>
        </p:blipFill>
        <p:spPr bwMode="auto">
          <a:xfrm>
            <a:off x="1115616" y="1628800"/>
            <a:ext cx="648493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</p:spTree>
    <p:extLst>
      <p:ext uri="{BB962C8B-B14F-4D97-AF65-F5344CB8AC3E}">
        <p14:creationId xmlns:p14="http://schemas.microsoft.com/office/powerpoint/2010/main" val="401394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examples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B6279-7689-44BB-8084-39439D313000}" type="datetime1">
              <a:rPr lang="cs-CZ" smtClean="0"/>
              <a:t>4.9.2024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27</a:t>
            </a:fld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15" y="1407343"/>
            <a:ext cx="329565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66555"/>
            <a:ext cx="2702857" cy="174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15" y="3792455"/>
            <a:ext cx="2799555" cy="202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39" y="1394491"/>
            <a:ext cx="2969766" cy="2629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</p:spTree>
    <p:extLst>
      <p:ext uri="{BB962C8B-B14F-4D97-AF65-F5344CB8AC3E}">
        <p14:creationId xmlns:p14="http://schemas.microsoft.com/office/powerpoint/2010/main" val="2066259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High  accuracy</a:t>
            </a:r>
          </a:p>
          <a:p>
            <a:r>
              <a:rPr lang="en-US" dirty="0">
                <a:solidFill>
                  <a:srgbClr val="00B050"/>
                </a:solidFill>
              </a:rPr>
              <a:t>No calibration needed</a:t>
            </a:r>
          </a:p>
          <a:p>
            <a:r>
              <a:rPr lang="en-US" dirty="0">
                <a:solidFill>
                  <a:srgbClr val="00B050"/>
                </a:solidFill>
              </a:rPr>
              <a:t>Not intrusive </a:t>
            </a:r>
          </a:p>
          <a:p>
            <a:r>
              <a:rPr lang="en-US" dirty="0">
                <a:solidFill>
                  <a:srgbClr val="00B050"/>
                </a:solidFill>
              </a:rPr>
              <a:t>Up to 3 velocity components</a:t>
            </a:r>
          </a:p>
          <a:p>
            <a:r>
              <a:rPr lang="en-US" dirty="0">
                <a:solidFill>
                  <a:srgbClr val="00B050"/>
                </a:solidFill>
              </a:rPr>
              <a:t>Small measuring point</a:t>
            </a:r>
          </a:p>
          <a:p>
            <a:r>
              <a:rPr lang="en-US" dirty="0">
                <a:solidFill>
                  <a:srgbClr val="00B050"/>
                </a:solidFill>
              </a:rPr>
              <a:t>Velocity orientation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Particles needed</a:t>
            </a:r>
          </a:p>
          <a:p>
            <a:r>
              <a:rPr lang="en-US" dirty="0">
                <a:solidFill>
                  <a:srgbClr val="FF0000"/>
                </a:solidFill>
              </a:rPr>
              <a:t>Uneven sampling</a:t>
            </a:r>
          </a:p>
          <a:p>
            <a:r>
              <a:rPr lang="en-US" dirty="0">
                <a:solidFill>
                  <a:srgbClr val="FF0000"/>
                </a:solidFill>
              </a:rPr>
              <a:t>Expensive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EAC8C-F5C9-479A-B774-14300219FFAF}" type="datetime1">
              <a:rPr lang="cs-CZ" smtClean="0"/>
              <a:t>4.9.2024</a:t>
            </a:fld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28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</p:spTree>
    <p:extLst>
      <p:ext uri="{BB962C8B-B14F-4D97-AF65-F5344CB8AC3E}">
        <p14:creationId xmlns:p14="http://schemas.microsoft.com/office/powerpoint/2010/main" val="89544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Image Velocimetry – PIV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Measurement in 2D (3D) – space correlations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1EED2-24CB-49F7-84A4-3A11958C8542}" type="datetime1">
              <a:rPr lang="cs-CZ" smtClean="0"/>
              <a:t>4.9.2024</a:t>
            </a:fld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29</a:t>
            </a:fld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" y="3528329"/>
            <a:ext cx="7962900" cy="2076450"/>
          </a:xfrm>
          <a:prstGeom prst="rect">
            <a:avLst/>
          </a:prstGeo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</p:spTree>
    <p:extLst>
      <p:ext uri="{BB962C8B-B14F-4D97-AF65-F5344CB8AC3E}">
        <p14:creationId xmlns:p14="http://schemas.microsoft.com/office/powerpoint/2010/main" val="341421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Fluid Mechanics - lectures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2800" dirty="0"/>
              <a:t>Introduction, concepts, definitions</a:t>
            </a:r>
            <a:endParaRPr lang="en-US" sz="2800" noProof="0" dirty="0"/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Statics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Kinematics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noProof="0" dirty="0"/>
              <a:t>Dynamics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Bernoulli equation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Shear regions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External flows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Internal flows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Flow machines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Turbulence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Compressible flows and acoustics</a:t>
            </a:r>
            <a:endParaRPr lang="en-US" sz="2800" noProof="0" dirty="0"/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>
                <a:solidFill>
                  <a:srgbClr val="FF0000"/>
                </a:solidFill>
              </a:rPr>
              <a:t>Physical modelling</a:t>
            </a:r>
          </a:p>
          <a:p>
            <a:pPr marL="514350" indent="-514350">
              <a:buFont typeface="+mj-lt"/>
              <a:buAutoNum type="arabicPeriod" startAt="9"/>
            </a:pPr>
            <a:r>
              <a:rPr lang="en-US" sz="2800" dirty="0"/>
              <a:t>Mathematical modelling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428BD-1EA9-44C6-88A3-2EC2A0AE5C8A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01/13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2436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Velocity evaluation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079FF-EA06-41B6-8AC2-79A62ACE5069}" type="datetime1">
              <a:rPr lang="cs-CZ" smtClean="0"/>
              <a:t>4.9.2024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30</a:t>
            </a:fld>
            <a:endParaRPr lang="cs-CZ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1860172"/>
            <a:ext cx="2771800" cy="329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14605"/>
            <a:ext cx="6257925" cy="3581400"/>
          </a:xfrm>
          <a:prstGeom prst="rect">
            <a:avLst/>
          </a:prstGeom>
        </p:spPr>
      </p:pic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</p:spTree>
    <p:extLst>
      <p:ext uri="{BB962C8B-B14F-4D97-AF65-F5344CB8AC3E}">
        <p14:creationId xmlns:p14="http://schemas.microsoft.com/office/powerpoint/2010/main" val="120531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 A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60D95-1353-4D5E-B2DE-326D73052DA6}" type="datetime1">
              <a:rPr lang="cs-CZ" smtClean="0"/>
              <a:t>4.9.2024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31</a:t>
            </a:fld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7220580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</p:spTree>
    <p:extLst>
      <p:ext uri="{BB962C8B-B14F-4D97-AF65-F5344CB8AC3E}">
        <p14:creationId xmlns:p14="http://schemas.microsoft.com/office/powerpoint/2010/main" val="34276569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 B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335E3-5A12-4E64-BA01-D5851F4D91AE}" type="datetime1">
              <a:rPr lang="cs-CZ" smtClean="0"/>
              <a:t>4.9.2024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32</a:t>
            </a:fld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7220571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</p:spTree>
    <p:extLst>
      <p:ext uri="{BB962C8B-B14F-4D97-AF65-F5344CB8AC3E}">
        <p14:creationId xmlns:p14="http://schemas.microsoft.com/office/powerpoint/2010/main" val="33958471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Snap 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38F6-98C8-458A-B141-DD4913C36FA6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33</a:t>
            </a:fld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7220571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Přímá spojnice 3"/>
          <p:cNvCxnSpPr/>
          <p:nvPr/>
        </p:nvCxnSpPr>
        <p:spPr>
          <a:xfrm>
            <a:off x="1187624" y="1412776"/>
            <a:ext cx="0" cy="4320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1403648" y="1412776"/>
            <a:ext cx="0" cy="4320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>
            <a:off x="1619672" y="1412776"/>
            <a:ext cx="0" cy="4320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1835696" y="1412776"/>
            <a:ext cx="0" cy="4320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2051720" y="1412776"/>
            <a:ext cx="0" cy="4320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11"/>
          <p:cNvCxnSpPr/>
          <p:nvPr/>
        </p:nvCxnSpPr>
        <p:spPr>
          <a:xfrm>
            <a:off x="2267744" y="1412776"/>
            <a:ext cx="0" cy="4320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2483768" y="1412776"/>
            <a:ext cx="0" cy="4320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>
            <a:off x="2699792" y="1412776"/>
            <a:ext cx="0" cy="4320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2915816" y="1412776"/>
            <a:ext cx="0" cy="4320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>
            <a:off x="3131840" y="1412776"/>
            <a:ext cx="0" cy="4320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3347864" y="1412776"/>
            <a:ext cx="0" cy="4320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>
            <a:off x="3563888" y="1412776"/>
            <a:ext cx="0" cy="4320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>
            <a:off x="3779912" y="1412776"/>
            <a:ext cx="0" cy="4320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>
            <a:off x="3995936" y="1412776"/>
            <a:ext cx="0" cy="4320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4211960" y="1412776"/>
            <a:ext cx="0" cy="4320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>
            <a:off x="4427984" y="1412776"/>
            <a:ext cx="0" cy="4320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/>
          <p:cNvCxnSpPr/>
          <p:nvPr/>
        </p:nvCxnSpPr>
        <p:spPr>
          <a:xfrm>
            <a:off x="4644008" y="1412776"/>
            <a:ext cx="0" cy="4320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>
            <a:off x="4860032" y="1412776"/>
            <a:ext cx="0" cy="4320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>
            <a:off x="5076056" y="1412776"/>
            <a:ext cx="0" cy="4320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>
          <a:xfrm>
            <a:off x="5292080" y="1412776"/>
            <a:ext cx="0" cy="4320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/>
          <p:cNvCxnSpPr/>
          <p:nvPr/>
        </p:nvCxnSpPr>
        <p:spPr>
          <a:xfrm>
            <a:off x="5508104" y="1412776"/>
            <a:ext cx="0" cy="4320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27"/>
          <p:cNvCxnSpPr/>
          <p:nvPr/>
        </p:nvCxnSpPr>
        <p:spPr>
          <a:xfrm>
            <a:off x="5724128" y="1412776"/>
            <a:ext cx="0" cy="4320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/>
          <p:cNvCxnSpPr/>
          <p:nvPr/>
        </p:nvCxnSpPr>
        <p:spPr>
          <a:xfrm>
            <a:off x="5940152" y="1412776"/>
            <a:ext cx="0" cy="4320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29"/>
          <p:cNvCxnSpPr/>
          <p:nvPr/>
        </p:nvCxnSpPr>
        <p:spPr>
          <a:xfrm>
            <a:off x="6156176" y="1412776"/>
            <a:ext cx="0" cy="4320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30"/>
          <p:cNvCxnSpPr/>
          <p:nvPr/>
        </p:nvCxnSpPr>
        <p:spPr>
          <a:xfrm>
            <a:off x="6372200" y="1412776"/>
            <a:ext cx="0" cy="4320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/>
          <p:cNvCxnSpPr/>
          <p:nvPr/>
        </p:nvCxnSpPr>
        <p:spPr>
          <a:xfrm>
            <a:off x="6588224" y="1412776"/>
            <a:ext cx="0" cy="4320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32"/>
          <p:cNvCxnSpPr/>
          <p:nvPr/>
        </p:nvCxnSpPr>
        <p:spPr>
          <a:xfrm>
            <a:off x="6804248" y="1412776"/>
            <a:ext cx="0" cy="4320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/>
          <p:cNvCxnSpPr/>
          <p:nvPr/>
        </p:nvCxnSpPr>
        <p:spPr>
          <a:xfrm>
            <a:off x="7020272" y="1340768"/>
            <a:ext cx="0" cy="4320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/>
        </p:nvCxnSpPr>
        <p:spPr>
          <a:xfrm>
            <a:off x="7236296" y="1340768"/>
            <a:ext cx="0" cy="4320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/>
        </p:nvCxnSpPr>
        <p:spPr>
          <a:xfrm>
            <a:off x="7452320" y="1340768"/>
            <a:ext cx="0" cy="4320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36"/>
          <p:cNvCxnSpPr/>
          <p:nvPr/>
        </p:nvCxnSpPr>
        <p:spPr>
          <a:xfrm>
            <a:off x="7668344" y="1412776"/>
            <a:ext cx="0" cy="4320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37"/>
          <p:cNvCxnSpPr/>
          <p:nvPr/>
        </p:nvCxnSpPr>
        <p:spPr>
          <a:xfrm>
            <a:off x="7884368" y="1412776"/>
            <a:ext cx="0" cy="4320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/>
          <p:cNvCxnSpPr/>
          <p:nvPr/>
        </p:nvCxnSpPr>
        <p:spPr>
          <a:xfrm>
            <a:off x="8100392" y="1412776"/>
            <a:ext cx="0" cy="432000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/>
          <p:cNvCxnSpPr/>
          <p:nvPr/>
        </p:nvCxnSpPr>
        <p:spPr>
          <a:xfrm>
            <a:off x="971600" y="5373216"/>
            <a:ext cx="7220571" cy="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/>
          <p:cNvCxnSpPr/>
          <p:nvPr/>
        </p:nvCxnSpPr>
        <p:spPr>
          <a:xfrm>
            <a:off x="971599" y="5589240"/>
            <a:ext cx="7220571" cy="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43"/>
          <p:cNvCxnSpPr/>
          <p:nvPr/>
        </p:nvCxnSpPr>
        <p:spPr>
          <a:xfrm>
            <a:off x="971600" y="5157192"/>
            <a:ext cx="7220571" cy="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44"/>
          <p:cNvCxnSpPr/>
          <p:nvPr/>
        </p:nvCxnSpPr>
        <p:spPr>
          <a:xfrm>
            <a:off x="971600" y="4941168"/>
            <a:ext cx="7220571" cy="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nice 45"/>
          <p:cNvCxnSpPr/>
          <p:nvPr/>
        </p:nvCxnSpPr>
        <p:spPr>
          <a:xfrm>
            <a:off x="971600" y="4509120"/>
            <a:ext cx="7220571" cy="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nice 46"/>
          <p:cNvCxnSpPr/>
          <p:nvPr/>
        </p:nvCxnSpPr>
        <p:spPr>
          <a:xfrm>
            <a:off x="971599" y="4725144"/>
            <a:ext cx="7220571" cy="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47"/>
          <p:cNvCxnSpPr/>
          <p:nvPr/>
        </p:nvCxnSpPr>
        <p:spPr>
          <a:xfrm>
            <a:off x="971600" y="4293096"/>
            <a:ext cx="7220571" cy="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nice 48"/>
          <p:cNvCxnSpPr/>
          <p:nvPr/>
        </p:nvCxnSpPr>
        <p:spPr>
          <a:xfrm>
            <a:off x="971600" y="4077072"/>
            <a:ext cx="7220571" cy="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49"/>
          <p:cNvCxnSpPr/>
          <p:nvPr/>
        </p:nvCxnSpPr>
        <p:spPr>
          <a:xfrm>
            <a:off x="971598" y="3645024"/>
            <a:ext cx="7220571" cy="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50"/>
          <p:cNvCxnSpPr/>
          <p:nvPr/>
        </p:nvCxnSpPr>
        <p:spPr>
          <a:xfrm>
            <a:off x="971597" y="3861048"/>
            <a:ext cx="7220571" cy="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nice 51"/>
          <p:cNvCxnSpPr/>
          <p:nvPr/>
        </p:nvCxnSpPr>
        <p:spPr>
          <a:xfrm>
            <a:off x="971598" y="3429000"/>
            <a:ext cx="7220571" cy="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52"/>
          <p:cNvCxnSpPr/>
          <p:nvPr/>
        </p:nvCxnSpPr>
        <p:spPr>
          <a:xfrm>
            <a:off x="971598" y="3212976"/>
            <a:ext cx="7220571" cy="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Přímá spojnice 53"/>
          <p:cNvCxnSpPr/>
          <p:nvPr/>
        </p:nvCxnSpPr>
        <p:spPr>
          <a:xfrm>
            <a:off x="971596" y="2780928"/>
            <a:ext cx="7220571" cy="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nice 54"/>
          <p:cNvCxnSpPr/>
          <p:nvPr/>
        </p:nvCxnSpPr>
        <p:spPr>
          <a:xfrm>
            <a:off x="971595" y="2996952"/>
            <a:ext cx="7220571" cy="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Přímá spojnice 55"/>
          <p:cNvCxnSpPr/>
          <p:nvPr/>
        </p:nvCxnSpPr>
        <p:spPr>
          <a:xfrm>
            <a:off x="971596" y="2564904"/>
            <a:ext cx="7220571" cy="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Přímá spojnice 56"/>
          <p:cNvCxnSpPr/>
          <p:nvPr/>
        </p:nvCxnSpPr>
        <p:spPr>
          <a:xfrm>
            <a:off x="971596" y="2348880"/>
            <a:ext cx="7220571" cy="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57"/>
          <p:cNvCxnSpPr/>
          <p:nvPr/>
        </p:nvCxnSpPr>
        <p:spPr>
          <a:xfrm>
            <a:off x="971595" y="1909603"/>
            <a:ext cx="7220571" cy="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nice 58"/>
          <p:cNvCxnSpPr/>
          <p:nvPr/>
        </p:nvCxnSpPr>
        <p:spPr>
          <a:xfrm>
            <a:off x="971594" y="2125627"/>
            <a:ext cx="7220571" cy="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nice 59"/>
          <p:cNvCxnSpPr/>
          <p:nvPr/>
        </p:nvCxnSpPr>
        <p:spPr>
          <a:xfrm>
            <a:off x="971595" y="1693579"/>
            <a:ext cx="7220571" cy="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60"/>
          <p:cNvCxnSpPr/>
          <p:nvPr/>
        </p:nvCxnSpPr>
        <p:spPr>
          <a:xfrm>
            <a:off x="971595" y="1477555"/>
            <a:ext cx="7220571" cy="0"/>
          </a:xfrm>
          <a:prstGeom prst="line">
            <a:avLst/>
          </a:prstGeom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</p:spTree>
    <p:extLst>
      <p:ext uri="{BB962C8B-B14F-4D97-AF65-F5344CB8AC3E}">
        <p14:creationId xmlns:p14="http://schemas.microsoft.com/office/powerpoint/2010/main" val="899701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field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0C3BE-8941-4BBC-8E69-A2A25E1033A0}" type="datetime1">
              <a:rPr lang="cs-CZ" smtClean="0"/>
              <a:t>4.9.2024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34</a:t>
            </a:fld>
            <a:endParaRPr lang="cs-CZ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50" y="1412776"/>
            <a:ext cx="7248922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</p:spTree>
    <p:extLst>
      <p:ext uri="{BB962C8B-B14F-4D97-AF65-F5344CB8AC3E}">
        <p14:creationId xmlns:p14="http://schemas.microsoft.com/office/powerpoint/2010/main" val="25485125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Vectors + vorticity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A7C40-784F-43D0-A3D8-05FB47FB0FC0}" type="datetime1">
              <a:rPr lang="cs-CZ" smtClean="0"/>
              <a:t>4.9.2024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35</a:t>
            </a:fld>
            <a:endParaRPr lang="cs-CZ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1411200"/>
            <a:ext cx="7187027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</p:spTree>
    <p:extLst>
      <p:ext uri="{BB962C8B-B14F-4D97-AF65-F5344CB8AC3E}">
        <p14:creationId xmlns:p14="http://schemas.microsoft.com/office/powerpoint/2010/main" val="37589068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Space correlations</a:t>
            </a:r>
          </a:p>
          <a:p>
            <a:r>
              <a:rPr lang="en-US" dirty="0">
                <a:solidFill>
                  <a:srgbClr val="00B050"/>
                </a:solidFill>
              </a:rPr>
              <a:t>No calibration</a:t>
            </a:r>
          </a:p>
          <a:p>
            <a:r>
              <a:rPr lang="en-US" dirty="0">
                <a:solidFill>
                  <a:srgbClr val="00B050"/>
                </a:solidFill>
              </a:rPr>
              <a:t>Not intrusive</a:t>
            </a:r>
          </a:p>
          <a:p>
            <a:r>
              <a:rPr lang="en-US" dirty="0">
                <a:solidFill>
                  <a:srgbClr val="00B050"/>
                </a:solidFill>
              </a:rPr>
              <a:t>2 or 3 velocity components</a:t>
            </a:r>
          </a:p>
          <a:p>
            <a:r>
              <a:rPr lang="en-US" dirty="0">
                <a:solidFill>
                  <a:srgbClr val="00B050"/>
                </a:solidFill>
              </a:rPr>
              <a:t>Velocity orientation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Particles are needed</a:t>
            </a:r>
          </a:p>
          <a:p>
            <a:r>
              <a:rPr lang="en-US" dirty="0">
                <a:solidFill>
                  <a:srgbClr val="FF0000"/>
                </a:solidFill>
              </a:rPr>
              <a:t>Lower accuracy</a:t>
            </a:r>
          </a:p>
          <a:p>
            <a:r>
              <a:rPr lang="en-US" dirty="0">
                <a:solidFill>
                  <a:srgbClr val="FF0000"/>
                </a:solidFill>
              </a:rPr>
              <a:t>Expensive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80720-E29C-4E34-B385-3119FF4D1539}" type="datetime1">
              <a:rPr lang="cs-CZ" smtClean="0"/>
              <a:t>4.9.2024</a:t>
            </a:fld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36</a:t>
            </a:fld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</p:spTree>
    <p:extLst>
      <p:ext uri="{BB962C8B-B14F-4D97-AF65-F5344CB8AC3E}">
        <p14:creationId xmlns:p14="http://schemas.microsoft.com/office/powerpoint/2010/main" val="374511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facilities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Wind tunnels</a:t>
            </a:r>
          </a:p>
          <a:p>
            <a:r>
              <a:rPr lang="en-US" dirty="0"/>
              <a:t>Water facility</a:t>
            </a:r>
          </a:p>
          <a:p>
            <a:r>
              <a:rPr lang="en-US" dirty="0"/>
              <a:t>Shock tubes (hypersonic)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779EB-8125-43EF-969E-F663DA4A0DD0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253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Wind tunnel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Close-circuit 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AB13F-CEAB-48FC-AE87-5BB9039147CE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38</a:t>
            </a:fld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309" y="3540384"/>
            <a:ext cx="5419726" cy="238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8224" y="682884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66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02494ED-7681-F34F-8985-B10E6F15D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UWB flow-down facility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D9C6DED0-7267-2047-858D-E01C0A757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D8723-453F-4ED9-923F-D87A17AB8466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F0FD1336-06BF-CD4C-B5B2-17D4AA662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E2A4C100-2B49-A343-A6C3-BCC47192D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39</a:t>
            </a:fld>
            <a:endParaRPr lang="cs-CZ"/>
          </a:p>
        </p:txBody>
      </p:sp>
      <p:pic>
        <p:nvPicPr>
          <p:cNvPr id="7" name="obrázek 3">
            <a:extLst>
              <a:ext uri="{FF2B5EF4-FFF2-40B4-BE49-F238E27FC236}">
                <a16:creationId xmlns:a16="http://schemas.microsoft.com/office/drawing/2014/main" xmlns="" id="{FCD0C8E7-31A1-5E4D-B6A4-E2E09E318A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" t="-35" r="-17" b="-35"/>
          <a:stretch>
            <a:fillRect/>
          </a:stretch>
        </p:blipFill>
        <p:spPr bwMode="auto">
          <a:xfrm>
            <a:off x="628650" y="2098645"/>
            <a:ext cx="7886700" cy="3805298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9267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14350" lvl="0" indent="-514350"/>
            <a:r>
              <a:rPr lang="en-US" sz="3600" dirty="0"/>
              <a:t>Physical modelling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57250" lvl="1" indent="-514350">
              <a:buFont typeface="+mj-lt"/>
              <a:buAutoNum type="alphaLcPeriod"/>
            </a:pPr>
            <a:r>
              <a:rPr lang="en-US" sz="2800" dirty="0"/>
              <a:t>Theory of similitude, physical modelling</a:t>
            </a:r>
          </a:p>
          <a:p>
            <a:pPr marL="857250" lvl="1" indent="-514350">
              <a:buFont typeface="+mj-lt"/>
              <a:buAutoNum type="alphaLcPeriod"/>
            </a:pPr>
            <a:r>
              <a:rPr lang="en-US" sz="2800" dirty="0"/>
              <a:t>Measured quantities (pressure, force, velocity, temperature)</a:t>
            </a:r>
          </a:p>
          <a:p>
            <a:pPr marL="857250" lvl="1" indent="-514350">
              <a:buFont typeface="+mj-lt"/>
              <a:buAutoNum type="alphaLcPeriod"/>
            </a:pPr>
            <a:r>
              <a:rPr lang="en-US" sz="2800" dirty="0"/>
              <a:t>Principles of selected experimental methods (Prandtl probe, hot sensors, optical methods)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75DBB-4AFA-412D-B367-820C5A7CD3F4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129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Garman-</a:t>
            </a:r>
            <a:r>
              <a:rPr lang="en-US" b="1" dirty="0" err="1"/>
              <a:t>Duch</a:t>
            </a:r>
            <a:r>
              <a:rPr lang="en-US" b="1" dirty="0"/>
              <a:t> tunnel (</a:t>
            </a:r>
            <a:r>
              <a:rPr lang="en-US" b="1" dirty="0" err="1"/>
              <a:t>Marknesse</a:t>
            </a:r>
            <a:r>
              <a:rPr lang="en-US" b="1" dirty="0"/>
              <a:t>)</a:t>
            </a:r>
            <a:endParaRPr lang="en-US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0AE23-544D-4080-9E84-CA1C396E2CB3}" type="datetime1">
              <a:rPr lang="cs-CZ" smtClean="0"/>
              <a:t>4.9.2024</a:t>
            </a:fld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40</a:t>
            </a:fld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7128792" cy="484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</p:spTree>
    <p:extLst>
      <p:ext uri="{BB962C8B-B14F-4D97-AF65-F5344CB8AC3E}">
        <p14:creationId xmlns:p14="http://schemas.microsoft.com/office/powerpoint/2010/main" val="24658575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Thanks for attention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2821-575F-4769-9D64-A437FFD95F42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02/13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6EB02-BEEA-4AEA-8B7E-F8311C2221C1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1925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Physical modelling</a:t>
            </a:r>
            <a:endParaRPr lang="en-US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67544" y="3789041"/>
            <a:ext cx="8229600" cy="1944216"/>
          </a:xfrm>
        </p:spPr>
        <p:txBody>
          <a:bodyPr/>
          <a:lstStyle/>
          <a:p>
            <a:r>
              <a:rPr lang="en-US" dirty="0"/>
              <a:t>Similitude</a:t>
            </a:r>
          </a:p>
          <a:p>
            <a:pPr lvl="1"/>
            <a:r>
              <a:rPr lang="en-US" dirty="0"/>
              <a:t>Geometrical (simplex)</a:t>
            </a:r>
          </a:p>
          <a:p>
            <a:pPr lvl="1"/>
            <a:r>
              <a:rPr lang="en-US" dirty="0"/>
              <a:t>Physical (complex)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45498-BD8B-4900-992A-9EBAF62929E7}" type="datetime1">
              <a:rPr lang="cs-CZ" smtClean="0"/>
              <a:t>4.9.2024</a:t>
            </a:fld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5</a:t>
            </a:fld>
            <a:endParaRPr lang="cs-CZ"/>
          </a:p>
        </p:txBody>
      </p:sp>
      <p:pic>
        <p:nvPicPr>
          <p:cNvPr id="4098" name="Picture 2" descr="letadl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703" y="1962682"/>
            <a:ext cx="22923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letadl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564904"/>
            <a:ext cx="1140857" cy="786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835696" y="1556792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object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5980079" y="1556792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</a:t>
            </a:r>
            <a:endParaRPr lang="cs-CZ" dirty="0"/>
          </a:p>
        </p:txBody>
      </p:sp>
      <p:sp>
        <p:nvSpPr>
          <p:cNvPr id="7" name="Šipka doprava 6"/>
          <p:cNvSpPr/>
          <p:nvPr/>
        </p:nvSpPr>
        <p:spPr>
          <a:xfrm>
            <a:off x="3849344" y="2038679"/>
            <a:ext cx="1532162" cy="7145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parametry</a:t>
            </a:r>
          </a:p>
        </p:txBody>
      </p:sp>
      <p:sp>
        <p:nvSpPr>
          <p:cNvPr id="11" name="Šipka doleva 10"/>
          <p:cNvSpPr/>
          <p:nvPr/>
        </p:nvSpPr>
        <p:spPr>
          <a:xfrm>
            <a:off x="3849344" y="2753256"/>
            <a:ext cx="1532162" cy="7905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výsledky</a:t>
            </a:r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</p:spTree>
    <p:extLst>
      <p:ext uri="{BB962C8B-B14F-4D97-AF65-F5344CB8AC3E}">
        <p14:creationId xmlns:p14="http://schemas.microsoft.com/office/powerpoint/2010/main" val="407264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dimensions system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 system - 7 basic physical units:</a:t>
            </a:r>
          </a:p>
          <a:p>
            <a:pPr lvl="1"/>
            <a:r>
              <a:rPr lang="en-US" dirty="0"/>
              <a:t>Kilogram</a:t>
            </a:r>
          </a:p>
          <a:p>
            <a:pPr lvl="1"/>
            <a:r>
              <a:rPr lang="en-US" dirty="0"/>
              <a:t>Met</a:t>
            </a:r>
            <a:r>
              <a:rPr lang="cs-CZ" dirty="0"/>
              <a:t>e</a:t>
            </a:r>
            <a:r>
              <a:rPr lang="en-US" dirty="0"/>
              <a:t>r</a:t>
            </a:r>
          </a:p>
          <a:p>
            <a:pPr lvl="1"/>
            <a:r>
              <a:rPr lang="en-US" dirty="0"/>
              <a:t>Candela</a:t>
            </a:r>
          </a:p>
          <a:p>
            <a:pPr lvl="1"/>
            <a:r>
              <a:rPr lang="en-US" dirty="0"/>
              <a:t>Second</a:t>
            </a:r>
          </a:p>
          <a:p>
            <a:pPr lvl="1"/>
            <a:r>
              <a:rPr lang="en-US" dirty="0"/>
              <a:t>Ampere</a:t>
            </a:r>
          </a:p>
          <a:p>
            <a:pPr lvl="1"/>
            <a:r>
              <a:rPr lang="en-US" dirty="0"/>
              <a:t>Kelvin</a:t>
            </a:r>
          </a:p>
          <a:p>
            <a:pPr lvl="1"/>
            <a:r>
              <a:rPr lang="en-US" dirty="0"/>
              <a:t>Mole </a:t>
            </a:r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C3E82-1291-477E-AC71-FDBCE84D75D7}" type="datetime1">
              <a:rPr lang="cs-CZ" smtClean="0"/>
              <a:t>4.9.2024</a:t>
            </a:fld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6</a:t>
            </a:fld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4784410" y="2639806"/>
            <a:ext cx="73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200" b="1" dirty="0">
                <a:solidFill>
                  <a:srgbClr val="FF0000"/>
                </a:solidFill>
              </a:rPr>
              <a:t>FM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Ovál 4"/>
          <p:cNvSpPr/>
          <p:nvPr/>
        </p:nvSpPr>
        <p:spPr>
          <a:xfrm>
            <a:off x="642647" y="2104286"/>
            <a:ext cx="1728192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642642" y="2405850"/>
            <a:ext cx="1728192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621131" y="3015787"/>
            <a:ext cx="1728192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599610" y="3597422"/>
            <a:ext cx="1728192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xmlns="" id="{5E972A6B-6EC5-20ED-29FF-E1AECED7A841}"/>
              </a:ext>
            </a:extLst>
          </p:cNvPr>
          <p:cNvSpPr txBox="1"/>
          <p:nvPr/>
        </p:nvSpPr>
        <p:spPr>
          <a:xfrm>
            <a:off x="3465429" y="1321357"/>
            <a:ext cx="3184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SI: </a:t>
            </a:r>
            <a:r>
              <a:rPr lang="en-US" dirty="0"/>
              <a:t>International System of Units</a:t>
            </a:r>
          </a:p>
        </p:txBody>
      </p:sp>
    </p:spTree>
    <p:extLst>
      <p:ext uri="{BB962C8B-B14F-4D97-AF65-F5344CB8AC3E}">
        <p14:creationId xmlns:p14="http://schemas.microsoft.com/office/powerpoint/2010/main" val="121970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Buckingham Theorem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Relevant quantities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/>
              <a:t>Simplex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i="1" baseline="-25000" dirty="0" err="1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i="1" baseline="-25000" dirty="0" err="1">
                <a:latin typeface="Times New Roman" pitchFamily="18" charset="0"/>
                <a:cs typeface="Times New Roman" pitchFamily="18" charset="0"/>
              </a:rPr>
              <a:t>k</a:t>
            </a:r>
            <a:endParaRPr lang="en-US" i="1" baseline="-25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/>
              <a:t>Complex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>
                <a:latin typeface="Symbol" panose="05050102010706020507" pitchFamily="18" charset="2"/>
                <a:cs typeface="Times New Roman" pitchFamily="18" charset="0"/>
              </a:rPr>
              <a:t>p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= q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i="1" baseline="30000" dirty="0">
                <a:latin typeface="Times New Roman" pitchFamily="18" charset="0"/>
                <a:cs typeface="Times New Roman" pitchFamily="18" charset="0"/>
              </a:rPr>
              <a:t>b1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. q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i="1" baseline="30000" dirty="0">
                <a:latin typeface="Times New Roman" pitchFamily="18" charset="0"/>
                <a:cs typeface="Times New Roman" pitchFamily="18" charset="0"/>
              </a:rPr>
              <a:t>b2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. …. .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i="1" baseline="-25000" dirty="0" err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i="1" baseline="30000" dirty="0" err="1">
                <a:latin typeface="Times New Roman" pitchFamily="18" charset="0"/>
                <a:cs typeface="Times New Roman" pitchFamily="18" charset="0"/>
              </a:rPr>
              <a:t>bn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physical quantities 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,…,q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</a:rPr>
              <a:t>n</a:t>
            </a:r>
          </a:p>
          <a:p>
            <a:pPr lvl="1"/>
            <a:r>
              <a:rPr lang="en-US" dirty="0"/>
              <a:t>Model:  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i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,…,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i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= 0</a:t>
            </a:r>
          </a:p>
          <a:p>
            <a:r>
              <a:rPr lang="en-US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b="1" i="1" dirty="0"/>
              <a:t> </a:t>
            </a:r>
            <a:r>
              <a:rPr lang="en-US" dirty="0"/>
              <a:t> basic physical units</a:t>
            </a:r>
          </a:p>
          <a:p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= n – k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dimensionless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/>
              <a:t>parameters</a:t>
            </a:r>
            <a:br>
              <a:rPr lang="en-US" dirty="0"/>
            </a:br>
            <a:r>
              <a:rPr lang="en-US" dirty="0"/>
              <a:t>complex </a:t>
            </a:r>
            <a:r>
              <a:rPr lang="en-US" i="1" dirty="0">
                <a:latin typeface="Times New Roman" pitchFamily="18" charset="0"/>
                <a:cs typeface="Times New Roman" pitchFamily="18" charset="0"/>
                <a:sym typeface="Symbol"/>
              </a:rPr>
              <a:t>π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  <a:sym typeface="Symbol"/>
              </a:rPr>
              <a:t>1</a:t>
            </a:r>
            <a:r>
              <a:rPr lang="en-US" i="1" dirty="0">
                <a:latin typeface="Times New Roman" pitchFamily="18" charset="0"/>
                <a:cs typeface="Times New Roman" pitchFamily="18" charset="0"/>
                <a:sym typeface="Symbol"/>
              </a:rPr>
              <a:t>,…,π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  <a:sym typeface="Symbol"/>
              </a:rPr>
              <a:t>p</a:t>
            </a:r>
          </a:p>
          <a:p>
            <a:pPr lvl="1"/>
            <a:r>
              <a:rPr lang="en-US" dirty="0">
                <a:sym typeface="Symbol"/>
              </a:rPr>
              <a:t>Model:   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F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(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π</a:t>
            </a:r>
            <a:r>
              <a:rPr lang="en-US" i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1</a:t>
            </a:r>
            <a:r>
              <a:rPr lang="en-US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,…,π</a:t>
            </a:r>
            <a:r>
              <a:rPr lang="en-US" i="1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p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) = 0</a:t>
            </a:r>
          </a:p>
          <a:p>
            <a:pPr lvl="1"/>
            <a:r>
              <a:rPr lang="en-US" dirty="0">
                <a:sym typeface="Symbol"/>
              </a:rPr>
              <a:t>+ simplex </a:t>
            </a:r>
            <a:r>
              <a:rPr lang="en-US" i="1" dirty="0">
                <a:latin typeface="Times New Roman" pitchFamily="18" charset="0"/>
                <a:cs typeface="Times New Roman" pitchFamily="18" charset="0"/>
                <a:sym typeface="Symbol"/>
              </a:rPr>
              <a:t>P</a:t>
            </a:r>
            <a:r>
              <a:rPr lang="en-US" i="1" baseline="-25000" dirty="0">
                <a:latin typeface="Times New Roman" pitchFamily="18" charset="0"/>
                <a:cs typeface="Times New Roman" pitchFamily="18" charset="0"/>
                <a:sym typeface="Symbol"/>
              </a:rPr>
              <a:t>i</a:t>
            </a:r>
            <a:endParaRPr lang="en-US" i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AA2EA-62DC-4B1F-AF95-EF806F06C2EF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</p:spTree>
    <p:extLst>
      <p:ext uri="{BB962C8B-B14F-4D97-AF65-F5344CB8AC3E}">
        <p14:creationId xmlns:p14="http://schemas.microsoft.com/office/powerpoint/2010/main" val="357640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2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Buckingham  theorem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need for mathematical model</a:t>
            </a:r>
          </a:p>
          <a:p>
            <a:r>
              <a:rPr lang="en-US" dirty="0"/>
              <a:t>Only “relevant” quantities</a:t>
            </a:r>
          </a:p>
          <a:p>
            <a:r>
              <a:rPr lang="en-US" dirty="0"/>
              <a:t>BT suggests methods</a:t>
            </a:r>
          </a:p>
          <a:p>
            <a:r>
              <a:rPr lang="en-US" dirty="0"/>
              <a:t>Dimensional matrix</a:t>
            </a:r>
          </a:p>
          <a:p>
            <a:r>
              <a:rPr lang="en-US" dirty="0"/>
              <a:t>Ambiguous solution – choice, physical meaning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127AF-8EFA-4056-90B9-58AC4B754423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</p:spTree>
    <p:extLst>
      <p:ext uri="{BB962C8B-B14F-4D97-AF65-F5344CB8AC3E}">
        <p14:creationId xmlns:p14="http://schemas.microsoft.com/office/powerpoint/2010/main" val="199270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Dimensionless parameters in fluid mechanics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Reynolds number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Mach number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Strouhal number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Force coefficients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14D01-70D8-42FD-B37D-97D405D8D852}" type="datetime1">
              <a:rPr lang="cs-CZ" smtClean="0"/>
              <a:t>4.9.2024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B0B875-8F34-4596-88EC-059E9638F8AA}" type="slidenum">
              <a:rPr lang="cs-CZ" smtClean="0"/>
              <a:t>9</a:t>
            </a:fld>
            <a:endParaRPr lang="cs-CZ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/>
        </p:nvGraphicFramePr>
        <p:xfrm>
          <a:off x="4427984" y="1628800"/>
          <a:ext cx="2082240" cy="838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4" imgW="1041120" imgH="419040" progId="Equation.DSMT4">
                  <p:embed/>
                </p:oleObj>
              </mc:Choice>
              <mc:Fallback>
                <p:oleObj name="Equation" r:id="rId4" imgW="104112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27984" y="1628800"/>
                        <a:ext cx="2082240" cy="838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9130502"/>
              </p:ext>
            </p:extLst>
          </p:nvPr>
        </p:nvGraphicFramePr>
        <p:xfrm>
          <a:off x="4427984" y="2778020"/>
          <a:ext cx="964800" cy="786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6" imgW="482400" imgH="393480" progId="Equation.DSMT4">
                  <p:embed/>
                </p:oleObj>
              </mc:Choice>
              <mc:Fallback>
                <p:oleObj name="Equation" r:id="rId6" imgW="482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27984" y="2778020"/>
                        <a:ext cx="964800" cy="786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6146798"/>
              </p:ext>
            </p:extLst>
          </p:nvPr>
        </p:nvGraphicFramePr>
        <p:xfrm>
          <a:off x="4427984" y="3909171"/>
          <a:ext cx="1015920" cy="786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8" imgW="507960" imgH="393480" progId="Equation.DSMT4">
                  <p:embed/>
                </p:oleObj>
              </mc:Choice>
              <mc:Fallback>
                <p:oleObj name="Equation" r:id="rId8" imgW="5079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427984" y="3909171"/>
                        <a:ext cx="1015920" cy="786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7631556"/>
              </p:ext>
            </p:extLst>
          </p:nvPr>
        </p:nvGraphicFramePr>
        <p:xfrm>
          <a:off x="4427984" y="5073372"/>
          <a:ext cx="2997200" cy="862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10" imgW="1498320" imgH="431640" progId="Equation.DSMT4">
                  <p:embed/>
                </p:oleObj>
              </mc:Choice>
              <mc:Fallback>
                <p:oleObj name="Equation" r:id="rId10" imgW="149832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427984" y="5073372"/>
                        <a:ext cx="2997200" cy="862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ovéPole 10"/>
          <p:cNvSpPr txBox="1"/>
          <p:nvPr/>
        </p:nvSpPr>
        <p:spPr>
          <a:xfrm>
            <a:off x="6791230" y="1700808"/>
            <a:ext cx="1236556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Convection</a:t>
            </a:r>
          </a:p>
          <a:p>
            <a:pPr algn="ctr"/>
            <a:r>
              <a:rPr lang="en-US" dirty="0"/>
              <a:t>Diffusion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018121" y="2892645"/>
            <a:ext cx="2265107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Compressibility effect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5883244" y="3988141"/>
            <a:ext cx="2534861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Dimensionless frequency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Mechanika tekutin 12/13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6453485" y="5897325"/>
            <a:ext cx="206633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Dimensionless force</a:t>
            </a:r>
          </a:p>
        </p:txBody>
      </p:sp>
    </p:spTree>
    <p:extLst>
      <p:ext uri="{BB962C8B-B14F-4D97-AF65-F5344CB8AC3E}">
        <p14:creationId xmlns:p14="http://schemas.microsoft.com/office/powerpoint/2010/main" val="139614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7088</TotalTime>
  <Words>889</Words>
  <Application>Microsoft Office PowerPoint</Application>
  <PresentationFormat>Předvádění na obrazovce (4:3)</PresentationFormat>
  <Paragraphs>405</Paragraphs>
  <Slides>41</Slides>
  <Notes>40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41</vt:i4>
      </vt:variant>
    </vt:vector>
  </HeadingPairs>
  <TitlesOfParts>
    <vt:vector size="49" baseType="lpstr">
      <vt:lpstr>Arial</vt:lpstr>
      <vt:lpstr>Calibri</vt:lpstr>
      <vt:lpstr>Calibri Light</vt:lpstr>
      <vt:lpstr>Symbol</vt:lpstr>
      <vt:lpstr>Times New Roman</vt:lpstr>
      <vt:lpstr>Motiv Office</vt:lpstr>
      <vt:lpstr>Equation</vt:lpstr>
      <vt:lpstr>CorelDRAW</vt:lpstr>
      <vt:lpstr>Fluid Mechanics</vt:lpstr>
      <vt:lpstr>Fluid Mechanics - lectures</vt:lpstr>
      <vt:lpstr>Fluid Mechanics - lectures</vt:lpstr>
      <vt:lpstr>Physical modelling</vt:lpstr>
      <vt:lpstr>Physical modelling</vt:lpstr>
      <vt:lpstr>Physical dimensions system</vt:lpstr>
      <vt:lpstr>Buckingham Theorem</vt:lpstr>
      <vt:lpstr>Buckingham  theorem</vt:lpstr>
      <vt:lpstr>Dimensionless parameters in fluid mechanics</vt:lpstr>
      <vt:lpstr>Example: sphere in flow</vt:lpstr>
      <vt:lpstr>Measured quantities</vt:lpstr>
      <vt:lpstr>Pressures measurement</vt:lpstr>
      <vt:lpstr>Pressures measurement</vt:lpstr>
      <vt:lpstr>Temperature measurement</vt:lpstr>
      <vt:lpstr>Speed measurement</vt:lpstr>
      <vt:lpstr>Speed from pressures</vt:lpstr>
      <vt:lpstr>Hot sensors</vt:lpstr>
      <vt:lpstr>Constant Temperature Anemometry – CTA </vt:lpstr>
      <vt:lpstr>Directional sensitivity</vt:lpstr>
      <vt:lpstr>Orientation ambiguity</vt:lpstr>
      <vt:lpstr>Probes </vt:lpstr>
      <vt:lpstr>Calibration</vt:lpstr>
      <vt:lpstr>Hot sensors anemometry</vt:lpstr>
      <vt:lpstr>Optical methods</vt:lpstr>
      <vt:lpstr>Laser Doppler Anemometry – LDA </vt:lpstr>
      <vt:lpstr>LDA system</vt:lpstr>
      <vt:lpstr>Application examples</vt:lpstr>
      <vt:lpstr>LDA</vt:lpstr>
      <vt:lpstr>Particle Image Velocimetry – PIV</vt:lpstr>
      <vt:lpstr>Velocity evaluation</vt:lpstr>
      <vt:lpstr>Snap A</vt:lpstr>
      <vt:lpstr>Snap B</vt:lpstr>
      <vt:lpstr>Snap </vt:lpstr>
      <vt:lpstr>Vector field</vt:lpstr>
      <vt:lpstr>Vectors + vorticity</vt:lpstr>
      <vt:lpstr>PIV</vt:lpstr>
      <vt:lpstr>Experimental facilities</vt:lpstr>
      <vt:lpstr>Wind tunnel</vt:lpstr>
      <vt:lpstr>UWB flow-down facility</vt:lpstr>
      <vt:lpstr>Garman-Duch tunnel (Marknesse)</vt:lpstr>
      <vt:lpstr>Thanks for attention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Ježek Jan</dc:creator>
  <cp:lastModifiedBy>Vaclav Uruba</cp:lastModifiedBy>
  <cp:revision>205</cp:revision>
  <dcterms:created xsi:type="dcterms:W3CDTF">2014-06-23T12:27:22Z</dcterms:created>
  <dcterms:modified xsi:type="dcterms:W3CDTF">2024-09-04T14:44:15Z</dcterms:modified>
</cp:coreProperties>
</file>