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70" r:id="rId2"/>
    <p:sldId id="339" r:id="rId3"/>
    <p:sldId id="340" r:id="rId4"/>
    <p:sldId id="259" r:id="rId5"/>
    <p:sldId id="317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15" r:id="rId16"/>
    <p:sldId id="318" r:id="rId17"/>
    <p:sldId id="307" r:id="rId18"/>
    <p:sldId id="328" r:id="rId19"/>
    <p:sldId id="329" r:id="rId20"/>
    <p:sldId id="330" r:id="rId21"/>
    <p:sldId id="332" r:id="rId22"/>
    <p:sldId id="331" r:id="rId23"/>
    <p:sldId id="316" r:id="rId24"/>
    <p:sldId id="337" r:id="rId25"/>
    <p:sldId id="369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0" autoAdjust="0"/>
    <p:restoredTop sz="86451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9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57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707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0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03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304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44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297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58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77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848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06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6774-6FDE-4269-B763-77E75F1CA8D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65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124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376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68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94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25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68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25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0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08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531A-9C50-43DE-B2E2-B083E879A07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687F-ACC8-4B11-A1BF-D26701C38A5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E5E7-F845-4A85-9850-75E5A986F86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17B6-2CBD-4E90-9BD3-2DEDCFD3CBF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6743-00AF-43A9-B9AB-D25112F95BA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CAC6-180D-4350-A70C-7B16E1B304BF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2EDF-F248-4E95-9A96-7839101E3027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5F5F-79A5-49EA-B974-7B9E2B3899D6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4F6B-05FF-413D-8A18-257AF87F0F24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90265-520C-4A2C-8358-6F880172136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7254-EFEE-458E-89C8-EEBFA39808B0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1F878-F7A5-4720-A325-EA564DB9CC0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80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2D - plain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825-F85F-48CE-A079-4E34063511E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pic>
        <p:nvPicPr>
          <p:cNvPr id="6148" name="Picture 4" descr="http://i.ytimg.com/vi/ui1FWfgLTKs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05" y="1344951"/>
            <a:ext cx="2973016" cy="222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efluids.com/efluids/gallery/gallery_images/airfoil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97862"/>
            <a:ext cx="3429000" cy="293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in cross-flow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844B-0D7A-4282-88F0-79D95F1BEE9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pic>
        <p:nvPicPr>
          <p:cNvPr id="7170" name="Picture 2" descr="http://math.unice.fr/%7Erpas/images_diaporama/cyl-2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07" y="752768"/>
            <a:ext cx="4377447" cy="2377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eng.ox.ac.uk/tidal/images/isosurfaces.jpg/image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8" y="3829053"/>
            <a:ext cx="4211199" cy="2437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aps.org/units/dfd/pressroom/gallery/images/6-deem2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51" y="3417158"/>
            <a:ext cx="3015642" cy="267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2D - rotational symmetry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1501707" cy="4351338"/>
          </a:xfrm>
        </p:spPr>
        <p:txBody>
          <a:bodyPr/>
          <a:lstStyle/>
          <a:p>
            <a:r>
              <a:rPr lang="en-US" dirty="0" smtClean="0"/>
              <a:t>Statistics  2D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Dynamics  3D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C618-F373-40F2-83EB-6E9A7DB0A45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8198" name="Picture 6" descr="http://www.acusim.com/images/apps/corrugPipe/streamwiseCoord_RAN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98" y="1383016"/>
            <a:ext cx="3025370" cy="2269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acusim.com/images/apps/corrugPipe/streamwise_velocit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17" y="1172367"/>
            <a:ext cx="3286125" cy="2457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cusim.com/images/apps/corrugPipe/crossstream_velocit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3801193"/>
            <a:ext cx="3286125" cy="2457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acusim.com/images/apps/corrugPipe/iso1.0005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56" y="4394996"/>
            <a:ext cx="2252671" cy="1684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space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time</a:t>
            </a:r>
          </a:p>
          <a:p>
            <a:r>
              <a:rPr lang="en-US" dirty="0" smtClean="0"/>
              <a:t>Link! (Courant–</a:t>
            </a:r>
            <a:r>
              <a:rPr lang="en-US" dirty="0" err="1" smtClean="0"/>
              <a:t>Friedrichs</a:t>
            </a:r>
            <a:r>
              <a:rPr lang="en-US" dirty="0" smtClean="0"/>
              <a:t>–Lewy condition - CFL)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4FE5-850B-4F2E-A1B2-4625A1B99B4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9218" name="Picture 2" descr="C = \frac {u\,\Delta t} {\Delta x} \leq C_\max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422774"/>
            <a:ext cx="1428750" cy="390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 = \frac {u_ x\,\Delta t}{\Delta x} + \frac {u_ y\,\Delta t}{\Delta y} \leq C_\max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97" y="4403724"/>
            <a:ext cx="2209800" cy="428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 = \Delta t \sum_{i=1}^n\frac{u_{x_i}}{\Delta x_i} \leq C_\max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70" y="5261626"/>
            <a:ext cx="2900363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symscape.com/files/pictures/polymesh/f1-tr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84" y="1129508"/>
            <a:ext cx="4762500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\Delta 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5477"/>
            <a:ext cx="328613" cy="20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\Delta 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82" y="1903190"/>
            <a:ext cx="385763" cy="20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8" y="2659271"/>
            <a:ext cx="157163" cy="128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36459" y="2538899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velocity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3343" y="442047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1D: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007404" y="4433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2D: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22043" y="5261626"/>
            <a:ext cx="94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general</a:t>
            </a:r>
            <a:r>
              <a:rPr lang="cs-CZ" dirty="0" smtClean="0"/>
              <a:t>:</a:t>
            </a:r>
            <a:endParaRPr lang="cs-CZ" dirty="0"/>
          </a:p>
        </p:txBody>
      </p:sp>
      <p:pic>
        <p:nvPicPr>
          <p:cNvPr id="9224" name="Picture 8" descr="C_\max =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43" y="3914378"/>
            <a:ext cx="714375" cy="171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simulation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3C17-E11D-442B-A005-4C98C928B5E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pic>
        <p:nvPicPr>
          <p:cNvPr id="7" name="Simulation of stall of a high-lift benchmark full aircraft mode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0920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flow solution options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Numerical </a:t>
            </a:r>
            <a:r>
              <a:rPr lang="en-US" dirty="0" smtClean="0">
                <a:solidFill>
                  <a:schemeClr val="accent6"/>
                </a:solidFill>
              </a:rPr>
              <a:t>Simulation </a:t>
            </a:r>
            <a:r>
              <a:rPr lang="en-US" dirty="0" smtClean="0"/>
              <a:t>of N-S E – DNS</a:t>
            </a:r>
          </a:p>
          <a:p>
            <a:pPr lvl="1"/>
            <a:r>
              <a:rPr lang="en-US" dirty="0" smtClean="0"/>
              <a:t>Difference eq.</a:t>
            </a:r>
          </a:p>
          <a:p>
            <a:r>
              <a:rPr lang="en-US" dirty="0" smtClean="0"/>
              <a:t>Averaged N-S E – RANS </a:t>
            </a:r>
          </a:p>
          <a:p>
            <a:pPr lvl="1"/>
            <a:r>
              <a:rPr lang="en-US" dirty="0" smtClean="0"/>
              <a:t>Mean values</a:t>
            </a:r>
          </a:p>
          <a:p>
            <a:pPr lvl="1"/>
            <a:r>
              <a:rPr lang="en-US" dirty="0" smtClean="0"/>
              <a:t>Turbulence </a:t>
            </a:r>
            <a:r>
              <a:rPr lang="en-US" dirty="0" smtClean="0">
                <a:solidFill>
                  <a:schemeClr val="accent6"/>
                </a:solidFill>
              </a:rPr>
              <a:t>modelling</a:t>
            </a:r>
          </a:p>
          <a:p>
            <a:r>
              <a:rPr lang="en-US" dirty="0" smtClean="0"/>
              <a:t>Combined approaches – URANS, LES </a:t>
            </a:r>
          </a:p>
          <a:p>
            <a:pPr lvl="1"/>
            <a:r>
              <a:rPr lang="en-US" i="1" dirty="0" smtClean="0"/>
              <a:t>Big</a:t>
            </a:r>
            <a:r>
              <a:rPr lang="en-US" dirty="0" smtClean="0"/>
              <a:t> structures – simulation (DNS)</a:t>
            </a:r>
          </a:p>
          <a:p>
            <a:pPr lvl="1"/>
            <a:r>
              <a:rPr lang="en-US" i="1" dirty="0" smtClean="0"/>
              <a:t>Small</a:t>
            </a:r>
            <a:r>
              <a:rPr lang="en-US" dirty="0" smtClean="0"/>
              <a:t> structures – modelling (RANS)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E0A6-7DD8-4634-96FF-38F4077BD37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38530" y="2106940"/>
            <a:ext cx="324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have not sufficient 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38530" y="2822714"/>
            <a:ext cx="276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Basic engineering approach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38530" y="3726170"/>
            <a:ext cx="34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„</a:t>
            </a:r>
            <a:r>
              <a:rPr lang="en-US" dirty="0" smtClean="0">
                <a:solidFill>
                  <a:srgbClr val="FF0000"/>
                </a:solidFill>
              </a:rPr>
              <a:t>Advanced“ engineering approach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5835877" y="1621662"/>
                <a:ext cx="152849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𝐷𝑂𝐹</m:t>
                          </m:r>
                          <m:r>
                            <a:rPr lang="cs-CZ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cs-CZ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p>
                          <m:r>
                            <a:rPr lang="cs-CZ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9/4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877" y="1621662"/>
                <a:ext cx="1528495" cy="3796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1344450" y="1321357"/>
            <a:ext cx="322755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smtClean="0">
                <a:ln/>
                <a:solidFill>
                  <a:schemeClr val="accent4"/>
                </a:solidFill>
              </a:rPr>
              <a:t>CFD – Computer Fluid Dynamics</a:t>
            </a:r>
            <a:endParaRPr 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27478" y="4633912"/>
            <a:ext cx="39258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DNS: Direct Numerical Simulation</a:t>
            </a:r>
          </a:p>
          <a:p>
            <a:r>
              <a:rPr lang="en-US" dirty="0" smtClean="0"/>
              <a:t>N-S: Navier-Stokes</a:t>
            </a:r>
          </a:p>
          <a:p>
            <a:r>
              <a:rPr lang="en-US" dirty="0" smtClean="0"/>
              <a:t>RANS: Reynolds Averaged Navier-Stokes</a:t>
            </a:r>
          </a:p>
          <a:p>
            <a:r>
              <a:rPr lang="en-US" dirty="0" smtClean="0"/>
              <a:t>URANS: Unsteady RANS</a:t>
            </a:r>
          </a:p>
          <a:p>
            <a:r>
              <a:rPr lang="en-US" dirty="0" smtClean="0"/>
              <a:t>LES: Large Eddy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 uiExpand="1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 in a point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DNS</a:t>
            </a:r>
          </a:p>
          <a:p>
            <a:r>
              <a:rPr lang="en-US" dirty="0" smtClean="0"/>
              <a:t>RANS</a:t>
            </a:r>
          </a:p>
          <a:p>
            <a:r>
              <a:rPr lang="en-US" dirty="0" smtClean="0"/>
              <a:t>LES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2DE4-0EFE-4E8A-89AB-F73FA7F0B74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55" y="2333665"/>
            <a:ext cx="5464973" cy="3181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5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 BFS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C275-CCF1-4A81-A401-4AD8739D64A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pic>
        <p:nvPicPr>
          <p:cNvPr id="8" name="4767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7" name="TextovéPole 6"/>
          <p:cNvSpPr txBox="1"/>
          <p:nvPr/>
        </p:nvSpPr>
        <p:spPr>
          <a:xfrm>
            <a:off x="1344450" y="1321357"/>
            <a:ext cx="288431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b="1" dirty="0" smtClean="0">
                <a:ln/>
                <a:solidFill>
                  <a:schemeClr val="accent4"/>
                </a:solidFill>
              </a:rPr>
              <a:t>B</a:t>
            </a:r>
            <a:r>
              <a:rPr lang="en-US" b="1" dirty="0" smtClean="0">
                <a:ln/>
                <a:solidFill>
                  <a:schemeClr val="accent4"/>
                </a:solidFill>
              </a:rPr>
              <a:t>F</a:t>
            </a:r>
            <a:r>
              <a:rPr lang="cs-CZ" b="1" dirty="0" smtClean="0">
                <a:ln/>
                <a:solidFill>
                  <a:schemeClr val="accent4"/>
                </a:solidFill>
              </a:rPr>
              <a:t>S</a:t>
            </a:r>
            <a:r>
              <a:rPr lang="en-US" b="1" dirty="0" smtClean="0">
                <a:ln/>
                <a:solidFill>
                  <a:schemeClr val="accent4"/>
                </a:solidFill>
              </a:rPr>
              <a:t> – </a:t>
            </a:r>
            <a:r>
              <a:rPr lang="cs-CZ" b="1" dirty="0" err="1" smtClean="0">
                <a:ln/>
                <a:solidFill>
                  <a:schemeClr val="accent4"/>
                </a:solidFill>
              </a:rPr>
              <a:t>Backward</a:t>
            </a:r>
            <a:r>
              <a:rPr lang="cs-CZ" b="1" dirty="0" smtClean="0">
                <a:ln/>
                <a:solidFill>
                  <a:schemeClr val="accent4"/>
                </a:solidFill>
              </a:rPr>
              <a:t> </a:t>
            </a:r>
            <a:r>
              <a:rPr lang="cs-CZ" b="1" dirty="0" err="1" smtClean="0">
                <a:ln/>
                <a:solidFill>
                  <a:schemeClr val="accent4"/>
                </a:solidFill>
              </a:rPr>
              <a:t>Facing</a:t>
            </a:r>
            <a:r>
              <a:rPr lang="cs-CZ" b="1" dirty="0" smtClean="0">
                <a:ln/>
                <a:solidFill>
                  <a:schemeClr val="accent4"/>
                </a:solidFill>
              </a:rPr>
              <a:t> Step</a:t>
            </a:r>
            <a:endParaRPr lang="en-US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 BFS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05C5-CA7F-4455-B7DE-791A4D5F948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8" name="5018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8918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 BFS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C5D0-F51F-4E48-9C37-F44DEBD0DED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pic>
        <p:nvPicPr>
          <p:cNvPr id="8" name="5019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6378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7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 BFS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45A03-0802-4A8E-9F47-4FB4904FE89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  <p:pic>
        <p:nvPicPr>
          <p:cNvPr id="7" name="502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37443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/>
          </a:bodyPr>
          <a:lstStyle/>
          <a:p>
            <a:r>
              <a:rPr lang="en-US" b="1" noProof="0" dirty="0" smtClean="0"/>
              <a:t>Reality: </a:t>
            </a:r>
            <a:r>
              <a:rPr lang="en-US" noProof="0" dirty="0" smtClean="0"/>
              <a:t>real physical process, physical object and conditions</a:t>
            </a:r>
          </a:p>
          <a:p>
            <a:r>
              <a:rPr lang="en-US" b="1" noProof="0" dirty="0" smtClean="0"/>
              <a:t>Conception model</a:t>
            </a:r>
            <a:r>
              <a:rPr lang="en-US" noProof="0" dirty="0" smtClean="0"/>
              <a:t>: all equations </a:t>
            </a:r>
            <a:r>
              <a:rPr lang="en-US" dirty="0" smtClean="0"/>
              <a:t>including </a:t>
            </a:r>
            <a:r>
              <a:rPr lang="en-US" dirty="0" err="1" smtClean="0"/>
              <a:t>b.c.</a:t>
            </a:r>
            <a:r>
              <a:rPr lang="en-US" dirty="0" smtClean="0"/>
              <a:t> and </a:t>
            </a:r>
            <a:r>
              <a:rPr lang="en-US" dirty="0" err="1" smtClean="0"/>
              <a:t>i.c</a:t>
            </a:r>
            <a:r>
              <a:rPr lang="en-US" dirty="0" smtClean="0"/>
              <a:t>.</a:t>
            </a:r>
            <a:r>
              <a:rPr lang="en-US" noProof="0" dirty="0" smtClean="0"/>
              <a:t> (PDE)</a:t>
            </a:r>
          </a:p>
          <a:p>
            <a:r>
              <a:rPr lang="en-US" b="1" noProof="0" dirty="0" smtClean="0"/>
              <a:t>Computational model</a:t>
            </a:r>
            <a:r>
              <a:rPr lang="en-US" noProof="0" dirty="0" smtClean="0"/>
              <a:t>: implementation of CM into computer system (numeric)</a:t>
            </a:r>
            <a:endParaRPr lang="en-US" noProof="0" dirty="0"/>
          </a:p>
        </p:txBody>
      </p:sp>
      <p:grpSp>
        <p:nvGrpSpPr>
          <p:cNvPr id="45" name="Plátno 1"/>
          <p:cNvGrpSpPr/>
          <p:nvPr/>
        </p:nvGrpSpPr>
        <p:grpSpPr>
          <a:xfrm>
            <a:off x="3889216" y="1866945"/>
            <a:ext cx="4918075" cy="4358005"/>
            <a:chOff x="0" y="0"/>
            <a:chExt cx="4918075" cy="4358005"/>
          </a:xfrm>
        </p:grpSpPr>
        <p:sp>
          <p:nvSpPr>
            <p:cNvPr id="46" name="Obdélník 45"/>
            <p:cNvSpPr/>
            <p:nvPr/>
          </p:nvSpPr>
          <p:spPr>
            <a:xfrm>
              <a:off x="0" y="0"/>
              <a:ext cx="4918075" cy="4358005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blouk 46"/>
            <p:cNvSpPr/>
            <p:nvPr/>
          </p:nvSpPr>
          <p:spPr>
            <a:xfrm>
              <a:off x="923125" y="643711"/>
              <a:ext cx="2880000" cy="2880000"/>
            </a:xfrm>
            <a:prstGeom prst="arc">
              <a:avLst>
                <a:gd name="adj1" fmla="val 14240827"/>
                <a:gd name="adj2" fmla="val 21430581"/>
              </a:avLst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48" name="Oblouk 47"/>
            <p:cNvSpPr/>
            <p:nvPr/>
          </p:nvSpPr>
          <p:spPr>
            <a:xfrm>
              <a:off x="923124" y="643710"/>
              <a:ext cx="2880000" cy="2880000"/>
            </a:xfrm>
            <a:prstGeom prst="arc">
              <a:avLst>
                <a:gd name="adj1" fmla="val 8669741"/>
                <a:gd name="adj2" fmla="val 12279980"/>
              </a:avLst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49" name="Oblouk 48"/>
            <p:cNvSpPr/>
            <p:nvPr/>
          </p:nvSpPr>
          <p:spPr>
            <a:xfrm>
              <a:off x="923124" y="643710"/>
              <a:ext cx="2880000" cy="2880000"/>
            </a:xfrm>
            <a:prstGeom prst="arc">
              <a:avLst>
                <a:gd name="adj1" fmla="val 1268351"/>
                <a:gd name="adj2" fmla="val 5832188"/>
              </a:avLst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50" name="Zaoblený obdélník 49"/>
            <p:cNvSpPr/>
            <p:nvPr/>
          </p:nvSpPr>
          <p:spPr>
            <a:xfrm>
              <a:off x="2814054" y="2024106"/>
              <a:ext cx="1686926" cy="57704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22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Conception</a:t>
              </a:r>
              <a:endParaRPr lang="cs-CZ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2200" b="1" cap="small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model</a:t>
              </a:r>
              <a:endParaRPr lang="cs-CZ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Zaoblený obdélník 50"/>
            <p:cNvSpPr/>
            <p:nvPr/>
          </p:nvSpPr>
          <p:spPr>
            <a:xfrm>
              <a:off x="683414" y="887768"/>
              <a:ext cx="1686926" cy="57704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2200" b="1" cap="small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Reality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aoblený obdélník 51"/>
            <p:cNvSpPr/>
            <p:nvPr/>
          </p:nvSpPr>
          <p:spPr>
            <a:xfrm>
              <a:off x="372227" y="2929635"/>
              <a:ext cx="1909334" cy="57704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22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Computational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2200" b="1" cap="small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model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Přímá spojnice se šipkou 52"/>
            <p:cNvCxnSpPr/>
            <p:nvPr/>
          </p:nvCxnSpPr>
          <p:spPr>
            <a:xfrm>
              <a:off x="2388095" y="1154095"/>
              <a:ext cx="772357" cy="87001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 pole 10"/>
            <p:cNvSpPr txBox="1"/>
            <p:nvPr/>
          </p:nvSpPr>
          <p:spPr>
            <a:xfrm>
              <a:off x="2867056" y="852078"/>
              <a:ext cx="1195070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Kvalifikation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ové pole 12"/>
            <p:cNvSpPr txBox="1"/>
            <p:nvPr/>
          </p:nvSpPr>
          <p:spPr>
            <a:xfrm>
              <a:off x="2778072" y="3107007"/>
              <a:ext cx="1100455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Verifikation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ové pole 13"/>
            <p:cNvSpPr txBox="1"/>
            <p:nvPr/>
          </p:nvSpPr>
          <p:spPr>
            <a:xfrm>
              <a:off x="372227" y="2263628"/>
              <a:ext cx="978535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Validation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Přímá spojnice se šipkou 56"/>
            <p:cNvCxnSpPr>
              <a:endCxn id="52" idx="3"/>
            </p:cNvCxnSpPr>
            <p:nvPr/>
          </p:nvCxnSpPr>
          <p:spPr>
            <a:xfrm flipH="1">
              <a:off x="2281561" y="2601153"/>
              <a:ext cx="958792" cy="61700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/>
            <p:cNvCxnSpPr/>
            <p:nvPr/>
          </p:nvCxnSpPr>
          <p:spPr>
            <a:xfrm flipV="1">
              <a:off x="1651248" y="1491449"/>
              <a:ext cx="44374" cy="141154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ové pole 16"/>
            <p:cNvSpPr txBox="1"/>
            <p:nvPr/>
          </p:nvSpPr>
          <p:spPr>
            <a:xfrm>
              <a:off x="1801939" y="2627789"/>
              <a:ext cx="1548130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Programming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ové pole 17"/>
            <p:cNvSpPr txBox="1"/>
            <p:nvPr/>
          </p:nvSpPr>
          <p:spPr>
            <a:xfrm>
              <a:off x="1065002" y="1917575"/>
              <a:ext cx="1004570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Simulation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ové pole 18"/>
            <p:cNvSpPr txBox="1"/>
            <p:nvPr/>
          </p:nvSpPr>
          <p:spPr>
            <a:xfrm>
              <a:off x="2289994" y="1526957"/>
              <a:ext cx="934085" cy="29273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70000"/>
                </a:lnSpc>
                <a:spcAft>
                  <a:spcPts val="0"/>
                </a:spcAft>
              </a:pPr>
              <a:r>
                <a:rPr lang="cs-CZ" sz="1800" b="1" cap="small" dirty="0" err="1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Analysis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cs-CZ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ovéPole 43"/>
          <p:cNvSpPr txBox="1"/>
          <p:nvPr/>
        </p:nvSpPr>
        <p:spPr>
          <a:xfrm>
            <a:off x="5327314" y="1233006"/>
            <a:ext cx="328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objekts</a:t>
            </a:r>
            <a:r>
              <a:rPr lang="cs-CZ" dirty="0" smtClean="0"/>
              <a:t>  </a:t>
            </a:r>
            <a:r>
              <a:rPr lang="cs-CZ" dirty="0"/>
              <a:t>-  </a:t>
            </a:r>
            <a:r>
              <a:rPr lang="cs-CZ" dirty="0" err="1" smtClean="0"/>
              <a:t>processes</a:t>
            </a:r>
            <a:r>
              <a:rPr lang="cs-CZ" dirty="0" smtClean="0"/>
              <a:t>  </a:t>
            </a:r>
            <a:r>
              <a:rPr lang="cs-CZ" dirty="0"/>
              <a:t>-  </a:t>
            </a:r>
            <a:r>
              <a:rPr lang="cs-CZ" dirty="0" err="1" smtClean="0"/>
              <a:t>methods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1451361" y="5905493"/>
            <a:ext cx="7257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Team </a:t>
            </a:r>
            <a:r>
              <a:rPr lang="cs-CZ" dirty="0" err="1" smtClean="0">
                <a:solidFill>
                  <a:srgbClr val="FF0000"/>
                </a:solidFill>
              </a:rPr>
              <a:t>work</a:t>
            </a:r>
            <a:r>
              <a:rPr lang="cs-CZ" dirty="0" smtClean="0">
                <a:solidFill>
                  <a:srgbClr val="FF0000"/>
                </a:solidFill>
              </a:rPr>
              <a:t>!!!: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dirty="0" err="1" smtClean="0">
                <a:solidFill>
                  <a:srgbClr val="FF0000"/>
                </a:solidFill>
              </a:rPr>
              <a:t>hysicians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theoreticians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experimentalists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mathematicians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programmers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F06C-44B8-448D-8364-99398EED8FD5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52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x Verification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Validation</a:t>
            </a:r>
          </a:p>
          <a:p>
            <a:pPr lvl="1"/>
            <a:r>
              <a:rPr lang="en-US" dirty="0" smtClean="0"/>
              <a:t>Experiment – comparison in </a:t>
            </a:r>
            <a:r>
              <a:rPr lang="en-US" dirty="0" smtClean="0">
                <a:solidFill>
                  <a:srgbClr val="00B050"/>
                </a:solidFill>
              </a:rPr>
              <a:t>suitable </a:t>
            </a:r>
            <a:r>
              <a:rPr lang="en-US" dirty="0" smtClean="0"/>
              <a:t>locations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Verification</a:t>
            </a:r>
          </a:p>
          <a:p>
            <a:pPr lvl="1"/>
            <a:r>
              <a:rPr lang="en-US" dirty="0" smtClean="0"/>
              <a:t>Discretization, no. of elements, distribution (density)</a:t>
            </a:r>
          </a:p>
          <a:p>
            <a:pPr lvl="1"/>
            <a:r>
              <a:rPr lang="en-US" dirty="0" smtClean="0"/>
              <a:t>Type of elements (structured, unstructured, …)</a:t>
            </a:r>
          </a:p>
          <a:p>
            <a:pPr lvl="1"/>
            <a:r>
              <a:rPr lang="en-US" dirty="0" smtClean="0"/>
              <a:t>Order of numerical scheme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64DD-6E29-4345-A28C-4EB7B2A3275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  <p:pic>
        <p:nvPicPr>
          <p:cNvPr id="5122" name="Picture 2" descr="https://i0.wp.com/feaforall.com/wp-content/uploads/2015/11/mesh-densit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27" y="3869459"/>
            <a:ext cx="7263074" cy="23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.cfd.direct/docs/user-guide/img/user400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97" y="2796737"/>
            <a:ext cx="1786524" cy="10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o 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5" y="943383"/>
            <a:ext cx="5067811" cy="12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6389370" y="1600152"/>
            <a:ext cx="492370" cy="2762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965876" y="1825227"/>
            <a:ext cx="97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PHYSICS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224466" y="2496311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MATHEMATICS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Fluid Dynamics CFD software</a:t>
            </a:r>
          </a:p>
          <a:p>
            <a:pPr lvl="1"/>
            <a:r>
              <a:rPr lang="en-US" dirty="0" smtClean="0"/>
              <a:t>ANSYS</a:t>
            </a:r>
          </a:p>
          <a:p>
            <a:pPr lvl="2"/>
            <a:r>
              <a:rPr lang="en-US" dirty="0" smtClean="0"/>
              <a:t>FLUENT</a:t>
            </a:r>
          </a:p>
          <a:p>
            <a:pPr lvl="2"/>
            <a:r>
              <a:rPr lang="en-US" dirty="0" smtClean="0"/>
              <a:t>CFX</a:t>
            </a:r>
          </a:p>
          <a:p>
            <a:pPr lvl="1"/>
            <a:r>
              <a:rPr lang="en-US" dirty="0" smtClean="0"/>
              <a:t>NUMECA FINE</a:t>
            </a:r>
          </a:p>
          <a:p>
            <a:pPr lvl="1"/>
            <a:r>
              <a:rPr lang="en-US" dirty="0" err="1" smtClean="0"/>
              <a:t>OpenFOAM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7AE3-EDB6-483D-8A33-F341EE05ECB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pic>
        <p:nvPicPr>
          <p:cNvPr id="24578" name="Picture 2" descr="http://www.numeca.com/sites/numeca/files/lagrangian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17" y="3962838"/>
            <a:ext cx="3212474" cy="214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numeca.com/sites/numeca/files/site-sa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1" y="4001294"/>
            <a:ext cx="2743228" cy="1828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g.directindustry.com/images_di/photo-g/cfd-software-computational-fluid-dynamics-9123-2513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80" y="1616516"/>
            <a:ext cx="2986870" cy="2233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tecplot.com/wp-content/uploads/2012/10/CFD-Softwa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22" y="2256753"/>
            <a:ext cx="2620374" cy="2067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www.aij.or.jp/jpn/publish/cfdguide/imag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61" y="4286715"/>
            <a:ext cx="2264277" cy="187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4E09CF5-0442-45F8-B256-DAF61B07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 power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A217492-458F-4C6B-85C3-686F5325F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PC: RANS, simple LES</a:t>
            </a:r>
          </a:p>
          <a:p>
            <a:pPr lvl="1"/>
            <a:r>
              <a:rPr lang="en-US" dirty="0" smtClean="0"/>
              <a:t>Supercomputers: LES, trivial DNS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396B0D1-19A5-482F-9C59-5CB01F2C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17B6-2CBD-4E90-9BD3-2DEDCFD3CBF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8BDC297-24F2-4058-ABB6-3F985487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9070981-DECC-4101-AEC5-49018899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C3281937-DED9-4485-8D3C-76EB5034C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16" y="2329862"/>
            <a:ext cx="5919538" cy="43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>
                <a:solidFill>
                  <a:srgbClr val="FF0000"/>
                </a:solidFill>
              </a:rPr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7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 smtClean="0"/>
              <a:t>Mathematical modelling of flow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Simulation of laminar and turbulent flow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Engineering methods (RANS, LES)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Validation x verification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Examples, software, results interpretation</a:t>
            </a:r>
          </a:p>
          <a:p>
            <a:pPr marL="914400" lvl="1" indent="-457200">
              <a:buFont typeface="+mj-lt"/>
              <a:buAutoNum type="alphaLcPeriod"/>
            </a:pP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B866-5CF5-4D4A-9198-AF4126F2774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conditions</a:t>
            </a:r>
          </a:p>
          <a:p>
            <a:r>
              <a:rPr lang="en-US" dirty="0" smtClean="0"/>
              <a:t>Initial conditions (nonstationary)</a:t>
            </a:r>
          </a:p>
          <a:p>
            <a:r>
              <a:rPr lang="en-US" dirty="0" smtClean="0"/>
              <a:t>Fluid properties</a:t>
            </a:r>
          </a:p>
          <a:p>
            <a:pPr lvl="1"/>
            <a:r>
              <a:rPr lang="en-US" dirty="0" smtClean="0"/>
              <a:t>„Material“ properties (density, viscosity, heat conductivity,…)</a:t>
            </a:r>
          </a:p>
          <a:p>
            <a:r>
              <a:rPr lang="en-US" dirty="0" smtClean="0"/>
              <a:t>Flow properties</a:t>
            </a:r>
          </a:p>
          <a:p>
            <a:pPr lvl="1"/>
            <a:r>
              <a:rPr lang="en-US" dirty="0" smtClean="0"/>
              <a:t>Topology (1D, 2D, 3D)</a:t>
            </a:r>
          </a:p>
          <a:p>
            <a:pPr lvl="1"/>
            <a:r>
              <a:rPr lang="en-US" dirty="0" smtClean="0"/>
              <a:t>Laminar x Turbulent, transitional</a:t>
            </a:r>
          </a:p>
          <a:p>
            <a:r>
              <a:rPr lang="en-US" dirty="0" smtClean="0"/>
              <a:t>Simplifications</a:t>
            </a:r>
          </a:p>
          <a:p>
            <a:r>
              <a:rPr lang="en-US" dirty="0" smtClean="0"/>
              <a:t>Mathematic model choice</a:t>
            </a:r>
          </a:p>
          <a:p>
            <a:pPr lvl="1"/>
            <a:r>
              <a:rPr lang="en-US" dirty="0" smtClean="0"/>
              <a:t>N-S E, Euler E., Stokes E., Bernoulli E.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14CA-1B91-480C-9887-698403630C2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0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strategy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Physical problem PP definition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Simplifications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Definition of simplified problem (only selected physical aspects considered) – mathematical model MM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Solution of simplified problem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Validation</a:t>
            </a:r>
            <a:r>
              <a:rPr lang="en-US" dirty="0" smtClean="0"/>
              <a:t> (code)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Verification</a:t>
            </a:r>
            <a:r>
              <a:rPr lang="en-US" dirty="0" smtClean="0"/>
              <a:t> MM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Result transfer from MM towards PP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7DE6-E002-4720-916A-AFE4051F274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0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Simplifications – MM design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</a:t>
            </a:r>
          </a:p>
          <a:p>
            <a:pPr lvl="1"/>
            <a:r>
              <a:rPr lang="en-US" dirty="0" smtClean="0"/>
              <a:t>3D – PP always!</a:t>
            </a:r>
          </a:p>
          <a:p>
            <a:pPr lvl="1"/>
            <a:r>
              <a:rPr lang="en-US" dirty="0" smtClean="0"/>
              <a:t>2D plain geometry </a:t>
            </a:r>
          </a:p>
          <a:p>
            <a:pPr lvl="2"/>
            <a:r>
              <a:rPr lang="en-US" dirty="0" smtClean="0"/>
              <a:t>Plain </a:t>
            </a:r>
            <a:r>
              <a:rPr lang="en-US" dirty="0" err="1" smtClean="0">
                <a:solidFill>
                  <a:srgbClr val="00B050"/>
                </a:solidFill>
              </a:rPr>
              <a:t>b.c.</a:t>
            </a:r>
            <a:endParaRPr lang="en-US" dirty="0" smtClean="0">
              <a:solidFill>
                <a:srgbClr val="00B050"/>
              </a:solidFill>
            </a:endParaRPr>
          </a:p>
          <a:p>
            <a:pPr lvl="2"/>
            <a:r>
              <a:rPr lang="en-US" dirty="0" smtClean="0"/>
              <a:t>Border effect neglected (important?)</a:t>
            </a:r>
          </a:p>
          <a:p>
            <a:pPr lvl="2"/>
            <a:r>
              <a:rPr lang="en-US" dirty="0" smtClean="0"/>
              <a:t>Only </a:t>
            </a:r>
            <a:r>
              <a:rPr lang="en-US" dirty="0" smtClean="0">
                <a:solidFill>
                  <a:srgbClr val="00B050"/>
                </a:solidFill>
              </a:rPr>
              <a:t>statistics</a:t>
            </a:r>
            <a:r>
              <a:rPr lang="en-US" dirty="0" smtClean="0"/>
              <a:t>, instantaneous is 3D!</a:t>
            </a:r>
          </a:p>
          <a:p>
            <a:pPr lvl="2"/>
            <a:r>
              <a:rPr lang="en-US" dirty="0" smtClean="0"/>
              <a:t>Often physically </a:t>
            </a:r>
            <a:r>
              <a:rPr lang="en-US" dirty="0" smtClean="0">
                <a:solidFill>
                  <a:srgbClr val="FF0000"/>
                </a:solidFill>
              </a:rPr>
              <a:t>instable</a:t>
            </a:r>
          </a:p>
          <a:p>
            <a:pPr lvl="1"/>
            <a:r>
              <a:rPr lang="en-US" dirty="0" smtClean="0"/>
              <a:t>1D solution „on streamline“, 1. (0.) approx. - BE</a:t>
            </a:r>
          </a:p>
          <a:p>
            <a:r>
              <a:rPr lang="en-US" dirty="0" smtClean="0"/>
              <a:t>Fluid properties </a:t>
            </a:r>
          </a:p>
          <a:p>
            <a:pPr lvl="1"/>
            <a:r>
              <a:rPr lang="en-US" dirty="0" smtClean="0"/>
              <a:t>Compressibility </a:t>
            </a:r>
          </a:p>
          <a:p>
            <a:pPr lvl="2"/>
            <a:r>
              <a:rPr lang="en-US" dirty="0" smtClean="0"/>
              <a:t>Incompressible, </a:t>
            </a:r>
            <a:r>
              <a:rPr lang="en-US" dirty="0" smtClean="0">
                <a:solidFill>
                  <a:srgbClr val="00B050"/>
                </a:solidFill>
              </a:rPr>
              <a:t>Ma &lt; 0.3</a:t>
            </a:r>
            <a:r>
              <a:rPr lang="en-US" dirty="0" smtClean="0"/>
              <a:t>, ρ = const., no thermodynamics</a:t>
            </a:r>
          </a:p>
          <a:p>
            <a:pPr lvl="2"/>
            <a:r>
              <a:rPr lang="en-US" dirty="0" smtClean="0"/>
              <a:t>compressible: energy e.!</a:t>
            </a:r>
          </a:p>
          <a:p>
            <a:pPr lvl="1"/>
            <a:r>
              <a:rPr lang="en-US" dirty="0" smtClean="0"/>
              <a:t>Viscosity</a:t>
            </a:r>
          </a:p>
          <a:p>
            <a:pPr lvl="2"/>
            <a:r>
              <a:rPr lang="en-US" dirty="0" smtClean="0"/>
              <a:t>Inviscid, </a:t>
            </a:r>
            <a:r>
              <a:rPr lang="en-US" dirty="0" smtClean="0">
                <a:solidFill>
                  <a:srgbClr val="FF0000"/>
                </a:solidFill>
              </a:rPr>
              <a:t>compressible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274A-1049-4402-9BF3-6663BCC86ED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905036" y="1330321"/>
            <a:ext cx="27753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Compressible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Viscous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Turbulent (mostly)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63947" y="5456736"/>
            <a:ext cx="3510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Incompressible and inviscid model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relevant physical information!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57950" y="3522597"/>
            <a:ext cx="25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balance estimate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(flow rate, force,…)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geometry</a:t>
            </a:r>
          </a:p>
          <a:p>
            <a:r>
              <a:rPr lang="en-US" dirty="0" smtClean="0"/>
              <a:t>Dynamics (nonstationary) 3D</a:t>
            </a:r>
          </a:p>
          <a:p>
            <a:endParaRPr lang="en-US" dirty="0" smtClean="0"/>
          </a:p>
          <a:p>
            <a:r>
              <a:rPr lang="en-US" dirty="0" smtClean="0"/>
              <a:t>Turbulence</a:t>
            </a:r>
          </a:p>
          <a:p>
            <a:r>
              <a:rPr lang="en-US" dirty="0" smtClean="0"/>
              <a:t>Shear regions, boundary layers</a:t>
            </a:r>
          </a:p>
          <a:p>
            <a:r>
              <a:rPr lang="en-US" dirty="0" smtClean="0"/>
              <a:t>Friction forces, pressure forces (wake)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Shock waves</a:t>
            </a:r>
          </a:p>
          <a:p>
            <a:r>
              <a:rPr lang="en-US" dirty="0" smtClean="0"/>
              <a:t>Acoustics</a:t>
            </a:r>
          </a:p>
          <a:p>
            <a:r>
              <a:rPr lang="en-US" dirty="0" smtClean="0"/>
              <a:t>Thermodynamics  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605C-6287-4B65-B7E4-25AE45AD993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883285" y="1870077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3D MM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56744" y="3505939"/>
            <a:ext cx="222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Viscous MM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91624" y="4841451"/>
            <a:ext cx="3231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Compressible MM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2527" y="1388825"/>
            <a:ext cx="20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Physical problem PP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3D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</a:p>
          <a:p>
            <a:pPr lvl="1"/>
            <a:r>
              <a:rPr lang="en-US" dirty="0" smtClean="0"/>
              <a:t>Whole region</a:t>
            </a:r>
          </a:p>
          <a:p>
            <a:pPr lvl="1"/>
            <a:r>
              <a:rPr lang="en-US" dirty="0" smtClean="0"/>
              <a:t>Part region (symmetry)  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E570-679A-49CE-B6DD-07CCEB7F53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13/13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  <p:pic>
        <p:nvPicPr>
          <p:cNvPr id="5122" name="Picture 2" descr="http://www.pointwise.com/theconnector/May-2012/WVU-Fig2-Flow-1920x14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206" y="1232187"/>
            <a:ext cx="3105732" cy="2328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pointwise.com/webinar/scripting/webinar-scripting-mesh-1566x8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4" y="3057568"/>
            <a:ext cx="4523429" cy="2476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3965</TotalTime>
  <Words>788</Words>
  <Application>Microsoft Office PowerPoint</Application>
  <PresentationFormat>Předvádění na obrazovce (4:3)</PresentationFormat>
  <Paragraphs>298</Paragraphs>
  <Slides>25</Slides>
  <Notes>24</Notes>
  <HiddenSlides>0</HiddenSlides>
  <MMClips>5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Mathematical modelling of flow</vt:lpstr>
      <vt:lpstr>Problem definition</vt:lpstr>
      <vt:lpstr>Solution strategy</vt:lpstr>
      <vt:lpstr>Simplifications – MM design</vt:lpstr>
      <vt:lpstr>Mathematical models</vt:lpstr>
      <vt:lpstr>Dimension 3D</vt:lpstr>
      <vt:lpstr>Dimension 2D - plain</vt:lpstr>
      <vt:lpstr>Cylinder in cross-flow</vt:lpstr>
      <vt:lpstr>Dimension 2D - rotational symmetry</vt:lpstr>
      <vt:lpstr>Discretization </vt:lpstr>
      <vt:lpstr>Real simulation</vt:lpstr>
      <vt:lpstr>Turbulent flow solution options</vt:lpstr>
      <vt:lpstr>Mathematical modelling in a point</vt:lpstr>
      <vt:lpstr>Mathematical modelling BFS</vt:lpstr>
      <vt:lpstr>Mathematical modelling BFS</vt:lpstr>
      <vt:lpstr>Mathematical modelling BFS</vt:lpstr>
      <vt:lpstr>Mathematical modelling BFS</vt:lpstr>
      <vt:lpstr>Mathematical modelling</vt:lpstr>
      <vt:lpstr>Validation x Verification</vt:lpstr>
      <vt:lpstr>Practical solutions</vt:lpstr>
      <vt:lpstr>Computers power</vt:lpstr>
      <vt:lpstr>Thanks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205</cp:revision>
  <dcterms:created xsi:type="dcterms:W3CDTF">2014-06-23T12:27:22Z</dcterms:created>
  <dcterms:modified xsi:type="dcterms:W3CDTF">2024-09-04T14:44:42Z</dcterms:modified>
</cp:coreProperties>
</file>