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0" r:id="rId5"/>
    <p:sldId id="261" r:id="rId6"/>
    <p:sldId id="263" r:id="rId7"/>
    <p:sldId id="258" r:id="rId8"/>
    <p:sldId id="25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>
      <p:cViewPr varScale="1">
        <p:scale>
          <a:sx n="101" d="100"/>
          <a:sy n="101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61D2-7FD2-4E81-A731-62F986A74FA7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F9FE9-588F-4E50-8905-9433634DC025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1ED3-B464-4F3E-8DAF-BF4FFDF5C177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2F9-4067-4AD2-A06B-78D62E4535F5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77896-0338-45F8-A5AA-F118E6CAB0FE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B9291-2142-45EE-B030-CBACF586D4EB}" type="datetime1">
              <a:rPr lang="cs-CZ" smtClean="0"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3997-45E0-4A5C-A69A-74BA63B5855C}" type="datetime1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404B-4C08-4E74-BBDD-F101C077BDE6}" type="datetime1">
              <a:rPr lang="cs-CZ" smtClean="0"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BACF5-0D1D-4F7A-8908-3784D88C2B05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518F-AFC3-4E77-8716-A4D512724A53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F3B39-BC39-409D-BFD4-9CD4A7251B1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3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0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image" Target="../media/image35.e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Tenzorový počet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</a:t>
            </a:r>
            <a:r>
              <a:rPr lang="cs-CZ" sz="2400">
                <a:hlinkClick r:id="rId3"/>
              </a:rPr>
              <a:t>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Tenzorový počet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B3BF-2373-4C12-AEA0-EF22D39C7103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Řád tenzoru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0 – skalár </a:t>
            </a:r>
          </a:p>
          <a:p>
            <a:r>
              <a:rPr lang="cs-CZ" dirty="0"/>
              <a:t>1 – vektor </a:t>
            </a:r>
          </a:p>
          <a:p>
            <a:r>
              <a:rPr lang="cs-CZ" dirty="0"/>
              <a:t>2 – matice </a:t>
            </a:r>
          </a:p>
          <a:p>
            <a:r>
              <a:rPr lang="cs-CZ" dirty="0"/>
              <a:t>3… - </a:t>
            </a:r>
            <a:r>
              <a:rPr lang="cs-CZ" dirty="0" err="1"/>
              <a:t>hypermatice</a:t>
            </a:r>
            <a:r>
              <a:rPr lang="cs-CZ" dirty="0"/>
              <a:t>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6700C-269C-4BD1-90FE-529A46AAE408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2</a:t>
            </a:fld>
            <a:endParaRPr lang="cs-CZ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xmlns="" id="{05511A9F-6EDE-40D3-BD0A-EFAC5ABA2D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846489"/>
              </p:ext>
            </p:extLst>
          </p:nvPr>
        </p:nvGraphicFramePr>
        <p:xfrm>
          <a:off x="4288300" y="2276872"/>
          <a:ext cx="2952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95255" imgH="447743" progId="Equation.DSMT4">
                  <p:embed/>
                </p:oleObj>
              </mc:Choice>
              <mc:Fallback>
                <p:oleObj name="Equation" r:id="rId3" imgW="295255" imgH="44774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8300" y="2276872"/>
                        <a:ext cx="2952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xmlns="" id="{1FA94A17-604B-4C27-B4D0-38E21D1D4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482638"/>
              </p:ext>
            </p:extLst>
          </p:nvPr>
        </p:nvGraphicFramePr>
        <p:xfrm>
          <a:off x="4288300" y="1814950"/>
          <a:ext cx="253440" cy="27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xmlns="" id="{05511A9F-6EDE-40D3-BD0A-EFAC5ABA2D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88300" y="1814950"/>
                        <a:ext cx="253440" cy="27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xmlns="" id="{3F635D83-406E-4B88-B4CB-8597540DB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026341"/>
              </p:ext>
            </p:extLst>
          </p:nvPr>
        </p:nvGraphicFramePr>
        <p:xfrm>
          <a:off x="4288300" y="2847975"/>
          <a:ext cx="354960" cy="48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177480" imgH="241200" progId="Equation.DSMT4">
                  <p:embed/>
                </p:oleObj>
              </mc:Choice>
              <mc:Fallback>
                <p:oleObj name="Equation" r:id="rId7" imgW="177480" imgH="241200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xmlns="" id="{1FA94A17-604B-4C27-B4D0-38E21D1D47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88300" y="2847975"/>
                        <a:ext cx="354960" cy="48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xmlns="" id="{4E07E8D4-E458-4BA3-919B-B6DC2527C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928250"/>
              </p:ext>
            </p:extLst>
          </p:nvPr>
        </p:nvGraphicFramePr>
        <p:xfrm>
          <a:off x="4288300" y="3505200"/>
          <a:ext cx="431280" cy="48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215640" imgH="241200" progId="Equation.DSMT4">
                  <p:embed/>
                </p:oleObj>
              </mc:Choice>
              <mc:Fallback>
                <p:oleObj name="Equation" r:id="rId9" imgW="215640" imgH="241200" progId="Equation.DSMT4">
                  <p:embed/>
                  <p:pic>
                    <p:nvPicPr>
                      <p:cNvPr id="9" name="Objekt 8">
                        <a:extLst>
                          <a:ext uri="{FF2B5EF4-FFF2-40B4-BE49-F238E27FC236}">
                            <a16:creationId xmlns:a16="http://schemas.microsoft.com/office/drawing/2014/main" xmlns="" id="{3F635D83-406E-4B88-B4CB-8597540DBD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88300" y="3505200"/>
                        <a:ext cx="431280" cy="48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xmlns="" id="{0B9F48DB-486C-4F60-BA91-7F758750C9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4850"/>
              </p:ext>
            </p:extLst>
          </p:nvPr>
        </p:nvGraphicFramePr>
        <p:xfrm>
          <a:off x="6815138" y="2671763"/>
          <a:ext cx="1371600" cy="38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1" imgW="685800" imgH="190440" progId="Equation.DSMT4">
                  <p:embed/>
                </p:oleObj>
              </mc:Choice>
              <mc:Fallback>
                <p:oleObj name="Equation" r:id="rId11" imgW="6858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15138" y="2671763"/>
                        <a:ext cx="1371600" cy="380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546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Vektor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Tenzor 1. řádu:</a:t>
            </a:r>
          </a:p>
          <a:p>
            <a:r>
              <a:rPr lang="cs-CZ" dirty="0"/>
              <a:t>Skalární součin:</a:t>
            </a:r>
          </a:p>
          <a:p>
            <a:endParaRPr lang="cs-CZ" dirty="0"/>
          </a:p>
          <a:p>
            <a:r>
              <a:rPr lang="cs-CZ" dirty="0"/>
              <a:t>Vektorový součin: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42165"/>
              </p:ext>
            </p:extLst>
          </p:nvPr>
        </p:nvGraphicFramePr>
        <p:xfrm>
          <a:off x="4139952" y="1823340"/>
          <a:ext cx="253670" cy="279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26835" imgH="139518" progId="Equation.DSMT4">
                  <p:embed/>
                </p:oleObj>
              </mc:Choice>
              <mc:Fallback>
                <p:oleObj name="Equation" r:id="rId3" imgW="126835" imgH="139518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823340"/>
                        <a:ext cx="253670" cy="2790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714449"/>
              </p:ext>
            </p:extLst>
          </p:nvPr>
        </p:nvGraphicFramePr>
        <p:xfrm>
          <a:off x="5657497" y="1683833"/>
          <a:ext cx="304668" cy="457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152334" imgH="228501" progId="Equation.DSMT4">
                  <p:embed/>
                </p:oleObj>
              </mc:Choice>
              <mc:Fallback>
                <p:oleObj name="Equation" r:id="rId5" imgW="152334" imgH="22850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497" y="1683833"/>
                        <a:ext cx="304668" cy="4570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105798"/>
              </p:ext>
            </p:extLst>
          </p:nvPr>
        </p:nvGraphicFramePr>
        <p:xfrm>
          <a:off x="4898559" y="1734534"/>
          <a:ext cx="25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559" y="1734534"/>
                        <a:ext cx="25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760331"/>
              </p:ext>
            </p:extLst>
          </p:nvPr>
        </p:nvGraphicFramePr>
        <p:xfrm>
          <a:off x="774700" y="2854916"/>
          <a:ext cx="469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2349500" imgH="228600" progId="Equation.DSMT4">
                  <p:embed/>
                </p:oleObj>
              </mc:Choice>
              <mc:Fallback>
                <p:oleObj name="Equation" r:id="rId9" imgW="23495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854916"/>
                        <a:ext cx="4699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70617"/>
              </p:ext>
            </p:extLst>
          </p:nvPr>
        </p:nvGraphicFramePr>
        <p:xfrm>
          <a:off x="6350000" y="2609501"/>
          <a:ext cx="2540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1270000" imgH="457200" progId="Equation.DSMT4">
                  <p:embed/>
                </p:oleObj>
              </mc:Choice>
              <mc:Fallback>
                <p:oleObj name="Equation" r:id="rId11" imgW="127000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2609501"/>
                        <a:ext cx="2540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6550412" y="2238610"/>
            <a:ext cx="1995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Kroneckerovo</a:t>
            </a:r>
            <a:r>
              <a:rPr lang="cs-CZ" dirty="0"/>
              <a:t> delta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2171700" y="471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061704"/>
              </p:ext>
            </p:extLst>
          </p:nvPr>
        </p:nvGraphicFramePr>
        <p:xfrm>
          <a:off x="771912" y="3879704"/>
          <a:ext cx="65151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4343400" imgH="1422400" progId="Equation.DSMT4">
                  <p:embed/>
                </p:oleObj>
              </mc:Choice>
              <mc:Fallback>
                <p:oleObj name="Equation" r:id="rId13" imgW="4343400" imgH="142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912" y="3879704"/>
                        <a:ext cx="65151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385217"/>
              </p:ext>
            </p:extLst>
          </p:nvPr>
        </p:nvGraphicFramePr>
        <p:xfrm>
          <a:off x="3714750" y="5188007"/>
          <a:ext cx="52387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3492500" imgH="787400" progId="Equation.DSMT4">
                  <p:embed/>
                </p:oleObj>
              </mc:Choice>
              <mc:Fallback>
                <p:oleObj name="Equation" r:id="rId15" imgW="3492500" imgH="787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5188007"/>
                        <a:ext cx="523875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ovéPole 20"/>
          <p:cNvSpPr txBox="1"/>
          <p:nvPr/>
        </p:nvSpPr>
        <p:spPr>
          <a:xfrm>
            <a:off x="6011023" y="4757047"/>
            <a:ext cx="2901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Levi-Civitův</a:t>
            </a:r>
            <a:r>
              <a:rPr lang="cs-CZ" dirty="0"/>
              <a:t> alternující tenzor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xmlns="" id="{1C085FC4-6864-4F9E-AFC2-AD545607E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697145"/>
              </p:ext>
            </p:extLst>
          </p:nvPr>
        </p:nvGraphicFramePr>
        <p:xfrm>
          <a:off x="6721274" y="1799484"/>
          <a:ext cx="933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933579" imgH="323985" progId="Equation.DSMT4">
                  <p:embed/>
                </p:oleObj>
              </mc:Choice>
              <mc:Fallback>
                <p:oleObj name="Equation" r:id="rId17" imgW="933579" imgH="32398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721274" y="1799484"/>
                        <a:ext cx="933450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487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6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Operátor </a:t>
            </a:r>
            <a:r>
              <a:rPr lang="cs-CZ" dirty="0" err="1"/>
              <a:t>nabla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Nabla</a:t>
            </a:r>
            <a:r>
              <a:rPr lang="cs-CZ" dirty="0"/>
              <a:t>:</a:t>
            </a:r>
          </a:p>
          <a:p>
            <a:r>
              <a:rPr lang="cs-CZ" dirty="0"/>
              <a:t>Divergence:</a:t>
            </a:r>
          </a:p>
          <a:p>
            <a:endParaRPr lang="cs-CZ" dirty="0"/>
          </a:p>
          <a:p>
            <a:r>
              <a:rPr lang="cs-CZ" dirty="0"/>
              <a:t>Gradient:</a:t>
            </a:r>
          </a:p>
          <a:p>
            <a:endParaRPr lang="cs-CZ" dirty="0"/>
          </a:p>
          <a:p>
            <a:r>
              <a:rPr lang="cs-CZ" dirty="0"/>
              <a:t>Rotace: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4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127746"/>
              </p:ext>
            </p:extLst>
          </p:nvPr>
        </p:nvGraphicFramePr>
        <p:xfrm>
          <a:off x="2612153" y="1243539"/>
          <a:ext cx="34099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273300" imgH="711200" progId="Equation.DSMT4">
                  <p:embed/>
                </p:oleObj>
              </mc:Choice>
              <mc:Fallback>
                <p:oleObj name="Equation" r:id="rId3" imgW="2273300" imgH="71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153" y="1243539"/>
                        <a:ext cx="34099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784971"/>
              </p:ext>
            </p:extLst>
          </p:nvPr>
        </p:nvGraphicFramePr>
        <p:xfrm>
          <a:off x="3635896" y="2345777"/>
          <a:ext cx="3371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2247900" imgH="431800" progId="Equation.DSMT4">
                  <p:embed/>
                </p:oleObj>
              </mc:Choice>
              <mc:Fallback>
                <p:oleObj name="Equation" r:id="rId5" imgW="22479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345777"/>
                        <a:ext cx="33718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724961"/>
              </p:ext>
            </p:extLst>
          </p:nvPr>
        </p:nvGraphicFramePr>
        <p:xfrm>
          <a:off x="3047018" y="3146492"/>
          <a:ext cx="4800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3200400" imgH="711200" progId="Equation.DSMT4">
                  <p:embed/>
                </p:oleObj>
              </mc:Choice>
              <mc:Fallback>
                <p:oleObj name="Equation" r:id="rId7" imgW="3200400" imgH="71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018" y="3146492"/>
                        <a:ext cx="48006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03401"/>
              </p:ext>
            </p:extLst>
          </p:nvPr>
        </p:nvGraphicFramePr>
        <p:xfrm>
          <a:off x="2195736" y="4283902"/>
          <a:ext cx="6743700" cy="177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4495800" imgH="1181100" progId="Equation.DSMT4">
                  <p:embed/>
                </p:oleObj>
              </mc:Choice>
              <mc:Fallback>
                <p:oleObj name="Equation" r:id="rId9" imgW="4495800" imgH="1181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283902"/>
                        <a:ext cx="6743700" cy="177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594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Laplaceův</a:t>
            </a:r>
            <a:r>
              <a:rPr lang="cs-CZ" dirty="0"/>
              <a:t> operátor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Laplace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627057"/>
              </p:ext>
            </p:extLst>
          </p:nvPr>
        </p:nvGraphicFramePr>
        <p:xfrm>
          <a:off x="3240088" y="1612900"/>
          <a:ext cx="406368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031840" imgH="457200" progId="Equation.DSMT4">
                  <p:embed/>
                </p:oleObj>
              </mc:Choice>
              <mc:Fallback>
                <p:oleObj name="Equation" r:id="rId3" imgW="20318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1612900"/>
                        <a:ext cx="406368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70187"/>
              </p:ext>
            </p:extLst>
          </p:nvPr>
        </p:nvGraphicFramePr>
        <p:xfrm>
          <a:off x="2109788" y="3328988"/>
          <a:ext cx="42919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2145960" imgH="253800" progId="Equation.DSMT4">
                  <p:embed/>
                </p:oleObj>
              </mc:Choice>
              <mc:Fallback>
                <p:oleObj name="Equation" r:id="rId5" imgW="2145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3328988"/>
                        <a:ext cx="4291920" cy="50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146690"/>
              </p:ext>
            </p:extLst>
          </p:nvPr>
        </p:nvGraphicFramePr>
        <p:xfrm>
          <a:off x="2141342" y="4219975"/>
          <a:ext cx="286992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1434960" imgH="253800" progId="Equation.DSMT4">
                  <p:embed/>
                </p:oleObj>
              </mc:Choice>
              <mc:Fallback>
                <p:oleObj name="Equation" r:id="rId7" imgW="1434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342" y="4219975"/>
                        <a:ext cx="2869920" cy="50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561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40EE651-39E3-9806-3B4C-D92D77AC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Einsteinovo sčítací pravidlo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BAD196A-4BF5-2C58-A6F5-DD3DA539B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Opakující se index v jednom výrazu je </a:t>
            </a:r>
            <a:r>
              <a:rPr lang="cs-CZ" dirty="0">
                <a:solidFill>
                  <a:srgbClr val="FF0000"/>
                </a:solidFill>
              </a:rPr>
              <a:t>sčítací</a:t>
            </a:r>
          </a:p>
          <a:p>
            <a:r>
              <a:rPr lang="cs-CZ" dirty="0"/>
              <a:t>Příklady: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C9A195C-09F3-1655-F986-D5323BEC5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5B91B95-86F8-6063-474F-3BB273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152F093-DFE1-EC53-E398-19953CE8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xmlns="" id="{5C8E331A-6555-CFD6-3B32-4DD251CE0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679408"/>
              </p:ext>
            </p:extLst>
          </p:nvPr>
        </p:nvGraphicFramePr>
        <p:xfrm>
          <a:off x="7073900" y="2335501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545760" imgH="241200" progId="Equation.DSMT4">
                  <p:embed/>
                </p:oleObj>
              </mc:Choice>
              <mc:Fallback>
                <p:oleObj name="Equation" r:id="rId3" imgW="545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73900" y="2335501"/>
                        <a:ext cx="10922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xmlns="" id="{6C25718A-5176-C6C9-9AD7-2D411959C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256335"/>
              </p:ext>
            </p:extLst>
          </p:nvPr>
        </p:nvGraphicFramePr>
        <p:xfrm>
          <a:off x="939800" y="2975496"/>
          <a:ext cx="480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2400120" imgH="342720" progId="Equation.DSMT4">
                  <p:embed/>
                </p:oleObj>
              </mc:Choice>
              <mc:Fallback>
                <p:oleObj name="Equation" r:id="rId5" imgW="2400120" imgH="34272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xmlns="" id="{5C8E331A-6555-CFD6-3B32-4DD251CE06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9800" y="2975496"/>
                        <a:ext cx="4800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xmlns="" id="{16B51494-78A2-4DBE-12CE-B002231C1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076238"/>
              </p:ext>
            </p:extLst>
          </p:nvPr>
        </p:nvGraphicFramePr>
        <p:xfrm>
          <a:off x="1451142" y="4693151"/>
          <a:ext cx="6502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3251160" imgH="583920" progId="Equation.DSMT4">
                  <p:embed/>
                </p:oleObj>
              </mc:Choice>
              <mc:Fallback>
                <p:oleObj name="Equation" r:id="rId7" imgW="3251160" imgH="58392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xmlns="" id="{5C8E331A-6555-CFD6-3B32-4DD251CE06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51142" y="4693151"/>
                        <a:ext cx="6502400" cy="11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xmlns="" id="{BE1FB72A-6EA0-23CF-7939-CD1C61A27F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446984"/>
              </p:ext>
            </p:extLst>
          </p:nvPr>
        </p:nvGraphicFramePr>
        <p:xfrm>
          <a:off x="685800" y="3594100"/>
          <a:ext cx="5308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2654280" imgH="355320" progId="Equation.DSMT4">
                  <p:embed/>
                </p:oleObj>
              </mc:Choice>
              <mc:Fallback>
                <p:oleObj name="Equation" r:id="rId9" imgW="2654280" imgH="355320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xmlns="" id="{6C25718A-5176-C6C9-9AD7-2D411959C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5800" y="3594100"/>
                        <a:ext cx="53086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xmlns="" id="{70271F21-6BCF-38C5-74DB-F880A5835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299939"/>
              </p:ext>
            </p:extLst>
          </p:nvPr>
        </p:nvGraphicFramePr>
        <p:xfrm>
          <a:off x="7073900" y="3949427"/>
          <a:ext cx="137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685800" imgH="241200" progId="Equation.DSMT4">
                  <p:embed/>
                </p:oleObj>
              </mc:Choice>
              <mc:Fallback>
                <p:oleObj name="Equation" r:id="rId11" imgW="685800" imgH="241200" progId="Equation.DSMT4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xmlns="" id="{6C25718A-5176-C6C9-9AD7-2D411959C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73900" y="3949427"/>
                        <a:ext cx="1371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>
            <a:extLst>
              <a:ext uri="{FF2B5EF4-FFF2-40B4-BE49-F238E27FC236}">
                <a16:creationId xmlns:a16="http://schemas.microsoft.com/office/drawing/2014/main" xmlns="" id="{C75CD760-8B57-EF5F-A9DD-6FEF4B105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964529"/>
              </p:ext>
            </p:extLst>
          </p:nvPr>
        </p:nvGraphicFramePr>
        <p:xfrm>
          <a:off x="6578600" y="3031726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1193760" imgH="241200" progId="Equation.DSMT4">
                  <p:embed/>
                </p:oleObj>
              </mc:Choice>
              <mc:Fallback>
                <p:oleObj name="Equation" r:id="rId13" imgW="1193760" imgH="241200" progId="Equation.DSMT4">
                  <p:embed/>
                  <p:pic>
                    <p:nvPicPr>
                      <p:cNvPr id="11" name="Objekt 10">
                        <a:extLst>
                          <a:ext uri="{FF2B5EF4-FFF2-40B4-BE49-F238E27FC236}">
                            <a16:creationId xmlns:a16="http://schemas.microsoft.com/office/drawing/2014/main" xmlns="" id="{70271F21-6BCF-38C5-74DB-F880A5835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578600" y="3031726"/>
                        <a:ext cx="2387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CF1ACB4E-51CF-2B6B-5A17-FF619F4EB054}"/>
              </a:ext>
            </a:extLst>
          </p:cNvPr>
          <p:cNvSpPr txBox="1"/>
          <p:nvPr/>
        </p:nvSpPr>
        <p:spPr>
          <a:xfrm>
            <a:off x="7494727" y="3557916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Greenova</a:t>
            </a:r>
            <a:r>
              <a:rPr lang="cs-CZ" dirty="0"/>
              <a:t> věta</a:t>
            </a:r>
          </a:p>
        </p:txBody>
      </p:sp>
      <p:pic>
        <p:nvPicPr>
          <p:cNvPr id="14" name="Zástupný symbol pro obsah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449" y="1550239"/>
            <a:ext cx="3686859" cy="2765145"/>
          </a:xfr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99792" y="20608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831967"/>
              </p:ext>
            </p:extLst>
          </p:nvPr>
        </p:nvGraphicFramePr>
        <p:xfrm>
          <a:off x="637532" y="2144441"/>
          <a:ext cx="3467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727200" imgH="508000" progId="Equation.DSMT4">
                  <p:embed/>
                </p:oleObj>
              </mc:Choice>
              <mc:Fallback>
                <p:oleObj name="Equation" r:id="rId4" imgW="1727200" imgH="508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32" y="2144441"/>
                        <a:ext cx="3467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639014"/>
              </p:ext>
            </p:extLst>
          </p:nvPr>
        </p:nvGraphicFramePr>
        <p:xfrm>
          <a:off x="719083" y="3385393"/>
          <a:ext cx="2462732" cy="78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231366" imgH="393529" progId="Equation.DSMT4">
                  <p:embed/>
                </p:oleObj>
              </mc:Choice>
              <mc:Fallback>
                <p:oleObj name="Equation" r:id="rId6" imgW="123136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083" y="3385393"/>
                        <a:ext cx="2462732" cy="7870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951544"/>
              </p:ext>
            </p:extLst>
          </p:nvPr>
        </p:nvGraphicFramePr>
        <p:xfrm>
          <a:off x="2590800" y="4553109"/>
          <a:ext cx="175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876300" imgH="203200" progId="Equation.DSMT4">
                  <p:embed/>
                </p:oleObj>
              </mc:Choice>
              <mc:Fallback>
                <p:oleObj name="Equation" r:id="rId8" imgW="8763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53109"/>
                        <a:ext cx="175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240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Gaussův-</a:t>
            </a:r>
            <a:r>
              <a:rPr lang="cs-CZ" dirty="0" err="1"/>
              <a:t>Ostrogradského</a:t>
            </a:r>
            <a:r>
              <a:rPr lang="cs-CZ" dirty="0"/>
              <a:t> teorém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D6B82-0F09-48D6-BA12-3DF33F901B51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Tenzorový počet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97049"/>
              </p:ext>
            </p:extLst>
          </p:nvPr>
        </p:nvGraphicFramePr>
        <p:xfrm>
          <a:off x="899592" y="1876074"/>
          <a:ext cx="276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384300" imgH="444500" progId="Equation.DSMT4">
                  <p:embed/>
                </p:oleObj>
              </mc:Choice>
              <mc:Fallback>
                <p:oleObj name="Equation" r:id="rId3" imgW="13843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76074"/>
                        <a:ext cx="2768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122410"/>
              </p:ext>
            </p:extLst>
          </p:nvPr>
        </p:nvGraphicFramePr>
        <p:xfrm>
          <a:off x="878135" y="2995261"/>
          <a:ext cx="304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524000" imgH="393700" progId="Equation.DSMT4">
                  <p:embed/>
                </p:oleObj>
              </mc:Choice>
              <mc:Fallback>
                <p:oleObj name="Equation" r:id="rId5" imgW="15240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135" y="2995261"/>
                        <a:ext cx="3048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089717"/>
              </p:ext>
            </p:extLst>
          </p:nvPr>
        </p:nvGraphicFramePr>
        <p:xfrm>
          <a:off x="850900" y="4127500"/>
          <a:ext cx="3479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739880" imgH="380880" progId="Equation.DSMT4">
                  <p:embed/>
                </p:oleObj>
              </mc:Choice>
              <mc:Fallback>
                <p:oleObj name="Equation" r:id="rId7" imgW="17398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4127500"/>
                        <a:ext cx="3479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18157"/>
              </p:ext>
            </p:extLst>
          </p:nvPr>
        </p:nvGraphicFramePr>
        <p:xfrm>
          <a:off x="3347864" y="5077182"/>
          <a:ext cx="1675672" cy="40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837836" imgH="203112" progId="Equation.DSMT4">
                  <p:embed/>
                </p:oleObj>
              </mc:Choice>
              <mc:Fallback>
                <p:oleObj name="Equation" r:id="rId9" imgW="837836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077182"/>
                        <a:ext cx="1675672" cy="406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Obrázek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24128" y="1370013"/>
            <a:ext cx="2772043" cy="276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42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108</Words>
  <Application>Microsoft Office PowerPoint</Application>
  <PresentationFormat>Předvádění na obrazovce (4:3)</PresentationFormat>
  <Paragraphs>55</Paragraphs>
  <Slides>8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Motiv sady Office</vt:lpstr>
      <vt:lpstr>Equation</vt:lpstr>
      <vt:lpstr>Tenzorový počet</vt:lpstr>
      <vt:lpstr>Řád tenzoru</vt:lpstr>
      <vt:lpstr>Vektor</vt:lpstr>
      <vt:lpstr>Operátor nabla</vt:lpstr>
      <vt:lpstr>Laplaceův operátor</vt:lpstr>
      <vt:lpstr>Einsteinovo sčítací pravidlo</vt:lpstr>
      <vt:lpstr>Greenova věta</vt:lpstr>
      <vt:lpstr>Gaussův-Ostrogradského teorém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Vaclav Uruba</cp:lastModifiedBy>
  <cp:revision>132</cp:revision>
  <dcterms:created xsi:type="dcterms:W3CDTF">2010-10-30T14:22:59Z</dcterms:created>
  <dcterms:modified xsi:type="dcterms:W3CDTF">2024-09-04T15:23:09Z</dcterms:modified>
</cp:coreProperties>
</file>