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8BD83D-F9E0-4901-B084-7F9BB86B44E7}" type="datetimeFigureOut">
              <a:rPr lang="cs-CZ" smtClean="0"/>
              <a:pPr/>
              <a:t>11.2.2025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8692FA-6929-41B5-BD34-777522E6DA6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3958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8692FA-6929-41B5-BD34-777522E6DA66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0636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8692FA-6929-41B5-BD34-777522E6DA66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527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8692FA-6929-41B5-BD34-777522E6DA66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4879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8692FA-6929-41B5-BD34-777522E6DA66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3045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8692FA-6929-41B5-BD34-777522E6DA66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7816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09B7-6320-4CC9-A327-53730BA811C2}" type="datetimeFigureOut">
              <a:rPr lang="cs-CZ" smtClean="0"/>
              <a:pPr/>
              <a:t>11.2.2025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CB42-03E9-497D-99E1-EA121456ED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09B7-6320-4CC9-A327-53730BA811C2}" type="datetimeFigureOut">
              <a:rPr lang="cs-CZ" smtClean="0"/>
              <a:pPr/>
              <a:t>11.2.2025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CB42-03E9-497D-99E1-EA121456ED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09B7-6320-4CC9-A327-53730BA811C2}" type="datetimeFigureOut">
              <a:rPr lang="cs-CZ" smtClean="0"/>
              <a:pPr/>
              <a:t>11.2.2025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CB42-03E9-497D-99E1-EA121456ED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09B7-6320-4CC9-A327-53730BA811C2}" type="datetimeFigureOut">
              <a:rPr lang="cs-CZ" smtClean="0"/>
              <a:pPr/>
              <a:t>11.2.2025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CB42-03E9-497D-99E1-EA121456ED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09B7-6320-4CC9-A327-53730BA811C2}" type="datetimeFigureOut">
              <a:rPr lang="cs-CZ" smtClean="0"/>
              <a:pPr/>
              <a:t>11.2.2025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CB42-03E9-497D-99E1-EA121456ED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09B7-6320-4CC9-A327-53730BA811C2}" type="datetimeFigureOut">
              <a:rPr lang="cs-CZ" smtClean="0"/>
              <a:pPr/>
              <a:t>11.2.2025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CB42-03E9-497D-99E1-EA121456ED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09B7-6320-4CC9-A327-53730BA811C2}" type="datetimeFigureOut">
              <a:rPr lang="cs-CZ" smtClean="0"/>
              <a:pPr/>
              <a:t>11.2.2025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CB42-03E9-497D-99E1-EA121456ED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09B7-6320-4CC9-A327-53730BA811C2}" type="datetimeFigureOut">
              <a:rPr lang="cs-CZ" smtClean="0"/>
              <a:pPr/>
              <a:t>11.2.2025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CB42-03E9-497D-99E1-EA121456ED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09B7-6320-4CC9-A327-53730BA811C2}" type="datetimeFigureOut">
              <a:rPr lang="cs-CZ" smtClean="0"/>
              <a:pPr/>
              <a:t>11.2.2025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CB42-03E9-497D-99E1-EA121456ED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09B7-6320-4CC9-A327-53730BA811C2}" type="datetimeFigureOut">
              <a:rPr lang="cs-CZ" smtClean="0"/>
              <a:pPr/>
              <a:t>11.2.2025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CB42-03E9-497D-99E1-EA121456ED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09B7-6320-4CC9-A327-53730BA811C2}" type="datetimeFigureOut">
              <a:rPr lang="cs-CZ" smtClean="0"/>
              <a:pPr/>
              <a:t>11.2.2025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CB42-03E9-497D-99E1-EA121456ED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709B7-6320-4CC9-A327-53730BA811C2}" type="datetimeFigureOut">
              <a:rPr lang="cs-CZ" smtClean="0"/>
              <a:pPr/>
              <a:t>11.2.2025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CCB42-03E9-497D-99E1-EA121456EDA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home.zcu.cz/~uruba/vyuka/MTII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Rovnice kontinuity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Prof. Václav </a:t>
            </a:r>
            <a:r>
              <a:rPr lang="cs-CZ" dirty="0" smtClean="0"/>
              <a:t>Uruba</a:t>
            </a:r>
          </a:p>
          <a:p>
            <a:r>
              <a:rPr lang="cs-CZ" sz="2400">
                <a:hlinkClick r:id="rId3"/>
              </a:rPr>
              <a:t>http://home.zcu.cz/~uruba/vyuka/MTII</a:t>
            </a:r>
            <a:r>
              <a:rPr lang="cs-CZ" sz="2400" smtClean="0">
                <a:hlinkClick r:id="rId3"/>
              </a:rPr>
              <a:t>/</a:t>
            </a:r>
            <a:r>
              <a:rPr lang="cs-CZ" sz="2400" smtClean="0"/>
              <a:t> 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Zákony „zachování“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Hmota, energie, hybnost</a:t>
            </a:r>
          </a:p>
          <a:p>
            <a:r>
              <a:rPr lang="cs-CZ" dirty="0" smtClean="0"/>
              <a:t>Zachovává se </a:t>
            </a:r>
            <a:r>
              <a:rPr lang="cs-CZ" dirty="0" smtClean="0">
                <a:solidFill>
                  <a:srgbClr val="FF0000"/>
                </a:solidFill>
              </a:rPr>
              <a:t>suma</a:t>
            </a:r>
            <a:r>
              <a:rPr lang="cs-CZ" dirty="0" smtClean="0"/>
              <a:t> v systému v čase</a:t>
            </a:r>
          </a:p>
          <a:p>
            <a:pPr lvl="1"/>
            <a:r>
              <a:rPr lang="cs-CZ" dirty="0" smtClean="0"/>
              <a:t>Derivace dle času = 0</a:t>
            </a:r>
          </a:p>
          <a:p>
            <a:r>
              <a:rPr lang="cs-CZ" dirty="0" smtClean="0"/>
              <a:t>Platí pouze pro </a:t>
            </a:r>
            <a:r>
              <a:rPr lang="cs-CZ" dirty="0" smtClean="0">
                <a:solidFill>
                  <a:srgbClr val="FF0000"/>
                </a:solidFill>
              </a:rPr>
              <a:t>izolovaný</a:t>
            </a:r>
            <a:r>
              <a:rPr lang="cs-CZ" dirty="0" smtClean="0"/>
              <a:t> systém</a:t>
            </a:r>
          </a:p>
          <a:p>
            <a:pPr lvl="1"/>
            <a:r>
              <a:rPr lang="cs-CZ" dirty="0" smtClean="0"/>
              <a:t>Hmota</a:t>
            </a:r>
          </a:p>
          <a:p>
            <a:pPr lvl="1"/>
            <a:r>
              <a:rPr lang="cs-CZ" dirty="0" smtClean="0"/>
              <a:t>Síly</a:t>
            </a:r>
          </a:p>
          <a:p>
            <a:pPr lvl="1"/>
            <a:r>
              <a:rPr lang="cs-CZ" dirty="0" smtClean="0"/>
              <a:t>Energie</a:t>
            </a:r>
          </a:p>
          <a:p>
            <a:r>
              <a:rPr lang="cs-CZ" dirty="0" smtClean="0"/>
              <a:t>Neizolovaný systém: </a:t>
            </a:r>
            <a:r>
              <a:rPr lang="cs-CZ" dirty="0" smtClean="0">
                <a:solidFill>
                  <a:srgbClr val="FF0000"/>
                </a:solidFill>
              </a:rPr>
              <a:t>bilance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Ovál 3"/>
          <p:cNvSpPr/>
          <p:nvPr/>
        </p:nvSpPr>
        <p:spPr>
          <a:xfrm>
            <a:off x="3275856" y="1600200"/>
            <a:ext cx="2016224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5508104" y="1806932"/>
            <a:ext cx="1737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Nezachovává se!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194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Tok veličiny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600200"/>
            <a:ext cx="3898776" cy="4525963"/>
          </a:xfrm>
        </p:spPr>
        <p:txBody>
          <a:bodyPr/>
          <a:lstStyle/>
          <a:p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cs-CZ" dirty="0"/>
              <a:t>: tok veličiny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</a:p>
          <a:p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cs-CZ" dirty="0"/>
              <a:t>: plocha</a:t>
            </a:r>
          </a:p>
          <a:p>
            <a:r>
              <a:rPr lang="cs-CZ" dirty="0"/>
              <a:t>Tok </a:t>
            </a:r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cs-CZ" dirty="0"/>
              <a:t>: množství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cs-CZ" dirty="0"/>
              <a:t> za jednotku času procházející jednotkovou plochou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700808"/>
            <a:ext cx="4514850" cy="3171825"/>
          </a:xfrm>
          <a:prstGeom prst="rect">
            <a:avLst/>
          </a:prstGeom>
        </p:spPr>
      </p:pic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750859"/>
              </p:ext>
            </p:extLst>
          </p:nvPr>
        </p:nvGraphicFramePr>
        <p:xfrm>
          <a:off x="4932040" y="4365104"/>
          <a:ext cx="1237500" cy="98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64" name="Equation" r:id="rId5" imgW="495000" imgH="393480" progId="Equation.DSMT4">
                  <p:embed/>
                </p:oleObj>
              </mc:Choice>
              <mc:Fallback>
                <p:oleObj name="Equation" r:id="rId5" imgW="495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32040" y="4365104"/>
                        <a:ext cx="1237500" cy="98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5436096" y="5589240"/>
            <a:ext cx="1552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Plošný integrál</a:t>
            </a:r>
          </a:p>
        </p:txBody>
      </p:sp>
    </p:spTree>
    <p:extLst>
      <p:ext uri="{BB962C8B-B14F-4D97-AF65-F5344CB8AC3E}">
        <p14:creationId xmlns:p14="http://schemas.microsoft.com/office/powerpoint/2010/main" val="106316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Integrální forma RK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54822"/>
              </p:ext>
            </p:extLst>
          </p:nvPr>
        </p:nvGraphicFramePr>
        <p:xfrm>
          <a:off x="1547664" y="2599321"/>
          <a:ext cx="2729700" cy="111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89" name="Equation" r:id="rId4" imgW="1091880" imgH="444240" progId="Equation.DSMT4">
                  <p:embed/>
                </p:oleObj>
              </mc:Choice>
              <mc:Fallback>
                <p:oleObj name="Equation" r:id="rId4" imgW="109188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47664" y="2599321"/>
                        <a:ext cx="2729700" cy="111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2671099" y="4043455"/>
            <a:ext cx="2699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Uzavřená plocha, uzavírá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619132" y="2232093"/>
            <a:ext cx="2075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Veličina v objemu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cs-CZ" dirty="0"/>
              <a:t> 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2857016" y="2330670"/>
            <a:ext cx="1250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Tok veličiny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4446867" y="2567435"/>
            <a:ext cx="3924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Rychlost generování veličiny v objemu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3373022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Diferenciální forma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003712"/>
              </p:ext>
            </p:extLst>
          </p:nvPr>
        </p:nvGraphicFramePr>
        <p:xfrm>
          <a:off x="3084513" y="2997200"/>
          <a:ext cx="2286000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2" name="Equation" r:id="rId4" imgW="914400" imgH="393480" progId="Equation.DSMT4">
                  <p:embed/>
                </p:oleObj>
              </mc:Choice>
              <mc:Fallback>
                <p:oleObj name="Equation" r:id="rId4" imgW="9144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84513" y="2997200"/>
                        <a:ext cx="2286000" cy="982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763688" y="2426544"/>
            <a:ext cx="4006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Množství veličiny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cs-CZ" dirty="0"/>
              <a:t> na jednotku objemu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4772032" y="3789040"/>
            <a:ext cx="37412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Rychlost generování veličiny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</a:p>
          <a:p>
            <a:r>
              <a:rPr lang="cs-CZ" dirty="0"/>
              <a:t>na jednotku objemu za jednotku času</a:t>
            </a:r>
            <a:endParaRPr lang="cs-CZ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079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Mechanika tekutin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0808"/>
          </a:xfrm>
        </p:spPr>
        <p:txBody>
          <a:bodyPr>
            <a:noAutofit/>
          </a:bodyPr>
          <a:lstStyle/>
          <a:p>
            <a:r>
              <a:rPr lang="cs-CZ" dirty="0"/>
              <a:t>Hmota vstupující do daného objemu se rovná hmotě vystupující plus akumulace hmoty uvnitř objemu za jednotku času.</a:t>
            </a:r>
          </a:p>
          <a:p>
            <a:r>
              <a:rPr lang="cs-CZ" dirty="0">
                <a:solidFill>
                  <a:srgbClr val="FF0000"/>
                </a:solidFill>
              </a:rPr>
              <a:t>Substanciální</a:t>
            </a:r>
            <a:r>
              <a:rPr lang="cs-CZ" dirty="0"/>
              <a:t> derivace dle času hustoty je 0.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Nestlačitelná Tekutina:</a:t>
            </a:r>
          </a:p>
          <a:p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682580"/>
              </p:ext>
            </p:extLst>
          </p:nvPr>
        </p:nvGraphicFramePr>
        <p:xfrm>
          <a:off x="1619672" y="3794473"/>
          <a:ext cx="2762100" cy="98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50" name="Equation" r:id="rId4" imgW="1104840" imgH="393480" progId="Equation.DSMT4">
                  <p:embed/>
                </p:oleObj>
              </mc:Choice>
              <mc:Fallback>
                <p:oleObj name="Equation" r:id="rId4" imgW="11048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19672" y="3794473"/>
                        <a:ext cx="2762100" cy="983700"/>
                      </a:xfrm>
                      <a:prstGeom prst="rect">
                        <a:avLst/>
                      </a:prstGeom>
                      <a:ln w="38100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30843"/>
              </p:ext>
            </p:extLst>
          </p:nvPr>
        </p:nvGraphicFramePr>
        <p:xfrm>
          <a:off x="4638675" y="5003800"/>
          <a:ext cx="23177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51" name="Equation" r:id="rId6" imgW="927000" imgH="203040" progId="Equation.DSMT4">
                  <p:embed/>
                </p:oleObj>
              </mc:Choice>
              <mc:Fallback>
                <p:oleObj name="Equation" r:id="rId6" imgW="9270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638675" y="5003800"/>
                        <a:ext cx="231775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8324769"/>
              </p:ext>
            </p:extLst>
          </p:nvPr>
        </p:nvGraphicFramePr>
        <p:xfrm>
          <a:off x="7308304" y="4661995"/>
          <a:ext cx="1174750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52" name="Equation" r:id="rId8" imgW="469800" imgH="393480" progId="Equation.DSMT4">
                  <p:embed/>
                </p:oleObj>
              </mc:Choice>
              <mc:Fallback>
                <p:oleObj name="Equation" r:id="rId8" imgW="4698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308304" y="4661995"/>
                        <a:ext cx="1174750" cy="984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967682"/>
              </p:ext>
            </p:extLst>
          </p:nvPr>
        </p:nvGraphicFramePr>
        <p:xfrm>
          <a:off x="4191099" y="5805264"/>
          <a:ext cx="2984500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53" name="Equation" r:id="rId10" imgW="1193760" imgH="253800" progId="Equation.DSMT4">
                  <p:embed/>
                </p:oleObj>
              </mc:Choice>
              <mc:Fallback>
                <p:oleObj name="Equation" r:id="rId10" imgW="11937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191099" y="5805264"/>
                        <a:ext cx="2984500" cy="633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5572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5406D113-F8CC-4CD3-BE67-9D468C217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Matematická forma RK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D67E6BC9-8AC2-4B18-B29E-6D0FE55C0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Vektorová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Tenzorová </a:t>
            </a:r>
          </a:p>
        </p:txBody>
      </p:sp>
      <p:graphicFrame>
        <p:nvGraphicFramePr>
          <p:cNvPr id="4" name="Objekt 3">
            <a:extLst>
              <a:ext uri="{FF2B5EF4-FFF2-40B4-BE49-F238E27FC236}">
                <a16:creationId xmlns="" xmlns:a16="http://schemas.microsoft.com/office/drawing/2014/main" id="{11C33CF5-C16A-434A-9FEE-B6331A7292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4376225"/>
              </p:ext>
            </p:extLst>
          </p:nvPr>
        </p:nvGraphicFramePr>
        <p:xfrm>
          <a:off x="3203848" y="1772816"/>
          <a:ext cx="1066320" cy="354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74" name="Equation" r:id="rId3" imgW="533160" imgH="177480" progId="Equation.DSMT4">
                  <p:embed/>
                </p:oleObj>
              </mc:Choice>
              <mc:Fallback>
                <p:oleObj name="Equation" r:id="rId3" imgW="53316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03848" y="1772816"/>
                        <a:ext cx="1066320" cy="354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>
            <a:extLst>
              <a:ext uri="{FF2B5EF4-FFF2-40B4-BE49-F238E27FC236}">
                <a16:creationId xmlns="" xmlns:a16="http://schemas.microsoft.com/office/drawing/2014/main" id="{B69D5BE7-B174-46A7-B47C-FD76B00363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361791"/>
              </p:ext>
            </p:extLst>
          </p:nvPr>
        </p:nvGraphicFramePr>
        <p:xfrm>
          <a:off x="4819150" y="1775693"/>
          <a:ext cx="1168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75" name="Equation" r:id="rId5" imgW="583920" imgH="203040" progId="Equation.DSMT4">
                  <p:embed/>
                </p:oleObj>
              </mc:Choice>
              <mc:Fallback>
                <p:oleObj name="Equation" r:id="rId5" imgW="583920" imgH="203040" progId="Equation.DSMT4">
                  <p:embed/>
                  <p:pic>
                    <p:nvPicPr>
                      <p:cNvPr id="4" name="Objekt 3">
                        <a:extLst>
                          <a:ext uri="{FF2B5EF4-FFF2-40B4-BE49-F238E27FC236}">
                            <a16:creationId xmlns="" xmlns:a16="http://schemas.microsoft.com/office/drawing/2014/main" id="{11C33CF5-C16A-434A-9FEE-B6331A7292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19150" y="1775693"/>
                        <a:ext cx="11684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="" xmlns:a16="http://schemas.microsoft.com/office/drawing/2014/main" id="{A8CEC274-BC3E-4F16-9633-61229248F4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212623"/>
              </p:ext>
            </p:extLst>
          </p:nvPr>
        </p:nvGraphicFramePr>
        <p:xfrm>
          <a:off x="6296025" y="2580812"/>
          <a:ext cx="2463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76" name="Equation" r:id="rId7" imgW="1231560" imgH="431640" progId="Equation.DSMT4">
                  <p:embed/>
                </p:oleObj>
              </mc:Choice>
              <mc:Fallback>
                <p:oleObj name="Equation" r:id="rId7" imgW="1231560" imgH="431640" progId="Equation.DSMT4">
                  <p:embed/>
                  <p:pic>
                    <p:nvPicPr>
                      <p:cNvPr id="5" name="Objekt 4">
                        <a:extLst>
                          <a:ext uri="{FF2B5EF4-FFF2-40B4-BE49-F238E27FC236}">
                            <a16:creationId xmlns="" xmlns:a16="http://schemas.microsoft.com/office/drawing/2014/main" id="{B69D5BE7-B174-46A7-B47C-FD76B00363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96025" y="2580812"/>
                        <a:ext cx="2463800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>
            <a:extLst>
              <a:ext uri="{FF2B5EF4-FFF2-40B4-BE49-F238E27FC236}">
                <a16:creationId xmlns="" xmlns:a16="http://schemas.microsoft.com/office/drawing/2014/main" id="{47A3A464-ECB2-4C18-AFE1-A3063B8171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7747463"/>
              </p:ext>
            </p:extLst>
          </p:nvPr>
        </p:nvGraphicFramePr>
        <p:xfrm>
          <a:off x="3556000" y="4394200"/>
          <a:ext cx="1016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77" name="Equation" r:id="rId9" imgW="507960" imgH="431640" progId="Equation.DSMT4">
                  <p:embed/>
                </p:oleObj>
              </mc:Choice>
              <mc:Fallback>
                <p:oleObj name="Equation" r:id="rId9" imgW="507960" imgH="431640" progId="Equation.DSMT4">
                  <p:embed/>
                  <p:pic>
                    <p:nvPicPr>
                      <p:cNvPr id="6" name="Objekt 5">
                        <a:extLst>
                          <a:ext uri="{FF2B5EF4-FFF2-40B4-BE49-F238E27FC236}">
                            <a16:creationId xmlns="" xmlns:a16="http://schemas.microsoft.com/office/drawing/2014/main" id="{A8CEC274-BC3E-4F16-9633-61229248F4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556000" y="4394200"/>
                        <a:ext cx="1016000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>
            <a:extLst>
              <a:ext uri="{FF2B5EF4-FFF2-40B4-BE49-F238E27FC236}">
                <a16:creationId xmlns="" xmlns:a16="http://schemas.microsoft.com/office/drawing/2014/main" id="{9134144D-C672-4796-B8D8-F4C0A21CE8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1278989"/>
              </p:ext>
            </p:extLst>
          </p:nvPr>
        </p:nvGraphicFramePr>
        <p:xfrm>
          <a:off x="6223000" y="5445125"/>
          <a:ext cx="2463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78" name="Equation" r:id="rId11" imgW="1231560" imgH="431640" progId="Equation.DSMT4">
                  <p:embed/>
                </p:oleObj>
              </mc:Choice>
              <mc:Fallback>
                <p:oleObj name="Equation" r:id="rId11" imgW="1231560" imgH="431640" progId="Equation.DSMT4">
                  <p:embed/>
                  <p:pic>
                    <p:nvPicPr>
                      <p:cNvPr id="6" name="Objekt 5">
                        <a:extLst>
                          <a:ext uri="{FF2B5EF4-FFF2-40B4-BE49-F238E27FC236}">
                            <a16:creationId xmlns="" xmlns:a16="http://schemas.microsoft.com/office/drawing/2014/main" id="{A8CEC274-BC3E-4F16-9633-61229248F4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23000" y="5445125"/>
                        <a:ext cx="2463800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329762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150</Words>
  <Application>Microsoft Office PowerPoint</Application>
  <PresentationFormat>Předvádění na obrazovce (4:3)</PresentationFormat>
  <Paragraphs>44</Paragraphs>
  <Slides>7</Slides>
  <Notes>5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Motiv sady Office</vt:lpstr>
      <vt:lpstr>Equation</vt:lpstr>
      <vt:lpstr>Rovnice kontinuity</vt:lpstr>
      <vt:lpstr>Zákony „zachování“</vt:lpstr>
      <vt:lpstr>Tok veličiny</vt:lpstr>
      <vt:lpstr>Integrální forma RK</vt:lpstr>
      <vt:lpstr>Diferenciální forma</vt:lpstr>
      <vt:lpstr>Mechanika tekutin</vt:lpstr>
      <vt:lpstr>Matematická forma RK</vt:lpstr>
    </vt:vector>
  </TitlesOfParts>
  <Company>ÚT AV ČR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Navierovy-Stokesovy rovnice</dc:title>
  <dc:creator>Václav Uruba</dc:creator>
  <cp:lastModifiedBy>Uruba</cp:lastModifiedBy>
  <cp:revision>47</cp:revision>
  <dcterms:created xsi:type="dcterms:W3CDTF">2010-10-26T11:21:37Z</dcterms:created>
  <dcterms:modified xsi:type="dcterms:W3CDTF">2025-02-11T08:32:21Z</dcterms:modified>
</cp:coreProperties>
</file>