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6" r:id="rId3"/>
    <p:sldId id="258" r:id="rId4"/>
    <p:sldId id="280" r:id="rId5"/>
    <p:sldId id="287" r:id="rId6"/>
    <p:sldId id="281" r:id="rId7"/>
    <p:sldId id="288" r:id="rId8"/>
    <p:sldId id="257" r:id="rId9"/>
    <p:sldId id="285" r:id="rId10"/>
    <p:sldId id="260" r:id="rId11"/>
    <p:sldId id="284" r:id="rId12"/>
    <p:sldId id="276" r:id="rId13"/>
    <p:sldId id="259" r:id="rId14"/>
    <p:sldId id="261" r:id="rId15"/>
    <p:sldId id="270" r:id="rId16"/>
    <p:sldId id="265" r:id="rId17"/>
    <p:sldId id="263" r:id="rId18"/>
    <p:sldId id="264" r:id="rId19"/>
    <p:sldId id="267" r:id="rId20"/>
    <p:sldId id="268" r:id="rId21"/>
    <p:sldId id="271" r:id="rId22"/>
    <p:sldId id="272" r:id="rId23"/>
    <p:sldId id="273" r:id="rId24"/>
    <p:sldId id="274" r:id="rId25"/>
    <p:sldId id="282" r:id="rId26"/>
    <p:sldId id="277" r:id="rId27"/>
    <p:sldId id="278" r:id="rId28"/>
    <p:sldId id="279" r:id="rId29"/>
    <p:sldId id="283" r:id="rId30"/>
    <p:sldId id="286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>
      <p:cViewPr varScale="1">
        <p:scale>
          <a:sx n="101" d="100"/>
          <a:sy n="101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27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BD83D-F9E0-4901-B084-7F9BB86B44E7}" type="datetimeFigureOut">
              <a:rPr lang="cs-CZ" smtClean="0"/>
              <a:pPr/>
              <a:t>4.9.2024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692FA-6929-41B5-BD34-777522E6DA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95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636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703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455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18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960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200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961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316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035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64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14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749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787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609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720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225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410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198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161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43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05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015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77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87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56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46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92FA-6929-41B5-BD34-777522E6DA66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65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09B7-6320-4CC9-A327-53730BA811C2}" type="datetimeFigureOut">
              <a:rPr lang="cs-CZ" smtClean="0"/>
              <a:pPr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CB42-03E9-497D-99E1-EA121456ED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09B7-6320-4CC9-A327-53730BA811C2}" type="datetimeFigureOut">
              <a:rPr lang="cs-CZ" smtClean="0"/>
              <a:pPr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CB42-03E9-497D-99E1-EA121456ED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09B7-6320-4CC9-A327-53730BA811C2}" type="datetimeFigureOut">
              <a:rPr lang="cs-CZ" smtClean="0"/>
              <a:pPr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CB42-03E9-497D-99E1-EA121456ED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09B7-6320-4CC9-A327-53730BA811C2}" type="datetimeFigureOut">
              <a:rPr lang="cs-CZ" smtClean="0"/>
              <a:pPr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CB42-03E9-497D-99E1-EA121456ED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09B7-6320-4CC9-A327-53730BA811C2}" type="datetimeFigureOut">
              <a:rPr lang="cs-CZ" smtClean="0"/>
              <a:pPr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CB42-03E9-497D-99E1-EA121456ED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09B7-6320-4CC9-A327-53730BA811C2}" type="datetimeFigureOut">
              <a:rPr lang="cs-CZ" smtClean="0"/>
              <a:pPr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CB42-03E9-497D-99E1-EA121456ED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09B7-6320-4CC9-A327-53730BA811C2}" type="datetimeFigureOut">
              <a:rPr lang="cs-CZ" smtClean="0"/>
              <a:pPr/>
              <a:t>4.9.2024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CB42-03E9-497D-99E1-EA121456ED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09B7-6320-4CC9-A327-53730BA811C2}" type="datetimeFigureOut">
              <a:rPr lang="cs-CZ" smtClean="0"/>
              <a:pPr/>
              <a:t>4.9.2024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CB42-03E9-497D-99E1-EA121456ED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09B7-6320-4CC9-A327-53730BA811C2}" type="datetimeFigureOut">
              <a:rPr lang="cs-CZ" smtClean="0"/>
              <a:pPr/>
              <a:t>4.9.2024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CB42-03E9-497D-99E1-EA121456ED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09B7-6320-4CC9-A327-53730BA811C2}" type="datetimeFigureOut">
              <a:rPr lang="cs-CZ" smtClean="0"/>
              <a:pPr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CB42-03E9-497D-99E1-EA121456ED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09B7-6320-4CC9-A327-53730BA811C2}" type="datetimeFigureOut">
              <a:rPr lang="cs-CZ" smtClean="0"/>
              <a:pPr/>
              <a:t>4.9.2024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CB42-03E9-497D-99E1-EA121456ED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09B7-6320-4CC9-A327-53730BA811C2}" type="datetimeFigureOut">
              <a:rPr lang="cs-CZ" smtClean="0"/>
              <a:pPr/>
              <a:t>4.9.2024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CB42-03E9-497D-99E1-EA121456ED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zcu.cz/~uruba/vyuka/MTI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9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5.wmf"/><Relationship Id="rId4" Type="http://schemas.openxmlformats.org/officeDocument/2006/relationships/image" Target="../media/image38.jpe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65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5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0.e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0.png"/><Relationship Id="rId4" Type="http://schemas.openxmlformats.org/officeDocument/2006/relationships/image" Target="../media/image6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Navierovy</a:t>
            </a:r>
            <a:r>
              <a:rPr lang="cs-CZ" dirty="0"/>
              <a:t>-</a:t>
            </a:r>
            <a:r>
              <a:rPr lang="cs-CZ" dirty="0" err="1"/>
              <a:t>Stokesovy</a:t>
            </a:r>
            <a:r>
              <a:rPr lang="cs-CZ" dirty="0"/>
              <a:t> rovnice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Prof. Václav </a:t>
            </a:r>
            <a:r>
              <a:rPr lang="cs-CZ" dirty="0" smtClean="0"/>
              <a:t>Uruba</a:t>
            </a:r>
          </a:p>
          <a:p>
            <a:r>
              <a:rPr lang="cs-CZ" sz="2400">
                <a:hlinkClick r:id="rId3"/>
              </a:rPr>
              <a:t>http://home.zcu.cz/~</a:t>
            </a:r>
            <a:r>
              <a:rPr lang="cs-CZ" sz="2400">
                <a:hlinkClick r:id="rId3"/>
              </a:rPr>
              <a:t>uruba/vyuka/MTII</a:t>
            </a:r>
            <a:r>
              <a:rPr lang="cs-CZ" sz="2400" smtClean="0">
                <a:hlinkClick r:id="rId3"/>
              </a:rPr>
              <a:t>/</a:t>
            </a:r>
            <a:r>
              <a:rPr lang="cs-CZ" sz="2400" smtClean="0"/>
              <a:t> </a:t>
            </a:r>
            <a:endParaRPr lang="cs-CZ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Navierovy</a:t>
            </a:r>
            <a:r>
              <a:rPr lang="cs-CZ" dirty="0"/>
              <a:t>-</a:t>
            </a:r>
            <a:r>
              <a:rPr lang="cs-CZ" dirty="0" err="1"/>
              <a:t>Stokesovy</a:t>
            </a:r>
            <a:r>
              <a:rPr lang="cs-CZ" dirty="0"/>
              <a:t> rovnice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Bilance hybnosti</a:t>
            </a:r>
          </a:p>
          <a:p>
            <a:r>
              <a:rPr lang="cs-CZ" dirty="0"/>
              <a:t>Parciální diferenciální rovnice</a:t>
            </a:r>
          </a:p>
          <a:p>
            <a:r>
              <a:rPr lang="cs-CZ" dirty="0"/>
              <a:t>Stacionární – eliptické</a:t>
            </a:r>
          </a:p>
          <a:p>
            <a:r>
              <a:rPr lang="cs-CZ" dirty="0"/>
              <a:t>Nestacionární - parabolické</a:t>
            </a:r>
          </a:p>
          <a:p>
            <a:r>
              <a:rPr lang="cs-CZ" dirty="0"/>
              <a:t>1.ř. čas, 2.ř. prostor -&gt; 1 </a:t>
            </a:r>
            <a:r>
              <a:rPr lang="cs-CZ" dirty="0" err="1"/>
              <a:t>p.p</a:t>
            </a:r>
            <a:r>
              <a:rPr lang="cs-CZ" dirty="0"/>
              <a:t>., 2 o.p.</a:t>
            </a:r>
          </a:p>
          <a:p>
            <a:r>
              <a:rPr lang="cs-CZ" dirty="0"/>
              <a:t>4 </a:t>
            </a:r>
            <a:r>
              <a:rPr lang="cs-CZ" dirty="0" err="1"/>
              <a:t>rice</a:t>
            </a:r>
            <a:r>
              <a:rPr lang="cs-CZ" dirty="0"/>
              <a:t>, 4 neznámé</a:t>
            </a:r>
          </a:p>
          <a:p>
            <a:r>
              <a:rPr lang="cs-CZ" dirty="0"/>
              <a:t>NELINEÁRNÍ</a:t>
            </a:r>
          </a:p>
          <a:p>
            <a:r>
              <a:rPr lang="cs-CZ" dirty="0" err="1"/>
              <a:t>Neintegrovatelné</a:t>
            </a:r>
            <a:r>
              <a:rPr lang="cs-CZ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N-S rovnice – řešení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Silné řešení</a:t>
            </a:r>
          </a:p>
          <a:p>
            <a:pPr lvl="1"/>
            <a:r>
              <a:rPr lang="cs-CZ" dirty="0"/>
              <a:t>Existence?</a:t>
            </a:r>
          </a:p>
          <a:p>
            <a:pPr lvl="1"/>
            <a:r>
              <a:rPr lang="cs-CZ" dirty="0"/>
              <a:t>Jednoznačnost?</a:t>
            </a:r>
          </a:p>
          <a:p>
            <a:r>
              <a:rPr lang="cs-CZ" dirty="0"/>
              <a:t>Slabé řešení</a:t>
            </a:r>
          </a:p>
          <a:p>
            <a:pPr lvl="1"/>
            <a:r>
              <a:rPr lang="cs-CZ" dirty="0"/>
              <a:t>Integrální rovnice</a:t>
            </a:r>
          </a:p>
          <a:p>
            <a:pPr lvl="1"/>
            <a:r>
              <a:rPr lang="cs-CZ" dirty="0"/>
              <a:t>Variační problém</a:t>
            </a: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745102"/>
              </p:ext>
            </p:extLst>
          </p:nvPr>
        </p:nvGraphicFramePr>
        <p:xfrm>
          <a:off x="3851920" y="1772816"/>
          <a:ext cx="50038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2463480" imgH="457200" progId="Equation.DSMT4">
                  <p:embed/>
                </p:oleObj>
              </mc:Choice>
              <mc:Fallback>
                <p:oleObj name="Equation" r:id="rId4" imgW="2463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772816"/>
                        <a:ext cx="50038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568257"/>
              </p:ext>
            </p:extLst>
          </p:nvPr>
        </p:nvGraphicFramePr>
        <p:xfrm>
          <a:off x="4794250" y="3492500"/>
          <a:ext cx="17541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863280" imgH="368280" progId="Equation.DSMT4">
                  <p:embed/>
                </p:oleObj>
              </mc:Choice>
              <mc:Fallback>
                <p:oleObj name="Equation" r:id="rId6" imgW="863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3492500"/>
                        <a:ext cx="1754188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10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1475656" y="3645024"/>
            <a:ext cx="2736304" cy="2880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Okrajové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stěně</a:t>
            </a:r>
          </a:p>
          <a:p>
            <a:r>
              <a:rPr lang="cs-CZ" dirty="0"/>
              <a:t>Ulpívání tekutiny („no slip“)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Eulerovy </a:t>
            </a:r>
            <a:r>
              <a:rPr lang="cs-CZ" dirty="0" err="1"/>
              <a:t>rice</a:t>
            </a:r>
            <a:r>
              <a:rPr lang="cs-CZ" dirty="0"/>
              <a:t> (nevazké) 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834903"/>
              </p:ext>
            </p:extLst>
          </p:nvPr>
        </p:nvGraphicFramePr>
        <p:xfrm>
          <a:off x="5089525" y="2781300"/>
          <a:ext cx="29003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5" imgW="1434960" imgH="241200" progId="Equation.DSMT4">
                  <p:embed/>
                </p:oleObj>
              </mc:Choice>
              <mc:Fallback>
                <p:oleObj name="Equation" r:id="rId5" imgW="1434960" imgH="2412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525" y="2781300"/>
                        <a:ext cx="2900363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ovací čára 8"/>
          <p:cNvCxnSpPr/>
          <p:nvPr/>
        </p:nvCxnSpPr>
        <p:spPr>
          <a:xfrm>
            <a:off x="1475656" y="3645024"/>
            <a:ext cx="273630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5400000" flipH="1" flipV="1">
            <a:off x="2015716" y="3392996"/>
            <a:ext cx="50405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2267744" y="3645024"/>
            <a:ext cx="72008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2339752" y="2852936"/>
          <a:ext cx="3587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852936"/>
                        <a:ext cx="358775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/>
        </p:nvGraphicFramePr>
        <p:xfrm>
          <a:off x="2868613" y="3128963"/>
          <a:ext cx="3079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9" imgW="152280" imgH="241200" progId="Equation.DSMT4">
                  <p:embed/>
                </p:oleObj>
              </mc:Choice>
              <mc:Fallback>
                <p:oleObj name="Equation" r:id="rId9" imgW="15228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3128963"/>
                        <a:ext cx="307975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837348"/>
              </p:ext>
            </p:extLst>
          </p:nvPr>
        </p:nvGraphicFramePr>
        <p:xfrm>
          <a:off x="5292080" y="4293096"/>
          <a:ext cx="17922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1" imgW="863280" imgH="419040" progId="Equation.DSMT4">
                  <p:embed/>
                </p:oleObj>
              </mc:Choice>
              <mc:Fallback>
                <p:oleObj name="Equation" r:id="rId11" imgW="86328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293096"/>
                        <a:ext cx="17922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/>
        </p:nvGraphicFramePr>
        <p:xfrm>
          <a:off x="4608513" y="5578475"/>
          <a:ext cx="1927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3" imgW="952200" imgH="241200" progId="Equation.DSMT4">
                  <p:embed/>
                </p:oleObj>
              </mc:Choice>
              <mc:Fallback>
                <p:oleObj name="Equation" r:id="rId13" imgW="95220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5578475"/>
                        <a:ext cx="19272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Navierovy</a:t>
            </a:r>
            <a:r>
              <a:rPr lang="cs-CZ" dirty="0"/>
              <a:t>-</a:t>
            </a:r>
            <a:r>
              <a:rPr lang="cs-CZ" dirty="0" err="1"/>
              <a:t>Stokesovy</a:t>
            </a:r>
            <a:r>
              <a:rPr lang="cs-CZ" dirty="0"/>
              <a:t> rovnice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Claude</a:t>
            </a:r>
            <a:r>
              <a:rPr lang="cs-CZ" dirty="0"/>
              <a:t> Louis Marie </a:t>
            </a:r>
            <a:r>
              <a:rPr lang="cs-CZ" dirty="0" err="1"/>
              <a:t>Henri</a:t>
            </a:r>
            <a:r>
              <a:rPr lang="cs-CZ" dirty="0"/>
              <a:t> </a:t>
            </a:r>
            <a:r>
              <a:rPr lang="cs-CZ" b="1" dirty="0" err="1"/>
              <a:t>Navier</a:t>
            </a:r>
            <a:r>
              <a:rPr lang="cs-CZ" dirty="0"/>
              <a:t> (fr.) 1822</a:t>
            </a:r>
          </a:p>
          <a:p>
            <a:r>
              <a:rPr lang="cs-CZ" dirty="0" err="1"/>
              <a:t>George</a:t>
            </a:r>
            <a:r>
              <a:rPr lang="cs-CZ" dirty="0"/>
              <a:t> Gabriel </a:t>
            </a:r>
            <a:r>
              <a:rPr lang="cs-CZ" b="1" dirty="0" err="1"/>
              <a:t>Stokes</a:t>
            </a:r>
            <a:r>
              <a:rPr lang="cs-CZ" dirty="0"/>
              <a:t> (</a:t>
            </a:r>
            <a:r>
              <a:rPr lang="cs-CZ" dirty="0" err="1"/>
              <a:t>ir</a:t>
            </a:r>
            <a:r>
              <a:rPr lang="cs-CZ" dirty="0"/>
              <a:t>.) 1842</a:t>
            </a:r>
          </a:p>
          <a:p>
            <a:r>
              <a:rPr lang="cs-CZ" dirty="0" err="1"/>
              <a:t>Clay</a:t>
            </a:r>
            <a:r>
              <a:rPr lang="cs-CZ" dirty="0"/>
              <a:t> </a:t>
            </a:r>
            <a:r>
              <a:rPr lang="cs-CZ" dirty="0" err="1"/>
              <a:t>Mathematics</a:t>
            </a:r>
            <a:r>
              <a:rPr lang="cs-CZ" dirty="0"/>
              <a:t> Institute </a:t>
            </a:r>
            <a:r>
              <a:rPr lang="cs-CZ" dirty="0" err="1"/>
              <a:t>of</a:t>
            </a:r>
            <a:r>
              <a:rPr lang="cs-CZ" dirty="0"/>
              <a:t> Cambridge, Massachusetts (</a:t>
            </a:r>
            <a:r>
              <a:rPr lang="cs-CZ" dirty="0" err="1"/>
              <a:t>CMI</a:t>
            </a:r>
            <a:r>
              <a:rPr lang="cs-CZ" dirty="0"/>
              <a:t>), Paris, May 24, 2000</a:t>
            </a:r>
          </a:p>
          <a:p>
            <a:pPr lvl="1"/>
            <a:r>
              <a:rPr lang="cs-CZ" dirty="0"/>
              <a:t>7 mat. problémů pro 3. tisíciletí, ceny po 1milUSD 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Důkaz existence, hladkost a jednoznačnost (tj. stabilita) řešení </a:t>
            </a:r>
            <a:r>
              <a:rPr lang="cs-CZ" dirty="0" err="1">
                <a:solidFill>
                  <a:srgbClr val="FF0000"/>
                </a:solidFill>
              </a:rPr>
              <a:t>NSE</a:t>
            </a:r>
            <a:r>
              <a:rPr lang="cs-CZ" dirty="0">
                <a:solidFill>
                  <a:srgbClr val="FF0000"/>
                </a:solidFill>
              </a:rPr>
              <a:t> v R</a:t>
            </a:r>
            <a:r>
              <a:rPr lang="cs-CZ" baseline="-25000" dirty="0">
                <a:solidFill>
                  <a:srgbClr val="FF0000"/>
                </a:solidFill>
              </a:rPr>
              <a:t>3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Nelokálnost N-S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b="1" dirty="0"/>
              <a:t>Dynamická nelokálnost </a:t>
            </a:r>
            <a:endParaRPr lang="cs-CZ" dirty="0"/>
          </a:p>
          <a:p>
            <a:pPr lvl="1"/>
            <a:r>
              <a:rPr lang="cs-CZ" dirty="0"/>
              <a:t>Tlak v bodě je definován pomocí </a:t>
            </a:r>
            <a:r>
              <a:rPr lang="cs-CZ" i="1" dirty="0"/>
              <a:t>celého</a:t>
            </a:r>
            <a:r>
              <a:rPr lang="cs-CZ" dirty="0"/>
              <a:t> rychlostního pole. </a:t>
            </a:r>
          </a:p>
          <a:p>
            <a:pPr lvl="1"/>
            <a:r>
              <a:rPr lang="cs-CZ" dirty="0"/>
              <a:t>Tlak má </a:t>
            </a:r>
            <a:r>
              <a:rPr lang="cs-CZ" dirty="0" err="1"/>
              <a:t>nelagrangeovskou</a:t>
            </a:r>
            <a:r>
              <a:rPr lang="cs-CZ" dirty="0"/>
              <a:t> povahu – nelokálnost turbulence v čase („paměť“). </a:t>
            </a:r>
          </a:p>
          <a:p>
            <a:pPr lvl="1"/>
            <a:r>
              <a:rPr lang="cs-CZ" dirty="0"/>
              <a:t>Při vyloučení tlaku (</a:t>
            </a:r>
            <a:r>
              <a:rPr lang="cs-CZ" dirty="0" err="1"/>
              <a:t>rice</a:t>
            </a:r>
            <a:r>
              <a:rPr lang="cs-CZ" dirty="0"/>
              <a:t> pro vířivost) zavádí nelokálnost definice vířivosti. </a:t>
            </a:r>
          </a:p>
          <a:p>
            <a:pPr lvl="1"/>
            <a:r>
              <a:rPr lang="cs-CZ" dirty="0"/>
              <a:t>Oboustranná vazba mezi rychlostním polem a polem vířivosti (vířivost není pasivní skalár).</a:t>
            </a:r>
          </a:p>
          <a:p>
            <a:pPr lvl="0"/>
            <a:r>
              <a:rPr lang="cs-CZ" b="1" dirty="0" err="1"/>
              <a:t>Reynoldsův</a:t>
            </a:r>
            <a:r>
              <a:rPr lang="cs-CZ" b="1" dirty="0"/>
              <a:t> rozklad </a:t>
            </a:r>
            <a:endParaRPr lang="cs-CZ" dirty="0"/>
          </a:p>
          <a:p>
            <a:pPr lvl="1"/>
            <a:r>
              <a:rPr lang="cs-CZ" dirty="0"/>
              <a:t>Vzájemná vazba mezi polem středních rychlostí a fluktuací není lokalizovaná v čase a prostoru – charakter </a:t>
            </a:r>
            <a:r>
              <a:rPr lang="cs-CZ" dirty="0" err="1"/>
              <a:t>funcionálu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Fluktuace v daném místě a čase jsou funkcí středního pole v celém prostoru.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grup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 grupy</a:t>
            </a:r>
          </a:p>
          <a:p>
            <a:pPr lvl="1"/>
            <a:r>
              <a:rPr lang="cs-CZ" dirty="0"/>
              <a:t>Zobrazení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(.)</a:t>
            </a:r>
          </a:p>
          <a:p>
            <a:pPr lvl="1"/>
            <a:r>
              <a:rPr lang="cs-CZ" dirty="0"/>
              <a:t>Negace, aditivnost, ekvivalence</a:t>
            </a:r>
          </a:p>
          <a:p>
            <a:r>
              <a:rPr lang="cs-CZ" dirty="0"/>
              <a:t>Grupa symetrie</a:t>
            </a:r>
          </a:p>
          <a:p>
            <a:pPr lvl="1"/>
            <a:r>
              <a:rPr lang="cs-CZ" dirty="0"/>
              <a:t>Zachování fyzikální veličiny</a:t>
            </a:r>
          </a:p>
          <a:p>
            <a:r>
              <a:rPr lang="cs-CZ" dirty="0"/>
              <a:t>Grupa symetrie N-S:  </a:t>
            </a:r>
            <a:r>
              <a:rPr lang="cs-CZ" i="1" dirty="0"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 lvl="1"/>
            <a:r>
              <a:rPr lang="cs-CZ" dirty="0"/>
              <a:t>Platí:</a:t>
            </a:r>
          </a:p>
          <a:p>
            <a:endParaRPr lang="cs-CZ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773151"/>
              </p:ext>
            </p:extLst>
          </p:nvPr>
        </p:nvGraphicFramePr>
        <p:xfrm>
          <a:off x="2351088" y="5157788"/>
          <a:ext cx="46434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2438280" imgH="253800" progId="Equation.DSMT4">
                  <p:embed/>
                </p:oleObj>
              </mc:Choice>
              <mc:Fallback>
                <p:oleObj name="Equation" r:id="rId4" imgW="243828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5157788"/>
                        <a:ext cx="464343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Symetrie N-S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dirty="0"/>
              <a:t>Posuv v prostoru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Posuv v čase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 err="1"/>
              <a:t>Galileova</a:t>
            </a:r>
            <a:r>
              <a:rPr lang="cs-CZ" dirty="0"/>
              <a:t> </a:t>
            </a:r>
            <a:r>
              <a:rPr lang="cs-CZ" dirty="0" err="1"/>
              <a:t>tr</a:t>
            </a:r>
            <a:r>
              <a:rPr lang="cs-CZ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Zrcadlení (parita)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Rotace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 err="1"/>
              <a:t>Škálování</a:t>
            </a:r>
            <a:endParaRPr lang="cs-CZ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Válec v příčném proudu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12776"/>
            <a:ext cx="4046220" cy="510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/>
        </p:nvCxnSpPr>
        <p:spPr>
          <a:xfrm>
            <a:off x="3131840" y="4797152"/>
            <a:ext cx="3240360" cy="0"/>
          </a:xfrm>
          <a:prstGeom prst="line">
            <a:avLst/>
          </a:prstGeom>
          <a:ln w="158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5400000">
            <a:off x="3491880" y="4797152"/>
            <a:ext cx="2304256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prava 9"/>
          <p:cNvSpPr/>
          <p:nvPr/>
        </p:nvSpPr>
        <p:spPr>
          <a:xfrm>
            <a:off x="1835696" y="4630651"/>
            <a:ext cx="1080120" cy="36004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 flipH="1">
            <a:off x="6558244" y="4611108"/>
            <a:ext cx="1080120" cy="36004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195736" y="3861048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876256" y="3789040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195736" y="1340768"/>
            <a:ext cx="4752528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Válec v příčném proudu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12892" t="4027" r="18350" b="67787"/>
          <a:stretch>
            <a:fillRect/>
          </a:stretch>
        </p:blipFill>
        <p:spPr bwMode="auto">
          <a:xfrm>
            <a:off x="467540" y="1772811"/>
            <a:ext cx="2533876" cy="166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61741"/>
          <a:stretch>
            <a:fillRect/>
          </a:stretch>
        </p:blipFill>
        <p:spPr bwMode="auto">
          <a:xfrm>
            <a:off x="4860032" y="4077072"/>
            <a:ext cx="3685032" cy="225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2892" t="32213" r="18350" b="39601"/>
          <a:stretch>
            <a:fillRect/>
          </a:stretch>
        </p:blipFill>
        <p:spPr bwMode="auto">
          <a:xfrm>
            <a:off x="2267744" y="3501008"/>
            <a:ext cx="2533876" cy="166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Symetrie N-S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Posuv v prostoru</a:t>
            </a:r>
            <a:endParaRPr lang="cs-CZ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00808"/>
            <a:ext cx="45243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5838" y="2708920"/>
            <a:ext cx="4438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764507"/>
            <a:ext cx="38957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5220072" y="594928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Zachování hybnosti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Souřadný systém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1618878" y="3285778"/>
            <a:ext cx="3745210" cy="2233042"/>
            <a:chOff x="1618878" y="3285778"/>
            <a:chExt cx="3745210" cy="2233042"/>
          </a:xfrm>
        </p:grpSpPr>
        <p:cxnSp>
          <p:nvCxnSpPr>
            <p:cNvPr id="4" name="Přímá spojovací šipka 3"/>
            <p:cNvCxnSpPr/>
            <p:nvPr/>
          </p:nvCxnSpPr>
          <p:spPr>
            <a:xfrm rot="5400000" flipH="1" flipV="1">
              <a:off x="503548" y="4401108"/>
              <a:ext cx="223224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ovací šipka 5"/>
            <p:cNvCxnSpPr/>
            <p:nvPr/>
          </p:nvCxnSpPr>
          <p:spPr>
            <a:xfrm>
              <a:off x="1619672" y="5517232"/>
              <a:ext cx="37444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šipka 7"/>
            <p:cNvCxnSpPr/>
            <p:nvPr/>
          </p:nvCxnSpPr>
          <p:spPr>
            <a:xfrm rot="5400000" flipH="1" flipV="1">
              <a:off x="1367644" y="3897052"/>
              <a:ext cx="1872208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5004048" y="5589240"/>
          <a:ext cx="2952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589240"/>
                        <a:ext cx="295275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830513" y="3789363"/>
          <a:ext cx="3206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3789363"/>
                        <a:ext cx="320675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681163" y="3357563"/>
          <a:ext cx="3190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3357563"/>
                        <a:ext cx="319087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Skupina 12"/>
          <p:cNvGrpSpPr>
            <a:grpSpLocks noChangeAspect="1"/>
          </p:cNvGrpSpPr>
          <p:nvPr/>
        </p:nvGrpSpPr>
        <p:grpSpPr>
          <a:xfrm>
            <a:off x="4211960" y="2852936"/>
            <a:ext cx="2382213" cy="1420370"/>
            <a:chOff x="1618878" y="3285778"/>
            <a:chExt cx="3745210" cy="2233042"/>
          </a:xfrm>
        </p:grpSpPr>
        <p:cxnSp>
          <p:nvCxnSpPr>
            <p:cNvPr id="14" name="Přímá spojovací šipka 13"/>
            <p:cNvCxnSpPr/>
            <p:nvPr/>
          </p:nvCxnSpPr>
          <p:spPr>
            <a:xfrm rot="5400000" flipH="1" flipV="1">
              <a:off x="503548" y="4401108"/>
              <a:ext cx="2232248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šipka 14"/>
            <p:cNvCxnSpPr/>
            <p:nvPr/>
          </p:nvCxnSpPr>
          <p:spPr>
            <a:xfrm>
              <a:off x="1619672" y="5517232"/>
              <a:ext cx="3744416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šipka 15"/>
            <p:cNvCxnSpPr/>
            <p:nvPr/>
          </p:nvCxnSpPr>
          <p:spPr>
            <a:xfrm rot="5400000" flipH="1" flipV="1">
              <a:off x="1367644" y="3897052"/>
              <a:ext cx="1872208" cy="13681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4283968" y="2492896"/>
          <a:ext cx="3190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492896"/>
                        <a:ext cx="319087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4932040" y="3284984"/>
          <a:ext cx="3190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284984"/>
                        <a:ext cx="319087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6238875" y="4221163"/>
          <a:ext cx="2952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4" imgW="152280" imgH="228600" progId="Equation.DSMT4">
                  <p:embed/>
                </p:oleObj>
              </mc:Choice>
              <mc:Fallback>
                <p:oleObj name="Equation" r:id="rId14" imgW="1522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4221163"/>
                        <a:ext cx="295275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Symetrie N-S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Posuv v čase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00808"/>
            <a:ext cx="452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220072" y="594928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Zachování energie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764507"/>
            <a:ext cx="38957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Symetrie N-S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 err="1"/>
              <a:t>Galileova</a:t>
            </a:r>
            <a:r>
              <a:rPr lang="cs-CZ" b="1" dirty="0"/>
              <a:t> </a:t>
            </a:r>
            <a:r>
              <a:rPr lang="cs-CZ" b="1" dirty="0" err="1"/>
              <a:t>tr</a:t>
            </a:r>
            <a:r>
              <a:rPr lang="cs-CZ" b="1" dirty="0"/>
              <a:t>.</a:t>
            </a:r>
            <a:endParaRPr lang="cs-CZ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00808"/>
            <a:ext cx="53054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8663" y="2708920"/>
            <a:ext cx="46958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764507"/>
            <a:ext cx="38957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Symetrie N-S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Zrcadlení (parita)</a:t>
            </a:r>
            <a:endParaRPr lang="cs-CZ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51856"/>
            <a:ext cx="4438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9663" y="2924944"/>
            <a:ext cx="43148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764507"/>
            <a:ext cx="38957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Symetrie N-S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Rotace</a:t>
            </a:r>
            <a:endParaRPr lang="cs-CZ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00808"/>
            <a:ext cx="458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9138" y="2774032"/>
            <a:ext cx="47053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764507"/>
            <a:ext cx="38957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Symetrie N-S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 err="1"/>
              <a:t>Škálování</a:t>
            </a:r>
            <a:endParaRPr lang="cs-CZ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628800"/>
            <a:ext cx="5095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564904"/>
            <a:ext cx="46482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764507"/>
            <a:ext cx="38957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N-S </a:t>
            </a:r>
            <a:r>
              <a:rPr lang="cs-CZ" dirty="0" err="1"/>
              <a:t>rice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Úpravy N-S </a:t>
            </a:r>
            <a:r>
              <a:rPr lang="cs-CZ" dirty="0" err="1"/>
              <a:t>ric</a:t>
            </a:r>
            <a:endParaRPr lang="cs-CZ" dirty="0"/>
          </a:p>
          <a:p>
            <a:pPr lvl="1"/>
            <a:r>
              <a:rPr lang="cs-CZ" dirty="0" err="1"/>
              <a:t>Rice</a:t>
            </a:r>
            <a:r>
              <a:rPr lang="cs-CZ" dirty="0"/>
              <a:t> pro tlak: div(N-S)</a:t>
            </a:r>
          </a:p>
          <a:p>
            <a:pPr lvl="1"/>
            <a:r>
              <a:rPr lang="cs-CZ" dirty="0" err="1"/>
              <a:t>Rice</a:t>
            </a:r>
            <a:r>
              <a:rPr lang="cs-CZ" dirty="0"/>
              <a:t> pro vířivost: rot(N-S)</a:t>
            </a:r>
          </a:p>
        </p:txBody>
      </p:sp>
    </p:spTree>
    <p:extLst>
      <p:ext uri="{BB962C8B-B14F-4D97-AF65-F5344CB8AC3E}">
        <p14:creationId xmlns:p14="http://schemas.microsoft.com/office/powerpoint/2010/main" val="4245284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N-S pro tlak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Poissonova</a:t>
            </a:r>
            <a:r>
              <a:rPr lang="cs-CZ" dirty="0"/>
              <a:t> </a:t>
            </a:r>
            <a:r>
              <a:rPr lang="cs-CZ" dirty="0" err="1"/>
              <a:t>rice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Neumannova o.p.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3707904" y="2276872"/>
          <a:ext cx="219551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1155700" imgH="431800" progId="Equation.DSMT4">
                  <p:embed/>
                </p:oleObj>
              </mc:Choice>
              <mc:Fallback>
                <p:oleObj name="Equation" r:id="rId4" imgW="1155700" imgH="431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276872"/>
                        <a:ext cx="2195513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4139952" y="4005064"/>
          <a:ext cx="1562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787400" imgH="419100" progId="Equation.DSMT4">
                  <p:embed/>
                </p:oleObj>
              </mc:Choice>
              <mc:Fallback>
                <p:oleObj name="Equation" r:id="rId6" imgW="787400" imgH="4191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005064"/>
                        <a:ext cx="1562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N-S pro vířivost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 vířivosti</a:t>
            </a:r>
          </a:p>
          <a:p>
            <a:r>
              <a:rPr lang="cs-CZ" dirty="0"/>
              <a:t>N-SR</a:t>
            </a:r>
          </a:p>
          <a:p>
            <a:endParaRPr lang="cs-CZ" dirty="0"/>
          </a:p>
          <a:p>
            <a:r>
              <a:rPr lang="cs-CZ" dirty="0" err="1"/>
              <a:t>ER</a:t>
            </a:r>
            <a:r>
              <a:rPr lang="cs-CZ" dirty="0"/>
              <a:t> (nevazké)</a:t>
            </a:r>
          </a:p>
          <a:p>
            <a:endParaRPr lang="cs-CZ" dirty="0"/>
          </a:p>
          <a:p>
            <a:r>
              <a:rPr lang="cs-CZ" dirty="0" err="1"/>
              <a:t>ER</a:t>
            </a:r>
            <a:r>
              <a:rPr lang="cs-CZ" dirty="0"/>
              <a:t> stacionární</a:t>
            </a:r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3995936" y="1700808"/>
          <a:ext cx="21447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1066337" imgH="203112" progId="Equation.DSMT4">
                  <p:embed/>
                </p:oleObj>
              </mc:Choice>
              <mc:Fallback>
                <p:oleObj name="Equation" r:id="rId4" imgW="1066337" imgH="203112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700808"/>
                        <a:ext cx="21447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2123728" y="2492896"/>
          <a:ext cx="49117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2476500" imgH="393700" progId="Equation.DSMT4">
                  <p:embed/>
                </p:oleObj>
              </mc:Choice>
              <mc:Fallback>
                <p:oleObj name="Equation" r:id="rId6" imgW="2476500" imgH="393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492896"/>
                        <a:ext cx="491172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3275856" y="3717032"/>
          <a:ext cx="15684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8" imgW="812447" imgH="393529" progId="Equation.DSMT4">
                  <p:embed/>
                </p:oleObj>
              </mc:Choice>
              <mc:Fallback>
                <p:oleObj name="Equation" r:id="rId8" imgW="812447" imgH="393529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717032"/>
                        <a:ext cx="1568450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3347864" y="5085184"/>
          <a:ext cx="14176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0" imgW="774364" imgH="253890" progId="Equation.DSMT4">
                  <p:embed/>
                </p:oleObj>
              </mc:Choice>
              <mc:Fallback>
                <p:oleObj name="Equation" r:id="rId10" imgW="774364" imgH="25389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085184"/>
                        <a:ext cx="1417638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1115616" y="5661248"/>
            <a:ext cx="7443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„</a:t>
            </a:r>
            <a:r>
              <a:rPr lang="cs-CZ" i="1" dirty="0"/>
              <a:t>Při ustáleném rovinném proudění ideální tekutiny v potenciálním silovém poli</a:t>
            </a:r>
          </a:p>
          <a:p>
            <a:r>
              <a:rPr lang="cs-CZ" i="1" dirty="0"/>
              <a:t> je vířivost zachovávána podél všech proudnic.</a:t>
            </a:r>
            <a:r>
              <a:rPr lang="cs-CZ" dirty="0"/>
              <a:t>“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 N-S</a:t>
            </a: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6" name="Skupina 15"/>
          <p:cNvGrpSpPr/>
          <p:nvPr/>
        </p:nvGrpSpPr>
        <p:grpSpPr>
          <a:xfrm>
            <a:off x="5796136" y="1772816"/>
            <a:ext cx="2716510" cy="457200"/>
            <a:chOff x="5796136" y="1772816"/>
            <a:chExt cx="2716510" cy="457200"/>
          </a:xfrm>
        </p:grpSpPr>
        <p:graphicFrame>
          <p:nvGraphicFramePr>
            <p:cNvPr id="5" name="Object 1"/>
            <p:cNvGraphicFramePr>
              <a:graphicFrameLocks noChangeAspect="1"/>
            </p:cNvGraphicFramePr>
            <p:nvPr/>
          </p:nvGraphicFramePr>
          <p:xfrm>
            <a:off x="7236296" y="1772816"/>
            <a:ext cx="127635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Equation" r:id="rId4" imgW="634680" imgH="228600" progId="Equation.DSMT4">
                    <p:embed/>
                  </p:oleObj>
                </mc:Choice>
                <mc:Fallback>
                  <p:oleObj name="Equation" r:id="rId4" imgW="634680" imgH="2286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6296" y="1772816"/>
                          <a:ext cx="127635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ovéPole 10"/>
            <p:cNvSpPr txBox="1"/>
            <p:nvPr/>
          </p:nvSpPr>
          <p:spPr>
            <a:xfrm>
              <a:off x="5796136" y="1844824"/>
              <a:ext cx="11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proměnné</a:t>
              </a: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5220072" y="2348880"/>
            <a:ext cx="3370362" cy="406400"/>
            <a:chOff x="5220072" y="2348880"/>
            <a:chExt cx="3370362" cy="406400"/>
          </a:xfrm>
        </p:grpSpPr>
        <p:graphicFrame>
          <p:nvGraphicFramePr>
            <p:cNvPr id="6" name="Object 1"/>
            <p:cNvGraphicFramePr>
              <a:graphicFrameLocks noChangeAspect="1"/>
            </p:cNvGraphicFramePr>
            <p:nvPr/>
          </p:nvGraphicFramePr>
          <p:xfrm>
            <a:off x="7236296" y="2348880"/>
            <a:ext cx="135413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Equation" r:id="rId6" imgW="672840" imgH="203040" progId="Equation.DSMT4">
                    <p:embed/>
                  </p:oleObj>
                </mc:Choice>
                <mc:Fallback>
                  <p:oleObj name="Equation" r:id="rId6" imgW="672840" imgH="20304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6296" y="2348880"/>
                          <a:ext cx="1354138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ovéPole 11"/>
            <p:cNvSpPr txBox="1"/>
            <p:nvPr/>
          </p:nvSpPr>
          <p:spPr>
            <a:xfrm>
              <a:off x="5220072" y="2348880"/>
              <a:ext cx="1919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relevantní veličiny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0" y="2276872"/>
            <a:ext cx="6815138" cy="1485503"/>
            <a:chOff x="0" y="2204864"/>
            <a:chExt cx="6815138" cy="1485503"/>
          </a:xfrm>
        </p:grpSpPr>
        <p:graphicFrame>
          <p:nvGraphicFramePr>
            <p:cNvPr id="93185" name="Object 1"/>
            <p:cNvGraphicFramePr>
              <a:graphicFrameLocks noChangeAspect="1"/>
            </p:cNvGraphicFramePr>
            <p:nvPr/>
          </p:nvGraphicFramePr>
          <p:xfrm>
            <a:off x="1785938" y="2852167"/>
            <a:ext cx="50292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Equation" r:id="rId8" imgW="2501640" imgH="419040" progId="Equation.DSMT4">
                    <p:embed/>
                  </p:oleObj>
                </mc:Choice>
                <mc:Fallback>
                  <p:oleObj name="Equation" r:id="rId8" imgW="2501640" imgH="41904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5938" y="2852167"/>
                          <a:ext cx="5029200" cy="838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ovéPole 12"/>
            <p:cNvSpPr txBox="1"/>
            <p:nvPr/>
          </p:nvSpPr>
          <p:spPr>
            <a:xfrm>
              <a:off x="0" y="2204864"/>
              <a:ext cx="36054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Symbol" pitchFamily="18" charset="2"/>
                </a:rPr>
                <a:t>p</a:t>
              </a:r>
              <a:r>
                <a:rPr lang="cs-CZ" dirty="0"/>
                <a:t>-teorém</a:t>
              </a:r>
            </a:p>
            <a:p>
              <a:r>
                <a:rPr lang="cs-CZ" dirty="0"/>
                <a:t>bezrozměrné veličiny (transformace)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547664" y="4365104"/>
            <a:ext cx="4397375" cy="1248470"/>
            <a:chOff x="1547664" y="4365104"/>
            <a:chExt cx="4397375" cy="1248470"/>
          </a:xfrm>
        </p:grpSpPr>
        <p:graphicFrame>
          <p:nvGraphicFramePr>
            <p:cNvPr id="93189" name="Object 5"/>
            <p:cNvGraphicFramePr>
              <a:graphicFrameLocks noChangeAspect="1"/>
            </p:cNvGraphicFramePr>
            <p:nvPr/>
          </p:nvGraphicFramePr>
          <p:xfrm>
            <a:off x="1547664" y="4653136"/>
            <a:ext cx="4397375" cy="960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Equation" r:id="rId10" imgW="2273300" imgH="482600" progId="Equation.DSMT4">
                    <p:embed/>
                  </p:oleObj>
                </mc:Choice>
                <mc:Fallback>
                  <p:oleObj name="Equation" r:id="rId10" imgW="2273300" imgH="4826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664" y="4653136"/>
                          <a:ext cx="4397375" cy="960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ovéPole 13"/>
            <p:cNvSpPr txBox="1"/>
            <p:nvPr/>
          </p:nvSpPr>
          <p:spPr>
            <a:xfrm>
              <a:off x="1547664" y="4365104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N-S </a:t>
              </a:r>
              <a:r>
                <a:rPr lang="cs-CZ" dirty="0" err="1"/>
                <a:t>rice</a:t>
              </a:r>
              <a:endParaRPr lang="cs-CZ" dirty="0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7452320" y="4725144"/>
            <a:ext cx="1228670" cy="1289868"/>
            <a:chOff x="7452320" y="4725144"/>
            <a:chExt cx="1228670" cy="1289868"/>
          </a:xfrm>
        </p:grpSpPr>
        <p:graphicFrame>
          <p:nvGraphicFramePr>
            <p:cNvPr id="93191" name="Object 7"/>
            <p:cNvGraphicFramePr>
              <a:graphicFrameLocks noChangeAspect="1"/>
            </p:cNvGraphicFramePr>
            <p:nvPr/>
          </p:nvGraphicFramePr>
          <p:xfrm>
            <a:off x="7452320" y="5229200"/>
            <a:ext cx="1141413" cy="785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2" name="Equation" r:id="rId12" imgW="596641" imgH="393529" progId="Equation.DSMT4">
                    <p:embed/>
                  </p:oleObj>
                </mc:Choice>
                <mc:Fallback>
                  <p:oleObj name="Equation" r:id="rId12" imgW="596641" imgH="393529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2320" y="5229200"/>
                          <a:ext cx="1141413" cy="785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ovéPole 14"/>
            <p:cNvSpPr txBox="1"/>
            <p:nvPr/>
          </p:nvSpPr>
          <p:spPr>
            <a:xfrm>
              <a:off x="7452320" y="4725144"/>
              <a:ext cx="1228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FF0000"/>
                  </a:solidFill>
                </a:rPr>
                <a:t>1 parametr</a:t>
              </a:r>
            </a:p>
          </p:txBody>
        </p:sp>
      </p:grpSp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627063" y="1341438"/>
          <a:ext cx="50038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14" imgW="2463480" imgH="457200" progId="Equation.DSMT4">
                  <p:embed/>
                </p:oleObj>
              </mc:Choice>
              <mc:Fallback>
                <p:oleObj name="Equation" r:id="rId14" imgW="2463480" imgH="457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1341438"/>
                        <a:ext cx="50038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N-S rovnice pro stlačitelné proudění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345868"/>
              </p:ext>
            </p:extLst>
          </p:nvPr>
        </p:nvGraphicFramePr>
        <p:xfrm>
          <a:off x="805235" y="2241583"/>
          <a:ext cx="67960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3365280" imgH="419040" progId="Equation.DSMT4">
                  <p:embed/>
                </p:oleObj>
              </mc:Choice>
              <mc:Fallback>
                <p:oleObj name="Equation" r:id="rId4" imgW="3365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235" y="2241583"/>
                        <a:ext cx="67960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95583"/>
              </p:ext>
            </p:extLst>
          </p:nvPr>
        </p:nvGraphicFramePr>
        <p:xfrm>
          <a:off x="3203848" y="4005064"/>
          <a:ext cx="172656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6" imgW="863280" imgH="241200" progId="Equation.DSMT4">
                  <p:embed/>
                </p:oleObj>
              </mc:Choice>
              <mc:Fallback>
                <p:oleObj name="Equation" r:id="rId6" imgW="863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3848" y="4005064"/>
                        <a:ext cx="1726560" cy="48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Skupina 15"/>
          <p:cNvGrpSpPr/>
          <p:nvPr/>
        </p:nvGrpSpPr>
        <p:grpSpPr>
          <a:xfrm>
            <a:off x="1320526" y="3635732"/>
            <a:ext cx="1826212" cy="369332"/>
            <a:chOff x="1320526" y="3635732"/>
            <a:chExt cx="1826212" cy="369332"/>
          </a:xfrm>
        </p:grpSpPr>
        <p:sp>
          <p:nvSpPr>
            <p:cNvPr id="5" name="TextovéPole 4"/>
            <p:cNvSpPr txBox="1"/>
            <p:nvPr/>
          </p:nvSpPr>
          <p:spPr>
            <a:xfrm>
              <a:off x="1320526" y="3635732"/>
              <a:ext cx="1705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Mechanický tlak</a:t>
              </a:r>
            </a:p>
          </p:txBody>
        </p:sp>
        <p:cxnSp>
          <p:nvCxnSpPr>
            <p:cNvPr id="9" name="Přímá spojnice se šipkou 8"/>
            <p:cNvCxnSpPr>
              <a:stCxn id="5" idx="3"/>
            </p:cNvCxnSpPr>
            <p:nvPr/>
          </p:nvCxnSpPr>
          <p:spPr>
            <a:xfrm>
              <a:off x="3026442" y="3820398"/>
              <a:ext cx="120296" cy="1430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Skupina 16"/>
          <p:cNvGrpSpPr/>
          <p:nvPr/>
        </p:nvGrpSpPr>
        <p:grpSpPr>
          <a:xfrm>
            <a:off x="1403648" y="4551362"/>
            <a:ext cx="2304256" cy="424498"/>
            <a:chOff x="1403648" y="4551362"/>
            <a:chExt cx="2304256" cy="424498"/>
          </a:xfrm>
        </p:grpSpPr>
        <p:sp>
          <p:nvSpPr>
            <p:cNvPr id="6" name="TextovéPole 5"/>
            <p:cNvSpPr txBox="1"/>
            <p:nvPr/>
          </p:nvSpPr>
          <p:spPr>
            <a:xfrm>
              <a:off x="1403648" y="4606528"/>
              <a:ext cx="2160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Termodynamický tlak</a:t>
              </a:r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 flipV="1">
              <a:off x="3542341" y="4551362"/>
              <a:ext cx="165563" cy="2346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>
            <a:off x="4258550" y="4539016"/>
            <a:ext cx="2264814" cy="723042"/>
            <a:chOff x="4258550" y="4539016"/>
            <a:chExt cx="2264814" cy="723042"/>
          </a:xfrm>
        </p:grpSpPr>
        <p:sp>
          <p:nvSpPr>
            <p:cNvPr id="7" name="TextovéPole 6"/>
            <p:cNvSpPr txBox="1"/>
            <p:nvPr/>
          </p:nvSpPr>
          <p:spPr>
            <a:xfrm>
              <a:off x="4283968" y="4892726"/>
              <a:ext cx="2239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2. vazkost (objemová)</a:t>
              </a:r>
            </a:p>
          </p:txBody>
        </p:sp>
        <p:cxnSp>
          <p:nvCxnSpPr>
            <p:cNvPr id="12" name="Přímá spojnice se šipkou 11"/>
            <p:cNvCxnSpPr/>
            <p:nvPr/>
          </p:nvCxnSpPr>
          <p:spPr>
            <a:xfrm flipH="1" flipV="1">
              <a:off x="4258550" y="4539016"/>
              <a:ext cx="143984" cy="3537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430587"/>
              </p:ext>
            </p:extLst>
          </p:nvPr>
        </p:nvGraphicFramePr>
        <p:xfrm>
          <a:off x="6584404" y="3472847"/>
          <a:ext cx="2133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8" imgW="1066680" imgH="419040" progId="Equation.DSMT4">
                  <p:embed/>
                </p:oleObj>
              </mc:Choice>
              <mc:Fallback>
                <p:oleObj name="Equation" r:id="rId8" imgW="1066680" imgH="41904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404" y="3472847"/>
                        <a:ext cx="2133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125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Tekutina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Kontinuum</a:t>
            </a:r>
          </a:p>
          <a:p>
            <a:endParaRPr lang="cs-CZ" dirty="0"/>
          </a:p>
          <a:p>
            <a:r>
              <a:rPr lang="cs-CZ" dirty="0"/>
              <a:t>Vazká</a:t>
            </a:r>
          </a:p>
          <a:p>
            <a:endParaRPr lang="cs-CZ" dirty="0"/>
          </a:p>
          <a:p>
            <a:r>
              <a:rPr lang="cs-CZ" dirty="0"/>
              <a:t>Nestlačitelná 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491880" y="1916832"/>
          <a:ext cx="98583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507960" imgH="393480" progId="Equation.DSMT4">
                  <p:embed/>
                </p:oleObj>
              </mc:Choice>
              <mc:Fallback>
                <p:oleObj name="Equation" r:id="rId4" imgW="50796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916832"/>
                        <a:ext cx="985837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412108" y="4653136"/>
          <a:ext cx="1231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634680" imgH="203040" progId="Equation.DSMT4">
                  <p:embed/>
                </p:oleObj>
              </mc:Choice>
              <mc:Fallback>
                <p:oleObj name="Equation" r:id="rId6" imgW="63468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108" y="4653136"/>
                        <a:ext cx="1231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424488" y="4319588"/>
          <a:ext cx="1109662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571320" imgH="609480" progId="Equation.DSMT4">
                  <p:embed/>
                </p:oleObj>
              </mc:Choice>
              <mc:Fallback>
                <p:oleObj name="Equation" r:id="rId8" imgW="571320" imgH="609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4319588"/>
                        <a:ext cx="1109662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948264" y="4437112"/>
            <a:ext cx="1764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cs-CZ" dirty="0"/>
              <a:t> &lt; 0,15 (0,3)</a:t>
            </a:r>
          </a:p>
          <a:p>
            <a:r>
              <a:rPr lang="cs-CZ" dirty="0"/>
              <a:t>Vzduch:</a:t>
            </a:r>
          </a:p>
          <a:p>
            <a:r>
              <a:rPr lang="cs-CZ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dirty="0"/>
              <a:t> &lt; 50 (100) m/s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xmlns="" id="{076D2737-107D-AEF0-ABF2-8A29A6511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643212"/>
              </p:ext>
            </p:extLst>
          </p:nvPr>
        </p:nvGraphicFramePr>
        <p:xfrm>
          <a:off x="3330748" y="2899842"/>
          <a:ext cx="229393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2293731" imgH="887072" progId="Equation.DSMT4">
                  <p:embed/>
                </p:oleObj>
              </mc:Choice>
              <mc:Fallback>
                <p:oleObj name="Equation" r:id="rId10" imgW="2293731" imgH="8870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30748" y="2899842"/>
                        <a:ext cx="2293937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Numerické řešení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531655"/>
              </p:ext>
            </p:extLst>
          </p:nvPr>
        </p:nvGraphicFramePr>
        <p:xfrm>
          <a:off x="683568" y="1393365"/>
          <a:ext cx="104112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520560" imgH="241200" progId="Equation.DSMT4">
                  <p:embed/>
                </p:oleObj>
              </mc:Choice>
              <mc:Fallback>
                <p:oleObj name="Equation" r:id="rId3" imgW="520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393365"/>
                        <a:ext cx="1041120" cy="48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88" y="1196752"/>
            <a:ext cx="7323357" cy="541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9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Rovnice kontinuity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Obecně: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Nestlačitelné: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Hyperbolická PDF 1.řádu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609036"/>
              </p:ext>
            </p:extLst>
          </p:nvPr>
        </p:nvGraphicFramePr>
        <p:xfrm>
          <a:off x="2843808" y="1590245"/>
          <a:ext cx="2133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066680" imgH="419040" progId="Equation.DSMT4">
                  <p:embed/>
                </p:oleObj>
              </mc:Choice>
              <mc:Fallback>
                <p:oleObj name="Equation" r:id="rId4" imgW="1066680" imgH="419040" progId="Equation.DSMT4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590245"/>
                        <a:ext cx="2133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735238"/>
              </p:ext>
            </p:extLst>
          </p:nvPr>
        </p:nvGraphicFramePr>
        <p:xfrm>
          <a:off x="3721100" y="2708275"/>
          <a:ext cx="236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180800" imgH="393480" progId="Equation.DSMT4">
                  <p:embed/>
                </p:oleObj>
              </mc:Choice>
              <mc:Fallback>
                <p:oleObj name="Equation" r:id="rId6" imgW="1180800" imgH="393480" progId="Equation.DSMT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2708275"/>
                        <a:ext cx="23622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831377"/>
              </p:ext>
            </p:extLst>
          </p:nvPr>
        </p:nvGraphicFramePr>
        <p:xfrm>
          <a:off x="7380312" y="2899420"/>
          <a:ext cx="116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2899420"/>
                        <a:ext cx="1168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2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4AB058-03AE-4D2C-ACE6-516BE6AC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54791DA-F8BB-4B48-91A4-C73737FAF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Newtonův pohybový zákon – zákon </a:t>
            </a:r>
            <a:r>
              <a:rPr lang="cs-CZ" dirty="0">
                <a:solidFill>
                  <a:srgbClr val="FF0000"/>
                </a:solidFill>
              </a:rPr>
              <a:t>setrvačnosti</a:t>
            </a:r>
          </a:p>
          <a:p>
            <a:pPr lvl="1"/>
            <a:r>
              <a:rPr lang="cs-CZ" dirty="0"/>
              <a:t>Inerciální soustavy</a:t>
            </a:r>
          </a:p>
          <a:p>
            <a:r>
              <a:rPr lang="cs-CZ" dirty="0"/>
              <a:t>2. Newtonův pohybový zákon – zákon </a:t>
            </a:r>
            <a:r>
              <a:rPr lang="cs-CZ" dirty="0">
                <a:solidFill>
                  <a:srgbClr val="FF0000"/>
                </a:solidFill>
              </a:rPr>
              <a:t>síly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Setrvačná síla</a:t>
            </a:r>
            <a:r>
              <a:rPr lang="cs-CZ" dirty="0"/>
              <a:t>:</a:t>
            </a:r>
          </a:p>
          <a:p>
            <a:r>
              <a:rPr lang="cs-CZ" dirty="0"/>
              <a:t>3. Newtonův pohybový zákon – zákon akce a reakce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Rovnováha sil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xmlns="" id="{51A5D119-E1FC-44DB-9D5B-DC92C41126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940873"/>
              </p:ext>
            </p:extLst>
          </p:nvPr>
        </p:nvGraphicFramePr>
        <p:xfrm>
          <a:off x="4716016" y="3645024"/>
          <a:ext cx="286992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434960" imgH="393480" progId="Equation.DSMT4">
                  <p:embed/>
                </p:oleObj>
              </mc:Choice>
              <mc:Fallback>
                <p:oleObj name="Equation" r:id="rId3" imgW="1434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6016" y="3645024"/>
                        <a:ext cx="2869920" cy="786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1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Rovnováha sil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Objemové: </a:t>
            </a:r>
          </a:p>
          <a:p>
            <a:r>
              <a:rPr lang="cs-CZ" dirty="0"/>
              <a:t>Povrchové:</a:t>
            </a:r>
          </a:p>
          <a:p>
            <a:r>
              <a:rPr lang="cs-CZ" dirty="0"/>
              <a:t>Gauss-</a:t>
            </a:r>
            <a:r>
              <a:rPr lang="cs-CZ" dirty="0" err="1"/>
              <a:t>Ostrogradskij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dirty="0" err="1"/>
              <a:t>Cauchyho</a:t>
            </a:r>
            <a:r>
              <a:rPr lang="cs-CZ" dirty="0"/>
              <a:t> </a:t>
            </a:r>
            <a:r>
              <a:rPr lang="cs-CZ" dirty="0" err="1"/>
              <a:t>rice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dirty="0"/>
              <a:t>Konstituční vztahy: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874853"/>
              </p:ext>
            </p:extLst>
          </p:nvPr>
        </p:nvGraphicFramePr>
        <p:xfrm>
          <a:off x="3809418" y="3856830"/>
          <a:ext cx="17780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888840" imgH="431640" progId="Equation.DSMT4">
                  <p:embed/>
                </p:oleObj>
              </mc:Choice>
              <mc:Fallback>
                <p:oleObj name="Equation" r:id="rId4" imgW="888840" imgH="431640" progId="Equation.DSMT4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418" y="3856830"/>
                        <a:ext cx="1778000" cy="862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157797"/>
              </p:ext>
            </p:extLst>
          </p:nvPr>
        </p:nvGraphicFramePr>
        <p:xfrm>
          <a:off x="3811995" y="2285042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90440" imgH="241200" progId="Equation.DSMT4">
                  <p:embed/>
                </p:oleObj>
              </mc:Choice>
              <mc:Fallback>
                <p:oleObj name="Equation" r:id="rId6" imgW="190440" imgH="24120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995" y="2285042"/>
                        <a:ext cx="381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668421"/>
              </p:ext>
            </p:extLst>
          </p:nvPr>
        </p:nvGraphicFramePr>
        <p:xfrm>
          <a:off x="3165882" y="1497642"/>
          <a:ext cx="836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419040" imgH="393480" progId="Equation.DSMT4">
                  <p:embed/>
                </p:oleObj>
              </mc:Choice>
              <mc:Fallback>
                <p:oleObj name="Equation" r:id="rId8" imgW="419040" imgH="39348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882" y="1497642"/>
                        <a:ext cx="83661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087012"/>
              </p:ext>
            </p:extLst>
          </p:nvPr>
        </p:nvGraphicFramePr>
        <p:xfrm>
          <a:off x="6820976" y="5110163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0" imgW="647700" imgH="241300" progId="Equation.DSMT4">
                  <p:embed/>
                </p:oleObj>
              </mc:Choice>
              <mc:Fallback>
                <p:oleObj name="Equation" r:id="rId10" imgW="647700" imgH="241300" progId="Equation.DSMT4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976" y="5110163"/>
                        <a:ext cx="1295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86100"/>
              </p:ext>
            </p:extLst>
          </p:nvPr>
        </p:nvGraphicFramePr>
        <p:xfrm>
          <a:off x="6756400" y="5669162"/>
          <a:ext cx="2387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2" imgW="1193800" imgH="508000" progId="Equation.DSMT4">
                  <p:embed/>
                </p:oleObj>
              </mc:Choice>
              <mc:Fallback>
                <p:oleObj name="Equation" r:id="rId12" imgW="1193800" imgH="508000" progId="Equation.DSMT4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5669162"/>
                        <a:ext cx="2387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145523"/>
              </p:ext>
            </p:extLst>
          </p:nvPr>
        </p:nvGraphicFramePr>
        <p:xfrm>
          <a:off x="5154365" y="2642443"/>
          <a:ext cx="2768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4" imgW="1384200" imgH="444240" progId="Equation.DSMT4">
                  <p:embed/>
                </p:oleObj>
              </mc:Choice>
              <mc:Fallback>
                <p:oleObj name="Equation" r:id="rId14" imgW="1384200" imgH="44424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365" y="2642443"/>
                        <a:ext cx="2768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477684"/>
              </p:ext>
            </p:extLst>
          </p:nvPr>
        </p:nvGraphicFramePr>
        <p:xfrm>
          <a:off x="4320233" y="5227572"/>
          <a:ext cx="193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6" imgW="965200" imgH="241300" progId="Equation.DSMT4">
                  <p:embed/>
                </p:oleObj>
              </mc:Choice>
              <mc:Fallback>
                <p:oleObj name="Equation" r:id="rId16" imgW="965200" imgH="2413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233" y="5227572"/>
                        <a:ext cx="1930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7197064" y="1549201"/>
            <a:ext cx="132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Elementární</a:t>
            </a:r>
          </a:p>
          <a:p>
            <a:r>
              <a:rPr lang="cs-CZ" dirty="0"/>
              <a:t>objem</a:t>
            </a:r>
          </a:p>
        </p:txBody>
      </p:sp>
      <p:sp>
        <p:nvSpPr>
          <p:cNvPr id="16" name="Krychle 15"/>
          <p:cNvSpPr/>
          <p:nvPr/>
        </p:nvSpPr>
        <p:spPr>
          <a:xfrm>
            <a:off x="5995047" y="1549201"/>
            <a:ext cx="789075" cy="68428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484462" y="6506800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Tenzor rychlosti deformace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667958" y="5628064"/>
            <a:ext cx="145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Tenzor napětí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382187" y="4778782"/>
            <a:ext cx="223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Tenzor vazkých napětí</a:t>
            </a:r>
          </a:p>
        </p:txBody>
      </p:sp>
    </p:spTree>
    <p:extLst>
      <p:ext uri="{BB962C8B-B14F-4D97-AF65-F5344CB8AC3E}">
        <p14:creationId xmlns:p14="http://schemas.microsoft.com/office/powerpoint/2010/main" val="337203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6" grpId="0" animBg="1"/>
      <p:bldP spid="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Tenzor napětí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Tenzor napětí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Tenzor rychlosti deformace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423242"/>
              </p:ext>
            </p:extLst>
          </p:nvPr>
        </p:nvGraphicFramePr>
        <p:xfrm>
          <a:off x="1835696" y="2132856"/>
          <a:ext cx="3632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815840" imgH="711000" progId="Equation.DSMT4">
                  <p:embed/>
                </p:oleObj>
              </mc:Choice>
              <mc:Fallback>
                <p:oleObj name="Equation" r:id="rId3" imgW="18158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2132856"/>
                        <a:ext cx="36322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344175"/>
              </p:ext>
            </p:extLst>
          </p:nvPr>
        </p:nvGraphicFramePr>
        <p:xfrm>
          <a:off x="3625694" y="4628459"/>
          <a:ext cx="2387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1193800" imgH="508000" progId="Equation.DSMT4">
                  <p:embed/>
                </p:oleObj>
              </mc:Choice>
              <mc:Fallback>
                <p:oleObj name="Equation" r:id="rId5" imgW="1193800" imgH="5080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694" y="4628459"/>
                        <a:ext cx="2387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300192" y="2659390"/>
            <a:ext cx="18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Symetrická matice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00192" y="4767127"/>
            <a:ext cx="18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Symetrická matice</a:t>
            </a:r>
          </a:p>
        </p:txBody>
      </p:sp>
    </p:spTree>
    <p:extLst>
      <p:ext uri="{BB962C8B-B14F-4D97-AF65-F5344CB8AC3E}">
        <p14:creationId xmlns:p14="http://schemas.microsoft.com/office/powerpoint/2010/main" val="226177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Navierovy</a:t>
            </a:r>
            <a:r>
              <a:rPr lang="cs-CZ" dirty="0"/>
              <a:t>-</a:t>
            </a:r>
            <a:r>
              <a:rPr lang="cs-CZ" dirty="0" err="1"/>
              <a:t>Stokesovy</a:t>
            </a:r>
            <a:r>
              <a:rPr lang="cs-CZ" dirty="0"/>
              <a:t> rovnice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432554"/>
              </p:ext>
            </p:extLst>
          </p:nvPr>
        </p:nvGraphicFramePr>
        <p:xfrm>
          <a:off x="6228184" y="4005064"/>
          <a:ext cx="2684462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384200" imgH="431640" progId="Equation.DSMT4">
                  <p:embed/>
                </p:oleObj>
              </mc:Choice>
              <mc:Fallback>
                <p:oleObj name="Equation" r:id="rId4" imgW="1384200" imgH="431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005064"/>
                        <a:ext cx="2684462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62224"/>
              </p:ext>
            </p:extLst>
          </p:nvPr>
        </p:nvGraphicFramePr>
        <p:xfrm>
          <a:off x="1450975" y="2133600"/>
          <a:ext cx="55467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2730240" imgH="457200" progId="Equation.DSMT4">
                  <p:embed/>
                </p:oleObj>
              </mc:Choice>
              <mc:Fallback>
                <p:oleObj name="Equation" r:id="rId6" imgW="273024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2133600"/>
                        <a:ext cx="5546725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635435"/>
              </p:ext>
            </p:extLst>
          </p:nvPr>
        </p:nvGraphicFramePr>
        <p:xfrm>
          <a:off x="1690688" y="4581525"/>
          <a:ext cx="51038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2527200" imgH="419040" progId="Equation.DSMT4">
                  <p:embed/>
                </p:oleObj>
              </mc:Choice>
              <mc:Fallback>
                <p:oleObj name="Equation" r:id="rId8" imgW="252720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4581525"/>
                        <a:ext cx="510381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Skupina 38"/>
          <p:cNvGrpSpPr/>
          <p:nvPr/>
        </p:nvGrpSpPr>
        <p:grpSpPr>
          <a:xfrm>
            <a:off x="179512" y="1772816"/>
            <a:ext cx="1872208" cy="1296144"/>
            <a:chOff x="179512" y="1772816"/>
            <a:chExt cx="1872208" cy="1296144"/>
          </a:xfrm>
        </p:grpSpPr>
        <p:sp>
          <p:nvSpPr>
            <p:cNvPr id="14" name="TextovéPole 13"/>
            <p:cNvSpPr txBox="1"/>
            <p:nvPr/>
          </p:nvSpPr>
          <p:spPr>
            <a:xfrm>
              <a:off x="179512" y="1772816"/>
              <a:ext cx="1835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tx2"/>
                  </a:solidFill>
                </a:rPr>
                <a:t>zrychlení částice </a:t>
              </a:r>
            </a:p>
          </p:txBody>
        </p:sp>
        <p:sp>
          <p:nvSpPr>
            <p:cNvPr id="15" name="Elipsa 14"/>
            <p:cNvSpPr/>
            <p:nvPr/>
          </p:nvSpPr>
          <p:spPr>
            <a:xfrm>
              <a:off x="1475656" y="2132856"/>
              <a:ext cx="576064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4" name="Přímá spojovací šipka 23"/>
            <p:cNvCxnSpPr/>
            <p:nvPr/>
          </p:nvCxnSpPr>
          <p:spPr>
            <a:xfrm>
              <a:off x="1043608" y="2204864"/>
              <a:ext cx="432048" cy="21602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Skupina 40"/>
          <p:cNvGrpSpPr/>
          <p:nvPr/>
        </p:nvGrpSpPr>
        <p:grpSpPr>
          <a:xfrm>
            <a:off x="1979712" y="2132856"/>
            <a:ext cx="2192460" cy="1377444"/>
            <a:chOff x="1979712" y="2132856"/>
            <a:chExt cx="2192460" cy="1377444"/>
          </a:xfrm>
        </p:grpSpPr>
        <p:sp>
          <p:nvSpPr>
            <p:cNvPr id="10" name="TextovéPole 9"/>
            <p:cNvSpPr txBox="1"/>
            <p:nvPr/>
          </p:nvSpPr>
          <p:spPr>
            <a:xfrm>
              <a:off x="1979712" y="3140968"/>
              <a:ext cx="2192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FFC000"/>
                  </a:solidFill>
                </a:rPr>
                <a:t>konvektivní zrychlení </a:t>
              </a:r>
            </a:p>
          </p:txBody>
        </p:sp>
        <p:sp>
          <p:nvSpPr>
            <p:cNvPr id="16" name="Elipsa 15"/>
            <p:cNvSpPr/>
            <p:nvPr/>
          </p:nvSpPr>
          <p:spPr>
            <a:xfrm>
              <a:off x="2987824" y="2132856"/>
              <a:ext cx="936104" cy="93610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5" name="Přímá spojovací šipka 24"/>
            <p:cNvCxnSpPr/>
            <p:nvPr/>
          </p:nvCxnSpPr>
          <p:spPr>
            <a:xfrm rot="5400000">
              <a:off x="2915816" y="2924944"/>
              <a:ext cx="216024" cy="216024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Skupina 39"/>
          <p:cNvGrpSpPr/>
          <p:nvPr/>
        </p:nvGrpSpPr>
        <p:grpSpPr>
          <a:xfrm>
            <a:off x="2267744" y="1628800"/>
            <a:ext cx="1656184" cy="1440160"/>
            <a:chOff x="2267744" y="1628800"/>
            <a:chExt cx="1656184" cy="1440160"/>
          </a:xfrm>
        </p:grpSpPr>
        <p:sp>
          <p:nvSpPr>
            <p:cNvPr id="9" name="TextovéPole 8"/>
            <p:cNvSpPr txBox="1"/>
            <p:nvPr/>
          </p:nvSpPr>
          <p:spPr>
            <a:xfrm>
              <a:off x="2267744" y="1628800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accent2"/>
                  </a:solidFill>
                </a:rPr>
                <a:t>místní zrychlení </a:t>
              </a:r>
            </a:p>
          </p:txBody>
        </p:sp>
        <p:sp>
          <p:nvSpPr>
            <p:cNvPr id="17" name="Elipsa 16"/>
            <p:cNvSpPr/>
            <p:nvPr/>
          </p:nvSpPr>
          <p:spPr>
            <a:xfrm>
              <a:off x="2267744" y="2132856"/>
              <a:ext cx="576064" cy="93610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7" name="Přímá spojovací šipka 26"/>
            <p:cNvCxnSpPr/>
            <p:nvPr/>
          </p:nvCxnSpPr>
          <p:spPr>
            <a:xfrm rot="5400000">
              <a:off x="2699792" y="1988840"/>
              <a:ext cx="216024" cy="216024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Skupina 41"/>
          <p:cNvGrpSpPr/>
          <p:nvPr/>
        </p:nvGrpSpPr>
        <p:grpSpPr>
          <a:xfrm>
            <a:off x="4073188" y="1628800"/>
            <a:ext cx="5070812" cy="1440160"/>
            <a:chOff x="4073188" y="1628800"/>
            <a:chExt cx="5070812" cy="1440160"/>
          </a:xfrm>
        </p:grpSpPr>
        <p:sp>
          <p:nvSpPr>
            <p:cNvPr id="11" name="TextovéPole 10"/>
            <p:cNvSpPr txBox="1"/>
            <p:nvPr/>
          </p:nvSpPr>
          <p:spPr>
            <a:xfrm>
              <a:off x="4073188" y="1628800"/>
              <a:ext cx="5070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7030A0"/>
                  </a:solidFill>
                </a:rPr>
                <a:t>zrychlení způsobené tlakovým spádem (gradientem)</a:t>
              </a:r>
            </a:p>
          </p:txBody>
        </p:sp>
        <p:sp>
          <p:nvSpPr>
            <p:cNvPr id="20" name="Elipsa 19"/>
            <p:cNvSpPr/>
            <p:nvPr/>
          </p:nvSpPr>
          <p:spPr>
            <a:xfrm>
              <a:off x="4211960" y="2132856"/>
              <a:ext cx="936104" cy="936104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8" name="Přímá spojovací šipka 27"/>
            <p:cNvCxnSpPr/>
            <p:nvPr/>
          </p:nvCxnSpPr>
          <p:spPr>
            <a:xfrm rot="5400000">
              <a:off x="4932040" y="1988840"/>
              <a:ext cx="216024" cy="216024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Skupina 43"/>
          <p:cNvGrpSpPr/>
          <p:nvPr/>
        </p:nvGrpSpPr>
        <p:grpSpPr>
          <a:xfrm>
            <a:off x="6660232" y="2132856"/>
            <a:ext cx="2383286" cy="936104"/>
            <a:chOff x="6660232" y="2132856"/>
            <a:chExt cx="2383286" cy="936104"/>
          </a:xfrm>
        </p:grpSpPr>
        <p:sp>
          <p:nvSpPr>
            <p:cNvPr id="13" name="TextovéPole 12"/>
            <p:cNvSpPr txBox="1"/>
            <p:nvPr/>
          </p:nvSpPr>
          <p:spPr>
            <a:xfrm>
              <a:off x="6948264" y="2132856"/>
              <a:ext cx="20952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B050"/>
                  </a:solidFill>
                </a:rPr>
                <a:t>zrychlení způsobené</a:t>
              </a:r>
            </a:p>
            <a:p>
              <a:r>
                <a:rPr lang="cs-CZ" dirty="0">
                  <a:solidFill>
                    <a:srgbClr val="00B050"/>
                  </a:solidFill>
                </a:rPr>
                <a:t>objemovými silami</a:t>
              </a:r>
            </a:p>
          </p:txBody>
        </p:sp>
        <p:sp>
          <p:nvSpPr>
            <p:cNvPr id="22" name="Elipsa 21"/>
            <p:cNvSpPr/>
            <p:nvPr/>
          </p:nvSpPr>
          <p:spPr>
            <a:xfrm>
              <a:off x="6660232" y="2132856"/>
              <a:ext cx="360040" cy="93610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9" name="Přímá spojovací šipka 28"/>
            <p:cNvCxnSpPr/>
            <p:nvPr/>
          </p:nvCxnSpPr>
          <p:spPr>
            <a:xfrm rot="10800000">
              <a:off x="7020272" y="2780928"/>
              <a:ext cx="288032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Skupina 42"/>
          <p:cNvGrpSpPr/>
          <p:nvPr/>
        </p:nvGrpSpPr>
        <p:grpSpPr>
          <a:xfrm>
            <a:off x="4283968" y="2132856"/>
            <a:ext cx="4090222" cy="1377444"/>
            <a:chOff x="4283968" y="2132856"/>
            <a:chExt cx="4090222" cy="1377444"/>
          </a:xfrm>
        </p:grpSpPr>
        <p:sp>
          <p:nvSpPr>
            <p:cNvPr id="12" name="TextovéPole 11"/>
            <p:cNvSpPr txBox="1"/>
            <p:nvPr/>
          </p:nvSpPr>
          <p:spPr>
            <a:xfrm>
              <a:off x="4283968" y="3140968"/>
              <a:ext cx="4090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FF0000"/>
                  </a:solidFill>
                </a:rPr>
                <a:t>zrychlení potřebné k překonání třecích sil </a:t>
              </a:r>
            </a:p>
          </p:txBody>
        </p:sp>
        <p:sp>
          <p:nvSpPr>
            <p:cNvPr id="21" name="Elipsa 20"/>
            <p:cNvSpPr/>
            <p:nvPr/>
          </p:nvSpPr>
          <p:spPr>
            <a:xfrm>
              <a:off x="5292080" y="2132856"/>
              <a:ext cx="1224136" cy="9361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0" name="Přímá spojovací šipka 29"/>
            <p:cNvCxnSpPr/>
            <p:nvPr/>
          </p:nvCxnSpPr>
          <p:spPr>
            <a:xfrm rot="5400000">
              <a:off x="5364088" y="2996952"/>
              <a:ext cx="216024" cy="21602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ovéPole 34"/>
          <p:cNvSpPr txBox="1"/>
          <p:nvPr/>
        </p:nvSpPr>
        <p:spPr>
          <a:xfrm>
            <a:off x="6228184" y="3717032"/>
            <a:ext cx="157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Rice</a:t>
            </a:r>
            <a:r>
              <a:rPr lang="cs-CZ" dirty="0"/>
              <a:t> kontinuity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971600" y="5805264"/>
            <a:ext cx="2187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4</a:t>
            </a:r>
            <a:r>
              <a:rPr lang="cs-CZ" sz="2800" dirty="0"/>
              <a:t> skalární </a:t>
            </a:r>
            <a:r>
              <a:rPr lang="cs-CZ" sz="2800" dirty="0" err="1"/>
              <a:t>rice</a:t>
            </a:r>
            <a:endParaRPr lang="cs-CZ" sz="28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3923928" y="5805264"/>
            <a:ext cx="477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4</a:t>
            </a:r>
            <a:r>
              <a:rPr lang="cs-CZ" sz="2800" dirty="0"/>
              <a:t> skalární neznámé: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2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28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28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graphicFrame>
        <p:nvGraphicFramePr>
          <p:cNvPr id="3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382097"/>
              </p:ext>
            </p:extLst>
          </p:nvPr>
        </p:nvGraphicFramePr>
        <p:xfrm>
          <a:off x="1965325" y="3749675"/>
          <a:ext cx="18478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0" imgW="952200" imgH="253800" progId="Equation.DSMT4">
                  <p:embed/>
                </p:oleObj>
              </mc:Choice>
              <mc:Fallback>
                <p:oleObj name="Equation" r:id="rId10" imgW="95220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3749675"/>
                        <a:ext cx="18478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N-S rovnice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333" y="1484784"/>
            <a:ext cx="8229600" cy="4525963"/>
          </a:xfrm>
        </p:spPr>
        <p:txBody>
          <a:bodyPr/>
          <a:lstStyle/>
          <a:p>
            <a:r>
              <a:rPr lang="cs-CZ" dirty="0"/>
              <a:t>Bilance zrychlení</a:t>
            </a:r>
          </a:p>
          <a:p>
            <a:endParaRPr lang="cs-CZ" dirty="0"/>
          </a:p>
          <a:p>
            <a:r>
              <a:rPr lang="cs-CZ" dirty="0"/>
              <a:t>Bilance (změny) hybnosti</a:t>
            </a:r>
          </a:p>
          <a:p>
            <a:r>
              <a:rPr lang="cs-CZ" dirty="0"/>
              <a:t>Bilance sil</a:t>
            </a:r>
          </a:p>
          <a:p>
            <a:endParaRPr lang="cs-CZ" dirty="0"/>
          </a:p>
          <a:p>
            <a:r>
              <a:rPr lang="cs-CZ" dirty="0"/>
              <a:t>Bilance mechanické energie</a:t>
            </a: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761368"/>
              </p:ext>
            </p:extLst>
          </p:nvPr>
        </p:nvGraphicFramePr>
        <p:xfrm>
          <a:off x="3923928" y="1746945"/>
          <a:ext cx="50038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2463480" imgH="457200" progId="Equation.DSMT4">
                  <p:embed/>
                </p:oleObj>
              </mc:Choice>
              <mc:Fallback>
                <p:oleObj name="Equation" r:id="rId4" imgW="2463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746945"/>
                        <a:ext cx="50038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753752"/>
              </p:ext>
            </p:extLst>
          </p:nvPr>
        </p:nvGraphicFramePr>
        <p:xfrm>
          <a:off x="3335983" y="3501008"/>
          <a:ext cx="54419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2679480" imgH="457200" progId="Equation.DSMT4">
                  <p:embed/>
                </p:oleObj>
              </mc:Choice>
              <mc:Fallback>
                <p:oleObj name="Equation" r:id="rId6" imgW="2679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983" y="3501008"/>
                        <a:ext cx="544195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907704" y="515453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Bernoulli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279055"/>
              </p:ext>
            </p:extLst>
          </p:nvPr>
        </p:nvGraphicFramePr>
        <p:xfrm>
          <a:off x="5346700" y="27178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914400" imgH="181440" progId="Equation.DSMT4">
                  <p:embed/>
                </p:oleObj>
              </mc:Choice>
              <mc:Fallback>
                <p:oleObj name="Equation" r:id="rId8" imgW="914400" imgH="18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6700" y="2717800"/>
                        <a:ext cx="9144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085654"/>
              </p:ext>
            </p:extLst>
          </p:nvPr>
        </p:nvGraphicFramePr>
        <p:xfrm>
          <a:off x="678595" y="5591014"/>
          <a:ext cx="2133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0" imgW="1422360" imgH="482400" progId="Equation.DSMT4">
                  <p:embed/>
                </p:oleObj>
              </mc:Choice>
              <mc:Fallback>
                <p:oleObj name="Equation" r:id="rId10" imgW="1422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595" y="5591014"/>
                        <a:ext cx="2133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544230"/>
              </p:ext>
            </p:extLst>
          </p:nvPr>
        </p:nvGraphicFramePr>
        <p:xfrm>
          <a:off x="3843338" y="5649913"/>
          <a:ext cx="350043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2" imgW="2336760" imgH="482400" progId="Equation.DSMT4">
                  <p:embed/>
                </p:oleObj>
              </mc:Choice>
              <mc:Fallback>
                <p:oleObj name="Equation" r:id="rId12" imgW="2336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5649913"/>
                        <a:ext cx="3500437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14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469</Words>
  <Application>Microsoft Office PowerPoint</Application>
  <PresentationFormat>Předvádění na obrazovce (4:3)</PresentationFormat>
  <Paragraphs>195</Paragraphs>
  <Slides>30</Slides>
  <Notes>27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Motiv sady Office</vt:lpstr>
      <vt:lpstr>Equation</vt:lpstr>
      <vt:lpstr>Navierovy-Stokesovy rovnice</vt:lpstr>
      <vt:lpstr>Souřadný systém</vt:lpstr>
      <vt:lpstr>Tekutina</vt:lpstr>
      <vt:lpstr>Rovnice kontinuity</vt:lpstr>
      <vt:lpstr>Síly</vt:lpstr>
      <vt:lpstr>Rovnováha sil</vt:lpstr>
      <vt:lpstr>Tenzor napětí</vt:lpstr>
      <vt:lpstr>Navierovy-Stokesovy rovnice</vt:lpstr>
      <vt:lpstr>N-S rovnice</vt:lpstr>
      <vt:lpstr>Navierovy-Stokesovy rovnice</vt:lpstr>
      <vt:lpstr>N-S rovnice – řešení </vt:lpstr>
      <vt:lpstr>Okrajové podmínky</vt:lpstr>
      <vt:lpstr>Navierovy-Stokesovy rovnice</vt:lpstr>
      <vt:lpstr>Nelokálnost N-S</vt:lpstr>
      <vt:lpstr>Teorie grup</vt:lpstr>
      <vt:lpstr>Symetrie N-S</vt:lpstr>
      <vt:lpstr>Válec v příčném proudu</vt:lpstr>
      <vt:lpstr>Válec v příčném proudu</vt:lpstr>
      <vt:lpstr>Symetrie N-S</vt:lpstr>
      <vt:lpstr>Symetrie N-S</vt:lpstr>
      <vt:lpstr>Symetrie N-S</vt:lpstr>
      <vt:lpstr>Symetrie N-S</vt:lpstr>
      <vt:lpstr>Symetrie N-S</vt:lpstr>
      <vt:lpstr>Symetrie N-S</vt:lpstr>
      <vt:lpstr>N-S rice</vt:lpstr>
      <vt:lpstr>N-S pro tlak</vt:lpstr>
      <vt:lpstr>N-S pro vířivost</vt:lpstr>
      <vt:lpstr>Transformace N-S</vt:lpstr>
      <vt:lpstr>N-S rovnice pro stlačitelné proudění</vt:lpstr>
      <vt:lpstr>Numerické řešení</vt:lpstr>
    </vt:vector>
  </TitlesOfParts>
  <Company>ÚT AV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Navierovy-Stokesovy rovnice</dc:title>
  <dc:creator>Václav Uruba</dc:creator>
  <cp:lastModifiedBy>Vaclav Uruba</cp:lastModifiedBy>
  <cp:revision>57</cp:revision>
  <dcterms:created xsi:type="dcterms:W3CDTF">2010-10-26T11:21:37Z</dcterms:created>
  <dcterms:modified xsi:type="dcterms:W3CDTF">2024-09-04T15:24:06Z</dcterms:modified>
</cp:coreProperties>
</file>