
<file path=[Content_Types].xml><?xml version="1.0" encoding="utf-8"?>
<Types xmlns="http://schemas.openxmlformats.org/package/2006/content-types">
  <Default Extension="bin" ContentType="application/vnd.openxmlformats-officedocument.oleObject"/>
  <Default Extension="png" ContentType="image/png"/>
  <Default Extension="wmf" ContentType="image/x-wmf"/>
  <Default Extension="emf" ContentType="image/x-emf"/>
  <Default Extension="jpeg" ContentType="image/jpeg"/>
  <Default Extension="rels" ContentType="application/vnd.openxmlformats-package.relationships+xml"/>
  <Default Extension="xml" ContentType="application/xml"/>
  <Default Extension="vml" ContentType="application/vnd.openxmlformats-officedocument.vmlDrawin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sldIdLst>
    <p:sldId id="256" r:id="rId2"/>
    <p:sldId id="277" r:id="rId3"/>
    <p:sldId id="279" r:id="rId4"/>
    <p:sldId id="278" r:id="rId5"/>
    <p:sldId id="280" r:id="rId6"/>
    <p:sldId id="281" r:id="rId7"/>
    <p:sldId id="282" r:id="rId8"/>
    <p:sldId id="284" r:id="rId9"/>
    <p:sldId id="286" r:id="rId10"/>
    <p:sldId id="283" r:id="rId11"/>
  </p:sldIdLst>
  <p:sldSz cx="9144000" cy="6858000" type="screen4x3"/>
  <p:notesSz cx="6858000" cy="9144000"/>
  <p:defaultTextStyle>
    <a:defPPr>
      <a:defRPr lang="cs-CZ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08"/>
    <p:restoredTop sz="94631"/>
  </p:normalViewPr>
  <p:slideViewPr>
    <p:cSldViewPr>
      <p:cViewPr varScale="1">
        <p:scale>
          <a:sx n="101" d="100"/>
          <a:sy n="101" d="100"/>
        </p:scale>
        <p:origin x="1314" y="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drawings/_rels/vmlDrawing1.vml.rels><?xml version="1.0" encoding="UTF-8" standalone="yes"?>
<Relationships xmlns="http://schemas.openxmlformats.org/package/2006/relationships"><Relationship Id="rId2" Type="http://schemas.openxmlformats.org/officeDocument/2006/relationships/image" Target="../media/image2.wmf"/><Relationship Id="rId1" Type="http://schemas.openxmlformats.org/officeDocument/2006/relationships/image" Target="../media/image1.wmf"/></Relationships>
</file>

<file path=ppt/drawings/_rels/vmlDrawing2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4.wmf"/><Relationship Id="rId1" Type="http://schemas.openxmlformats.org/officeDocument/2006/relationships/image" Target="../media/image3.wmf"/></Relationships>
</file>

<file path=ppt/drawings/_rels/vmlDrawing3.vml.rels><?xml version="1.0" encoding="UTF-8" standalone="yes"?>
<Relationships xmlns="http://schemas.openxmlformats.org/package/2006/relationships"><Relationship Id="rId3" Type="http://schemas.openxmlformats.org/officeDocument/2006/relationships/image" Target="../media/image5.wmf"/><Relationship Id="rId2" Type="http://schemas.openxmlformats.org/officeDocument/2006/relationships/image" Target="../media/image7.wmf"/><Relationship Id="rId1" Type="http://schemas.openxmlformats.org/officeDocument/2006/relationships/image" Target="../media/image3.wmf"/><Relationship Id="rId6" Type="http://schemas.openxmlformats.org/officeDocument/2006/relationships/image" Target="../media/image10.wmf"/><Relationship Id="rId5" Type="http://schemas.openxmlformats.org/officeDocument/2006/relationships/image" Target="../media/image9.wmf"/><Relationship Id="rId4" Type="http://schemas.openxmlformats.org/officeDocument/2006/relationships/image" Target="../media/image8.wmf"/></Relationships>
</file>

<file path=ppt/drawings/_rels/vmlDrawing4.v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mf"/><Relationship Id="rId2" Type="http://schemas.openxmlformats.org/officeDocument/2006/relationships/image" Target="../media/image12.wmf"/><Relationship Id="rId1" Type="http://schemas.openxmlformats.org/officeDocument/2006/relationships/image" Target="../media/image11.wmf"/><Relationship Id="rId4" Type="http://schemas.openxmlformats.org/officeDocument/2006/relationships/image" Target="../media/image14.wmf"/></Relationships>
</file>

<file path=ppt/drawings/_rels/vmlDrawing5.vml.rels><?xml version="1.0" encoding="UTF-8" standalone="yes"?>
<Relationships xmlns="http://schemas.openxmlformats.org/package/2006/relationships"><Relationship Id="rId8" Type="http://schemas.openxmlformats.org/officeDocument/2006/relationships/image" Target="../media/image23.wmf"/><Relationship Id="rId3" Type="http://schemas.openxmlformats.org/officeDocument/2006/relationships/image" Target="../media/image18.wmf"/><Relationship Id="rId7" Type="http://schemas.openxmlformats.org/officeDocument/2006/relationships/image" Target="../media/image22.wmf"/><Relationship Id="rId2" Type="http://schemas.openxmlformats.org/officeDocument/2006/relationships/image" Target="../media/image17.wmf"/><Relationship Id="rId1" Type="http://schemas.openxmlformats.org/officeDocument/2006/relationships/image" Target="../media/image16.wmf"/><Relationship Id="rId6" Type="http://schemas.openxmlformats.org/officeDocument/2006/relationships/image" Target="../media/image21.wmf"/><Relationship Id="rId5" Type="http://schemas.openxmlformats.org/officeDocument/2006/relationships/image" Target="../media/image20.wmf"/><Relationship Id="rId10" Type="http://schemas.openxmlformats.org/officeDocument/2006/relationships/image" Target="../media/image25.wmf"/><Relationship Id="rId4" Type="http://schemas.openxmlformats.org/officeDocument/2006/relationships/image" Target="../media/image19.wmf"/><Relationship Id="rId9" Type="http://schemas.openxmlformats.org/officeDocument/2006/relationships/image" Target="../media/image24.wmf"/></Relationships>
</file>

<file path=ppt/drawings/_rels/vmlDrawing6.vml.rels><?xml version="1.0" encoding="UTF-8" standalone="yes"?>
<Relationships xmlns="http://schemas.openxmlformats.org/package/2006/relationships"><Relationship Id="rId3" Type="http://schemas.openxmlformats.org/officeDocument/2006/relationships/image" Target="../media/image28.wmf"/><Relationship Id="rId2" Type="http://schemas.openxmlformats.org/officeDocument/2006/relationships/image" Target="../media/image27.wmf"/><Relationship Id="rId1" Type="http://schemas.openxmlformats.org/officeDocument/2006/relationships/image" Target="../media/image26.wmf"/><Relationship Id="rId4" Type="http://schemas.openxmlformats.org/officeDocument/2006/relationships/image" Target="../media/image29.wmf"/></Relationships>
</file>

<file path=ppt/drawings/_rels/vmlDrawing7.vml.rels><?xml version="1.0" encoding="UTF-8" standalone="yes"?>
<Relationships xmlns="http://schemas.openxmlformats.org/package/2006/relationships"><Relationship Id="rId3" Type="http://schemas.openxmlformats.org/officeDocument/2006/relationships/image" Target="../media/image32.wmf"/><Relationship Id="rId2" Type="http://schemas.openxmlformats.org/officeDocument/2006/relationships/image" Target="../media/image31.wmf"/><Relationship Id="rId1" Type="http://schemas.openxmlformats.org/officeDocument/2006/relationships/image" Target="../media/image30.wmf"/></Relationships>
</file>

<file path=ppt/drawings/_rels/vmlDrawing8.vml.rels><?xml version="1.0" encoding="UTF-8" standalone="yes"?>
<Relationships xmlns="http://schemas.openxmlformats.org/package/2006/relationships"><Relationship Id="rId8" Type="http://schemas.openxmlformats.org/officeDocument/2006/relationships/image" Target="../media/image41.wmf"/><Relationship Id="rId3" Type="http://schemas.openxmlformats.org/officeDocument/2006/relationships/image" Target="../media/image36.wmf"/><Relationship Id="rId7" Type="http://schemas.openxmlformats.org/officeDocument/2006/relationships/image" Target="../media/image40.wmf"/><Relationship Id="rId2" Type="http://schemas.openxmlformats.org/officeDocument/2006/relationships/image" Target="../media/image35.wmf"/><Relationship Id="rId1" Type="http://schemas.openxmlformats.org/officeDocument/2006/relationships/image" Target="../media/image34.wmf"/><Relationship Id="rId6" Type="http://schemas.openxmlformats.org/officeDocument/2006/relationships/image" Target="../media/image39.wmf"/><Relationship Id="rId5" Type="http://schemas.openxmlformats.org/officeDocument/2006/relationships/image" Target="../media/image38.wmf"/><Relationship Id="rId4" Type="http://schemas.openxmlformats.org/officeDocument/2006/relationships/image" Target="../media/image37.wmf"/><Relationship Id="rId9" Type="http://schemas.openxmlformats.org/officeDocument/2006/relationships/image" Target="../media/image42.wmf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záhlaví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3" name="Zástupný symbol pro datum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562AFA-D662-4E15-A094-C6B619A44995}" type="datetimeFigureOut">
              <a:rPr lang="cs-CZ" smtClean="0"/>
              <a:t>4.9.2024</a:t>
            </a:fld>
            <a:endParaRPr lang="cs-CZ"/>
          </a:p>
        </p:txBody>
      </p:sp>
      <p:sp>
        <p:nvSpPr>
          <p:cNvPr id="4" name="Zástupný symbol pro obrázek snímku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cs-CZ"/>
          </a:p>
        </p:txBody>
      </p:sp>
      <p:sp>
        <p:nvSpPr>
          <p:cNvPr id="5" name="Zástupný symbol pro poznámky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cs-CZ"/>
              <a:t>Kliknutím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cs-CZ"/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9EAD9E2-71FA-4211-B0DD-C0952ADCEA94}" type="slidenum">
              <a:rPr lang="cs-CZ" smtClean="0"/>
              <a:t>‹#›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09051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1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87124271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2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2688021503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3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198441876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4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1235612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5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42072832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6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31496181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7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95898535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rázek snímku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Zástupný symbol pro poznámky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cs-CZ"/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9EAD9E2-71FA-4211-B0DD-C0952ADCEA94}" type="slidenum">
              <a:rPr lang="cs-CZ" smtClean="0"/>
              <a:t>10</a:t>
            </a:fld>
            <a:endParaRPr lang="cs-CZ"/>
          </a:p>
        </p:txBody>
      </p:sp>
    </p:spTree>
    <p:extLst>
      <p:ext uri="{BB962C8B-B14F-4D97-AF65-F5344CB8AC3E}">
        <p14:creationId xmlns:p14="http://schemas.microsoft.com/office/powerpoint/2010/main" val="329860492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Úvodní sníme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cs-CZ"/>
              <a:t>Klepnutím lze upravit styl předlohy podnadpisů.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3ED09F-78A1-4095-A2F9-0A7EA4F98CE9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Laminární kanál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Nadpis a svislý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A1F6FB2-8194-437B-8323-9CB89E423F8A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Laminární kanál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Svislý nadpis a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vislý nadpis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svislý text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51CAA10-7118-49A1-A958-4E9956C7BDD3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Laminární kanál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B090D-115E-4983-98D1-EE0DB10090DC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Laminární kanál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Záhlaví čás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6E44156-74A8-44F1-9AD0-7230BF3F837F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Laminární kanál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va obsah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CDCC029-777F-455B-A3E0-7FF6EF27DB39}" type="datetime1">
              <a:rPr lang="cs-CZ" smtClean="0"/>
              <a:t>4.9.2024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Laminární kanál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Porovnání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4" name="Zástupný symbol pro obsah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5" name="Zástupný symbol pro text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6" name="Zástupný symbol pro obsah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7" name="Zástupný symbol pro datum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24DABD-5436-46C2-B816-71B2BC4397AA}" type="datetime1">
              <a:rPr lang="cs-CZ" smtClean="0"/>
              <a:t>4.9.2024</a:t>
            </a:fld>
            <a:endParaRPr lang="cs-CZ"/>
          </a:p>
        </p:txBody>
      </p:sp>
      <p:sp>
        <p:nvSpPr>
          <p:cNvPr id="8" name="Zástupný symbol pro zápatí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Laminární kanál</a:t>
            </a:r>
          </a:p>
        </p:txBody>
      </p:sp>
      <p:sp>
        <p:nvSpPr>
          <p:cNvPr id="9" name="Zástupný symbol pro číslo snímku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Pouze nadp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datum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BDDED0F-EDDD-4099-A4B4-E54882B70310}" type="datetime1">
              <a:rPr lang="cs-CZ" smtClean="0"/>
              <a:t>4.9.2024</a:t>
            </a:fld>
            <a:endParaRPr lang="cs-CZ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Laminární kanál</a:t>
            </a:r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Prázdn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datum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57A644E-A994-427D-BDF4-FEE70735ED79}" type="datetime1">
              <a:rPr lang="cs-CZ" smtClean="0"/>
              <a:t>4.9.2024</a:t>
            </a:fld>
            <a:endParaRPr lang="cs-CZ"/>
          </a:p>
        </p:txBody>
      </p:sp>
      <p:sp>
        <p:nvSpPr>
          <p:cNvPr id="3" name="Zástupný symbol pro zápatí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Laminární kanál</a:t>
            </a:r>
          </a:p>
        </p:txBody>
      </p:sp>
      <p:sp>
        <p:nvSpPr>
          <p:cNvPr id="4" name="Zástupný symbol pro číslo snímku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Obsah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E8D2849-5FE5-4FE6-8435-5A1DABAEAFDB}" type="datetime1">
              <a:rPr lang="cs-CZ" smtClean="0"/>
              <a:t>4.9.2024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Laminární kanál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Obrázek s titulke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obrázek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cs-CZ"/>
          </a:p>
        </p:txBody>
      </p:sp>
      <p:sp>
        <p:nvSpPr>
          <p:cNvPr id="4" name="Zástupný symbol pro text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cs-CZ"/>
              <a:t>Klepnutím lze upravit styly předlohy textu.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91B943-92CE-4E81-9CDB-D27208B13D9B}" type="datetime1">
              <a:rPr lang="cs-CZ" smtClean="0"/>
              <a:t>4.9.2024</a:t>
            </a:fld>
            <a:endParaRPr lang="cs-CZ"/>
          </a:p>
        </p:txBody>
      </p:sp>
      <p:sp>
        <p:nvSpPr>
          <p:cNvPr id="6" name="Zástupný symbol pro zápatí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Laminární kanál</a:t>
            </a:r>
          </a:p>
        </p:txBody>
      </p:sp>
      <p:sp>
        <p:nvSpPr>
          <p:cNvPr id="7" name="Zástupný symbol pro číslo snímku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nadpis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cs-CZ"/>
              <a:t>Klepnutím lze upravit styl předlohy nadpisů.</a:t>
            </a:r>
          </a:p>
        </p:txBody>
      </p:sp>
      <p:sp>
        <p:nvSpPr>
          <p:cNvPr id="3" name="Zástupný symbol pro text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cs-CZ"/>
              <a:t>Klepnutím lze upravit styly předlohy textu.</a:t>
            </a:r>
          </a:p>
          <a:p>
            <a:pPr lvl="1"/>
            <a:r>
              <a:rPr lang="cs-CZ"/>
              <a:t>Druhá úroveň</a:t>
            </a:r>
          </a:p>
          <a:p>
            <a:pPr lvl="2"/>
            <a:r>
              <a:rPr lang="cs-CZ"/>
              <a:t>Třetí úroveň</a:t>
            </a:r>
          </a:p>
          <a:p>
            <a:pPr lvl="3"/>
            <a:r>
              <a:rPr lang="cs-CZ"/>
              <a:t>Čtvrtá úroveň</a:t>
            </a:r>
          </a:p>
          <a:p>
            <a:pPr lvl="4"/>
            <a:r>
              <a:rPr lang="cs-CZ"/>
              <a:t>Pátá úroveň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6EAF4-B868-4216-90A1-B078CC0B1DBC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cs-CZ" dirty="0"/>
              <a:t>Laminární kanál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B0D4C4-7158-4BB2-8098-2D687DD085CD}" type="slidenum">
              <a:rPr lang="cs-CZ" smtClean="0"/>
              <a:pPr/>
              <a:t>‹#›</a:t>
            </a:fld>
            <a:endParaRPr lang="cs-CZ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://home.zcu.cz/~uruba/vyuka/MTII/" TargetMode="Externa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8" Type="http://schemas.openxmlformats.org/officeDocument/2006/relationships/image" Target="../media/image35.wmf"/><Relationship Id="rId13" Type="http://schemas.openxmlformats.org/officeDocument/2006/relationships/oleObject" Target="../embeddings/oleObject37.bin"/><Relationship Id="rId18" Type="http://schemas.openxmlformats.org/officeDocument/2006/relationships/image" Target="../media/image40.wmf"/><Relationship Id="rId3" Type="http://schemas.openxmlformats.org/officeDocument/2006/relationships/notesSlide" Target="../notesSlides/notesSlide8.xml"/><Relationship Id="rId21" Type="http://schemas.openxmlformats.org/officeDocument/2006/relationships/oleObject" Target="../embeddings/oleObject41.bin"/><Relationship Id="rId7" Type="http://schemas.openxmlformats.org/officeDocument/2006/relationships/oleObject" Target="../embeddings/oleObject34.bin"/><Relationship Id="rId12" Type="http://schemas.openxmlformats.org/officeDocument/2006/relationships/image" Target="../media/image37.wmf"/><Relationship Id="rId17" Type="http://schemas.openxmlformats.org/officeDocument/2006/relationships/oleObject" Target="../embeddings/oleObject39.bin"/><Relationship Id="rId2" Type="http://schemas.openxmlformats.org/officeDocument/2006/relationships/slideLayout" Target="../slideLayouts/slideLayout2.xml"/><Relationship Id="rId16" Type="http://schemas.openxmlformats.org/officeDocument/2006/relationships/image" Target="../media/image39.wmf"/><Relationship Id="rId20" Type="http://schemas.openxmlformats.org/officeDocument/2006/relationships/image" Target="../media/image41.wmf"/><Relationship Id="rId1" Type="http://schemas.openxmlformats.org/officeDocument/2006/relationships/vmlDrawing" Target="../drawings/vmlDrawing8.vml"/><Relationship Id="rId6" Type="http://schemas.openxmlformats.org/officeDocument/2006/relationships/image" Target="../media/image34.wmf"/><Relationship Id="rId11" Type="http://schemas.openxmlformats.org/officeDocument/2006/relationships/oleObject" Target="../embeddings/oleObject36.bin"/><Relationship Id="rId5" Type="http://schemas.openxmlformats.org/officeDocument/2006/relationships/oleObject" Target="../embeddings/oleObject33.bin"/><Relationship Id="rId15" Type="http://schemas.openxmlformats.org/officeDocument/2006/relationships/oleObject" Target="../embeddings/oleObject38.bin"/><Relationship Id="rId10" Type="http://schemas.openxmlformats.org/officeDocument/2006/relationships/image" Target="../media/image36.wmf"/><Relationship Id="rId19" Type="http://schemas.openxmlformats.org/officeDocument/2006/relationships/oleObject" Target="../embeddings/oleObject40.bin"/><Relationship Id="rId4" Type="http://schemas.openxmlformats.org/officeDocument/2006/relationships/image" Target="../media/image43.emf"/><Relationship Id="rId9" Type="http://schemas.openxmlformats.org/officeDocument/2006/relationships/oleObject" Target="../embeddings/oleObject35.bin"/><Relationship Id="rId14" Type="http://schemas.openxmlformats.org/officeDocument/2006/relationships/image" Target="../media/image38.wmf"/><Relationship Id="rId22" Type="http://schemas.openxmlformats.org/officeDocument/2006/relationships/image" Target="../media/image42.wmf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notesSlide" Target="../notesSlides/notesSlide2.xml"/><Relationship Id="rId7" Type="http://schemas.openxmlformats.org/officeDocument/2006/relationships/image" Target="../media/image2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1.vml"/><Relationship Id="rId6" Type="http://schemas.openxmlformats.org/officeDocument/2006/relationships/oleObject" Target="../embeddings/oleObject2.bin"/><Relationship Id="rId5" Type="http://schemas.openxmlformats.org/officeDocument/2006/relationships/image" Target="../media/image1.wmf"/><Relationship Id="rId4" Type="http://schemas.openxmlformats.org/officeDocument/2006/relationships/oleObject" Target="../embeddings/oleObject1.bin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5.bin"/><Relationship Id="rId3" Type="http://schemas.openxmlformats.org/officeDocument/2006/relationships/notesSlide" Target="../notesSlides/notesSlide3.xml"/><Relationship Id="rId7" Type="http://schemas.openxmlformats.org/officeDocument/2006/relationships/image" Target="../media/image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2.vml"/><Relationship Id="rId6" Type="http://schemas.openxmlformats.org/officeDocument/2006/relationships/oleObject" Target="../embeddings/oleObject4.bin"/><Relationship Id="rId5" Type="http://schemas.openxmlformats.org/officeDocument/2006/relationships/image" Target="../media/image3.wmf"/><Relationship Id="rId4" Type="http://schemas.openxmlformats.org/officeDocument/2006/relationships/oleObject" Target="../embeddings/oleObject3.bin"/><Relationship Id="rId9" Type="http://schemas.openxmlformats.org/officeDocument/2006/relationships/image" Target="../media/image5.wmf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8.bin"/><Relationship Id="rId13" Type="http://schemas.openxmlformats.org/officeDocument/2006/relationships/image" Target="../media/image9.wmf"/><Relationship Id="rId3" Type="http://schemas.openxmlformats.org/officeDocument/2006/relationships/notesSlide" Target="../notesSlides/notesSlide5.xml"/><Relationship Id="rId7" Type="http://schemas.openxmlformats.org/officeDocument/2006/relationships/image" Target="../media/image7.wmf"/><Relationship Id="rId12" Type="http://schemas.openxmlformats.org/officeDocument/2006/relationships/oleObject" Target="../embeddings/oleObject10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3.vml"/><Relationship Id="rId6" Type="http://schemas.openxmlformats.org/officeDocument/2006/relationships/oleObject" Target="../embeddings/oleObject7.bin"/><Relationship Id="rId11" Type="http://schemas.openxmlformats.org/officeDocument/2006/relationships/image" Target="../media/image8.wmf"/><Relationship Id="rId5" Type="http://schemas.openxmlformats.org/officeDocument/2006/relationships/image" Target="../media/image3.wmf"/><Relationship Id="rId15" Type="http://schemas.openxmlformats.org/officeDocument/2006/relationships/image" Target="../media/image10.wmf"/><Relationship Id="rId10" Type="http://schemas.openxmlformats.org/officeDocument/2006/relationships/oleObject" Target="../embeddings/oleObject9.bin"/><Relationship Id="rId4" Type="http://schemas.openxmlformats.org/officeDocument/2006/relationships/oleObject" Target="../embeddings/oleObject6.bin"/><Relationship Id="rId9" Type="http://schemas.openxmlformats.org/officeDocument/2006/relationships/image" Target="../media/image5.wmf"/><Relationship Id="rId14" Type="http://schemas.openxmlformats.org/officeDocument/2006/relationships/oleObject" Target="../embeddings/oleObject11.bin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2.wmf"/><Relationship Id="rId3" Type="http://schemas.openxmlformats.org/officeDocument/2006/relationships/notesSlide" Target="../notesSlides/notesSlide6.xml"/><Relationship Id="rId7" Type="http://schemas.openxmlformats.org/officeDocument/2006/relationships/oleObject" Target="../embeddings/oleObject13.bin"/><Relationship Id="rId12" Type="http://schemas.openxmlformats.org/officeDocument/2006/relationships/image" Target="../media/image14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4.vml"/><Relationship Id="rId6" Type="http://schemas.openxmlformats.org/officeDocument/2006/relationships/image" Target="../media/image11.wmf"/><Relationship Id="rId11" Type="http://schemas.openxmlformats.org/officeDocument/2006/relationships/oleObject" Target="../embeddings/oleObject15.bin"/><Relationship Id="rId5" Type="http://schemas.openxmlformats.org/officeDocument/2006/relationships/oleObject" Target="../embeddings/oleObject12.bin"/><Relationship Id="rId10" Type="http://schemas.openxmlformats.org/officeDocument/2006/relationships/image" Target="../media/image13.wmf"/><Relationship Id="rId4" Type="http://schemas.openxmlformats.org/officeDocument/2006/relationships/image" Target="../media/image15.emf"/><Relationship Id="rId9" Type="http://schemas.openxmlformats.org/officeDocument/2006/relationships/oleObject" Target="../embeddings/oleObject14.bin"/></Relationships>
</file>

<file path=ppt/slides/_rels/slide7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18.bin"/><Relationship Id="rId13" Type="http://schemas.openxmlformats.org/officeDocument/2006/relationships/image" Target="../media/image20.wmf"/><Relationship Id="rId18" Type="http://schemas.openxmlformats.org/officeDocument/2006/relationships/oleObject" Target="../embeddings/oleObject23.bin"/><Relationship Id="rId3" Type="http://schemas.openxmlformats.org/officeDocument/2006/relationships/notesSlide" Target="../notesSlides/notesSlide7.xml"/><Relationship Id="rId21" Type="http://schemas.openxmlformats.org/officeDocument/2006/relationships/image" Target="../media/image24.wmf"/><Relationship Id="rId7" Type="http://schemas.openxmlformats.org/officeDocument/2006/relationships/image" Target="../media/image17.wmf"/><Relationship Id="rId12" Type="http://schemas.openxmlformats.org/officeDocument/2006/relationships/oleObject" Target="../embeddings/oleObject20.bin"/><Relationship Id="rId17" Type="http://schemas.openxmlformats.org/officeDocument/2006/relationships/image" Target="../media/image22.wmf"/><Relationship Id="rId2" Type="http://schemas.openxmlformats.org/officeDocument/2006/relationships/slideLayout" Target="../slideLayouts/slideLayout2.xml"/><Relationship Id="rId16" Type="http://schemas.openxmlformats.org/officeDocument/2006/relationships/oleObject" Target="../embeddings/oleObject22.bin"/><Relationship Id="rId20" Type="http://schemas.openxmlformats.org/officeDocument/2006/relationships/oleObject" Target="../embeddings/oleObject24.bin"/><Relationship Id="rId1" Type="http://schemas.openxmlformats.org/officeDocument/2006/relationships/vmlDrawing" Target="../drawings/vmlDrawing5.vml"/><Relationship Id="rId6" Type="http://schemas.openxmlformats.org/officeDocument/2006/relationships/oleObject" Target="../embeddings/oleObject17.bin"/><Relationship Id="rId11" Type="http://schemas.openxmlformats.org/officeDocument/2006/relationships/image" Target="../media/image19.wmf"/><Relationship Id="rId5" Type="http://schemas.openxmlformats.org/officeDocument/2006/relationships/image" Target="../media/image16.wmf"/><Relationship Id="rId15" Type="http://schemas.openxmlformats.org/officeDocument/2006/relationships/image" Target="../media/image21.wmf"/><Relationship Id="rId23" Type="http://schemas.openxmlformats.org/officeDocument/2006/relationships/image" Target="../media/image25.wmf"/><Relationship Id="rId10" Type="http://schemas.openxmlformats.org/officeDocument/2006/relationships/oleObject" Target="../embeddings/oleObject19.bin"/><Relationship Id="rId19" Type="http://schemas.openxmlformats.org/officeDocument/2006/relationships/image" Target="../media/image23.wmf"/><Relationship Id="rId4" Type="http://schemas.openxmlformats.org/officeDocument/2006/relationships/oleObject" Target="../embeddings/oleObject16.bin"/><Relationship Id="rId9" Type="http://schemas.openxmlformats.org/officeDocument/2006/relationships/image" Target="../media/image18.wmf"/><Relationship Id="rId14" Type="http://schemas.openxmlformats.org/officeDocument/2006/relationships/oleObject" Target="../embeddings/oleObject21.bin"/><Relationship Id="rId22" Type="http://schemas.openxmlformats.org/officeDocument/2006/relationships/oleObject" Target="../embeddings/oleObject25.bin"/></Relationships>
</file>

<file path=ppt/slides/_rels/slide8.xml.rels><?xml version="1.0" encoding="UTF-8" standalone="yes"?>
<Relationships xmlns="http://schemas.openxmlformats.org/package/2006/relationships"><Relationship Id="rId8" Type="http://schemas.openxmlformats.org/officeDocument/2006/relationships/image" Target="../media/image28.wmf"/><Relationship Id="rId3" Type="http://schemas.openxmlformats.org/officeDocument/2006/relationships/oleObject" Target="../embeddings/oleObject26.bin"/><Relationship Id="rId7" Type="http://schemas.openxmlformats.org/officeDocument/2006/relationships/oleObject" Target="../embeddings/oleObject28.bin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6.vml"/><Relationship Id="rId6" Type="http://schemas.openxmlformats.org/officeDocument/2006/relationships/image" Target="../media/image27.wmf"/><Relationship Id="rId5" Type="http://schemas.openxmlformats.org/officeDocument/2006/relationships/oleObject" Target="../embeddings/oleObject27.bin"/><Relationship Id="rId10" Type="http://schemas.openxmlformats.org/officeDocument/2006/relationships/image" Target="../media/image29.wmf"/><Relationship Id="rId4" Type="http://schemas.openxmlformats.org/officeDocument/2006/relationships/image" Target="../media/image26.wmf"/><Relationship Id="rId9" Type="http://schemas.openxmlformats.org/officeDocument/2006/relationships/oleObject" Target="../embeddings/oleObject29.bin"/></Relationships>
</file>

<file path=ppt/slides/_rels/slide9.xml.rels><?xml version="1.0" encoding="UTF-8" standalone="yes"?>
<Relationships xmlns="http://schemas.openxmlformats.org/package/2006/relationships"><Relationship Id="rId8" Type="http://schemas.openxmlformats.org/officeDocument/2006/relationships/oleObject" Target="../embeddings/oleObject32.bin"/><Relationship Id="rId3" Type="http://schemas.openxmlformats.org/officeDocument/2006/relationships/image" Target="../media/image33.png"/><Relationship Id="rId7" Type="http://schemas.openxmlformats.org/officeDocument/2006/relationships/image" Target="../media/image31.wmf"/><Relationship Id="rId2" Type="http://schemas.openxmlformats.org/officeDocument/2006/relationships/slideLayout" Target="../slideLayouts/slideLayout2.xml"/><Relationship Id="rId1" Type="http://schemas.openxmlformats.org/officeDocument/2006/relationships/vmlDrawing" Target="../drawings/vmlDrawing7.vml"/><Relationship Id="rId6" Type="http://schemas.openxmlformats.org/officeDocument/2006/relationships/oleObject" Target="../embeddings/oleObject31.bin"/><Relationship Id="rId5" Type="http://schemas.openxmlformats.org/officeDocument/2006/relationships/image" Target="../media/image30.wmf"/><Relationship Id="rId4" Type="http://schemas.openxmlformats.org/officeDocument/2006/relationships/oleObject" Target="../embeddings/oleObject30.bin"/><Relationship Id="rId9" Type="http://schemas.openxmlformats.org/officeDocument/2006/relationships/image" Target="../media/image32.wmf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cs-CZ" dirty="0"/>
              <a:t>Laminární proudění v kanále</a:t>
            </a:r>
          </a:p>
        </p:txBody>
      </p:sp>
      <p:sp>
        <p:nvSpPr>
          <p:cNvPr id="3" name="Podnadpis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cs-CZ" dirty="0"/>
              <a:t>Prof. Václav </a:t>
            </a:r>
            <a:r>
              <a:rPr lang="cs-CZ" dirty="0" smtClean="0"/>
              <a:t>Uruba</a:t>
            </a:r>
          </a:p>
          <a:p>
            <a:r>
              <a:rPr lang="cs-CZ" sz="2400">
                <a:hlinkClick r:id="rId3"/>
              </a:rPr>
              <a:t>http://home.zcu.cz/~</a:t>
            </a:r>
            <a:r>
              <a:rPr lang="cs-CZ" sz="2400">
                <a:hlinkClick r:id="rId3"/>
              </a:rPr>
              <a:t>uruba/vyuka/MTII</a:t>
            </a:r>
            <a:r>
              <a:rPr lang="cs-CZ" sz="2400" smtClean="0">
                <a:hlinkClick r:id="rId3"/>
              </a:rPr>
              <a:t>/</a:t>
            </a:r>
            <a:r>
              <a:rPr lang="cs-CZ" sz="2400" smtClean="0"/>
              <a:t> </a:t>
            </a:r>
            <a:endParaRPr lang="cs-CZ" sz="2400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 dirty="0"/>
              <a:t>Laminární kanál</a:t>
            </a:r>
          </a:p>
        </p:txBody>
      </p:sp>
      <p:sp>
        <p:nvSpPr>
          <p:cNvPr id="5" name="Zástupný symbol pro datum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22A5503-359A-41F7-8394-C96C33FD1AEE}" type="datetime1">
              <a:rPr lang="cs-CZ" smtClean="0"/>
              <a:t>4.9.2024</a:t>
            </a:fld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1</a:t>
            </a:fld>
            <a:endParaRPr lang="cs-CZ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Kruhové potrubí</a:t>
            </a:r>
          </a:p>
        </p:txBody>
      </p:sp>
      <p:pic>
        <p:nvPicPr>
          <p:cNvPr id="8" name="Zástupný symbol pro obsah 7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4427983" y="1557706"/>
            <a:ext cx="4303771" cy="1871293"/>
          </a:xfrm>
          <a:prstGeom prst="rect">
            <a:avLst/>
          </a:prstGeom>
        </p:spPr>
      </p:pic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5DFDFD-C38B-4A98-9838-6F63F8BAE72C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Laminární kanál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10</a:t>
            </a:fld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00548044"/>
              </p:ext>
            </p:extLst>
          </p:nvPr>
        </p:nvGraphicFramePr>
        <p:xfrm>
          <a:off x="1331640" y="2420888"/>
          <a:ext cx="22098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4" name="Equation" r:id="rId5" imgW="1104840" imgH="393480" progId="Equation.DSMT4">
                  <p:embed/>
                </p:oleObj>
              </mc:Choice>
              <mc:Fallback>
                <p:oleObj name="Equation" r:id="rId5" imgW="11048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331640" y="2420888"/>
                        <a:ext cx="2209800" cy="78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90433961"/>
              </p:ext>
            </p:extLst>
          </p:nvPr>
        </p:nvGraphicFramePr>
        <p:xfrm>
          <a:off x="380996" y="3715519"/>
          <a:ext cx="27432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5" name="Equation" r:id="rId7" imgW="1371600" imgH="355320" progId="Equation.DSMT4">
                  <p:embed/>
                </p:oleObj>
              </mc:Choice>
              <mc:Fallback>
                <p:oleObj name="Equation" r:id="rId7" imgW="137160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80996" y="3715519"/>
                        <a:ext cx="2743200" cy="71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417160"/>
              </p:ext>
            </p:extLst>
          </p:nvPr>
        </p:nvGraphicFramePr>
        <p:xfrm>
          <a:off x="4475163" y="3879850"/>
          <a:ext cx="20828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6" name="Equation" r:id="rId9" imgW="1041120" imgH="190440" progId="Equation.DSMT4">
                  <p:embed/>
                </p:oleObj>
              </mc:Choice>
              <mc:Fallback>
                <p:oleObj name="Equation" r:id="rId9" imgW="104112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475163" y="3879850"/>
                        <a:ext cx="20828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TextovéPole 10"/>
          <p:cNvSpPr txBox="1"/>
          <p:nvPr/>
        </p:nvSpPr>
        <p:spPr>
          <a:xfrm>
            <a:off x="3833002" y="3861048"/>
            <a:ext cx="606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o.p</a:t>
            </a:r>
            <a:r>
              <a:rPr lang="cs-CZ" dirty="0"/>
              <a:t>.:</a:t>
            </a:r>
          </a:p>
        </p:txBody>
      </p:sp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89855091"/>
              </p:ext>
            </p:extLst>
          </p:nvPr>
        </p:nvGraphicFramePr>
        <p:xfrm>
          <a:off x="6753225" y="3498850"/>
          <a:ext cx="21082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7" name="Equation" r:id="rId11" imgW="1054080" imgH="571320" progId="Equation.DSMT4">
                  <p:embed/>
                </p:oleObj>
              </mc:Choice>
              <mc:Fallback>
                <p:oleObj name="Equation" r:id="rId11" imgW="1054080" imgH="571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6753225" y="3498850"/>
                        <a:ext cx="2108200" cy="1143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008199344"/>
              </p:ext>
            </p:extLst>
          </p:nvPr>
        </p:nvGraphicFramePr>
        <p:xfrm>
          <a:off x="380996" y="4641850"/>
          <a:ext cx="22352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8" name="Equation" r:id="rId13" imgW="1117440" imgH="355320" progId="Equation.DSMT4">
                  <p:embed/>
                </p:oleObj>
              </mc:Choice>
              <mc:Fallback>
                <p:oleObj name="Equation" r:id="rId13" imgW="111744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4"/>
                      <a:stretch>
                        <a:fillRect/>
                      </a:stretch>
                    </p:blipFill>
                    <p:spPr>
                      <a:xfrm>
                        <a:off x="380996" y="4641850"/>
                        <a:ext cx="2235200" cy="711200"/>
                      </a:xfrm>
                      <a:prstGeom prst="rect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921657884"/>
              </p:ext>
            </p:extLst>
          </p:nvPr>
        </p:nvGraphicFramePr>
        <p:xfrm>
          <a:off x="3221730" y="4625757"/>
          <a:ext cx="18288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199" name="Equation" r:id="rId15" imgW="914400" imgH="355320" progId="Equation.DSMT4">
                  <p:embed/>
                </p:oleObj>
              </mc:Choice>
              <mc:Fallback>
                <p:oleObj name="Equation" r:id="rId15" imgW="91440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6"/>
                      <a:stretch>
                        <a:fillRect/>
                      </a:stretch>
                    </p:blipFill>
                    <p:spPr>
                      <a:xfrm>
                        <a:off x="3221730" y="4625757"/>
                        <a:ext cx="1828800" cy="711200"/>
                      </a:xfrm>
                      <a:prstGeom prst="rect">
                        <a:avLst/>
                      </a:prstGeom>
                      <a:ln w="19050">
                        <a:noFill/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5" name="Objekt 1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86777030"/>
              </p:ext>
            </p:extLst>
          </p:nvPr>
        </p:nvGraphicFramePr>
        <p:xfrm>
          <a:off x="5394325" y="4608126"/>
          <a:ext cx="27178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0" name="Equation" r:id="rId17" imgW="1358640" imgH="380880" progId="Equation.DSMT4">
                  <p:embed/>
                </p:oleObj>
              </mc:Choice>
              <mc:Fallback>
                <p:oleObj name="Equation" r:id="rId17" imgW="135864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8"/>
                      <a:stretch>
                        <a:fillRect/>
                      </a:stretch>
                    </p:blipFill>
                    <p:spPr>
                      <a:xfrm>
                        <a:off x="5394325" y="4608126"/>
                        <a:ext cx="2717800" cy="76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6" name="Objekt 1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40249543"/>
              </p:ext>
            </p:extLst>
          </p:nvPr>
        </p:nvGraphicFramePr>
        <p:xfrm>
          <a:off x="1646930" y="5603257"/>
          <a:ext cx="31496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1" name="Equation" r:id="rId19" imgW="1574640" imgH="393480" progId="Equation.DSMT4">
                  <p:embed/>
                </p:oleObj>
              </mc:Choice>
              <mc:Fallback>
                <p:oleObj name="Equation" r:id="rId19" imgW="15746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0"/>
                      <a:stretch>
                        <a:fillRect/>
                      </a:stretch>
                    </p:blipFill>
                    <p:spPr>
                      <a:xfrm>
                        <a:off x="1646930" y="5603257"/>
                        <a:ext cx="3149600" cy="78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7" name="Zástupný symbol pro obsah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973563473"/>
              </p:ext>
            </p:extLst>
          </p:nvPr>
        </p:nvGraphicFramePr>
        <p:xfrm>
          <a:off x="5181600" y="5686425"/>
          <a:ext cx="2209800" cy="660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8202" name="Equation" r:id="rId21" imgW="1104840" imgH="330120" progId="Equation.DSMT4">
                  <p:embed/>
                </p:oleObj>
              </mc:Choice>
              <mc:Fallback>
                <p:oleObj name="Equation" r:id="rId21" imgW="1104840" imgH="3301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2"/>
                      <a:stretch>
                        <a:fillRect/>
                      </a:stretch>
                    </p:blipFill>
                    <p:spPr>
                      <a:xfrm>
                        <a:off x="5181600" y="5686425"/>
                        <a:ext cx="2209800" cy="660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1428732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>
                      <p:stCondLst>
                        <p:cond delay="indefinite"/>
                      </p:stCondLst>
                      <p:childTnLst>
                        <p:par>
                          <p:cTn id="33" fill="hold">
                            <p:stCondLst>
                              <p:cond delay="0"/>
                            </p:stCondLst>
                            <p:childTnLst>
                              <p:par>
                                <p:cTn id="3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>
                      <p:stCondLst>
                        <p:cond delay="indefinite"/>
                      </p:stCondLst>
                      <p:childTnLst>
                        <p:par>
                          <p:cTn id="38" fill="hold">
                            <p:stCondLst>
                              <p:cond delay="0"/>
                            </p:stCondLst>
                            <p:childTnLst>
                              <p:par>
                                <p:cTn id="3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1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>
                      <p:stCondLst>
                        <p:cond delay="indefinite"/>
                      </p:stCondLst>
                      <p:childTnLst>
                        <p:par>
                          <p:cTn id="43" fill="hold">
                            <p:stCondLst>
                              <p:cond delay="0"/>
                            </p:stCondLst>
                            <p:childTnLst>
                              <p:par>
                                <p:cTn id="4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6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Definice úlohy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/>
              <a:t>Rovinná </a:t>
            </a:r>
          </a:p>
          <a:p>
            <a:pPr marL="0" indent="0">
              <a:buNone/>
            </a:pPr>
            <a:endParaRPr lang="cs-CZ" dirty="0"/>
          </a:p>
          <a:p>
            <a:endParaRPr lang="cs-CZ" dirty="0"/>
          </a:p>
          <a:p>
            <a:r>
              <a:rPr lang="cs-CZ" dirty="0"/>
              <a:t>Laminární</a:t>
            </a:r>
          </a:p>
          <a:p>
            <a:endParaRPr lang="cs-CZ" dirty="0"/>
          </a:p>
          <a:p>
            <a:r>
              <a:rPr lang="cs-CZ" dirty="0"/>
              <a:t>Vyvinutý profil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928315E-EEA4-4BAD-AA96-019BBDC57D50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Laminární kanál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2</a:t>
            </a:fld>
            <a:endParaRPr lang="cs-CZ"/>
          </a:p>
        </p:txBody>
      </p:sp>
      <p:sp>
        <p:nvSpPr>
          <p:cNvPr id="8" name="Vývojový diagram: paměť s přímým přístupem 7"/>
          <p:cNvSpPr/>
          <p:nvPr/>
        </p:nvSpPr>
        <p:spPr>
          <a:xfrm>
            <a:off x="6372200" y="2312876"/>
            <a:ext cx="1800200" cy="504056"/>
          </a:xfrm>
          <a:prstGeom prst="flowChartMagneticDrum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pSp>
        <p:nvGrpSpPr>
          <p:cNvPr id="10" name="Skupina 9"/>
          <p:cNvGrpSpPr/>
          <p:nvPr/>
        </p:nvGrpSpPr>
        <p:grpSpPr>
          <a:xfrm>
            <a:off x="3122233" y="1772816"/>
            <a:ext cx="1735832" cy="1071239"/>
            <a:chOff x="5364088" y="1844824"/>
            <a:chExt cx="1735832" cy="1071239"/>
          </a:xfrm>
        </p:grpSpPr>
        <p:sp>
          <p:nvSpPr>
            <p:cNvPr id="7" name="Kosoúhelník 6"/>
            <p:cNvSpPr/>
            <p:nvPr/>
          </p:nvSpPr>
          <p:spPr>
            <a:xfrm>
              <a:off x="5364088" y="1844824"/>
              <a:ext cx="1735832" cy="792088"/>
            </a:xfrm>
            <a:prstGeom prst="parallelogram">
              <a:avLst>
                <a:gd name="adj" fmla="val 8835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  <p:sp>
          <p:nvSpPr>
            <p:cNvPr id="9" name="Kosoúhelník 8"/>
            <p:cNvSpPr/>
            <p:nvPr/>
          </p:nvSpPr>
          <p:spPr>
            <a:xfrm>
              <a:off x="5364088" y="2123975"/>
              <a:ext cx="1735832" cy="792088"/>
            </a:xfrm>
            <a:prstGeom prst="parallelogram">
              <a:avLst>
                <a:gd name="adj" fmla="val 88352"/>
              </a:avLst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cs-CZ"/>
            </a:p>
          </p:txBody>
        </p:sp>
      </p:grpSp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135238057"/>
              </p:ext>
            </p:extLst>
          </p:nvPr>
        </p:nvGraphicFramePr>
        <p:xfrm>
          <a:off x="5041900" y="4581525"/>
          <a:ext cx="1625600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6" name="Equation" r:id="rId4" imgW="812520" imgH="355320" progId="Equation.DSMT4">
                  <p:embed/>
                </p:oleObj>
              </mc:Choice>
              <mc:Fallback>
                <p:oleObj name="Equation" r:id="rId4" imgW="81252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5041900" y="4581525"/>
                        <a:ext cx="1625600" cy="709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239219900"/>
              </p:ext>
            </p:extLst>
          </p:nvPr>
        </p:nvGraphicFramePr>
        <p:xfrm>
          <a:off x="3582988" y="3619500"/>
          <a:ext cx="2438400" cy="709613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1027" name="Equation" r:id="rId6" imgW="1218960" imgH="355320" progId="Equation.DSMT4">
                  <p:embed/>
                </p:oleObj>
              </mc:Choice>
              <mc:Fallback>
                <p:oleObj name="Equation" r:id="rId6" imgW="121896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582988" y="3619500"/>
                        <a:ext cx="2438400" cy="709613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4198705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3" fill="hold">
                            <p:stCondLst>
                              <p:cond delay="500"/>
                            </p:stCondLst>
                            <p:childTnLst>
                              <p:par>
                                <p:cTn id="2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3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8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N-S rovnice 2D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cs-CZ" dirty="0"/>
          </a:p>
          <a:p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Kontinuita: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O.p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P.p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5319276-B9AE-4CE0-BDBC-CEB85184C949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Laminární kanál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3</a:t>
            </a:fld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864951280"/>
              </p:ext>
            </p:extLst>
          </p:nvPr>
        </p:nvGraphicFramePr>
        <p:xfrm>
          <a:off x="2590800" y="1647825"/>
          <a:ext cx="4647600" cy="786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0" name="Equation" r:id="rId4" imgW="2323800" imgH="393480" progId="Equation.DSMT4">
                  <p:embed/>
                </p:oleObj>
              </mc:Choice>
              <mc:Fallback>
                <p:oleObj name="Equation" r:id="rId4" imgW="23238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90800" y="1647825"/>
                        <a:ext cx="4647600" cy="7869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596283622"/>
              </p:ext>
            </p:extLst>
          </p:nvPr>
        </p:nvGraphicFramePr>
        <p:xfrm>
          <a:off x="2628900" y="2617788"/>
          <a:ext cx="4572000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1" name="Equation" r:id="rId6" imgW="2286000" imgH="393480" progId="Equation.DSMT4">
                  <p:embed/>
                </p:oleObj>
              </mc:Choice>
              <mc:Fallback>
                <p:oleObj name="Equation" r:id="rId6" imgW="22860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28900" y="2617788"/>
                        <a:ext cx="4572000" cy="785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7049563"/>
              </p:ext>
            </p:extLst>
          </p:nvPr>
        </p:nvGraphicFramePr>
        <p:xfrm>
          <a:off x="3563888" y="3717032"/>
          <a:ext cx="1270000" cy="70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2052" name="Equation" r:id="rId8" imgW="634680" imgH="355320" progId="Equation.DSMT4">
                  <p:embed/>
                </p:oleObj>
              </mc:Choice>
              <mc:Fallback>
                <p:oleObj name="Equation" r:id="rId8" imgW="63468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563888" y="3717032"/>
                        <a:ext cx="1270000" cy="709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82178966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" fill="hold">
                            <p:stCondLst>
                              <p:cond delay="500"/>
                            </p:stCondLst>
                            <p:childTnLst>
                              <p:par>
                                <p:cTn id="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" fill="hold">
                      <p:stCondLst>
                        <p:cond delay="indefinite"/>
                      </p:stCondLst>
                      <p:childTnLst>
                        <p:par>
                          <p:cTn id="13" fill="hold">
                            <p:stCondLst>
                              <p:cond delay="0"/>
                            </p:stCondLst>
                            <p:childTnLst>
                              <p:par>
                                <p:cTn id="14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7" fill="hold">
                            <p:stCondLst>
                              <p:cond delay="500"/>
                            </p:stCondLst>
                            <p:childTnLst>
                              <p:par>
                                <p:cTn id="18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6" fill="hold">
                            <p:stCondLst>
                              <p:cond delay="500"/>
                            </p:stCondLst>
                            <p:childTnLst>
                              <p:par>
                                <p:cTn id="27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9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Rovinný kanál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Laminární: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Paralelní: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v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Stacionární: </a:t>
            </a:r>
            <a:r>
              <a:rPr lang="cs-CZ" dirty="0">
                <a:latin typeface="Symbol" panose="05050102010706020507" pitchFamily="18" charset="2"/>
                <a:cs typeface="Times New Roman" panose="02020603050405020304" pitchFamily="18" charset="0"/>
                <a:sym typeface="Symbol" panose="05050102010706020507" pitchFamily="18" charset="2"/>
              </a:rPr>
              <a:t>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dirty="0">
                <a:latin typeface="Symbol" panose="05050102010706020507" pitchFamily="18" charset="2"/>
                <a:cs typeface="Times New Roman" panose="02020603050405020304" pitchFamily="18" charset="0"/>
                <a:sym typeface="Symbol" panose="05050102010706020507" pitchFamily="18" charset="2"/>
              </a:rPr>
              <a:t>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t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0, 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-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g</a:t>
            </a:r>
          </a:p>
          <a:p>
            <a:pPr lvl="1">
              <a:buFont typeface="Courier New" panose="02070309020205020404" pitchFamily="49" charset="0"/>
              <a:buChar char="o"/>
            </a:pP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Vyvinuté: </a:t>
            </a:r>
            <a:r>
              <a:rPr lang="cs-CZ" dirty="0">
                <a:latin typeface="Symbol" panose="05050102010706020507" pitchFamily="18" charset="2"/>
                <a:cs typeface="Times New Roman" panose="02020603050405020304" pitchFamily="18" charset="0"/>
                <a:sym typeface="Symbol" panose="05050102010706020507" pitchFamily="18" charset="2"/>
              </a:rPr>
              <a:t>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dirty="0">
                <a:latin typeface="Symbol" panose="05050102010706020507" pitchFamily="18" charset="2"/>
                <a:cs typeface="Times New Roman" panose="02020603050405020304" pitchFamily="18" charset="0"/>
                <a:sym typeface="Symbol" panose="05050102010706020507" pitchFamily="18" charset="2"/>
              </a:rPr>
              <a:t>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0, </a:t>
            </a:r>
            <a:r>
              <a:rPr lang="cs-CZ" dirty="0">
                <a:latin typeface="Symbol" panose="05050102010706020507" pitchFamily="18" charset="2"/>
                <a:cs typeface="Times New Roman" panose="02020603050405020304" pitchFamily="18" charset="0"/>
                <a:sym typeface="Symbol" panose="05050102010706020507" pitchFamily="18" charset="2"/>
              </a:rPr>
              <a:t></a:t>
            </a:r>
            <a:r>
              <a:rPr lang="cs-CZ" baseline="30000" dirty="0">
                <a:latin typeface="Symbol" panose="05050102010706020507" pitchFamily="18" charset="2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u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/</a:t>
            </a:r>
            <a:r>
              <a:rPr lang="cs-CZ" dirty="0">
                <a:latin typeface="Symbol" panose="05050102010706020507" pitchFamily="18" charset="2"/>
                <a:cs typeface="Times New Roman" panose="02020603050405020304" pitchFamily="18" charset="0"/>
                <a:sym typeface="Symbol" panose="05050102010706020507" pitchFamily="18" charset="2"/>
              </a:rPr>
              <a:t></a:t>
            </a:r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x</a:t>
            </a:r>
            <a:r>
              <a:rPr lang="cs-CZ" baseline="30000" dirty="0">
                <a:latin typeface="Times New Roman" panose="02020603050405020304" pitchFamily="18" charset="0"/>
                <a:cs typeface="Times New Roman" panose="02020603050405020304" pitchFamily="18" charset="0"/>
                <a:sym typeface="Symbol" panose="05050102010706020507" pitchFamily="18" charset="2"/>
              </a:rPr>
              <a:t>2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 = 0</a:t>
            </a:r>
          </a:p>
          <a:p>
            <a:pPr lvl="1">
              <a:buFont typeface="Courier New" panose="02070309020205020404" pitchFamily="49" charset="0"/>
              <a:buChar char="o"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Courier New" panose="02070309020205020404" pitchFamily="49" charset="0"/>
              <a:buChar char="o"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lvl="1">
              <a:buFont typeface="Wingdings" panose="05000000000000000000" pitchFamily="2" charset="2"/>
              <a:buChar char="§"/>
            </a:pPr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46A3379-A975-4B99-9630-2B9AD8A9D992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Laminární kanál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4</a:t>
            </a:fld>
            <a:endParaRPr lang="cs-CZ"/>
          </a:p>
        </p:txBody>
      </p:sp>
      <p:pic>
        <p:nvPicPr>
          <p:cNvPr id="7" name="Obrázek 6">
            <a:extLst>
              <a:ext uri="{FF2B5EF4-FFF2-40B4-BE49-F238E27FC236}">
                <a16:creationId xmlns:a16="http://schemas.microsoft.com/office/drawing/2014/main" xmlns="" id="{E7F2758B-9724-4617-3CEF-A5A0C495CC88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557301" y="4237765"/>
            <a:ext cx="4933528" cy="211858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5583026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8" fill="hold">
                            <p:stCondLst>
                              <p:cond delay="500"/>
                            </p:stCondLst>
                            <p:childTnLst>
                              <p:par>
                                <p:cTn id="2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N-S rovnice 2D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x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cs-CZ" dirty="0"/>
          </a:p>
          <a:p>
            <a:r>
              <a:rPr lang="cs-CZ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y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: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Kontinuita:</a:t>
            </a:r>
          </a:p>
          <a:p>
            <a:endParaRPr lang="cs-CZ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O.p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r>
              <a:rPr lang="cs-CZ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P.p</a:t>
            </a:r>
            <a:r>
              <a:rPr lang="cs-CZ" dirty="0">
                <a:latin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73D368-092C-41EB-BD13-ACD039F0E655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Laminární kanál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5</a:t>
            </a:fld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413122098"/>
              </p:ext>
            </p:extLst>
          </p:nvPr>
        </p:nvGraphicFramePr>
        <p:xfrm>
          <a:off x="2590800" y="1647825"/>
          <a:ext cx="4647600" cy="786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4" name="Equation" r:id="rId4" imgW="2323800" imgH="393480" progId="Equation.DSMT4">
                  <p:embed/>
                </p:oleObj>
              </mc:Choice>
              <mc:Fallback>
                <p:oleObj name="Equation" r:id="rId4" imgW="23238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2590800" y="1647825"/>
                        <a:ext cx="4647600" cy="7869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341291491"/>
              </p:ext>
            </p:extLst>
          </p:nvPr>
        </p:nvGraphicFramePr>
        <p:xfrm>
          <a:off x="2628900" y="2617788"/>
          <a:ext cx="4572000" cy="7858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5" name="Equation" r:id="rId6" imgW="2286000" imgH="393480" progId="Equation.DSMT4">
                  <p:embed/>
                </p:oleObj>
              </mc:Choice>
              <mc:Fallback>
                <p:oleObj name="Equation" r:id="rId6" imgW="228600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2628900" y="2617788"/>
                        <a:ext cx="4572000" cy="7858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677049563"/>
              </p:ext>
            </p:extLst>
          </p:nvPr>
        </p:nvGraphicFramePr>
        <p:xfrm>
          <a:off x="3563888" y="3717032"/>
          <a:ext cx="1270000" cy="70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6" name="Equation" r:id="rId8" imgW="634680" imgH="355320" progId="Equation.DSMT4">
                  <p:embed/>
                </p:oleObj>
              </mc:Choice>
              <mc:Fallback>
                <p:oleObj name="Equation" r:id="rId8" imgW="63468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563888" y="3717032"/>
                        <a:ext cx="1270000" cy="709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1" name="Vývojový diagram: sumační spojení 10"/>
          <p:cNvSpPr/>
          <p:nvPr/>
        </p:nvSpPr>
        <p:spPr>
          <a:xfrm>
            <a:off x="2483768" y="1765276"/>
            <a:ext cx="539080" cy="539080"/>
          </a:xfrm>
          <a:prstGeom prst="flowChartSummingJunction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2" name="Vývojový diagram: sumační spojení 11"/>
          <p:cNvSpPr/>
          <p:nvPr/>
        </p:nvSpPr>
        <p:spPr>
          <a:xfrm>
            <a:off x="3152063" y="1784861"/>
            <a:ext cx="539080" cy="539080"/>
          </a:xfrm>
          <a:prstGeom prst="flowChartSummingJunction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3" name="Vývojový diagram: sumační spojení 12"/>
          <p:cNvSpPr/>
          <p:nvPr/>
        </p:nvSpPr>
        <p:spPr>
          <a:xfrm>
            <a:off x="3876263" y="1784861"/>
            <a:ext cx="539080" cy="539080"/>
          </a:xfrm>
          <a:prstGeom prst="flowChartSummingJunction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4" name="Vývojový diagram: sumační spojení 13"/>
          <p:cNvSpPr/>
          <p:nvPr/>
        </p:nvSpPr>
        <p:spPr>
          <a:xfrm>
            <a:off x="4415343" y="1784861"/>
            <a:ext cx="539080" cy="539080"/>
          </a:xfrm>
          <a:prstGeom prst="flowChartSummingJunction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5" name="Vývojový diagram: sumační spojení 14"/>
          <p:cNvSpPr/>
          <p:nvPr/>
        </p:nvSpPr>
        <p:spPr>
          <a:xfrm>
            <a:off x="5940152" y="1831915"/>
            <a:ext cx="539080" cy="539080"/>
          </a:xfrm>
          <a:prstGeom prst="flowChartSummingJunction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6" name="Vývojový diagram: sumační spojení 15"/>
          <p:cNvSpPr/>
          <p:nvPr/>
        </p:nvSpPr>
        <p:spPr>
          <a:xfrm>
            <a:off x="6479232" y="2758722"/>
            <a:ext cx="539080" cy="539080"/>
          </a:xfrm>
          <a:prstGeom prst="flowChartSummingJunction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7" name="Vývojový diagram: sumační spojení 16"/>
          <p:cNvSpPr/>
          <p:nvPr/>
        </p:nvSpPr>
        <p:spPr>
          <a:xfrm>
            <a:off x="5940152" y="2758722"/>
            <a:ext cx="539080" cy="539080"/>
          </a:xfrm>
          <a:prstGeom prst="flowChartSummingJunction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8" name="Vývojový diagram: sumační spojení 17"/>
          <p:cNvSpPr/>
          <p:nvPr/>
        </p:nvSpPr>
        <p:spPr>
          <a:xfrm>
            <a:off x="3876263" y="2751696"/>
            <a:ext cx="539080" cy="539080"/>
          </a:xfrm>
          <a:prstGeom prst="flowChartSummingJunction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19" name="Vývojový diagram: sumační spojení 18"/>
          <p:cNvSpPr/>
          <p:nvPr/>
        </p:nvSpPr>
        <p:spPr>
          <a:xfrm>
            <a:off x="3174758" y="2741154"/>
            <a:ext cx="539080" cy="539080"/>
          </a:xfrm>
          <a:prstGeom prst="flowChartSummingJunction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0" name="Vývojový diagram: sumační spojení 19"/>
          <p:cNvSpPr/>
          <p:nvPr/>
        </p:nvSpPr>
        <p:spPr>
          <a:xfrm>
            <a:off x="2488458" y="2751696"/>
            <a:ext cx="539080" cy="539080"/>
          </a:xfrm>
          <a:prstGeom prst="flowChartSummingJunction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1" name="Vývojový diagram: sumační spojení 20"/>
          <p:cNvSpPr/>
          <p:nvPr/>
        </p:nvSpPr>
        <p:spPr>
          <a:xfrm>
            <a:off x="3445528" y="3802298"/>
            <a:ext cx="539080" cy="539080"/>
          </a:xfrm>
          <a:prstGeom prst="flowChartSummingJunction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sp>
        <p:nvSpPr>
          <p:cNvPr id="22" name="Vývojový diagram: sumační spojení 21"/>
          <p:cNvSpPr/>
          <p:nvPr/>
        </p:nvSpPr>
        <p:spPr>
          <a:xfrm>
            <a:off x="3984608" y="3802298"/>
            <a:ext cx="539080" cy="539080"/>
          </a:xfrm>
          <a:prstGeom prst="flowChartSummingJunction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24" name="Objekt 2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235323"/>
              </p:ext>
            </p:extLst>
          </p:nvPr>
        </p:nvGraphicFramePr>
        <p:xfrm>
          <a:off x="7335838" y="1647825"/>
          <a:ext cx="17780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7" name="Equation" r:id="rId10" imgW="888840" imgH="393480" progId="Equation.DSMT4">
                  <p:embed/>
                </p:oleObj>
              </mc:Choice>
              <mc:Fallback>
                <p:oleObj name="Equation" r:id="rId10" imgW="88884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7335838" y="1647825"/>
                        <a:ext cx="1778000" cy="78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25" name="Objekt 24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711022"/>
              </p:ext>
            </p:extLst>
          </p:nvPr>
        </p:nvGraphicFramePr>
        <p:xfrm>
          <a:off x="7545388" y="2592388"/>
          <a:ext cx="1371600" cy="7604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8" name="Equation" r:id="rId12" imgW="685800" imgH="380880" progId="Equation.DSMT4">
                  <p:embed/>
                </p:oleObj>
              </mc:Choice>
              <mc:Fallback>
                <p:oleObj name="Equation" r:id="rId12" imgW="68580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7545388" y="2592388"/>
                        <a:ext cx="1371600" cy="7604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7" name="Vývojový diagram: sumační spojení 26"/>
          <p:cNvSpPr/>
          <p:nvPr/>
        </p:nvSpPr>
        <p:spPr>
          <a:xfrm>
            <a:off x="899592" y="5373216"/>
            <a:ext cx="539080" cy="539080"/>
          </a:xfrm>
          <a:prstGeom prst="flowChartSummingJunction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cs-CZ"/>
          </a:p>
        </p:txBody>
      </p:sp>
      <p:graphicFrame>
        <p:nvGraphicFramePr>
          <p:cNvPr id="26" name="Objekt 25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2639246"/>
              </p:ext>
            </p:extLst>
          </p:nvPr>
        </p:nvGraphicFramePr>
        <p:xfrm>
          <a:off x="6135688" y="3575844"/>
          <a:ext cx="2819400" cy="758825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3079" name="Equation" r:id="rId14" imgW="1409400" imgH="380880" progId="Equation.DSMT4">
                  <p:embed/>
                </p:oleObj>
              </mc:Choice>
              <mc:Fallback>
                <p:oleObj name="Equation" r:id="rId14" imgW="140940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135688" y="3575844"/>
                        <a:ext cx="2819400" cy="758825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</p:spTree>
    <p:extLst>
      <p:ext uri="{BB962C8B-B14F-4D97-AF65-F5344CB8AC3E}">
        <p14:creationId xmlns:p14="http://schemas.microsoft.com/office/powerpoint/2010/main" val="121886008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500" fill="hold"/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4" fill="hold">
                      <p:stCondLst>
                        <p:cond delay="indefinite"/>
                      </p:stCondLst>
                      <p:childTnLst>
                        <p:par>
                          <p:cTn id="75" fill="hold">
                            <p:stCondLst>
                              <p:cond delay="0"/>
                            </p:stCondLst>
                            <p:childTnLst>
                              <p:par>
                                <p:cTn id="76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8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9" dur="5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2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4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5" dur="500" fill="hold"/>
                                        <p:tgtEl>
                                          <p:spTgt spid="2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1" grpId="0" animBg="1"/>
      <p:bldP spid="12" grpId="0" animBg="1"/>
      <p:bldP spid="13" grpId="0" animBg="1"/>
      <p:bldP spid="14" grpId="0" animBg="1"/>
      <p:bldP spid="15" grpId="0" animBg="1"/>
      <p:bldP spid="16" grpId="0" animBg="1"/>
      <p:bldP spid="17" grpId="0" animBg="1"/>
      <p:bldP spid="18" grpId="0" animBg="1"/>
      <p:bldP spid="19" grpId="0" animBg="1"/>
      <p:bldP spid="20" grpId="0" animBg="1"/>
      <p:bldP spid="21" grpId="0" animBg="1"/>
      <p:bldP spid="22" grpId="0" animBg="1"/>
      <p:bldP spid="27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Rovnováha sil</a:t>
            </a:r>
          </a:p>
        </p:txBody>
      </p:sp>
      <p:pic>
        <p:nvPicPr>
          <p:cNvPr id="7" name="Zástupný symbol pro obsah 6"/>
          <p:cNvPicPr>
            <a:picLocks noGrp="1" noChangeAspect="1"/>
          </p:cNvPicPr>
          <p:nvPr>
            <p:ph idx="1"/>
          </p:nvPr>
        </p:nvPicPr>
        <p:blipFill>
          <a:blip r:embed="rId4"/>
          <a:stretch>
            <a:fillRect/>
          </a:stretch>
        </p:blipFill>
        <p:spPr>
          <a:xfrm>
            <a:off x="2590800" y="1307332"/>
            <a:ext cx="4003377" cy="2015920"/>
          </a:xfrm>
          <a:prstGeom prst="rect">
            <a:avLst/>
          </a:prstGeom>
        </p:spPr>
      </p:pic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9EE04D-13B3-490D-AD87-27A4AC18E4FF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Laminární kanál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6</a:t>
            </a:fld>
            <a:endParaRPr lang="cs-CZ"/>
          </a:p>
        </p:txBody>
      </p:sp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41211044"/>
              </p:ext>
            </p:extLst>
          </p:nvPr>
        </p:nvGraphicFramePr>
        <p:xfrm>
          <a:off x="1430752" y="3603153"/>
          <a:ext cx="4901760" cy="78696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8" name="Equation" r:id="rId5" imgW="2450880" imgH="393480" progId="Equation.DSMT4">
                  <p:embed/>
                </p:oleObj>
              </mc:Choice>
              <mc:Fallback>
                <p:oleObj name="Equation" r:id="rId5" imgW="24508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430752" y="3603153"/>
                        <a:ext cx="4901760" cy="78696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902836381"/>
              </p:ext>
            </p:extLst>
          </p:nvPr>
        </p:nvGraphicFramePr>
        <p:xfrm>
          <a:off x="6985000" y="3619346"/>
          <a:ext cx="12700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099" name="Equation" r:id="rId7" imgW="634680" imgH="355320" progId="Equation.DSMT4">
                  <p:embed/>
                </p:oleObj>
              </mc:Choice>
              <mc:Fallback>
                <p:oleObj name="Equation" r:id="rId7" imgW="63468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6985000" y="3619346"/>
                        <a:ext cx="1270000" cy="71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0" name="Objekt 9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7217322"/>
              </p:ext>
            </p:extLst>
          </p:nvPr>
        </p:nvGraphicFramePr>
        <p:xfrm>
          <a:off x="4783112" y="4848663"/>
          <a:ext cx="15494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0" name="Equation" r:id="rId9" imgW="774360" imgH="380880" progId="Equation.DSMT4">
                  <p:embed/>
                </p:oleObj>
              </mc:Choice>
              <mc:Fallback>
                <p:oleObj name="Equation" r:id="rId9" imgW="77436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783112" y="4848663"/>
                        <a:ext cx="1549400" cy="76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874909132"/>
              </p:ext>
            </p:extLst>
          </p:nvPr>
        </p:nvGraphicFramePr>
        <p:xfrm>
          <a:off x="3096189" y="4874063"/>
          <a:ext cx="9652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4101" name="Equation" r:id="rId11" imgW="482400" imgH="355320" progId="Equation.DSMT4">
                  <p:embed/>
                </p:oleObj>
              </mc:Choice>
              <mc:Fallback>
                <p:oleObj name="Equation" r:id="rId11" imgW="48240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2"/>
                      <a:stretch>
                        <a:fillRect/>
                      </a:stretch>
                    </p:blipFill>
                    <p:spPr>
                      <a:xfrm>
                        <a:off x="3096189" y="4874063"/>
                        <a:ext cx="965200" cy="71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ovéPole 11"/>
          <p:cNvSpPr txBox="1"/>
          <p:nvPr/>
        </p:nvSpPr>
        <p:spPr>
          <a:xfrm>
            <a:off x="2241556" y="4590990"/>
            <a:ext cx="99443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Newton:</a:t>
            </a:r>
          </a:p>
        </p:txBody>
      </p:sp>
    </p:spTree>
    <p:extLst>
      <p:ext uri="{BB962C8B-B14F-4D97-AF65-F5344CB8AC3E}">
        <p14:creationId xmlns:p14="http://schemas.microsoft.com/office/powerpoint/2010/main" val="166984108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8" fill="hold">
                            <p:stCondLst>
                              <p:cond delay="500"/>
                            </p:stCondLst>
                            <p:childTnLst>
                              <p:par>
                                <p:cTn id="19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Řešení 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1D80597-9AC3-453A-ADF9-87CDCAF55E29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Laminární kanál</a:t>
            </a:r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7</a:t>
            </a:fld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330844719"/>
              </p:ext>
            </p:extLst>
          </p:nvPr>
        </p:nvGraphicFramePr>
        <p:xfrm>
          <a:off x="1149524" y="1266825"/>
          <a:ext cx="1244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2" name="Equation" r:id="rId4" imgW="622080" imgH="380880" progId="Equation.DSMT4">
                  <p:embed/>
                </p:oleObj>
              </mc:Choice>
              <mc:Fallback>
                <p:oleObj name="Equation" r:id="rId4" imgW="62208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149524" y="1266825"/>
                        <a:ext cx="1244600" cy="76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4740663"/>
              </p:ext>
            </p:extLst>
          </p:nvPr>
        </p:nvGraphicFramePr>
        <p:xfrm>
          <a:off x="3600624" y="1326482"/>
          <a:ext cx="24130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3" name="Equation" r:id="rId6" imgW="1206360" imgH="355320" progId="Equation.DSMT4">
                  <p:embed/>
                </p:oleObj>
              </mc:Choice>
              <mc:Fallback>
                <p:oleObj name="Equation" r:id="rId6" imgW="120636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7"/>
                      <a:stretch>
                        <a:fillRect/>
                      </a:stretch>
                    </p:blipFill>
                    <p:spPr>
                      <a:xfrm>
                        <a:off x="3600624" y="1326482"/>
                        <a:ext cx="2413000" cy="71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85225491"/>
              </p:ext>
            </p:extLst>
          </p:nvPr>
        </p:nvGraphicFramePr>
        <p:xfrm>
          <a:off x="3740324" y="2291682"/>
          <a:ext cx="2133600" cy="355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4" name="Equation" r:id="rId8" imgW="1066680" imgH="177480" progId="Equation.DSMT4">
                  <p:embed/>
                </p:oleObj>
              </mc:Choice>
              <mc:Fallback>
                <p:oleObj name="Equation" r:id="rId8" imgW="1066680" imgH="177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9"/>
                      <a:stretch>
                        <a:fillRect/>
                      </a:stretch>
                    </p:blipFill>
                    <p:spPr>
                      <a:xfrm>
                        <a:off x="3740324" y="2291682"/>
                        <a:ext cx="2133600" cy="355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Objekt 10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21881548"/>
              </p:ext>
            </p:extLst>
          </p:nvPr>
        </p:nvGraphicFramePr>
        <p:xfrm>
          <a:off x="6769100" y="1600200"/>
          <a:ext cx="2006600" cy="1143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5" name="Equation" r:id="rId10" imgW="1002960" imgH="571320" progId="Equation.DSMT4">
                  <p:embed/>
                </p:oleObj>
              </mc:Choice>
              <mc:Fallback>
                <p:oleObj name="Equation" r:id="rId10" imgW="1002960" imgH="571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6769100" y="1600200"/>
                        <a:ext cx="2006600" cy="1143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2" name="Objekt 11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106883872"/>
              </p:ext>
            </p:extLst>
          </p:nvPr>
        </p:nvGraphicFramePr>
        <p:xfrm>
          <a:off x="1043608" y="3151981"/>
          <a:ext cx="22606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6" name="Equation" r:id="rId12" imgW="1130040" imgH="355320" progId="Equation.DSMT4">
                  <p:embed/>
                </p:oleObj>
              </mc:Choice>
              <mc:Fallback>
                <p:oleObj name="Equation" r:id="rId12" imgW="113004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3"/>
                      <a:stretch>
                        <a:fillRect/>
                      </a:stretch>
                    </p:blipFill>
                    <p:spPr>
                      <a:xfrm>
                        <a:off x="1043608" y="3151981"/>
                        <a:ext cx="2260600" cy="711200"/>
                      </a:xfrm>
                      <a:prstGeom prst="rect">
                        <a:avLst/>
                      </a:prstGeom>
                      <a:ln w="19050">
                        <a:solidFill>
                          <a:srgbClr val="FF0000"/>
                        </a:solidFill>
                      </a:ln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3" name="Objekt 12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228936741"/>
              </p:ext>
            </p:extLst>
          </p:nvPr>
        </p:nvGraphicFramePr>
        <p:xfrm>
          <a:off x="6599171" y="3166463"/>
          <a:ext cx="21590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7" name="Equation" r:id="rId14" imgW="1079280" imgH="355320" progId="Equation.DSMT4">
                  <p:embed/>
                </p:oleObj>
              </mc:Choice>
              <mc:Fallback>
                <p:oleObj name="Equation" r:id="rId14" imgW="107928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6599171" y="3166463"/>
                        <a:ext cx="2159000" cy="71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4" name="Objekt 13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039634722"/>
              </p:ext>
            </p:extLst>
          </p:nvPr>
        </p:nvGraphicFramePr>
        <p:xfrm>
          <a:off x="3851920" y="3297491"/>
          <a:ext cx="2260600" cy="381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8" name="Equation" r:id="rId16" imgW="1130040" imgH="190440" progId="Equation.DSMT4">
                  <p:embed/>
                </p:oleObj>
              </mc:Choice>
              <mc:Fallback>
                <p:oleObj name="Equation" r:id="rId16" imgW="1130040" imgH="19044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7"/>
                      <a:stretch>
                        <a:fillRect/>
                      </a:stretch>
                    </p:blipFill>
                    <p:spPr>
                      <a:xfrm>
                        <a:off x="3851920" y="3297491"/>
                        <a:ext cx="2260600" cy="381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5" name="TextovéPole 14"/>
          <p:cNvSpPr txBox="1"/>
          <p:nvPr/>
        </p:nvSpPr>
        <p:spPr>
          <a:xfrm>
            <a:off x="3900478" y="2930454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MAX</a:t>
            </a:r>
          </a:p>
        </p:txBody>
      </p:sp>
      <p:sp>
        <p:nvSpPr>
          <p:cNvPr id="16" name="TextovéPole 15"/>
          <p:cNvSpPr txBox="1"/>
          <p:nvPr/>
        </p:nvSpPr>
        <p:spPr>
          <a:xfrm>
            <a:off x="2919977" y="2291682"/>
            <a:ext cx="606256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 err="1"/>
              <a:t>o.p</a:t>
            </a:r>
            <a:r>
              <a:rPr lang="cs-CZ" dirty="0"/>
              <a:t>.:</a:t>
            </a:r>
          </a:p>
        </p:txBody>
      </p:sp>
      <p:graphicFrame>
        <p:nvGraphicFramePr>
          <p:cNvPr id="17" name="Objekt 1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020481534"/>
              </p:ext>
            </p:extLst>
          </p:nvPr>
        </p:nvGraphicFramePr>
        <p:xfrm>
          <a:off x="859233" y="4442983"/>
          <a:ext cx="2667000" cy="7112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29" name="Equation" r:id="rId18" imgW="1333440" imgH="355320" progId="Equation.DSMT4">
                  <p:embed/>
                </p:oleObj>
              </mc:Choice>
              <mc:Fallback>
                <p:oleObj name="Equation" r:id="rId18" imgW="133344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9"/>
                      <a:stretch>
                        <a:fillRect/>
                      </a:stretch>
                    </p:blipFill>
                    <p:spPr>
                      <a:xfrm>
                        <a:off x="859233" y="4442983"/>
                        <a:ext cx="2667000" cy="7112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8" name="Objekt 1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113753606"/>
              </p:ext>
            </p:extLst>
          </p:nvPr>
        </p:nvGraphicFramePr>
        <p:xfrm>
          <a:off x="4337050" y="4492625"/>
          <a:ext cx="30734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0" name="Equation" r:id="rId20" imgW="1536480" imgH="368280" progId="Equation.DSMT4">
                  <p:embed/>
                </p:oleObj>
              </mc:Choice>
              <mc:Fallback>
                <p:oleObj name="Equation" r:id="rId20" imgW="153648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1"/>
                      <a:stretch>
                        <a:fillRect/>
                      </a:stretch>
                    </p:blipFill>
                    <p:spPr>
                      <a:xfrm>
                        <a:off x="4337050" y="4492625"/>
                        <a:ext cx="30734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9" name="Zástupný symbol pro obsah 18"/>
          <p:cNvGraphicFramePr>
            <a:graphicFrameLocks noGrp="1" noChangeAspect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75642100"/>
              </p:ext>
            </p:extLst>
          </p:nvPr>
        </p:nvGraphicFramePr>
        <p:xfrm>
          <a:off x="4235040" y="5470588"/>
          <a:ext cx="2768400" cy="71064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5131" name="Equation" r:id="rId22" imgW="1384200" imgH="355320" progId="Equation.DSMT4">
                  <p:embed/>
                </p:oleObj>
              </mc:Choice>
              <mc:Fallback>
                <p:oleObj name="Equation" r:id="rId22" imgW="138420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23"/>
                      <a:stretch>
                        <a:fillRect/>
                      </a:stretch>
                    </p:blipFill>
                    <p:spPr>
                      <a:xfrm>
                        <a:off x="4235040" y="5470588"/>
                        <a:ext cx="2768400" cy="71064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0" name="TextovéPole 19"/>
          <p:cNvSpPr txBox="1"/>
          <p:nvPr/>
        </p:nvSpPr>
        <p:spPr>
          <a:xfrm>
            <a:off x="3921771" y="4126687"/>
            <a:ext cx="267740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dirty="0"/>
              <a:t>střední objemová rychlost:</a:t>
            </a:r>
          </a:p>
        </p:txBody>
      </p:sp>
    </p:spTree>
    <p:extLst>
      <p:ext uri="{BB962C8B-B14F-4D97-AF65-F5344CB8AC3E}">
        <p14:creationId xmlns:p14="http://schemas.microsoft.com/office/powerpoint/2010/main" val="218312840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500"/>
                            </p:stCondLst>
                            <p:childTnLst>
                              <p:par>
                                <p:cTn id="14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2" fill="hold">
                            <p:stCondLst>
                              <p:cond delay="500"/>
                            </p:stCondLst>
                            <p:childTnLst>
                              <p:par>
                                <p:cTn id="3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0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1" fill="hold">
                      <p:stCondLst>
                        <p:cond delay="indefinite"/>
                      </p:stCondLst>
                      <p:childTnLst>
                        <p:par>
                          <p:cTn id="42" fill="hold">
                            <p:stCondLst>
                              <p:cond delay="0"/>
                            </p:stCondLst>
                            <p:childTnLst>
                              <p:par>
                                <p:cTn id="43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0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1" fill="hold">
                            <p:stCondLst>
                              <p:cond delay="500"/>
                            </p:stCondLst>
                            <p:childTnLst>
                              <p:par>
                                <p:cTn id="52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4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5" fill="hold">
                      <p:stCondLst>
                        <p:cond delay="indefinite"/>
                      </p:stCondLst>
                      <p:childTnLst>
                        <p:par>
                          <p:cTn id="56" fill="hold">
                            <p:stCondLst>
                              <p:cond delay="0"/>
                            </p:stCondLst>
                            <p:childTnLst>
                              <p:par>
                                <p:cTn id="57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" grpId="0"/>
      <p:bldP spid="16" grpId="0"/>
      <p:bldP spid="20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Síly</a:t>
            </a:r>
          </a:p>
        </p:txBody>
      </p:sp>
      <p:sp>
        <p:nvSpPr>
          <p:cNvPr id="3" name="Zástupný symbol pro obsah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cs-CZ" dirty="0"/>
              <a:t>Setrvačná síla</a:t>
            </a:r>
          </a:p>
          <a:p>
            <a:endParaRPr lang="cs-CZ" dirty="0"/>
          </a:p>
          <a:p>
            <a:r>
              <a:rPr lang="cs-CZ" dirty="0"/>
              <a:t>Třecí síla</a:t>
            </a:r>
          </a:p>
          <a:p>
            <a:endParaRPr lang="cs-CZ" dirty="0"/>
          </a:p>
          <a:p>
            <a:r>
              <a:rPr lang="cs-CZ" dirty="0"/>
              <a:t>Tlaková síla</a:t>
            </a:r>
          </a:p>
          <a:p>
            <a:endParaRPr lang="cs-CZ" dirty="0"/>
          </a:p>
          <a:p>
            <a:r>
              <a:rPr lang="cs-CZ" dirty="0"/>
              <a:t>Smykové napětí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B090D-115E-4983-98D1-EE0DB10090DC}" type="datetime1">
              <a:rPr lang="cs-CZ" smtClean="0"/>
              <a:t>4.9.2024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Laminární kanál</a:t>
            </a:r>
            <a:endParaRPr lang="cs-CZ" dirty="0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8</a:t>
            </a:fld>
            <a:endParaRPr lang="cs-CZ"/>
          </a:p>
        </p:txBody>
      </p:sp>
      <p:graphicFrame>
        <p:nvGraphicFramePr>
          <p:cNvPr id="7" name="Objekt 6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2122804355"/>
              </p:ext>
            </p:extLst>
          </p:nvPr>
        </p:nvGraphicFramePr>
        <p:xfrm>
          <a:off x="3873500" y="1843088"/>
          <a:ext cx="1397000" cy="709612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6" name="Equation" r:id="rId3" imgW="698400" imgH="355320" progId="Equation.DSMT4">
                  <p:embed/>
                </p:oleObj>
              </mc:Choice>
              <mc:Fallback>
                <p:oleObj name="Equation" r:id="rId3" imgW="698400" imgH="35532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3873500" y="1843088"/>
                        <a:ext cx="1397000" cy="709612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8" name="Objekt 7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3660945232"/>
              </p:ext>
            </p:extLst>
          </p:nvPr>
        </p:nvGraphicFramePr>
        <p:xfrm>
          <a:off x="3517900" y="3046413"/>
          <a:ext cx="2108200" cy="7874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7" name="Equation" r:id="rId5" imgW="1054080" imgH="393480" progId="Equation.DSMT4">
                  <p:embed/>
                </p:oleObj>
              </mc:Choice>
              <mc:Fallback>
                <p:oleObj name="Equation" r:id="rId5" imgW="1054080" imgH="3934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3517900" y="3046413"/>
                        <a:ext cx="2108200" cy="7874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9" name="Objekt 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4232821648"/>
              </p:ext>
            </p:extLst>
          </p:nvPr>
        </p:nvGraphicFramePr>
        <p:xfrm>
          <a:off x="3913188" y="4253270"/>
          <a:ext cx="1219200" cy="7366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8" name="Equation" r:id="rId7" imgW="609480" imgH="368280" progId="Equation.DSMT4">
                  <p:embed/>
                </p:oleObj>
              </mc:Choice>
              <mc:Fallback>
                <p:oleObj name="Equation" r:id="rId7" imgW="609480" imgH="3682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8"/>
                      <a:stretch>
                        <a:fillRect/>
                      </a:stretch>
                    </p:blipFill>
                    <p:spPr>
                      <a:xfrm>
                        <a:off x="3913188" y="4253270"/>
                        <a:ext cx="1219200" cy="7366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graphicFrame>
        <p:nvGraphicFramePr>
          <p:cNvPr id="11" name="Zástupný symbol pro obsah 18"/>
          <p:cNvGraphicFramePr>
            <a:graphicFrameLocks noChangeAspect="1"/>
          </p:cNvGraphicFramePr>
          <p:nvPr>
            <p:extLst>
              <p:ext uri="{D42A27DB-BD31-4B8C-83A1-F6EECF244321}">
                <p14:modId xmlns:p14="http://schemas.microsoft.com/office/powerpoint/2010/main" val="1405674017"/>
              </p:ext>
            </p:extLst>
          </p:nvPr>
        </p:nvGraphicFramePr>
        <p:xfrm>
          <a:off x="4492890" y="5546725"/>
          <a:ext cx="2895600" cy="762000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spid="_x0000_s6149" name="Equation" r:id="rId9" imgW="1447560" imgH="380880" progId="Equation.DSMT4">
                  <p:embed/>
                </p:oleObj>
              </mc:Choice>
              <mc:Fallback>
                <p:oleObj name="Equation" r:id="rId9" imgW="1447560" imgH="380880" progId="Equation.DSMT4">
                  <p:embed/>
                  <p:pic>
                    <p:nvPicPr>
                      <p:cNvPr id="0" name=""/>
                      <p:cNvPicPr/>
                      <p:nvPr/>
                    </p:nvPicPr>
                    <p:blipFill>
                      <a:blip r:embed="rId10"/>
                      <a:stretch>
                        <a:fillRect/>
                      </a:stretch>
                    </p:blipFill>
                    <p:spPr>
                      <a:xfrm>
                        <a:off x="4492890" y="5546725"/>
                        <a:ext cx="2895600" cy="762000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12" name="TextovéPole 11"/>
          <p:cNvSpPr txBox="1"/>
          <p:nvPr/>
        </p:nvSpPr>
        <p:spPr>
          <a:xfrm>
            <a:off x="5761761" y="2023064"/>
            <a:ext cx="3093026" cy="46166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cs-CZ" sz="2400" dirty="0">
                <a:solidFill>
                  <a:srgbClr val="FF0000"/>
                </a:solidFill>
              </a:rPr>
              <a:t>Setrvačná síla je nulová</a:t>
            </a:r>
          </a:p>
        </p:txBody>
      </p:sp>
      <p:sp>
        <p:nvSpPr>
          <p:cNvPr id="13" name="TextovéPole 12"/>
          <p:cNvSpPr txBox="1"/>
          <p:nvPr/>
        </p:nvSpPr>
        <p:spPr>
          <a:xfrm>
            <a:off x="6818434" y="3279305"/>
            <a:ext cx="1603131" cy="1200329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cs-CZ" sz="2400" dirty="0">
                <a:solidFill>
                  <a:srgbClr val="00B050"/>
                </a:solidFill>
              </a:rPr>
              <a:t>Třecí síla</a:t>
            </a:r>
          </a:p>
          <a:p>
            <a:pPr algn="ctr"/>
            <a:r>
              <a:rPr lang="cs-CZ" sz="2400" dirty="0">
                <a:solidFill>
                  <a:srgbClr val="00B050"/>
                </a:solidFill>
              </a:rPr>
              <a:t>=</a:t>
            </a:r>
          </a:p>
          <a:p>
            <a:pPr algn="ctr"/>
            <a:r>
              <a:rPr lang="cs-CZ" sz="2400" dirty="0">
                <a:solidFill>
                  <a:srgbClr val="00B050"/>
                </a:solidFill>
              </a:rPr>
              <a:t>Tlaková síla</a:t>
            </a:r>
          </a:p>
        </p:txBody>
      </p:sp>
    </p:spTree>
    <p:extLst>
      <p:ext uri="{BB962C8B-B14F-4D97-AF65-F5344CB8AC3E}">
        <p14:creationId xmlns:p14="http://schemas.microsoft.com/office/powerpoint/2010/main" val="349186676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500"/>
                            </p:stCondLst>
                            <p:childTnLst>
                              <p:par>
                                <p:cTn id="10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3" fill="hold">
                            <p:stCondLst>
                              <p:cond delay="1000"/>
                            </p:stCondLst>
                            <p:childTnLst>
                              <p:par>
                                <p:cTn id="14" presetID="45" presetClass="entr" presetSubtype="0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20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7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20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5" fill="hold">
                            <p:stCondLst>
                              <p:cond delay="500"/>
                            </p:stCondLst>
                            <p:childTnLst>
                              <p:par>
                                <p:cTn id="2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3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5" fill="hold">
                            <p:stCondLst>
                              <p:cond delay="500"/>
                            </p:stCondLst>
                            <p:childTnLst>
                              <p:par>
                                <p:cTn id="36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8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>
                      <p:stCondLst>
                        <p:cond delay="indefinite"/>
                      </p:stCondLst>
                      <p:childTnLst>
                        <p:par>
                          <p:cTn id="40" fill="hold">
                            <p:stCondLst>
                              <p:cond delay="0"/>
                            </p:stCondLst>
                            <p:childTnLst>
                              <p:par>
                                <p:cTn id="41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3" dur="20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4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5" dur="2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6" fill="hold">
                      <p:stCondLst>
                        <p:cond delay="indefinite"/>
                      </p:stCondLst>
                      <p:childTnLst>
                        <p:par>
                          <p:cTn id="47" fill="hold">
                            <p:stCondLst>
                              <p:cond delay="0"/>
                            </p:stCondLst>
                            <p:childTnLst>
                              <p:par>
                                <p:cTn id="48" presetID="2" presetClass="entr" presetSubtype="8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0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1" dur="500" fill="hold"/>
                                        <p:tgtEl>
                                          <p:spTgt spid="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2" fill="hold">
                            <p:stCondLst>
                              <p:cond delay="500"/>
                            </p:stCondLst>
                            <p:childTnLst>
                              <p:par>
                                <p:cTn id="53" presetID="10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5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uiExpand="1" build="p"/>
      <p:bldP spid="12" grpId="0"/>
      <p:bldP spid="13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Zástupný obsah 8">
            <a:extLst>
              <a:ext uri="{FF2B5EF4-FFF2-40B4-BE49-F238E27FC236}">
                <a16:creationId xmlns:a16="http://schemas.microsoft.com/office/drawing/2014/main" xmlns="" id="{05CACC6C-1DB4-48C3-A3E8-03FB32D4B7C9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26995" y="1600200"/>
            <a:ext cx="5090009" cy="4525963"/>
          </a:xfrm>
        </p:spPr>
      </p:pic>
      <p:sp>
        <p:nvSpPr>
          <p:cNvPr id="2" name="Nadpis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/>
              <a:t>Kanál</a:t>
            </a:r>
          </a:p>
        </p:txBody>
      </p:sp>
      <p:sp>
        <p:nvSpPr>
          <p:cNvPr id="4" name="Zástupný symbol pro datum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B2B090D-115E-4983-98D1-EE0DB10090DC}" type="datetime1">
              <a:rPr lang="cs-CZ" smtClean="0"/>
              <a:t>4.9.2024</a:t>
            </a:fld>
            <a:endParaRPr lang="cs-CZ"/>
          </a:p>
        </p:txBody>
      </p:sp>
      <p:sp>
        <p:nvSpPr>
          <p:cNvPr id="6" name="Zástupný symbol pro číslo snímku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AB0D4C4-7158-4BB2-8098-2D687DD085CD}" type="slidenum">
              <a:rPr lang="cs-CZ" smtClean="0"/>
              <a:pPr/>
              <a:t>9</a:t>
            </a:fld>
            <a:endParaRPr lang="cs-CZ"/>
          </a:p>
        </p:txBody>
      </p:sp>
      <p:sp>
        <p:nvSpPr>
          <p:cNvPr id="5" name="Zástupný symbol pro zápatí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cs-CZ"/>
              <a:t>Laminární kanál</a:t>
            </a:r>
            <a:endParaRPr lang="cs-CZ" dirty="0"/>
          </a:p>
        </p:txBody>
      </p:sp>
      <p:grpSp>
        <p:nvGrpSpPr>
          <p:cNvPr id="21" name="Skupina 20"/>
          <p:cNvGrpSpPr/>
          <p:nvPr/>
        </p:nvGrpSpPr>
        <p:grpSpPr>
          <a:xfrm>
            <a:off x="5076056" y="1197927"/>
            <a:ext cx="3759200" cy="811452"/>
            <a:chOff x="5076056" y="1197927"/>
            <a:chExt cx="3759200" cy="811452"/>
          </a:xfrm>
        </p:grpSpPr>
        <p:graphicFrame>
          <p:nvGraphicFramePr>
            <p:cNvPr id="14" name="Objekt 13"/>
            <p:cNvGraphicFramePr>
              <a:graphicFrameLocks noChangeAspect="1"/>
            </p:cNvGraphicFramePr>
            <p:nvPr/>
          </p:nvGraphicFramePr>
          <p:xfrm>
            <a:off x="5076056" y="1197927"/>
            <a:ext cx="3759200" cy="7874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0" name="Equation" r:id="rId4" imgW="1879560" imgH="393480" progId="Equation.DSMT4">
                    <p:embed/>
                  </p:oleObj>
                </mc:Choice>
                <mc:Fallback>
                  <p:oleObj name="Equation" r:id="rId4" imgW="1879560" imgH="393480" progId="Equation.DSMT4">
                    <p:embed/>
                    <p:pic>
                      <p:nvPicPr>
                        <p:cNvPr id="14" name="Objekt 13"/>
                        <p:cNvPicPr/>
                        <p:nvPr/>
                      </p:nvPicPr>
                      <p:blipFill>
                        <a:blip r:embed="rId5"/>
                        <a:stretch>
                          <a:fillRect/>
                        </a:stretch>
                      </p:blipFill>
                      <p:spPr>
                        <a:xfrm>
                          <a:off x="5076056" y="1197927"/>
                          <a:ext cx="3759200" cy="7874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6" name="Přímá spojnice se šipkou 15"/>
            <p:cNvCxnSpPr/>
            <p:nvPr/>
          </p:nvCxnSpPr>
          <p:spPr>
            <a:xfrm>
              <a:off x="5364088" y="1816815"/>
              <a:ext cx="576064" cy="19256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3" name="Skupina 22"/>
          <p:cNvGrpSpPr/>
          <p:nvPr/>
        </p:nvGrpSpPr>
        <p:grpSpPr>
          <a:xfrm>
            <a:off x="5220072" y="5645150"/>
            <a:ext cx="1964432" cy="711200"/>
            <a:chOff x="5220072" y="5645150"/>
            <a:chExt cx="1964432" cy="711200"/>
          </a:xfrm>
        </p:grpSpPr>
        <p:graphicFrame>
          <p:nvGraphicFramePr>
            <p:cNvPr id="10" name="Zástupný symbol pro obsah 18"/>
            <p:cNvGraphicFramePr>
              <a:graphicFrameLocks noChangeAspect="1"/>
            </p:cNvGraphicFramePr>
            <p:nvPr/>
          </p:nvGraphicFramePr>
          <p:xfrm>
            <a:off x="5508104" y="5645150"/>
            <a:ext cx="1676400" cy="7112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1" name="Equation" r:id="rId6" imgW="838080" imgH="355320" progId="Equation.DSMT4">
                    <p:embed/>
                  </p:oleObj>
                </mc:Choice>
                <mc:Fallback>
                  <p:oleObj name="Equation" r:id="rId6" imgW="838080" imgH="355320" progId="Equation.DSMT4">
                    <p:embed/>
                    <p:pic>
                      <p:nvPicPr>
                        <p:cNvPr id="10" name="Zástupný symbol pro obsah 18"/>
                        <p:cNvPicPr/>
                        <p:nvPr/>
                      </p:nvPicPr>
                      <p:blipFill>
                        <a:blip r:embed="rId7"/>
                        <a:stretch>
                          <a:fillRect/>
                        </a:stretch>
                      </p:blipFill>
                      <p:spPr>
                        <a:xfrm>
                          <a:off x="5508104" y="5645150"/>
                          <a:ext cx="1676400" cy="7112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18" name="Přímá spojnice se šipkou 17"/>
            <p:cNvCxnSpPr/>
            <p:nvPr/>
          </p:nvCxnSpPr>
          <p:spPr>
            <a:xfrm flipH="1" flipV="1">
              <a:off x="5220072" y="5645150"/>
              <a:ext cx="288032" cy="355600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  <p:grpSp>
        <p:nvGrpSpPr>
          <p:cNvPr id="22" name="Skupina 21"/>
          <p:cNvGrpSpPr/>
          <p:nvPr/>
        </p:nvGrpSpPr>
        <p:grpSpPr>
          <a:xfrm>
            <a:off x="6553200" y="3494881"/>
            <a:ext cx="2033240" cy="736600"/>
            <a:chOff x="6553200" y="3494881"/>
            <a:chExt cx="2033240" cy="736600"/>
          </a:xfrm>
        </p:grpSpPr>
        <p:graphicFrame>
          <p:nvGraphicFramePr>
            <p:cNvPr id="11" name="Objekt 10"/>
            <p:cNvGraphicFramePr>
              <a:graphicFrameLocks noChangeAspect="1"/>
            </p:cNvGraphicFramePr>
            <p:nvPr/>
          </p:nvGraphicFramePr>
          <p:xfrm>
            <a:off x="6732240" y="3494881"/>
            <a:ext cx="1854200" cy="736600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7172" name="Equation" r:id="rId8" imgW="927000" imgH="368280" progId="Equation.DSMT4">
                    <p:embed/>
                  </p:oleObj>
                </mc:Choice>
                <mc:Fallback>
                  <p:oleObj name="Equation" r:id="rId8" imgW="927000" imgH="368280" progId="Equation.DSMT4">
                    <p:embed/>
                    <p:pic>
                      <p:nvPicPr>
                        <p:cNvPr id="11" name="Objekt 10"/>
                        <p:cNvPicPr/>
                        <p:nvPr/>
                      </p:nvPicPr>
                      <p:blipFill>
                        <a:blip r:embed="rId9"/>
                        <a:stretch>
                          <a:fillRect/>
                        </a:stretch>
                      </p:blipFill>
                      <p:spPr>
                        <a:xfrm>
                          <a:off x="6732240" y="3494881"/>
                          <a:ext cx="1854200" cy="736600"/>
                        </a:xfrm>
                        <a:prstGeom prst="rect">
                          <a:avLst/>
                        </a:prstGeom>
                      </p:spPr>
                    </p:pic>
                  </p:oleObj>
                </mc:Fallback>
              </mc:AlternateContent>
            </a:graphicData>
          </a:graphic>
        </p:graphicFrame>
        <p:cxnSp>
          <p:nvCxnSpPr>
            <p:cNvPr id="20" name="Přímá spojnice se šipkou 19"/>
            <p:cNvCxnSpPr/>
            <p:nvPr/>
          </p:nvCxnSpPr>
          <p:spPr>
            <a:xfrm flipH="1">
              <a:off x="6553200" y="3863181"/>
              <a:ext cx="179040" cy="14764"/>
            </a:xfrm>
            <a:prstGeom prst="straightConnector1">
              <a:avLst/>
            </a:prstGeom>
            <a:ln>
              <a:tailEnd type="triangle"/>
            </a:ln>
          </p:spPr>
          <p:style>
            <a:lnRef idx="1">
              <a:schemeClr val="accent1"/>
            </a:lnRef>
            <a:fillRef idx="0">
              <a:schemeClr val="accent1"/>
            </a:fillRef>
            <a:effectRef idx="0">
              <a:schemeClr val="accent1"/>
            </a:effectRef>
            <a:fontRef idx="minor">
              <a:schemeClr val="tx1"/>
            </a:fontRef>
          </p:style>
        </p:cxnSp>
      </p:grpSp>
    </p:spTree>
    <p:extLst>
      <p:ext uri="{BB962C8B-B14F-4D97-AF65-F5344CB8AC3E}">
        <p14:creationId xmlns:p14="http://schemas.microsoft.com/office/powerpoint/2010/main" val="289737376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right)">
                                      <p:cBhvr>
                                        <p:cTn id="12" dur="500"/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Motiv sady Office">
  <a:themeElements>
    <a:clrScheme name="Kancelář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Kancelář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Motiv Office">
  <a:themeElements>
    <a:clrScheme name="Kancelář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Kancelář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Kancelář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2146</TotalTime>
  <Words>172</Words>
  <Application>Microsoft Office PowerPoint</Application>
  <PresentationFormat>Předvádění na obrazovce (4:3)</PresentationFormat>
  <Paragraphs>95</Paragraphs>
  <Slides>10</Slides>
  <Notes>8</Notes>
  <HiddenSlides>0</HiddenSlides>
  <MMClips>0</MMClips>
  <ScaleCrop>false</ScaleCrop>
  <HeadingPairs>
    <vt:vector size="8" baseType="variant">
      <vt:variant>
        <vt:lpstr>Použitá písma</vt:lpstr>
      </vt:variant>
      <vt:variant>
        <vt:i4>6</vt:i4>
      </vt:variant>
      <vt:variant>
        <vt:lpstr>Motiv</vt:lpstr>
      </vt:variant>
      <vt:variant>
        <vt:i4>1</vt:i4>
      </vt:variant>
      <vt:variant>
        <vt:lpstr>Vložené servery OLE</vt:lpstr>
      </vt:variant>
      <vt:variant>
        <vt:i4>1</vt:i4>
      </vt:variant>
      <vt:variant>
        <vt:lpstr>Nadpisy snímků</vt:lpstr>
      </vt:variant>
      <vt:variant>
        <vt:i4>10</vt:i4>
      </vt:variant>
    </vt:vector>
  </HeadingPairs>
  <TitlesOfParts>
    <vt:vector size="18" baseType="lpstr">
      <vt:lpstr>Arial</vt:lpstr>
      <vt:lpstr>Calibri</vt:lpstr>
      <vt:lpstr>Courier New</vt:lpstr>
      <vt:lpstr>Symbol</vt:lpstr>
      <vt:lpstr>Times New Roman</vt:lpstr>
      <vt:lpstr>Wingdings</vt:lpstr>
      <vt:lpstr>Motiv sady Office</vt:lpstr>
      <vt:lpstr>Equation</vt:lpstr>
      <vt:lpstr>Laminární proudění v kanále</vt:lpstr>
      <vt:lpstr>Definice úlohy</vt:lpstr>
      <vt:lpstr>N-S rovnice 2D</vt:lpstr>
      <vt:lpstr>Rovinný kanál</vt:lpstr>
      <vt:lpstr>N-S rovnice 2D</vt:lpstr>
      <vt:lpstr>Rovnováha sil</vt:lpstr>
      <vt:lpstr>Řešení </vt:lpstr>
      <vt:lpstr>Síly</vt:lpstr>
      <vt:lpstr>Kanál</vt:lpstr>
      <vt:lpstr>Kruhové potrubí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Veličiny v turbulenci</dc:title>
  <dc:creator>Uruba</dc:creator>
  <cp:lastModifiedBy>Vaclav Uruba</cp:lastModifiedBy>
  <cp:revision>135</cp:revision>
  <dcterms:created xsi:type="dcterms:W3CDTF">2010-10-30T14:22:59Z</dcterms:created>
  <dcterms:modified xsi:type="dcterms:W3CDTF">2024-09-04T15:24:43Z</dcterms:modified>
</cp:coreProperties>
</file>