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77" r:id="rId9"/>
    <p:sldId id="265" r:id="rId10"/>
    <p:sldId id="272" r:id="rId11"/>
    <p:sldId id="259" r:id="rId12"/>
    <p:sldId id="260" r:id="rId13"/>
    <p:sldId id="274" r:id="rId14"/>
    <p:sldId id="273" r:id="rId15"/>
    <p:sldId id="278" r:id="rId16"/>
    <p:sldId id="281" r:id="rId17"/>
    <p:sldId id="279" r:id="rId18"/>
    <p:sldId id="276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55B"/>
    <a:srgbClr val="385D8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101" d="100"/>
          <a:sy n="101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2AFA-D662-4E15-A094-C6B619A44995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AD9E2-71FA-4211-B0DD-C0952ADCE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9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24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0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4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32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2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70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73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9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A9DE5-A5AD-4385-9983-6CBCF93AB79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2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5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11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44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94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0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89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73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AD9E2-71FA-4211-B0DD-C0952ADCEA9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28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3058-E531-4425-8A65-387862D88FE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C64E-EDFD-40E4-B836-6D8211397762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7D6F-873C-47BF-9575-5049D1B47ED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38D-848D-4183-A7A2-3D3A8BE5B2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5834-449E-4439-B0DF-FE7119E48CE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FD9F-009F-4DA9-95AE-A98327EB4374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A4A7-3389-45E7-A820-9C8C4B0ADD2F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90EE-3C3B-48F2-B5C3-7721E10954BF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A2D-73D9-467E-8330-E5639586767A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79BE-24B6-4300-8E23-16CF2BB295D3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D971-A3DD-4293-8082-1B83B1BC8871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B1C0-755F-4F01-A08D-7F5A54CBC26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D4C4-7158-4BB2-8098-2D687DD08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zcu.cz/~uruba/vyuka/MT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5" Type="http://schemas.openxmlformats.org/officeDocument/2006/relationships/image" Target="../media/image6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78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image" Target="../media/image93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12" Type="http://schemas.openxmlformats.org/officeDocument/2006/relationships/image" Target="../media/image9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85.emf"/><Relationship Id="rId10" Type="http://schemas.openxmlformats.org/officeDocument/2006/relationships/image" Target="../media/image90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4.wmf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Laminární </a:t>
            </a:r>
            <a:r>
              <a:rPr lang="cs-CZ"/>
              <a:t>mezní vrstva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3"/>
              </a:rPr>
              <a:t>http://home.zcu.cz/~</a:t>
            </a:r>
            <a:r>
              <a:rPr lang="cs-CZ" sz="2400">
                <a:hlinkClick r:id="rId3"/>
              </a:rPr>
              <a:t>uruba/vyuka/MTII</a:t>
            </a:r>
            <a:r>
              <a:rPr lang="cs-CZ" sz="2400" smtClean="0">
                <a:hlinkClick r:id="rId3"/>
              </a:rPr>
              <a:t>/</a:t>
            </a:r>
            <a:r>
              <a:rPr lang="cs-CZ" sz="2400" smtClean="0"/>
              <a:t>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593-6422-44DB-B4A3-A260D756929E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MV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00808"/>
            <a:ext cx="4112776" cy="237303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0ADC-3C73-48E9-A143-BBB0BF5C3093}" type="datetime1">
              <a:rPr lang="cs-CZ" smtClean="0"/>
              <a:t>4.9.2024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10</a:t>
            </a:fld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2123728" y="2458060"/>
            <a:ext cx="2195076" cy="1275941"/>
            <a:chOff x="2123728" y="2458060"/>
            <a:chExt cx="2195076" cy="1275941"/>
          </a:xfrm>
        </p:grpSpPr>
        <p:sp>
          <p:nvSpPr>
            <p:cNvPr id="8" name="Ovál 7"/>
            <p:cNvSpPr/>
            <p:nvPr/>
          </p:nvSpPr>
          <p:spPr>
            <a:xfrm>
              <a:off x="2518604" y="2458060"/>
              <a:ext cx="1800200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123728" y="3364669"/>
              <a:ext cx="1464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385D8A"/>
                  </a:solidFill>
                </a:rPr>
                <a:t>Setrvačná síla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644008" y="2001252"/>
            <a:ext cx="1680147" cy="1283732"/>
            <a:chOff x="4644008" y="2001252"/>
            <a:chExt cx="1680147" cy="1283732"/>
          </a:xfrm>
        </p:grpSpPr>
        <p:sp>
          <p:nvSpPr>
            <p:cNvPr id="9" name="Ovál 8"/>
            <p:cNvSpPr/>
            <p:nvPr/>
          </p:nvSpPr>
          <p:spPr>
            <a:xfrm>
              <a:off x="4644008" y="2420888"/>
              <a:ext cx="864096" cy="86409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076056" y="2001252"/>
              <a:ext cx="1248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10B55B"/>
                  </a:solidFill>
                </a:rPr>
                <a:t>Tlaková síla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724128" y="2420888"/>
            <a:ext cx="1189907" cy="1373978"/>
            <a:chOff x="5724128" y="2420888"/>
            <a:chExt cx="1189907" cy="1373978"/>
          </a:xfrm>
        </p:grpSpPr>
        <p:sp>
          <p:nvSpPr>
            <p:cNvPr id="10" name="Ovál 9"/>
            <p:cNvSpPr/>
            <p:nvPr/>
          </p:nvSpPr>
          <p:spPr>
            <a:xfrm>
              <a:off x="5724128" y="2420888"/>
              <a:ext cx="720080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929150" y="3425534"/>
              <a:ext cx="98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Třecí síla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2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Prandtlova rovnice MV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9" y="2356015"/>
            <a:ext cx="3574561" cy="28324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61" y="3229100"/>
            <a:ext cx="649920" cy="3045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420" y="3210458"/>
            <a:ext cx="1177980" cy="314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061" y="3751339"/>
            <a:ext cx="893640" cy="3553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060" y="3772504"/>
            <a:ext cx="1015500" cy="335016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6369600" y="3367814"/>
            <a:ext cx="5370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457950" y="3928999"/>
            <a:ext cx="4486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89123" y="262646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Okrajové podmínky: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91878" y="1828800"/>
            <a:ext cx="130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Prandl</a:t>
            </a:r>
            <a:r>
              <a:rPr lang="cs-CZ" dirty="0"/>
              <a:t> 1904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26D0-F0BC-4DB4-AE43-0644FFCFFDF2}" type="datetime1">
              <a:rPr lang="cs-CZ" smtClean="0"/>
              <a:t>4.9.2024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1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Laminární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Blasius</a:t>
            </a:r>
            <a:r>
              <a:rPr lang="cs-CZ" dirty="0"/>
              <a:t> 1908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55" y="1776809"/>
            <a:ext cx="2762161" cy="78170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77" y="2099806"/>
            <a:ext cx="2132550" cy="609120"/>
          </a:xfrm>
          <a:prstGeom prst="rect">
            <a:avLst/>
          </a:prstGeom>
          <a:ln w="34925" cap="sq">
            <a:solidFill>
              <a:schemeClr val="accent1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4451997" y="1388825"/>
            <a:ext cx="24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Bezrozměrné proměnné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220" y="3577917"/>
            <a:ext cx="771780" cy="77155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036812" y="2968797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Okrajové podmínky: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685" y="3486549"/>
            <a:ext cx="1909140" cy="862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760" y="4702529"/>
            <a:ext cx="1990380" cy="862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650" y="4845310"/>
            <a:ext cx="1177980" cy="81216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58" y="2794132"/>
            <a:ext cx="4465969" cy="338283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90939" y="2452483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Numerické řešení: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944-E8A2-41E1-B5DE-667F336A2063}" type="datetime1">
              <a:rPr lang="cs-CZ" smtClean="0"/>
              <a:t>4.9.2024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Blasius</a:t>
            </a:r>
            <a:r>
              <a:rPr lang="cs-CZ" dirty="0"/>
              <a:t> – formulace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Proměnné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Rice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 err="1"/>
              <a:t>O.p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41" y="3863181"/>
            <a:ext cx="1878675" cy="7233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12" y="3945864"/>
            <a:ext cx="1472475" cy="634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5277566"/>
            <a:ext cx="4468201" cy="799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687513"/>
            <a:ext cx="964725" cy="3172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937" y="2231489"/>
            <a:ext cx="6194551" cy="1395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5005" y="1606879"/>
            <a:ext cx="3858901" cy="507600"/>
          </a:xfrm>
          <a:prstGeom prst="rect">
            <a:avLst/>
          </a:prstGeom>
        </p:spPr>
      </p:pic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D04F-480B-44FF-9B33-3B5AAF829B38}" type="datetime1">
              <a:rPr lang="cs-CZ" smtClean="0"/>
              <a:t>4.9.2024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90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Blasius</a:t>
            </a:r>
            <a:r>
              <a:rPr lang="cs-CZ" dirty="0"/>
              <a:t> –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08" y="1714714"/>
            <a:ext cx="4420872" cy="29657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25" y="3618956"/>
            <a:ext cx="4114167" cy="28323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072" y="1921941"/>
            <a:ext cx="1117050" cy="3553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207" y="2323217"/>
            <a:ext cx="863175" cy="3299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073" y="1802927"/>
            <a:ext cx="2081775" cy="5202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120" y="3309641"/>
            <a:ext cx="812400" cy="3299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010" y="2181584"/>
            <a:ext cx="1827900" cy="4187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947" y="2560841"/>
            <a:ext cx="1827900" cy="444150"/>
          </a:xfrm>
          <a:prstGeom prst="rect">
            <a:avLst/>
          </a:prstGeom>
        </p:spPr>
      </p:pic>
      <p:cxnSp>
        <p:nvCxnSpPr>
          <p:cNvPr id="15" name="Přímá spojnice 14"/>
          <p:cNvCxnSpPr/>
          <p:nvPr/>
        </p:nvCxnSpPr>
        <p:spPr>
          <a:xfrm flipV="1">
            <a:off x="3419872" y="1983216"/>
            <a:ext cx="0" cy="211749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1763688" y="1946246"/>
            <a:ext cx="0" cy="2117490"/>
          </a:xfrm>
          <a:prstGeom prst="line">
            <a:avLst/>
          </a:prstGeom>
          <a:ln w="1905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1187624" y="1946246"/>
            <a:ext cx="0" cy="211749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78AE-518B-4C12-85D6-6C32B5866177}" type="datetime1">
              <a:rPr lang="cs-CZ" smtClean="0"/>
              <a:t>4.9.2024</a:t>
            </a:fld>
            <a:endParaRPr lang="cs-CZ"/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61" y="5232722"/>
            <a:ext cx="4620526" cy="83754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3000" y="1390815"/>
            <a:ext cx="2031000" cy="4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Blasius</a:t>
            </a:r>
            <a:r>
              <a:rPr lang="cs-CZ" dirty="0"/>
              <a:t>: síly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Setrvačná síla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Třecí síla</a:t>
            </a:r>
          </a:p>
          <a:p>
            <a:endParaRPr lang="cs-CZ" dirty="0"/>
          </a:p>
          <a:p>
            <a:r>
              <a:rPr lang="cs-CZ" dirty="0"/>
              <a:t>Tlaková síla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38D-848D-4183-A7A2-3D3A8BE5B2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12740"/>
              </p:ext>
            </p:extLst>
          </p:nvPr>
        </p:nvGraphicFramePr>
        <p:xfrm>
          <a:off x="3354388" y="1520825"/>
          <a:ext cx="2411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206360" imgH="431640" progId="Equation.DSMT4">
                  <p:embed/>
                </p:oleObj>
              </mc:Choice>
              <mc:Fallback>
                <p:oleObj name="Equation" r:id="rId3" imgW="1206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4388" y="1520825"/>
                        <a:ext cx="241141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89250"/>
              </p:ext>
            </p:extLst>
          </p:nvPr>
        </p:nvGraphicFramePr>
        <p:xfrm>
          <a:off x="3322638" y="4267200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939600" imgH="393480" progId="Equation.DSMT4">
                  <p:embed/>
                </p:oleObj>
              </mc:Choice>
              <mc:Fallback>
                <p:oleObj name="Equation" r:id="rId5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2638" y="4267200"/>
                        <a:ext cx="1879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31852"/>
              </p:ext>
            </p:extLst>
          </p:nvPr>
        </p:nvGraphicFramePr>
        <p:xfrm>
          <a:off x="2890838" y="2671763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0838" y="2671763"/>
                        <a:ext cx="1473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528751" y="4430106"/>
            <a:ext cx="280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Tlaková síla je nulová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94491" y="2071773"/>
            <a:ext cx="189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Setrvačná síla</a:t>
            </a:r>
          </a:p>
          <a:p>
            <a:pPr algn="ctr"/>
            <a:r>
              <a:rPr lang="cs-CZ" sz="2400" dirty="0">
                <a:solidFill>
                  <a:srgbClr val="00B050"/>
                </a:solidFill>
              </a:rPr>
              <a:t>=</a:t>
            </a:r>
          </a:p>
          <a:p>
            <a:pPr algn="ctr"/>
            <a:r>
              <a:rPr lang="cs-CZ" sz="2400" dirty="0">
                <a:solidFill>
                  <a:srgbClr val="00B050"/>
                </a:solidFill>
              </a:rPr>
              <a:t>Třecí síla</a:t>
            </a:r>
          </a:p>
        </p:txBody>
      </p:sp>
    </p:spTree>
    <p:extLst>
      <p:ext uri="{BB962C8B-B14F-4D97-AF65-F5344CB8AC3E}">
        <p14:creationId xmlns:p14="http://schemas.microsoft.com/office/powerpoint/2010/main" val="5129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FDF9C1-2C95-4922-AAA0-1190C879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Blasius: </a:t>
            </a:r>
            <a:r>
              <a:rPr lang="en-US" dirty="0" err="1"/>
              <a:t>rychlosti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ED489C2-A8A2-4599-9E09-C6D0C7BB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38D-848D-4183-A7A2-3D3A8BE5B2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9C54119-D1B9-410E-98A8-195D41E0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64349DA-BD4E-4466-8B33-77EEE3E9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xmlns="" id="{95DD8819-63FE-4C94-843D-F01EE452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67085"/>
              </p:ext>
            </p:extLst>
          </p:nvPr>
        </p:nvGraphicFramePr>
        <p:xfrm>
          <a:off x="179512" y="4221088"/>
          <a:ext cx="2204284" cy="51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102142" imgH="256597" progId="Equation.DSMT4">
                  <p:embed/>
                </p:oleObj>
              </mc:Choice>
              <mc:Fallback>
                <p:oleObj name="Equation" r:id="rId3" imgW="1102142" imgH="2565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221088"/>
                        <a:ext cx="2204284" cy="513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xmlns="" id="{0413A19C-E3C7-45AE-991B-9D6AFDFD9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67348"/>
              </p:ext>
            </p:extLst>
          </p:nvPr>
        </p:nvGraphicFramePr>
        <p:xfrm>
          <a:off x="179512" y="3039706"/>
          <a:ext cx="1423546" cy="9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711773" imgH="483137" progId="Equation.DSMT4">
                  <p:embed/>
                </p:oleObj>
              </mc:Choice>
              <mc:Fallback>
                <p:oleObj name="Equation" r:id="rId5" imgW="711773" imgH="4831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039706"/>
                        <a:ext cx="1423546" cy="96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Zástupný obsah 13">
            <a:extLst>
              <a:ext uri="{FF2B5EF4-FFF2-40B4-BE49-F238E27FC236}">
                <a16:creationId xmlns:a16="http://schemas.microsoft.com/office/drawing/2014/main" xmlns="" id="{A1291A58-BC91-48CB-9AFC-18E93C72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98316"/>
            <a:ext cx="5090009" cy="4525963"/>
          </a:xfrm>
        </p:spPr>
      </p:pic>
    </p:spTree>
    <p:extLst>
      <p:ext uri="{BB962C8B-B14F-4D97-AF65-F5344CB8AC3E}">
        <p14:creationId xmlns:p14="http://schemas.microsoft.com/office/powerpoint/2010/main" val="70129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Blasius</a:t>
            </a:r>
            <a:r>
              <a:rPr lang="en-US" dirty="0"/>
              <a:t>:</a:t>
            </a:r>
            <a:r>
              <a:rPr lang="cs-CZ" dirty="0"/>
              <a:t> síly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36" y="1600200"/>
            <a:ext cx="5093527" cy="452596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38D-848D-4183-A7A2-3D3A8BE5B2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17</a:t>
            </a:fld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1546632" y="5733256"/>
            <a:ext cx="2377296" cy="753042"/>
            <a:chOff x="1546632" y="5733256"/>
            <a:chExt cx="2377296" cy="753042"/>
          </a:xfrm>
        </p:grpSpPr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188172"/>
                </p:ext>
              </p:extLst>
            </p:nvPr>
          </p:nvGraphicFramePr>
          <p:xfrm>
            <a:off x="1546632" y="5877178"/>
            <a:ext cx="2152440" cy="60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1434960" imgH="406080" progId="Equation.DSMT4">
                    <p:embed/>
                  </p:oleObj>
                </mc:Choice>
                <mc:Fallback>
                  <p:oleObj name="Equation" r:id="rId4" imgW="14349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46632" y="5877178"/>
                          <a:ext cx="2152440" cy="609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Přímá spojnice se šipkou 9"/>
            <p:cNvCxnSpPr/>
            <p:nvPr/>
          </p:nvCxnSpPr>
          <p:spPr>
            <a:xfrm flipV="1">
              <a:off x="3697504" y="5733256"/>
              <a:ext cx="226424" cy="320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203848" y="3501008"/>
            <a:ext cx="2360556" cy="1181100"/>
            <a:chOff x="3203848" y="3501008"/>
            <a:chExt cx="2360556" cy="1181100"/>
          </a:xfrm>
        </p:grpSpPr>
        <p:cxnSp>
          <p:nvCxnSpPr>
            <p:cNvPr id="12" name="Přímá spojnice se šipkou 11"/>
            <p:cNvCxnSpPr/>
            <p:nvPr/>
          </p:nvCxnSpPr>
          <p:spPr>
            <a:xfrm flipH="1">
              <a:off x="3203848" y="4293096"/>
              <a:ext cx="49365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k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9666827"/>
                </p:ext>
              </p:extLst>
            </p:nvPr>
          </p:nvGraphicFramePr>
          <p:xfrm>
            <a:off x="3697504" y="3501008"/>
            <a:ext cx="18669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6" imgW="1244520" imgH="787320" progId="Equation.DSMT4">
                    <p:embed/>
                  </p:oleObj>
                </mc:Choice>
                <mc:Fallback>
                  <p:oleObj name="Equation" r:id="rId6" imgW="1244520" imgH="787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97504" y="3501008"/>
                          <a:ext cx="18669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44671"/>
              </p:ext>
            </p:extLst>
          </p:nvPr>
        </p:nvGraphicFramePr>
        <p:xfrm>
          <a:off x="7033472" y="4682108"/>
          <a:ext cx="8121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3472" y="4682108"/>
                        <a:ext cx="81216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2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Reynoldsovo</a:t>
            </a:r>
            <a:r>
              <a:rPr lang="cs-CZ" dirty="0"/>
              <a:t> číslo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9B3F-1C79-5E4D-906B-444CD39D6D06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Mezní vrstvy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7" y="1417638"/>
            <a:ext cx="6296101" cy="28298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49" y="2115585"/>
            <a:ext cx="5889901" cy="26268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199" y="2725860"/>
            <a:ext cx="5940676" cy="25760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410334"/>
            <a:ext cx="5940676" cy="25253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585927" y="1023693"/>
            <a:ext cx="84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cs-CZ" dirty="0"/>
              <a:t>= 1m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17040" y="1782408"/>
            <a:ext cx="24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2 . 10</a:t>
            </a:r>
            <a:r>
              <a:rPr lang="cs-CZ" baseline="30000" dirty="0"/>
              <a:t>-6</a:t>
            </a:r>
            <a:r>
              <a:rPr lang="cs-CZ" dirty="0"/>
              <a:t> m/s, </a:t>
            </a:r>
            <a:r>
              <a:rPr lang="cs-CZ" i="1" dirty="0">
                <a:latin typeface="Symbol" panose="05050102010706020507" pitchFamily="18" charset="2"/>
              </a:rPr>
              <a:t>d</a:t>
            </a:r>
            <a:r>
              <a:rPr lang="cs-CZ" dirty="0"/>
              <a:t>/L=16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01864" y="2292697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2 . 10</a:t>
            </a:r>
            <a:r>
              <a:rPr lang="cs-CZ" baseline="30000" dirty="0"/>
              <a:t>-4</a:t>
            </a:r>
            <a:r>
              <a:rPr lang="cs-CZ" dirty="0"/>
              <a:t> m/s, </a:t>
            </a:r>
            <a:r>
              <a:rPr lang="cs-CZ" i="1" dirty="0">
                <a:latin typeface="Symbol" panose="05050102010706020507" pitchFamily="18" charset="2"/>
              </a:rPr>
              <a:t>d</a:t>
            </a:r>
            <a:r>
              <a:rPr lang="cs-CZ" dirty="0"/>
              <a:t>/L=1,6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84967" y="2853719"/>
            <a:ext cx="25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2 . 10</a:t>
            </a:r>
            <a:r>
              <a:rPr lang="cs-CZ" baseline="30000" dirty="0"/>
              <a:t>-2</a:t>
            </a:r>
            <a:r>
              <a:rPr lang="cs-CZ" dirty="0"/>
              <a:t> m/s, </a:t>
            </a:r>
            <a:r>
              <a:rPr lang="cs-CZ" i="1" dirty="0">
                <a:latin typeface="Symbol" panose="05050102010706020507" pitchFamily="18" charset="2"/>
              </a:rPr>
              <a:t>d</a:t>
            </a:r>
            <a:r>
              <a:rPr lang="cs-CZ" dirty="0"/>
              <a:t>/L=0,16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00724" y="3493849"/>
            <a:ext cx="219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2 m/s, </a:t>
            </a:r>
            <a:r>
              <a:rPr lang="cs-CZ" i="1" dirty="0">
                <a:latin typeface="Symbol" panose="05050102010706020507" pitchFamily="18" charset="2"/>
              </a:rPr>
              <a:t>d</a:t>
            </a:r>
            <a:r>
              <a:rPr lang="cs-CZ" dirty="0"/>
              <a:t>/L=0,016</a:t>
            </a:r>
          </a:p>
        </p:txBody>
      </p:sp>
    </p:spTree>
    <p:extLst>
      <p:ext uri="{BB962C8B-B14F-4D97-AF65-F5344CB8AC3E}">
        <p14:creationId xmlns:p14="http://schemas.microsoft.com/office/powerpoint/2010/main" val="42213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739679"/>
            <a:ext cx="2650455" cy="18502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Gradient tlaku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Bernoulli:</a:t>
            </a:r>
          </a:p>
          <a:p>
            <a:endParaRPr lang="cs-CZ" dirty="0"/>
          </a:p>
          <a:p>
            <a:r>
              <a:rPr lang="cs-CZ" dirty="0"/>
              <a:t>Gradient tlaku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Nula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Příznivý</a:t>
            </a:r>
          </a:p>
          <a:p>
            <a:pPr marL="342900" lvl="1" indent="0">
              <a:buNone/>
            </a:pPr>
            <a:endParaRPr lang="cs-CZ" dirty="0"/>
          </a:p>
          <a:p>
            <a:pPr lvl="1"/>
            <a:r>
              <a:rPr lang="cs-CZ" dirty="0"/>
              <a:t>Nepříznivý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83300"/>
            <a:ext cx="3940141" cy="7207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94" y="378175"/>
            <a:ext cx="2284875" cy="9390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767" y="3124767"/>
            <a:ext cx="710850" cy="5583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009" y="3124767"/>
            <a:ext cx="761625" cy="5076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912468" y="3212866"/>
            <a:ext cx="214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Inflexní bod na stěně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62213" y="3580553"/>
            <a:ext cx="2217589" cy="2279414"/>
            <a:chOff x="162213" y="3580553"/>
            <a:chExt cx="2217589" cy="2279414"/>
          </a:xfrm>
        </p:grpSpPr>
        <p:sp>
          <p:nvSpPr>
            <p:cNvPr id="14" name="Ovál 13"/>
            <p:cNvSpPr/>
            <p:nvPr/>
          </p:nvSpPr>
          <p:spPr>
            <a:xfrm>
              <a:off x="934898" y="3580553"/>
              <a:ext cx="1444904" cy="148991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62213" y="4936637"/>
              <a:ext cx="13336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STABILITA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rgbClr val="FF0000"/>
                  </a:solidFill>
                </a:rPr>
                <a:t>Přechod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rgbClr val="FF0000"/>
                  </a:solidFill>
                </a:rPr>
                <a:t>Odtržení </a:t>
              </a: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301021" y="379123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Inflexní bod není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822557" y="4408033"/>
            <a:ext cx="22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Inflexní bod na profilu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921" y="3747724"/>
            <a:ext cx="710850" cy="48222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708" y="3709407"/>
            <a:ext cx="710850" cy="53298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414" y="4325508"/>
            <a:ext cx="812400" cy="53298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5778" y="4338338"/>
            <a:ext cx="761625" cy="53298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1651" y="3212866"/>
            <a:ext cx="822555" cy="120491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7642" y="1914054"/>
            <a:ext cx="754009" cy="1210626"/>
          </a:xfrm>
          <a:prstGeom prst="rect">
            <a:avLst/>
          </a:prstGeom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DFD2-ACFB-4158-AE0C-F576A812989E}" type="datetime1">
              <a:rPr lang="cs-CZ" smtClean="0"/>
              <a:t>4.9.2024</a:t>
            </a:fld>
            <a:endParaRPr lang="cs-CZ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Prandtl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MV - 1904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1417638"/>
            <a:ext cx="3495675" cy="35052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DBD9-D08A-4FF2-B1CE-51DA1B1D0526}" type="datetime1">
              <a:rPr lang="cs-CZ" smtClean="0"/>
              <a:t>4.9.2024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53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Tlakový gradient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Příznivý </a:t>
            </a:r>
          </a:p>
          <a:p>
            <a:r>
              <a:rPr lang="cs-CZ" dirty="0"/>
              <a:t>Nepříznivý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5" y="1014793"/>
            <a:ext cx="4094921" cy="26060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48" y="3367097"/>
            <a:ext cx="4480477" cy="270988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58008" y="3458988"/>
            <a:ext cx="192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008000"/>
                </a:solidFill>
              </a:rPr>
              <a:t>Příznivý</a:t>
            </a:r>
          </a:p>
          <a:p>
            <a:pPr algn="r"/>
            <a:r>
              <a:rPr lang="cs-CZ" dirty="0">
                <a:solidFill>
                  <a:srgbClr val="008000"/>
                </a:solidFill>
              </a:rPr>
              <a:t>gradient tlaku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05606" y="3421072"/>
            <a:ext cx="148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Nepříznivý</a:t>
            </a:r>
          </a:p>
          <a:p>
            <a:r>
              <a:rPr lang="cs-CZ" dirty="0">
                <a:solidFill>
                  <a:srgbClr val="FF0000"/>
                </a:solidFill>
              </a:rPr>
              <a:t>gradient tlaku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709B-AA34-47F4-ADE5-07053B6CD291}" type="datetime1">
              <a:rPr lang="cs-CZ" smtClean="0"/>
              <a:t>4.9.2024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Odtržení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Zakřivený povrch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6150" name="Picture 6" descr="http://www.thermopedia.com/content/5018/105BLFi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04" y="2557506"/>
            <a:ext cx="5163442" cy="27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93788" y="5239948"/>
            <a:ext cx="138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Bod odtržení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959157" y="4143983"/>
            <a:ext cx="992222" cy="10507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8"/>
          <p:cNvSpPr txBox="1"/>
          <p:nvPr/>
        </p:nvSpPr>
        <p:spPr>
          <a:xfrm>
            <a:off x="1949996" y="2378392"/>
            <a:ext cx="170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008000"/>
                </a:solidFill>
              </a:rPr>
              <a:t>Příznivý</a:t>
            </a:r>
          </a:p>
          <a:p>
            <a:pPr algn="r"/>
            <a:r>
              <a:rPr lang="cs-CZ" dirty="0">
                <a:solidFill>
                  <a:srgbClr val="008000"/>
                </a:solidFill>
              </a:rPr>
              <a:t>gradient tlaku</a:t>
            </a:r>
          </a:p>
        </p:txBody>
      </p:sp>
      <p:sp>
        <p:nvSpPr>
          <p:cNvPr id="11" name="TextovéPole 9"/>
          <p:cNvSpPr txBox="1"/>
          <p:nvPr/>
        </p:nvSpPr>
        <p:spPr>
          <a:xfrm>
            <a:off x="5970154" y="2738590"/>
            <a:ext cx="148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Nepříznivý</a:t>
            </a:r>
          </a:p>
          <a:p>
            <a:r>
              <a:rPr lang="cs-CZ" dirty="0">
                <a:solidFill>
                  <a:srgbClr val="FF0000"/>
                </a:solidFill>
              </a:rPr>
              <a:t>gradient tlaku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571E-39B0-4CFA-8D18-05DFBE8C267E}" type="datetime1">
              <a:rPr lang="cs-CZ" smtClean="0"/>
              <a:t>4.9.2024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90" y="843082"/>
            <a:ext cx="7943850" cy="46005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Konvergentně divergentní kanál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007704" y="2752928"/>
            <a:ext cx="4107346" cy="2690729"/>
            <a:chOff x="2007704" y="2752928"/>
            <a:chExt cx="4107346" cy="2690729"/>
          </a:xfrm>
        </p:grpSpPr>
        <p:cxnSp>
          <p:nvCxnSpPr>
            <p:cNvPr id="9" name="Přímá spojnice 8"/>
            <p:cNvCxnSpPr/>
            <p:nvPr/>
          </p:nvCxnSpPr>
          <p:spPr>
            <a:xfrm flipH="1">
              <a:off x="3881336" y="2752928"/>
              <a:ext cx="9728" cy="26907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3881336" y="5443657"/>
              <a:ext cx="2233714" cy="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H="1">
              <a:off x="2007704" y="5443657"/>
              <a:ext cx="1873633" cy="0"/>
            </a:xfrm>
            <a:prstGeom prst="straightConnector1">
              <a:avLst/>
            </a:prstGeom>
            <a:ln w="19050"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ovéPole 13"/>
          <p:cNvSpPr txBox="1"/>
          <p:nvPr/>
        </p:nvSpPr>
        <p:spPr>
          <a:xfrm>
            <a:off x="1497541" y="5576838"/>
            <a:ext cx="192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008000"/>
                </a:solidFill>
              </a:rPr>
              <a:t>Příznivý</a:t>
            </a:r>
          </a:p>
          <a:p>
            <a:pPr algn="r"/>
            <a:r>
              <a:rPr lang="cs-CZ" dirty="0">
                <a:solidFill>
                  <a:srgbClr val="008000"/>
                </a:solidFill>
              </a:rPr>
              <a:t>gradient tlaku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42184" y="5598447"/>
            <a:ext cx="148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Nepříznivý</a:t>
            </a:r>
          </a:p>
          <a:p>
            <a:r>
              <a:rPr lang="cs-CZ" dirty="0">
                <a:solidFill>
                  <a:srgbClr val="FF0000"/>
                </a:solidFill>
              </a:rPr>
              <a:t>gradient tlaku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2DD-F327-4458-9CB8-4DEBE9FD96EE}" type="datetime1">
              <a:rPr lang="cs-CZ" smtClean="0"/>
              <a:t>4.9.2024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Odtržení MV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4032448" cy="26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3965130" cy="25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 flipV="1">
            <a:off x="2987824" y="2780928"/>
            <a:ext cx="139700" cy="152400"/>
          </a:xfrm>
          <a:prstGeom prst="flowChartMerg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flipV="1">
            <a:off x="6732240" y="2636912"/>
            <a:ext cx="139700" cy="152400"/>
          </a:xfrm>
          <a:prstGeom prst="flowChartMerg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flipV="1">
            <a:off x="8100392" y="4509120"/>
            <a:ext cx="139700" cy="152400"/>
          </a:xfrm>
          <a:prstGeom prst="flowChartMerg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2492896"/>
            <a:ext cx="47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00B050"/>
                </a:solidFill>
              </a:rPr>
              <a:t>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717032"/>
            <a:ext cx="522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02263" y="5336381"/>
            <a:ext cx="374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00B050"/>
                </a:solidFill>
                <a:latin typeface="Arial" charset="0"/>
              </a:rPr>
              <a:t>Thomas </a:t>
            </a:r>
            <a:r>
              <a:rPr lang="cs-CZ" sz="2000" dirty="0" err="1">
                <a:solidFill>
                  <a:srgbClr val="00B050"/>
                </a:solidFill>
                <a:latin typeface="Arial" charset="0"/>
              </a:rPr>
              <a:t>Tutty</a:t>
            </a:r>
            <a:r>
              <a:rPr lang="cs-CZ" sz="2000" dirty="0">
                <a:solidFill>
                  <a:srgbClr val="00B050"/>
                </a:solidFill>
                <a:latin typeface="Arial" charset="0"/>
              </a:rPr>
              <a:t>, 2003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283601" y="1844824"/>
            <a:ext cx="128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Ostrá hrana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372200" y="1844824"/>
            <a:ext cx="12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Oblá hrana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2244-C592-4165-808E-A5A04D7B4EA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Odtržení MV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04" y="1772816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solidFill>
                  <a:srgbClr val="FF0000"/>
                </a:solidFill>
                <a:latin typeface="Arial" charset="0"/>
              </a:rPr>
              <a:t>STALL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42918"/>
            <a:ext cx="3744416" cy="29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NACA0012pitchup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420888"/>
            <a:ext cx="3456384" cy="2048654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9871-AF53-4A39-9CDB-A977C2B7B29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07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N-S </a:t>
            </a:r>
            <a:r>
              <a:rPr lang="cs-CZ" dirty="0" err="1"/>
              <a:t>rice</a:t>
            </a:r>
            <a:r>
              <a:rPr lang="cs-CZ" dirty="0"/>
              <a:t> ve 2D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45024"/>
            <a:ext cx="4975951" cy="2260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72" y="5373216"/>
            <a:ext cx="1574025" cy="469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310" y="1314948"/>
            <a:ext cx="5793074" cy="1447840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31BF-743F-4F16-AA86-BAE0D41DDD54}" type="datetime1">
              <a:rPr lang="cs-CZ" smtClean="0"/>
              <a:t>4.9.2024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Odhady: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11200"/>
            <a:ext cx="3800152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93" y="4002235"/>
            <a:ext cx="1320150" cy="736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230" y="4738835"/>
            <a:ext cx="1472475" cy="76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92" y="5659735"/>
            <a:ext cx="1726350" cy="787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3714603"/>
            <a:ext cx="2894175" cy="787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2625" y="4746632"/>
            <a:ext cx="2894175" cy="1687770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3779912" y="5589240"/>
            <a:ext cx="1447087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712213" y="5052318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Nevazké – Euler 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772-3177-47A1-A2EC-29B65D3BDF32}" type="datetime1">
              <a:rPr lang="cs-CZ" smtClean="0"/>
              <a:t>4.9.2024</a:t>
            </a:fld>
            <a:endParaRPr lang="cs-CZ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44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Prandtlova teorie MV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61" y="2252422"/>
            <a:ext cx="4427581" cy="22943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26" y="2306513"/>
            <a:ext cx="1787280" cy="670032"/>
          </a:xfrm>
          <a:prstGeom prst="rect">
            <a:avLst/>
          </a:prstGeom>
          <a:ln w="25400">
            <a:solidFill>
              <a:srgbClr val="3589BA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1" y="3577316"/>
            <a:ext cx="2396580" cy="6700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5" y="3211843"/>
            <a:ext cx="934260" cy="3350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190" y="3798994"/>
            <a:ext cx="974880" cy="70048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3352" y="5724799"/>
            <a:ext cx="934260" cy="33501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93" y="4347113"/>
            <a:ext cx="1259220" cy="7004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6857" y="4920790"/>
            <a:ext cx="2315340" cy="75124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445758" y="503660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Bernoulli</a:t>
            </a:r>
          </a:p>
          <a:p>
            <a:r>
              <a:rPr lang="cs-CZ" dirty="0"/>
              <a:t>vně MV:</a:t>
            </a:r>
          </a:p>
        </p:txBody>
      </p:sp>
      <p:sp>
        <p:nvSpPr>
          <p:cNvPr id="16" name="Vývojový diagram: sumační spojení 15"/>
          <p:cNvSpPr/>
          <p:nvPr/>
        </p:nvSpPr>
        <p:spPr>
          <a:xfrm>
            <a:off x="3791854" y="3870388"/>
            <a:ext cx="459133" cy="557703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umační spojení 16"/>
          <p:cNvSpPr/>
          <p:nvPr/>
        </p:nvSpPr>
        <p:spPr>
          <a:xfrm>
            <a:off x="4554012" y="3870388"/>
            <a:ext cx="459133" cy="557703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umační spojení 19"/>
          <p:cNvSpPr/>
          <p:nvPr/>
        </p:nvSpPr>
        <p:spPr>
          <a:xfrm>
            <a:off x="6405506" y="3870387"/>
            <a:ext cx="459133" cy="557703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sumační spojení 20"/>
          <p:cNvSpPr/>
          <p:nvPr/>
        </p:nvSpPr>
        <p:spPr>
          <a:xfrm>
            <a:off x="7103986" y="3834379"/>
            <a:ext cx="459133" cy="557703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umační spojení 21"/>
          <p:cNvSpPr/>
          <p:nvPr/>
        </p:nvSpPr>
        <p:spPr>
          <a:xfrm>
            <a:off x="6342683" y="3120746"/>
            <a:ext cx="459133" cy="557703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7645940" y="4113230"/>
            <a:ext cx="341842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5128591" y="3678450"/>
            <a:ext cx="436660" cy="117184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340285" y="3111482"/>
            <a:ext cx="2484456" cy="2071056"/>
          </a:xfrm>
          <a:prstGeom prst="rect">
            <a:avLst/>
          </a:prstGeom>
          <a:noFill/>
          <a:ln w="25400">
            <a:solidFill>
              <a:srgbClr val="358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01362" y="1870077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Předpoklady: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765116" y="187007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N-S </a:t>
            </a:r>
            <a:r>
              <a:rPr lang="cs-CZ" dirty="0" err="1"/>
              <a:t>rice</a:t>
            </a:r>
            <a:r>
              <a:rPr lang="cs-CZ" dirty="0"/>
              <a:t>: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E01B-62A0-443D-A142-367D281DE4B5}" type="datetime1">
              <a:rPr lang="cs-CZ" smtClean="0"/>
              <a:t>4.9.2024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7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20" grpId="0" animBg="1"/>
      <p:bldP spid="21" grpId="0" animBg="1"/>
      <p:bldP spid="22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Uvnitř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Rychlost na okraji: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cs-CZ" dirty="0"/>
              <a:t>Derivace ve směru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/>
              <a:t> je úměrná 1/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/>
              <a:t> , nezávisí na </a:t>
            </a:r>
            <a:r>
              <a:rPr lang="cs-CZ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</a:p>
          <a:p>
            <a:r>
              <a:rPr lang="cs-CZ" dirty="0">
                <a:cs typeface="Times New Roman" panose="02020603050405020304" pitchFamily="18" charset="0"/>
              </a:rPr>
              <a:t>Tloušťka MV </a:t>
            </a:r>
            <a:r>
              <a:rPr lang="cs-CZ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cs-CZ" dirty="0">
                <a:cs typeface="Times New Roman" panose="02020603050405020304" pitchFamily="18" charset="0"/>
              </a:rPr>
              <a:t> &lt;&lt;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derivace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ú</a:t>
            </a:r>
            <a:r>
              <a:rPr lang="en-US" dirty="0">
                <a:cs typeface="Times New Roman" panose="02020603050405020304" pitchFamily="18" charset="0"/>
              </a:rPr>
              <a:t>m</a:t>
            </a:r>
            <a:r>
              <a:rPr lang="cs-CZ" dirty="0">
                <a:cs typeface="Times New Roman" panose="02020603050405020304" pitchFamily="18" charset="0"/>
              </a:rPr>
              <a:t>ě</a:t>
            </a:r>
            <a:r>
              <a:rPr lang="en-US" dirty="0" err="1">
                <a:cs typeface="Times New Roman" panose="02020603050405020304" pitchFamily="18" charset="0"/>
              </a:rPr>
              <a:t>rn</a:t>
            </a:r>
            <a:r>
              <a:rPr lang="cs-CZ" dirty="0">
                <a:cs typeface="Times New Roman" panose="02020603050405020304" pitchFamily="18" charset="0"/>
              </a:rPr>
              <a:t>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1/</a:t>
            </a:r>
            <a:r>
              <a:rPr lang="cs-CZ" i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Nejsou další vlivy (rázové vlny)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 err="1">
                <a:cs typeface="Times New Roman" panose="02020603050405020304" pitchFamily="18" charset="0"/>
              </a:rPr>
              <a:t>Rice</a:t>
            </a:r>
            <a:r>
              <a:rPr lang="cs-CZ" dirty="0">
                <a:cs typeface="Times New Roman" panose="02020603050405020304" pitchFamily="18" charset="0"/>
              </a:rPr>
              <a:t> kontinuity: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Platí: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124744"/>
            <a:ext cx="4112776" cy="1370520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5BDD-2E74-4125-9A13-A4CE54FAA202}" type="datetime1">
              <a:rPr lang="cs-CZ" smtClean="0"/>
              <a:t>4.9.2024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57294"/>
              </p:ext>
            </p:extLst>
          </p:nvPr>
        </p:nvGraphicFramePr>
        <p:xfrm>
          <a:off x="3708768" y="4153046"/>
          <a:ext cx="12952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47640" imgH="380880" progId="Equation.DSMT4">
                  <p:embed/>
                </p:oleObj>
              </mc:Choice>
              <mc:Fallback>
                <p:oleObj name="Equation" r:id="rId5" imgW="647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8768" y="4153046"/>
                        <a:ext cx="1295280" cy="76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18695"/>
              </p:ext>
            </p:extLst>
          </p:nvPr>
        </p:nvGraphicFramePr>
        <p:xfrm>
          <a:off x="2095396" y="4938638"/>
          <a:ext cx="88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444240" imgH="355320" progId="Equation.DSMT4">
                  <p:embed/>
                </p:oleObj>
              </mc:Choice>
              <mc:Fallback>
                <p:oleObj name="Equation" r:id="rId7" imgW="4442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5396" y="4938638"/>
                        <a:ext cx="889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69096"/>
              </p:ext>
            </p:extLst>
          </p:nvPr>
        </p:nvGraphicFramePr>
        <p:xfrm>
          <a:off x="2124224" y="5745163"/>
          <a:ext cx="86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431640" imgH="380880" progId="Equation.DSMT4">
                  <p:embed/>
                </p:oleObj>
              </mc:Choice>
              <mc:Fallback>
                <p:oleObj name="Equation" r:id="rId9" imgW="431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4224" y="5745163"/>
                        <a:ext cx="863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68920"/>
              </p:ext>
            </p:extLst>
          </p:nvPr>
        </p:nvGraphicFramePr>
        <p:xfrm>
          <a:off x="3511550" y="5281613"/>
          <a:ext cx="99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495000" imgH="368280" progId="Equation.DSMT4">
                  <p:embed/>
                </p:oleObj>
              </mc:Choice>
              <mc:Fallback>
                <p:oleObj name="Equation" r:id="rId11" imgW="4950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1550" y="5281613"/>
                        <a:ext cx="990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73809"/>
              </p:ext>
            </p:extLst>
          </p:nvPr>
        </p:nvGraphicFramePr>
        <p:xfrm>
          <a:off x="4610842" y="5306938"/>
          <a:ext cx="1219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609480" imgH="342720" progId="Equation.DSMT4">
                  <p:embed/>
                </p:oleObj>
              </mc:Choice>
              <mc:Fallback>
                <p:oleObj name="Equation" r:id="rId13" imgW="609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0842" y="5306938"/>
                        <a:ext cx="1219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28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Uvnitř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Konvektivní členy: </a:t>
            </a:r>
            <a:endParaRPr lang="en-US" dirty="0"/>
          </a:p>
          <a:p>
            <a:r>
              <a:rPr lang="en-US" dirty="0"/>
              <a:t>Bez </a:t>
            </a:r>
            <a:r>
              <a:rPr lang="en-US" dirty="0" err="1"/>
              <a:t>tlak.sp</a:t>
            </a:r>
            <a:r>
              <a:rPr lang="cs-CZ" dirty="0" err="1"/>
              <a:t>ádu</a:t>
            </a:r>
            <a:r>
              <a:rPr lang="cs-CZ" dirty="0"/>
              <a:t>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00200"/>
            <a:ext cx="4874401" cy="16370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444483"/>
            <a:ext cx="964725" cy="3933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52120" y="25649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&lt;&lt;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235604"/>
            <a:ext cx="1320150" cy="824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387" y="4238791"/>
            <a:ext cx="1777125" cy="9009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229" y="4467211"/>
            <a:ext cx="1167825" cy="444150"/>
          </a:xfrm>
          <a:prstGeom prst="rect">
            <a:avLst/>
          </a:prstGeom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6F-DFCC-465B-A27D-1ECE1F3A854D}" type="datetime1">
              <a:rPr lang="cs-CZ" smtClean="0"/>
              <a:t>4.9.2024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57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Reynoldsovo</a:t>
            </a:r>
            <a:r>
              <a:rPr lang="cs-CZ" dirty="0"/>
              <a:t> číslo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MV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</a:t>
            </a:r>
          </a:p>
          <a:p>
            <a:pPr lvl="1"/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1"/>
            <a:r>
              <a:rPr lang="cs-CZ" i="1" dirty="0">
                <a:latin typeface="Symbol" panose="05050102010706020507" pitchFamily="18" charset="2"/>
              </a:rPr>
              <a:t>d</a:t>
            </a:r>
          </a:p>
          <a:p>
            <a:r>
              <a:rPr lang="cs-CZ" dirty="0"/>
              <a:t>MV</a:t>
            </a:r>
          </a:p>
          <a:p>
            <a:pPr lvl="1"/>
            <a:r>
              <a:rPr lang="cs-CZ" dirty="0"/>
              <a:t>Konvenční 99%</a:t>
            </a:r>
          </a:p>
          <a:p>
            <a:pPr lvl="1"/>
            <a:r>
              <a:rPr lang="cs-CZ" dirty="0" err="1"/>
              <a:t>Pošinovací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Impulzová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38D-848D-4183-A7A2-3D3A8BE5B213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04333"/>
              </p:ext>
            </p:extLst>
          </p:nvPr>
        </p:nvGraphicFramePr>
        <p:xfrm>
          <a:off x="7968741" y="1820178"/>
          <a:ext cx="856878" cy="57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71252" imgH="380835" progId="Equation.DSMT4">
                  <p:embed/>
                </p:oleObj>
              </mc:Choice>
              <mc:Fallback>
                <p:oleObj name="Equation" r:id="rId3" imgW="571252" imgH="380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741" y="1820178"/>
                        <a:ext cx="856878" cy="571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04361"/>
              </p:ext>
            </p:extLst>
          </p:nvPr>
        </p:nvGraphicFramePr>
        <p:xfrm>
          <a:off x="2731731" y="3105468"/>
          <a:ext cx="1542381" cy="64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028254" imgH="431613" progId="Equation.DSMT4">
                  <p:embed/>
                </p:oleObj>
              </mc:Choice>
              <mc:Fallback>
                <p:oleObj name="Equation" r:id="rId5" imgW="1028254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731" y="3105468"/>
                        <a:ext cx="1542381" cy="647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58151"/>
              </p:ext>
            </p:extLst>
          </p:nvPr>
        </p:nvGraphicFramePr>
        <p:xfrm>
          <a:off x="2731731" y="3850743"/>
          <a:ext cx="1294838" cy="55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863225" imgH="368140" progId="Equation.DSMT4">
                  <p:embed/>
                </p:oleObj>
              </mc:Choice>
              <mc:Fallback>
                <p:oleObj name="Equation" r:id="rId7" imgW="863225" imgH="3681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731" y="3850743"/>
                        <a:ext cx="1294838" cy="552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28797"/>
              </p:ext>
            </p:extLst>
          </p:nvPr>
        </p:nvGraphicFramePr>
        <p:xfrm>
          <a:off x="6036146" y="3736492"/>
          <a:ext cx="1542381" cy="66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028254" imgH="444307" progId="Equation.DSMT4">
                  <p:embed/>
                </p:oleObj>
              </mc:Choice>
              <mc:Fallback>
                <p:oleObj name="Equation" r:id="rId9" imgW="1028254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146" y="3736492"/>
                        <a:ext cx="1542381" cy="6664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78820"/>
              </p:ext>
            </p:extLst>
          </p:nvPr>
        </p:nvGraphicFramePr>
        <p:xfrm>
          <a:off x="3791289" y="4725144"/>
          <a:ext cx="780711" cy="24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520474" imgH="165028" progId="Equation.DSMT4">
                  <p:embed/>
                </p:oleObj>
              </mc:Choice>
              <mc:Fallback>
                <p:oleObj name="Equation" r:id="rId11" imgW="520474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289" y="4725144"/>
                        <a:ext cx="780711" cy="247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82724"/>
              </p:ext>
            </p:extLst>
          </p:nvPr>
        </p:nvGraphicFramePr>
        <p:xfrm>
          <a:off x="3791289" y="5147306"/>
          <a:ext cx="780711" cy="24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520474" imgH="165028" progId="Equation.DSMT4">
                  <p:embed/>
                </p:oleObj>
              </mc:Choice>
              <mc:Fallback>
                <p:oleObj name="Equation" r:id="rId13" imgW="520474" imgH="16502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289" y="5147306"/>
                        <a:ext cx="780711" cy="247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72817"/>
              </p:ext>
            </p:extLst>
          </p:nvPr>
        </p:nvGraphicFramePr>
        <p:xfrm>
          <a:off x="3771619" y="5573882"/>
          <a:ext cx="894962" cy="24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596641" imgH="165028" progId="Equation.DSMT4">
                  <p:embed/>
                </p:oleObj>
              </mc:Choice>
              <mc:Fallback>
                <p:oleObj name="Equation" r:id="rId15" imgW="596641" imgH="16502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619" y="5573882"/>
                        <a:ext cx="894962" cy="247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Obrázek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6926" y="1289843"/>
            <a:ext cx="5793074" cy="1447840"/>
          </a:xfrm>
          <a:prstGeom prst="rect">
            <a:avLst/>
          </a:prstGeom>
        </p:spPr>
      </p:pic>
      <p:grpSp>
        <p:nvGrpSpPr>
          <p:cNvPr id="28" name="Skupina 27"/>
          <p:cNvGrpSpPr/>
          <p:nvPr/>
        </p:nvGrpSpPr>
        <p:grpSpPr>
          <a:xfrm>
            <a:off x="2731731" y="2328170"/>
            <a:ext cx="4251858" cy="504783"/>
            <a:chOff x="2731731" y="2328170"/>
            <a:chExt cx="4251858" cy="504783"/>
          </a:xfrm>
        </p:grpSpPr>
        <p:cxnSp>
          <p:nvCxnSpPr>
            <p:cNvPr id="23" name="Přímá spojnice 22"/>
            <p:cNvCxnSpPr/>
            <p:nvPr/>
          </p:nvCxnSpPr>
          <p:spPr>
            <a:xfrm>
              <a:off x="2731731" y="2328170"/>
              <a:ext cx="4251858" cy="181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6389533" y="243284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020272" y="1302390"/>
            <a:ext cx="343649" cy="1058725"/>
            <a:chOff x="7020272" y="1302390"/>
            <a:chExt cx="343649" cy="1058725"/>
          </a:xfrm>
        </p:grpSpPr>
        <p:cxnSp>
          <p:nvCxnSpPr>
            <p:cNvPr id="25" name="Přímá spojnice 24"/>
            <p:cNvCxnSpPr/>
            <p:nvPr/>
          </p:nvCxnSpPr>
          <p:spPr>
            <a:xfrm flipV="1">
              <a:off x="7020272" y="1820178"/>
              <a:ext cx="0" cy="540937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7052617" y="1302390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Uvnitř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První aproximace: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84784"/>
            <a:ext cx="4823626" cy="1675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495307"/>
            <a:ext cx="812400" cy="3680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112" y="3495307"/>
            <a:ext cx="1523250" cy="355320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Laminární MV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75EC-980E-49C9-8F29-F6638CE229A1}" type="datetime1">
              <a:rPr lang="cs-CZ" smtClean="0"/>
              <a:t>4.9.2024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D4C4-7158-4BB2-8098-2D687DD085C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74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404</Words>
  <Application>Microsoft Office PowerPoint</Application>
  <PresentationFormat>Předvádění na obrazovce (4:3)</PresentationFormat>
  <Paragraphs>229</Paragraphs>
  <Slides>24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Motiv sady Office</vt:lpstr>
      <vt:lpstr>Equation</vt:lpstr>
      <vt:lpstr>Laminární mezní vrstva</vt:lpstr>
      <vt:lpstr>Prandtl</vt:lpstr>
      <vt:lpstr>Rovnice</vt:lpstr>
      <vt:lpstr>Mimo MV</vt:lpstr>
      <vt:lpstr>Prandtlova teorie MV</vt:lpstr>
      <vt:lpstr>Uvnitř MV</vt:lpstr>
      <vt:lpstr>Uvnitř MV</vt:lpstr>
      <vt:lpstr>Reynoldsovo číslo</vt:lpstr>
      <vt:lpstr>Uvnitř MV</vt:lpstr>
      <vt:lpstr>Rovnice MV</vt:lpstr>
      <vt:lpstr>Prandtlova rovnice MV</vt:lpstr>
      <vt:lpstr>Laminární řešení</vt:lpstr>
      <vt:lpstr>Blasius – formulace</vt:lpstr>
      <vt:lpstr>Blasius – řešení</vt:lpstr>
      <vt:lpstr>Blasius: síly</vt:lpstr>
      <vt:lpstr>Blasius: rychlosti</vt:lpstr>
      <vt:lpstr>Blasius: síly</vt:lpstr>
      <vt:lpstr>Reynoldsovo číslo</vt:lpstr>
      <vt:lpstr>Gradient tlaku</vt:lpstr>
      <vt:lpstr>Tlakový gradient</vt:lpstr>
      <vt:lpstr>Odtržení MV</vt:lpstr>
      <vt:lpstr>Konvergentně divergentní kanál</vt:lpstr>
      <vt:lpstr>Odtržení MV</vt:lpstr>
      <vt:lpstr>Odtržení MV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Veličiny v turbulenci</dc:title>
  <dc:creator>Uruba</dc:creator>
  <cp:lastModifiedBy>Vaclav Uruba</cp:lastModifiedBy>
  <cp:revision>123</cp:revision>
  <dcterms:created xsi:type="dcterms:W3CDTF">2010-10-30T14:22:59Z</dcterms:created>
  <dcterms:modified xsi:type="dcterms:W3CDTF">2024-09-04T15:25:16Z</dcterms:modified>
</cp:coreProperties>
</file>