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76" r:id="rId3"/>
    <p:sldId id="275" r:id="rId4"/>
    <p:sldId id="277" r:id="rId5"/>
    <p:sldId id="278" r:id="rId6"/>
    <p:sldId id="279" r:id="rId7"/>
    <p:sldId id="282" r:id="rId8"/>
    <p:sldId id="283" r:id="rId9"/>
    <p:sldId id="286" r:id="rId10"/>
    <p:sldId id="273" r:id="rId11"/>
    <p:sldId id="274" r:id="rId12"/>
    <p:sldId id="281" r:id="rId13"/>
    <p:sldId id="287" r:id="rId14"/>
    <p:sldId id="288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31"/>
    <p:restoredTop sz="94624"/>
  </p:normalViewPr>
  <p:slideViewPr>
    <p:cSldViewPr>
      <p:cViewPr varScale="1">
        <p:scale>
          <a:sx n="100" d="100"/>
          <a:sy n="100" d="100"/>
        </p:scale>
        <p:origin x="69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image" Target="../media/image17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12" Type="http://schemas.openxmlformats.org/officeDocument/2006/relationships/image" Target="../media/image16.wmf"/><Relationship Id="rId2" Type="http://schemas.openxmlformats.org/officeDocument/2006/relationships/image" Target="../media/image6.wmf"/><Relationship Id="rId16" Type="http://schemas.openxmlformats.org/officeDocument/2006/relationships/image" Target="../media/image20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11" Type="http://schemas.openxmlformats.org/officeDocument/2006/relationships/image" Target="../media/image15.wmf"/><Relationship Id="rId5" Type="http://schemas.openxmlformats.org/officeDocument/2006/relationships/image" Target="../media/image9.wmf"/><Relationship Id="rId15" Type="http://schemas.openxmlformats.org/officeDocument/2006/relationships/image" Target="../media/image19.wmf"/><Relationship Id="rId10" Type="http://schemas.openxmlformats.org/officeDocument/2006/relationships/image" Target="../media/image14.wmf"/><Relationship Id="rId4" Type="http://schemas.openxmlformats.org/officeDocument/2006/relationships/image" Target="../media/image8.wmf"/><Relationship Id="rId9" Type="http://schemas.openxmlformats.org/officeDocument/2006/relationships/image" Target="../media/image13.wmf"/><Relationship Id="rId14" Type="http://schemas.openxmlformats.org/officeDocument/2006/relationships/image" Target="../media/image1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12" Type="http://schemas.openxmlformats.org/officeDocument/2006/relationships/image" Target="../media/image41.wmf"/><Relationship Id="rId2" Type="http://schemas.openxmlformats.org/officeDocument/2006/relationships/image" Target="../media/image31.wmf"/><Relationship Id="rId1" Type="http://schemas.openxmlformats.org/officeDocument/2006/relationships/image" Target="../media/image5.wmf"/><Relationship Id="rId6" Type="http://schemas.openxmlformats.org/officeDocument/2006/relationships/image" Target="../media/image35.wmf"/><Relationship Id="rId11" Type="http://schemas.openxmlformats.org/officeDocument/2006/relationships/image" Target="../media/image40.wmf"/><Relationship Id="rId5" Type="http://schemas.openxmlformats.org/officeDocument/2006/relationships/image" Target="../media/image34.wmf"/><Relationship Id="rId10" Type="http://schemas.openxmlformats.org/officeDocument/2006/relationships/image" Target="../media/image39.wmf"/><Relationship Id="rId4" Type="http://schemas.openxmlformats.org/officeDocument/2006/relationships/image" Target="../media/image33.wmf"/><Relationship Id="rId9" Type="http://schemas.openxmlformats.org/officeDocument/2006/relationships/image" Target="../media/image38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8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image" Target="../media/image56.wmf"/><Relationship Id="rId7" Type="http://schemas.openxmlformats.org/officeDocument/2006/relationships/image" Target="../media/image60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5" Type="http://schemas.openxmlformats.org/officeDocument/2006/relationships/image" Target="../media/image58.wmf"/><Relationship Id="rId10" Type="http://schemas.openxmlformats.org/officeDocument/2006/relationships/image" Target="../media/image63.wmf"/><Relationship Id="rId4" Type="http://schemas.openxmlformats.org/officeDocument/2006/relationships/image" Target="../media/image57.wmf"/><Relationship Id="rId9" Type="http://schemas.openxmlformats.org/officeDocument/2006/relationships/image" Target="../media/image62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65.wmf"/><Relationship Id="rId1" Type="http://schemas.openxmlformats.org/officeDocument/2006/relationships/image" Target="../media/image6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562AFA-D662-4E15-A094-C6B619A44995}" type="datetimeFigureOut">
              <a:rPr lang="cs-CZ" smtClean="0"/>
              <a:t>11.3.2025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EAD9E2-71FA-4211-B0DD-C0952ADCEA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0905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9E2-71FA-4211-B0DD-C0952ADCEA94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12427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DF672-F227-4772-822B-B29FD32E6848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55734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DF672-F227-4772-822B-B29FD32E6848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48842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9E2-71FA-4211-B0DD-C0952ADCEA94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38230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DF672-F227-4772-822B-B29FD32E6848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30505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DF672-F227-4772-822B-B29FD32E6848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46173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DF672-F227-4772-822B-B29FD32E6848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75842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DF672-F227-4772-822B-B29FD32E6848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87393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9E2-71FA-4211-B0DD-C0952ADCEA94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66904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9E2-71FA-4211-B0DD-C0952ADCEA94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35614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9E2-71FA-4211-B0DD-C0952ADCEA94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65098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9E2-71FA-4211-B0DD-C0952ADCEA94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58720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9E2-71FA-4211-B0DD-C0952ADCEA94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88650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9E2-71FA-4211-B0DD-C0952ADCEA94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2196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0F35-466B-4157-A952-4F00FE36FDAC}" type="datetime1">
              <a:rPr lang="cs-CZ" smtClean="0"/>
              <a:t>11.3.2025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Turbulentní MV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74ED4-58FB-4B20-B740-2DCB241AFFD5}" type="datetime1">
              <a:rPr lang="cs-CZ" smtClean="0"/>
              <a:t>11.3.2025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Turbulentní MV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B33E3-69A8-4D82-A76A-4F30EBD3E31B}" type="datetime1">
              <a:rPr lang="cs-CZ" smtClean="0"/>
              <a:t>11.3.2025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Turbulentní MV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17301-1FD4-47D1-B9B6-9C96AF4C73F6}" type="datetime1">
              <a:rPr lang="cs-CZ" smtClean="0"/>
              <a:t>11.3.2025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Turbulentní MV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E949-6FA9-44AC-A418-00A07B055AA3}" type="datetime1">
              <a:rPr lang="cs-CZ" smtClean="0"/>
              <a:t>11.3.2025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Turbulentní MV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2F558-3DE1-4B53-8932-4FED88912E21}" type="datetime1">
              <a:rPr lang="cs-CZ" smtClean="0"/>
              <a:t>11.3.2025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Turbulentní MV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1A475-42EF-4A8D-B7E5-E93914168B9A}" type="datetime1">
              <a:rPr lang="cs-CZ" smtClean="0"/>
              <a:t>11.3.2025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Turbulentní MV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9B0D7-CF73-4F0F-9C7F-0F0EA984862D}" type="datetime1">
              <a:rPr lang="cs-CZ" smtClean="0"/>
              <a:t>11.3.2025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Turbulentní MV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164FE-1B13-4321-B203-BED04D2124EE}" type="datetime1">
              <a:rPr lang="cs-CZ" smtClean="0"/>
              <a:t>11.3.2025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Turbulentní MV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A9BC-5B7A-4783-A92A-B7F929A80FA3}" type="datetime1">
              <a:rPr lang="cs-CZ" smtClean="0"/>
              <a:t>11.3.2025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Turbulentní MV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18BF5-A578-481B-85BF-2177E5F044DF}" type="datetime1">
              <a:rPr lang="cs-CZ" smtClean="0"/>
              <a:t>11.3.2025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Turbulentní MV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0560C-DB0A-4913-A97A-B8FC55031F1A}" type="datetime1">
              <a:rPr lang="cs-CZ" smtClean="0"/>
              <a:t>11.3.2025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Turbulentní MV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home.zcu.cz/~uruba/vyuka/MTII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2.emf"/><Relationship Id="rId4" Type="http://schemas.openxmlformats.org/officeDocument/2006/relationships/image" Target="../media/image5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13" Type="http://schemas.openxmlformats.org/officeDocument/2006/relationships/image" Target="../media/image58.wmf"/><Relationship Id="rId18" Type="http://schemas.openxmlformats.org/officeDocument/2006/relationships/oleObject" Target="../embeddings/oleObject54.bin"/><Relationship Id="rId3" Type="http://schemas.openxmlformats.org/officeDocument/2006/relationships/notesSlide" Target="../notesSlides/notesSlide13.xml"/><Relationship Id="rId21" Type="http://schemas.openxmlformats.org/officeDocument/2006/relationships/image" Target="../media/image62.wmf"/><Relationship Id="rId7" Type="http://schemas.openxmlformats.org/officeDocument/2006/relationships/image" Target="../media/image55.wmf"/><Relationship Id="rId12" Type="http://schemas.openxmlformats.org/officeDocument/2006/relationships/oleObject" Target="../embeddings/oleObject51.bin"/><Relationship Id="rId17" Type="http://schemas.openxmlformats.org/officeDocument/2006/relationships/image" Target="../media/image6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3.bin"/><Relationship Id="rId20" Type="http://schemas.openxmlformats.org/officeDocument/2006/relationships/oleObject" Target="../embeddings/oleObject55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48.bin"/><Relationship Id="rId11" Type="http://schemas.openxmlformats.org/officeDocument/2006/relationships/image" Target="../media/image57.wmf"/><Relationship Id="rId5" Type="http://schemas.openxmlformats.org/officeDocument/2006/relationships/image" Target="../media/image54.wmf"/><Relationship Id="rId15" Type="http://schemas.openxmlformats.org/officeDocument/2006/relationships/image" Target="../media/image59.wmf"/><Relationship Id="rId23" Type="http://schemas.openxmlformats.org/officeDocument/2006/relationships/image" Target="../media/image63.wmf"/><Relationship Id="rId10" Type="http://schemas.openxmlformats.org/officeDocument/2006/relationships/oleObject" Target="../embeddings/oleObject50.bin"/><Relationship Id="rId19" Type="http://schemas.openxmlformats.org/officeDocument/2006/relationships/image" Target="../media/image61.wmf"/><Relationship Id="rId4" Type="http://schemas.openxmlformats.org/officeDocument/2006/relationships/oleObject" Target="../embeddings/oleObject47.bin"/><Relationship Id="rId9" Type="http://schemas.openxmlformats.org/officeDocument/2006/relationships/image" Target="../media/image56.wmf"/><Relationship Id="rId14" Type="http://schemas.openxmlformats.org/officeDocument/2006/relationships/oleObject" Target="../embeddings/oleObject52.bin"/><Relationship Id="rId22" Type="http://schemas.openxmlformats.org/officeDocument/2006/relationships/oleObject" Target="../embeddings/oleObject56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6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58.bin"/><Relationship Id="rId5" Type="http://schemas.openxmlformats.org/officeDocument/2006/relationships/image" Target="../media/image64.wmf"/><Relationship Id="rId4" Type="http://schemas.openxmlformats.org/officeDocument/2006/relationships/oleObject" Target="../embeddings/oleObject57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9.wmf"/><Relationship Id="rId18" Type="http://schemas.openxmlformats.org/officeDocument/2006/relationships/oleObject" Target="../embeddings/oleObject9.bin"/><Relationship Id="rId26" Type="http://schemas.openxmlformats.org/officeDocument/2006/relationships/oleObject" Target="../embeddings/oleObject13.bin"/><Relationship Id="rId3" Type="http://schemas.openxmlformats.org/officeDocument/2006/relationships/notesSlide" Target="../notesSlides/notesSlide5.xml"/><Relationship Id="rId21" Type="http://schemas.openxmlformats.org/officeDocument/2006/relationships/image" Target="../media/image13.wmf"/><Relationship Id="rId34" Type="http://schemas.openxmlformats.org/officeDocument/2006/relationships/oleObject" Target="../embeddings/oleObject17.bin"/><Relationship Id="rId7" Type="http://schemas.openxmlformats.org/officeDocument/2006/relationships/image" Target="../media/image6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11.wmf"/><Relationship Id="rId25" Type="http://schemas.openxmlformats.org/officeDocument/2006/relationships/image" Target="../media/image15.wmf"/><Relationship Id="rId33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29" Type="http://schemas.openxmlformats.org/officeDocument/2006/relationships/image" Target="../media/image17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8.wmf"/><Relationship Id="rId24" Type="http://schemas.openxmlformats.org/officeDocument/2006/relationships/oleObject" Target="../embeddings/oleObject12.bin"/><Relationship Id="rId32" Type="http://schemas.openxmlformats.org/officeDocument/2006/relationships/oleObject" Target="../embeddings/oleObject16.bin"/><Relationship Id="rId5" Type="http://schemas.openxmlformats.org/officeDocument/2006/relationships/image" Target="../media/image5.wmf"/><Relationship Id="rId15" Type="http://schemas.openxmlformats.org/officeDocument/2006/relationships/image" Target="../media/image10.wmf"/><Relationship Id="rId23" Type="http://schemas.openxmlformats.org/officeDocument/2006/relationships/image" Target="../media/image14.wmf"/><Relationship Id="rId28" Type="http://schemas.openxmlformats.org/officeDocument/2006/relationships/oleObject" Target="../embeddings/oleObject14.bin"/><Relationship Id="rId36" Type="http://schemas.openxmlformats.org/officeDocument/2006/relationships/image" Target="../media/image21.png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2.wmf"/><Relationship Id="rId31" Type="http://schemas.openxmlformats.org/officeDocument/2006/relationships/image" Target="../media/image18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7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Relationship Id="rId27" Type="http://schemas.openxmlformats.org/officeDocument/2006/relationships/image" Target="../media/image16.wmf"/><Relationship Id="rId30" Type="http://schemas.openxmlformats.org/officeDocument/2006/relationships/oleObject" Target="../embeddings/oleObject15.bin"/><Relationship Id="rId35" Type="http://schemas.openxmlformats.org/officeDocument/2006/relationships/image" Target="../media/image20.wmf"/><Relationship Id="rId8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25.wmf"/><Relationship Id="rId5" Type="http://schemas.openxmlformats.org/officeDocument/2006/relationships/image" Target="../media/image22.wmf"/><Relationship Id="rId10" Type="http://schemas.openxmlformats.org/officeDocument/2006/relationships/oleObject" Target="../embeddings/oleObject21.bin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6.bin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8.wmf"/><Relationship Id="rId4" Type="http://schemas.openxmlformats.org/officeDocument/2006/relationships/image" Target="../media/image4.png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30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13" Type="http://schemas.openxmlformats.org/officeDocument/2006/relationships/image" Target="../media/image34.wmf"/><Relationship Id="rId18" Type="http://schemas.openxmlformats.org/officeDocument/2006/relationships/oleObject" Target="../embeddings/oleObject34.bin"/><Relationship Id="rId26" Type="http://schemas.openxmlformats.org/officeDocument/2006/relationships/oleObject" Target="../embeddings/oleObject38.bin"/><Relationship Id="rId3" Type="http://schemas.openxmlformats.org/officeDocument/2006/relationships/notesSlide" Target="../notesSlides/notesSlide8.xml"/><Relationship Id="rId21" Type="http://schemas.openxmlformats.org/officeDocument/2006/relationships/image" Target="../media/image38.wmf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31.bin"/><Relationship Id="rId17" Type="http://schemas.openxmlformats.org/officeDocument/2006/relationships/image" Target="../media/image36.wmf"/><Relationship Id="rId25" Type="http://schemas.openxmlformats.org/officeDocument/2006/relationships/image" Target="../media/image4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3.bin"/><Relationship Id="rId20" Type="http://schemas.openxmlformats.org/officeDocument/2006/relationships/oleObject" Target="../embeddings/oleObject35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33.wmf"/><Relationship Id="rId24" Type="http://schemas.openxmlformats.org/officeDocument/2006/relationships/oleObject" Target="../embeddings/oleObject37.bin"/><Relationship Id="rId5" Type="http://schemas.openxmlformats.org/officeDocument/2006/relationships/image" Target="../media/image5.wmf"/><Relationship Id="rId15" Type="http://schemas.openxmlformats.org/officeDocument/2006/relationships/image" Target="../media/image35.wmf"/><Relationship Id="rId23" Type="http://schemas.openxmlformats.org/officeDocument/2006/relationships/image" Target="../media/image39.wmf"/><Relationship Id="rId10" Type="http://schemas.openxmlformats.org/officeDocument/2006/relationships/oleObject" Target="../embeddings/oleObject30.bin"/><Relationship Id="rId19" Type="http://schemas.openxmlformats.org/officeDocument/2006/relationships/image" Target="../media/image37.wmf"/><Relationship Id="rId4" Type="http://schemas.openxmlformats.org/officeDocument/2006/relationships/oleObject" Target="../embeddings/oleObject27.bin"/><Relationship Id="rId9" Type="http://schemas.openxmlformats.org/officeDocument/2006/relationships/image" Target="../media/image32.wmf"/><Relationship Id="rId14" Type="http://schemas.openxmlformats.org/officeDocument/2006/relationships/oleObject" Target="../embeddings/oleObject32.bin"/><Relationship Id="rId22" Type="http://schemas.openxmlformats.org/officeDocument/2006/relationships/oleObject" Target="../embeddings/oleObject36.bin"/><Relationship Id="rId27" Type="http://schemas.openxmlformats.org/officeDocument/2006/relationships/image" Target="../media/image4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13" Type="http://schemas.openxmlformats.org/officeDocument/2006/relationships/image" Target="../media/image46.wmf"/><Relationship Id="rId18" Type="http://schemas.openxmlformats.org/officeDocument/2006/relationships/oleObject" Target="../embeddings/oleObject46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43.wmf"/><Relationship Id="rId12" Type="http://schemas.openxmlformats.org/officeDocument/2006/relationships/oleObject" Target="../embeddings/oleObject43.bin"/><Relationship Id="rId17" Type="http://schemas.openxmlformats.org/officeDocument/2006/relationships/image" Target="../media/image4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5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40.bin"/><Relationship Id="rId11" Type="http://schemas.openxmlformats.org/officeDocument/2006/relationships/image" Target="../media/image45.wmf"/><Relationship Id="rId5" Type="http://schemas.openxmlformats.org/officeDocument/2006/relationships/image" Target="../media/image42.wmf"/><Relationship Id="rId15" Type="http://schemas.openxmlformats.org/officeDocument/2006/relationships/image" Target="../media/image47.wmf"/><Relationship Id="rId10" Type="http://schemas.openxmlformats.org/officeDocument/2006/relationships/oleObject" Target="../embeddings/oleObject42.bin"/><Relationship Id="rId19" Type="http://schemas.openxmlformats.org/officeDocument/2006/relationships/image" Target="../media/image49.wmf"/><Relationship Id="rId4" Type="http://schemas.openxmlformats.org/officeDocument/2006/relationships/oleObject" Target="../embeddings/oleObject39.bin"/><Relationship Id="rId9" Type="http://schemas.openxmlformats.org/officeDocument/2006/relationships/image" Target="../media/image44.wmf"/><Relationship Id="rId14" Type="http://schemas.openxmlformats.org/officeDocument/2006/relationships/oleObject" Target="../embeddings/oleObject4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Turbulentní </a:t>
            </a:r>
            <a:r>
              <a:rPr lang="cs-CZ"/>
              <a:t>mezní vrstva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Prof. Václav </a:t>
            </a:r>
            <a:r>
              <a:rPr lang="cs-CZ" dirty="0" smtClean="0"/>
              <a:t>Uruba</a:t>
            </a:r>
          </a:p>
          <a:p>
            <a:r>
              <a:rPr lang="cs-CZ" sz="2400">
                <a:hlinkClick r:id="rId3"/>
              </a:rPr>
              <a:t>http://home.zcu.cz/~uruba/vyuka/MTII</a:t>
            </a:r>
            <a:r>
              <a:rPr lang="cs-CZ" sz="2400" smtClean="0">
                <a:hlinkClick r:id="rId3"/>
              </a:rPr>
              <a:t>/</a:t>
            </a:r>
            <a:r>
              <a:rPr lang="cs-CZ" sz="2400" smtClean="0"/>
              <a:t> </a:t>
            </a:r>
            <a:endParaRPr lang="cs-CZ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D1F24-F711-4D12-B406-3B8A3E3730DB}" type="datetime1">
              <a:rPr lang="cs-CZ" smtClean="0"/>
              <a:t>11.3.2025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Turbulentní MV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Turbulentní mezní vrstva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97C4F-BCC6-451F-8ACD-44A56C725EAA}" type="datetime1">
              <a:rPr lang="cs-CZ" smtClean="0"/>
              <a:t>11.3.2025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Turbulentní MV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6EB02-BEEA-4AEA-8B7E-F8311C2221C1}" type="slidenum">
              <a:rPr lang="cs-CZ" smtClean="0"/>
              <a:t>10</a:t>
            </a:fld>
            <a:endParaRPr lang="cs-CZ"/>
          </a:p>
        </p:txBody>
      </p:sp>
      <p:pic>
        <p:nvPicPr>
          <p:cNvPr id="13" name="Obrázek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520" y="1124744"/>
            <a:ext cx="7488973" cy="5539316"/>
          </a:xfrm>
          <a:prstGeom prst="rect">
            <a:avLst/>
          </a:prstGeom>
        </p:spPr>
      </p:pic>
      <p:sp>
        <p:nvSpPr>
          <p:cNvPr id="11" name="TextovéPole 10"/>
          <p:cNvSpPr txBox="1"/>
          <p:nvPr/>
        </p:nvSpPr>
        <p:spPr>
          <a:xfrm>
            <a:off x="3059832" y="4210091"/>
            <a:ext cx="4032448" cy="523220"/>
          </a:xfrm>
          <a:prstGeom prst="rect">
            <a:avLst/>
          </a:prstGeom>
          <a:solidFill>
            <a:srgbClr val="FF0000">
              <a:alpha val="70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800" dirty="0" err="1">
                <a:solidFill>
                  <a:schemeClr val="bg1"/>
                </a:solidFill>
              </a:rPr>
              <a:t>Reynoldsova</a:t>
            </a:r>
            <a:r>
              <a:rPr lang="cs-CZ" sz="2800" dirty="0">
                <a:solidFill>
                  <a:schemeClr val="bg1"/>
                </a:solidFill>
              </a:rPr>
              <a:t> napětí</a:t>
            </a:r>
          </a:p>
        </p:txBody>
      </p:sp>
      <p:sp>
        <p:nvSpPr>
          <p:cNvPr id="17" name="TextovéPole 16"/>
          <p:cNvSpPr txBox="1"/>
          <p:nvPr/>
        </p:nvSpPr>
        <p:spPr>
          <a:xfrm>
            <a:off x="1619672" y="1907509"/>
            <a:ext cx="2232248" cy="523220"/>
          </a:xfrm>
          <a:prstGeom prst="rect">
            <a:avLst/>
          </a:prstGeom>
          <a:solidFill>
            <a:srgbClr val="FF0000">
              <a:alpha val="70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800" dirty="0">
                <a:solidFill>
                  <a:schemeClr val="bg1"/>
                </a:solidFill>
              </a:rPr>
              <a:t>Vazká napětí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3851920" y="2978949"/>
            <a:ext cx="1800200" cy="954107"/>
          </a:xfrm>
          <a:prstGeom prst="rect">
            <a:avLst/>
          </a:prstGeom>
          <a:solidFill>
            <a:srgbClr val="00B050">
              <a:alpha val="70000"/>
            </a:srgbClr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800" dirty="0">
                <a:solidFill>
                  <a:schemeClr val="bg1"/>
                </a:solidFill>
              </a:rPr>
              <a:t>Inerciální</a:t>
            </a:r>
          </a:p>
          <a:p>
            <a:pPr algn="ctr"/>
            <a:r>
              <a:rPr lang="cs-CZ" sz="2800" dirty="0">
                <a:solidFill>
                  <a:schemeClr val="bg1"/>
                </a:solidFill>
              </a:rPr>
              <a:t>oblast</a:t>
            </a:r>
          </a:p>
        </p:txBody>
      </p:sp>
      <p:sp>
        <p:nvSpPr>
          <p:cNvPr id="16" name="TextovéPole 15"/>
          <p:cNvSpPr txBox="1"/>
          <p:nvPr/>
        </p:nvSpPr>
        <p:spPr>
          <a:xfrm>
            <a:off x="3059833" y="4829815"/>
            <a:ext cx="792088" cy="400110"/>
          </a:xfrm>
          <a:prstGeom prst="rect">
            <a:avLst/>
          </a:prstGeom>
          <a:solidFill>
            <a:srgbClr val="00B050">
              <a:alpha val="70000"/>
            </a:srgbClr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1000" dirty="0">
                <a:solidFill>
                  <a:schemeClr val="bg1"/>
                </a:solidFill>
              </a:rPr>
              <a:t>Produkce</a:t>
            </a:r>
          </a:p>
          <a:p>
            <a:pPr algn="ctr"/>
            <a:r>
              <a:rPr lang="cs-CZ" sz="1000" dirty="0">
                <a:solidFill>
                  <a:schemeClr val="bg1"/>
                </a:solidFill>
              </a:rPr>
              <a:t>turbulence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1667688" y="5532279"/>
            <a:ext cx="3984432" cy="523220"/>
          </a:xfrm>
          <a:prstGeom prst="rect">
            <a:avLst/>
          </a:prstGeom>
          <a:solidFill>
            <a:srgbClr val="0033CC">
              <a:alpha val="70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800">
                <a:solidFill>
                  <a:schemeClr val="bg1"/>
                </a:solidFill>
              </a:rPr>
              <a:t>Universální oblast</a:t>
            </a:r>
            <a:endParaRPr lang="cs-CZ" sz="2800" dirty="0">
              <a:solidFill>
                <a:schemeClr val="bg1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879812" y="2996952"/>
            <a:ext cx="36004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3491880" y="2420888"/>
            <a:ext cx="652752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3200" b="1">
                <a:solidFill>
                  <a:srgbClr val="FF0000"/>
                </a:solidFill>
              </a:rPr>
              <a:t>30</a:t>
            </a:r>
            <a:endParaRPr lang="cs-CZ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03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7" grpId="0" animBg="1"/>
      <p:bldP spid="15" grpId="0" animBg="1"/>
      <p:bldP spid="16" grpId="0" animBg="1"/>
      <p:bldP spid="12" grpId="0" animBg="1"/>
      <p:bldP spid="3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Profil střední rychlosti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Laminární:</a:t>
            </a:r>
          </a:p>
          <a:p>
            <a:pPr lvl="1"/>
            <a:r>
              <a:rPr lang="cs-CZ" dirty="0" err="1"/>
              <a:t>Blasius</a:t>
            </a:r>
            <a:endParaRPr lang="cs-CZ" dirty="0"/>
          </a:p>
          <a:p>
            <a:pPr lvl="1"/>
            <a:r>
              <a:rPr lang="cs-CZ" dirty="0"/>
              <a:t>Parabola </a:t>
            </a:r>
          </a:p>
          <a:p>
            <a:endParaRPr lang="cs-CZ" dirty="0"/>
          </a:p>
          <a:p>
            <a:r>
              <a:rPr lang="cs-CZ" dirty="0" smtClean="0"/>
              <a:t>Turbulentní:</a:t>
            </a:r>
            <a:endParaRPr lang="cs-CZ" dirty="0"/>
          </a:p>
          <a:p>
            <a:r>
              <a:rPr lang="cs-CZ" dirty="0"/>
              <a:t>Turbulentní:</a:t>
            </a:r>
          </a:p>
          <a:p>
            <a:pPr lvl="1"/>
            <a:r>
              <a:rPr lang="cs-CZ" dirty="0" err="1"/>
              <a:t>Sedminový</a:t>
            </a:r>
            <a:r>
              <a:rPr lang="cs-CZ" dirty="0"/>
              <a:t> a vyšší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357F3-B22F-4AC2-ABAB-0386076C86EB}" type="datetime1">
              <a:rPr lang="cs-CZ" smtClean="0"/>
              <a:t>11.3.2025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Turbulentní MV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6EB02-BEEA-4AEA-8B7E-F8311C2221C1}" type="slidenum">
              <a:rPr lang="cs-CZ" smtClean="0"/>
              <a:t>11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1534" y="1933144"/>
            <a:ext cx="4049200" cy="41363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022" y="4371170"/>
            <a:ext cx="4785360" cy="1168400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9503" y="2799573"/>
            <a:ext cx="4145280" cy="802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2824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Modely TMV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2072" y="1417638"/>
            <a:ext cx="7724728" cy="4915910"/>
          </a:xfrm>
          <a:prstGeom prst="rect">
            <a:avLst/>
          </a:prstGeom>
        </p:spPr>
      </p:pic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3E347-2F09-450E-B8C3-1892F5546F39}" type="datetime1">
              <a:rPr lang="cs-CZ" smtClean="0"/>
              <a:t>11.3.2025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Turbulentní MV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42822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Parametry MV</a:t>
            </a:r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</p:nvPr>
        </p:nvGraphicFramePr>
        <p:xfrm>
          <a:off x="511818" y="1825625"/>
          <a:ext cx="8003532" cy="4212001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274573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289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289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778316"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/>
                        <a:t>Parametry</a:t>
                      </a:r>
                      <a:r>
                        <a:rPr lang="cs-CZ" sz="2800" b="1" baseline="0" dirty="0"/>
                        <a:t> MV</a:t>
                      </a:r>
                      <a:endParaRPr lang="cs-CZ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Laminární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Turbulentní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86737">
                <a:tc>
                  <a:txBody>
                    <a:bodyPr/>
                    <a:lstStyle/>
                    <a:p>
                      <a:r>
                        <a:rPr lang="cs-CZ" sz="2400" b="1" dirty="0"/>
                        <a:t>Konvenční tloušťka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86737">
                <a:tc>
                  <a:txBody>
                    <a:bodyPr/>
                    <a:lstStyle/>
                    <a:p>
                      <a:r>
                        <a:rPr lang="cs-CZ" sz="2400" b="1" dirty="0"/>
                        <a:t>Pošinovací tloušťka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86737">
                <a:tc>
                  <a:txBody>
                    <a:bodyPr/>
                    <a:lstStyle/>
                    <a:p>
                      <a:r>
                        <a:rPr lang="cs-CZ" sz="2400" b="1" dirty="0"/>
                        <a:t>Impulzová tloušťka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86737">
                <a:tc>
                  <a:txBody>
                    <a:bodyPr/>
                    <a:lstStyle/>
                    <a:p>
                      <a:r>
                        <a:rPr lang="cs-CZ" sz="2400" b="1" dirty="0"/>
                        <a:t>Tvarový parametr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86737">
                <a:tc>
                  <a:txBody>
                    <a:bodyPr/>
                    <a:lstStyle/>
                    <a:p>
                      <a:r>
                        <a:rPr lang="cs-CZ" sz="2400" b="1" dirty="0"/>
                        <a:t>Třecí součinitel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584E4-8199-4EAE-A50F-0D9731304A51}" type="datetime1">
              <a:rPr lang="cs-CZ" smtClean="0"/>
              <a:t>11.3.2025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Turbulentní MV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6EB02-BEEA-4AEA-8B7E-F8311C2221C1}" type="slidenum">
              <a:rPr lang="cs-CZ" smtClean="0"/>
              <a:t>13</a:t>
            </a:fld>
            <a:endParaRPr lang="cs-CZ"/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/>
        </p:nvGraphicFramePr>
        <p:xfrm>
          <a:off x="4186385" y="2642256"/>
          <a:ext cx="888552" cy="6042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4" imgW="634680" imgH="431640" progId="Equation.DSMT4">
                  <p:embed/>
                </p:oleObj>
              </mc:Choice>
              <mc:Fallback>
                <p:oleObj name="Equation" r:id="rId4" imgW="63468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186385" y="2642256"/>
                        <a:ext cx="888552" cy="6042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/>
        </p:nvGraphicFramePr>
        <p:xfrm>
          <a:off x="4150601" y="3370259"/>
          <a:ext cx="960120" cy="6219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6" imgW="685800" imgH="444240" progId="Equation.DSMT4">
                  <p:embed/>
                </p:oleObj>
              </mc:Choice>
              <mc:Fallback>
                <p:oleObj name="Equation" r:id="rId6" imgW="68580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150601" y="3370259"/>
                        <a:ext cx="960120" cy="6219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/>
        </p:nvGraphicFramePr>
        <p:xfrm>
          <a:off x="4204708" y="4035966"/>
          <a:ext cx="888552" cy="6042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8" imgW="634680" imgH="431640" progId="Equation.DSMT4">
                  <p:embed/>
                </p:oleObj>
              </mc:Choice>
              <mc:Fallback>
                <p:oleObj name="Equation" r:id="rId8" imgW="63468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204708" y="4035966"/>
                        <a:ext cx="888552" cy="6042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kt 10"/>
          <p:cNvGraphicFramePr>
            <a:graphicFrameLocks noChangeAspect="1"/>
          </p:cNvGraphicFramePr>
          <p:nvPr/>
        </p:nvGraphicFramePr>
        <p:xfrm>
          <a:off x="4168493" y="5369617"/>
          <a:ext cx="924336" cy="6042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10" imgW="660240" imgH="431640" progId="Equation.DSMT4">
                  <p:embed/>
                </p:oleObj>
              </mc:Choice>
              <mc:Fallback>
                <p:oleObj name="Equation" r:id="rId10" imgW="66024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168493" y="5369617"/>
                        <a:ext cx="924336" cy="6042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kt 11"/>
          <p:cNvGraphicFramePr>
            <a:graphicFrameLocks noChangeAspect="1"/>
          </p:cNvGraphicFramePr>
          <p:nvPr/>
        </p:nvGraphicFramePr>
        <p:xfrm>
          <a:off x="6716683" y="2656495"/>
          <a:ext cx="817488" cy="56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12" imgW="583920" imgH="406080" progId="Equation.DSMT4">
                  <p:embed/>
                </p:oleObj>
              </mc:Choice>
              <mc:Fallback>
                <p:oleObj name="Equation" r:id="rId12" imgW="583920" imgH="406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716683" y="2656495"/>
                        <a:ext cx="817488" cy="568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kt 12"/>
          <p:cNvGraphicFramePr>
            <a:graphicFrameLocks noChangeAspect="1"/>
          </p:cNvGraphicFramePr>
          <p:nvPr/>
        </p:nvGraphicFramePr>
        <p:xfrm>
          <a:off x="6711481" y="3370259"/>
          <a:ext cx="958850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14" imgW="685800" imgH="419040" progId="Equation.DSMT4">
                  <p:embed/>
                </p:oleObj>
              </mc:Choice>
              <mc:Fallback>
                <p:oleObj name="Equation" r:id="rId14" imgW="68580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711481" y="3370259"/>
                        <a:ext cx="958850" cy="587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kt 13"/>
          <p:cNvGraphicFramePr>
            <a:graphicFrameLocks noChangeAspect="1"/>
          </p:cNvGraphicFramePr>
          <p:nvPr/>
        </p:nvGraphicFramePr>
        <p:xfrm>
          <a:off x="6711481" y="4112191"/>
          <a:ext cx="88900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16" imgW="634680" imgH="406080" progId="Equation.DSMT4">
                  <p:embed/>
                </p:oleObj>
              </mc:Choice>
              <mc:Fallback>
                <p:oleObj name="Equation" r:id="rId16" imgW="634680" imgH="406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711481" y="4112191"/>
                        <a:ext cx="889000" cy="568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kt 14"/>
          <p:cNvGraphicFramePr>
            <a:graphicFrameLocks noChangeAspect="1"/>
          </p:cNvGraphicFramePr>
          <p:nvPr/>
        </p:nvGraphicFramePr>
        <p:xfrm>
          <a:off x="6728150" y="5387602"/>
          <a:ext cx="925512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18" imgW="660240" imgH="406080" progId="Equation.DSMT4">
                  <p:embed/>
                </p:oleObj>
              </mc:Choice>
              <mc:Fallback>
                <p:oleObj name="Equation" r:id="rId18" imgW="660240" imgH="406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728150" y="5387602"/>
                        <a:ext cx="925512" cy="568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kt 15"/>
          <p:cNvGraphicFramePr>
            <a:graphicFrameLocks noChangeAspect="1"/>
          </p:cNvGraphicFramePr>
          <p:nvPr/>
        </p:nvGraphicFramePr>
        <p:xfrm>
          <a:off x="4168493" y="4728613"/>
          <a:ext cx="12096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20" imgW="863280" imgH="380880" progId="Equation.DSMT4">
                  <p:embed/>
                </p:oleObj>
              </mc:Choice>
              <mc:Fallback>
                <p:oleObj name="Equation" r:id="rId20" imgW="86328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4168493" y="4728613"/>
                        <a:ext cx="1209675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kt 16"/>
          <p:cNvGraphicFramePr>
            <a:graphicFrameLocks noChangeAspect="1"/>
          </p:cNvGraphicFramePr>
          <p:nvPr/>
        </p:nvGraphicFramePr>
        <p:xfrm>
          <a:off x="6783358" y="4729163"/>
          <a:ext cx="1066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22" imgW="761760" imgH="380880" progId="Equation.DSMT4">
                  <p:embed/>
                </p:oleObj>
              </mc:Choice>
              <mc:Fallback>
                <p:oleObj name="Equation" r:id="rId22" imgW="76176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6783358" y="4729163"/>
                        <a:ext cx="106680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584945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Tloušťka MV</a:t>
            </a:r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</p:nvPr>
        </p:nvGraphicFramePr>
        <p:xfrm>
          <a:off x="628650" y="1825625"/>
          <a:ext cx="7886700" cy="215179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26289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289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289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778316"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/>
                        <a:t>Tloušťka</a:t>
                      </a:r>
                      <a:r>
                        <a:rPr lang="cs-CZ" sz="2800" b="1" baseline="0" dirty="0"/>
                        <a:t> MV</a:t>
                      </a:r>
                      <a:endParaRPr lang="cs-CZ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Laminární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Turbulentní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86737">
                <a:tc>
                  <a:txBody>
                    <a:bodyPr/>
                    <a:lstStyle/>
                    <a:p>
                      <a:r>
                        <a:rPr lang="cs-CZ" sz="2400" b="1" dirty="0"/>
                        <a:t>Pošinovací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/>
                        <a:t>1/3 = 0,333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dirty="0"/>
                        <a:t>1/8 = 0,125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86737">
                <a:tc>
                  <a:txBody>
                    <a:bodyPr/>
                    <a:lstStyle/>
                    <a:p>
                      <a:r>
                        <a:rPr lang="cs-CZ" sz="2400" b="1" dirty="0"/>
                        <a:t>Impulzová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/>
                        <a:t>2/15 = 0,133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/>
                        <a:t>7/72 = 0,097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A1C47-B09B-46CF-875D-A0B7D2DEF100}" type="datetime1">
              <a:rPr lang="cs-CZ" smtClean="0"/>
              <a:t>11.3.2025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Turbulentní MV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6EB02-BEEA-4AEA-8B7E-F8311C2221C1}" type="slidenum">
              <a:rPr lang="cs-CZ" smtClean="0"/>
              <a:t>14</a:t>
            </a:fld>
            <a:endParaRPr lang="cs-CZ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/>
        </p:nvGraphicFramePr>
        <p:xfrm>
          <a:off x="2339704" y="2779021"/>
          <a:ext cx="634320" cy="431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4" imgW="317160" imgH="215640" progId="Equation.DSMT4">
                  <p:embed/>
                </p:oleObj>
              </mc:Choice>
              <mc:Fallback>
                <p:oleObj name="Equation" r:id="rId4" imgW="31716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339704" y="2779021"/>
                        <a:ext cx="634320" cy="4312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kt 17"/>
          <p:cNvGraphicFramePr>
            <a:graphicFrameLocks noChangeAspect="1"/>
          </p:cNvGraphicFramePr>
          <p:nvPr/>
        </p:nvGraphicFramePr>
        <p:xfrm>
          <a:off x="2378075" y="3511550"/>
          <a:ext cx="532800" cy="406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6" imgW="266400" imgH="203040" progId="Equation.DSMT4">
                  <p:embed/>
                </p:oleObj>
              </mc:Choice>
              <mc:Fallback>
                <p:oleObj name="Equation" r:id="rId6" imgW="2664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378075" y="3511550"/>
                        <a:ext cx="532800" cy="4060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ovéPole 18"/>
          <p:cNvSpPr txBox="1"/>
          <p:nvPr/>
        </p:nvSpPr>
        <p:spPr>
          <a:xfrm>
            <a:off x="2244337" y="4213887"/>
            <a:ext cx="46553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Pozn.: </a:t>
            </a:r>
            <a:r>
              <a:rPr lang="cs-CZ" sz="2000" i="1" dirty="0" smtClean="0">
                <a:latin typeface="Symbol" panose="05050102010706020507" pitchFamily="18" charset="2"/>
              </a:rPr>
              <a:t>d </a:t>
            </a:r>
            <a:r>
              <a:rPr lang="cs-CZ" sz="2000" dirty="0" smtClean="0"/>
              <a:t>konvenční </a:t>
            </a:r>
            <a:r>
              <a:rPr lang="cs-CZ" sz="2000" dirty="0"/>
              <a:t>tloušťka MV (99%)</a:t>
            </a:r>
          </a:p>
        </p:txBody>
      </p:sp>
    </p:spTree>
    <p:extLst>
      <p:ext uri="{BB962C8B-B14F-4D97-AF65-F5344CB8AC3E}">
        <p14:creationId xmlns:p14="http://schemas.microsoft.com/office/powerpoint/2010/main" val="366856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Mezní vrstva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Laminární</a:t>
            </a:r>
          </a:p>
          <a:p>
            <a:r>
              <a:rPr lang="cs-CZ" sz="2800" dirty="0"/>
              <a:t>Přechodová</a:t>
            </a:r>
          </a:p>
          <a:p>
            <a:r>
              <a:rPr lang="cs-CZ" sz="2800" dirty="0"/>
              <a:t>Turbulentní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171D2-D315-4F4B-B711-F06EC4214BED}" type="datetime1">
              <a:rPr lang="cs-CZ" smtClean="0"/>
              <a:t>11.3.2025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Turbulentní MV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6EB02-BEEA-4AEA-8B7E-F8311C2221C1}" type="slidenum">
              <a:rPr lang="cs-CZ" smtClean="0"/>
              <a:t>2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95932" y="1794335"/>
            <a:ext cx="6305436" cy="2866003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61369" y="4660338"/>
            <a:ext cx="6679472" cy="1696013"/>
          </a:xfrm>
          <a:prstGeom prst="rect">
            <a:avLst/>
          </a:prstGeom>
        </p:spPr>
      </p:pic>
      <p:graphicFrame>
        <p:nvGraphicFramePr>
          <p:cNvPr id="10" name="Objekt 9"/>
          <p:cNvGraphicFramePr>
            <a:graphicFrameLocks noChangeAspect="1"/>
          </p:cNvGraphicFramePr>
          <p:nvPr/>
        </p:nvGraphicFramePr>
        <p:xfrm>
          <a:off x="801316" y="3566876"/>
          <a:ext cx="950912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6" imgW="634680" imgH="368280" progId="Equation.DSMT4">
                  <p:embed/>
                </p:oleObj>
              </mc:Choice>
              <mc:Fallback>
                <p:oleObj name="Equation" r:id="rId6" imgW="63468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01316" y="3566876"/>
                        <a:ext cx="950912" cy="552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ovéPole 7"/>
          <p:cNvSpPr txBox="1"/>
          <p:nvPr/>
        </p:nvSpPr>
        <p:spPr>
          <a:xfrm>
            <a:off x="3780565" y="1870077"/>
            <a:ext cx="23344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Přechod do turbulence</a:t>
            </a:r>
          </a:p>
          <a:p>
            <a:r>
              <a:rPr lang="cs-CZ" dirty="0">
                <a:solidFill>
                  <a:srgbClr val="FF0000"/>
                </a:solidFill>
              </a:rPr>
              <a:t>OBLAST</a:t>
            </a:r>
            <a:r>
              <a:rPr lang="cs-CZ" dirty="0"/>
              <a:t> ne </a:t>
            </a:r>
            <a:r>
              <a:rPr lang="cs-CZ" dirty="0">
                <a:solidFill>
                  <a:srgbClr val="FF0000"/>
                </a:solidFill>
              </a:rPr>
              <a:t>BOD</a:t>
            </a:r>
          </a:p>
        </p:txBody>
      </p:sp>
    </p:spTree>
    <p:extLst>
      <p:ext uri="{BB962C8B-B14F-4D97-AF65-F5344CB8AC3E}">
        <p14:creationId xmlns:p14="http://schemas.microsoft.com/office/powerpoint/2010/main" val="3882372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Přechod MV do turbulence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„Kritické“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</a:t>
            </a:r>
            <a:r>
              <a:rPr lang="cs-CZ" dirty="0"/>
              <a:t> </a:t>
            </a:r>
          </a:p>
          <a:p>
            <a:r>
              <a:rPr lang="cs-CZ" dirty="0"/>
              <a:t>Počátek přechodu: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</a:t>
            </a:r>
            <a:r>
              <a:rPr lang="cs-CZ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≈ 10</a:t>
            </a:r>
            <a:r>
              <a:rPr lang="cs-CZ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  <a:p>
            <a:r>
              <a:rPr lang="cs-CZ" dirty="0"/>
              <a:t>Konec přechodu: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</a:t>
            </a:r>
            <a:r>
              <a:rPr lang="cs-CZ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≈ 10</a:t>
            </a:r>
            <a:r>
              <a:rPr lang="cs-CZ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  <a:p>
            <a:endParaRPr lang="cs-CZ" dirty="0"/>
          </a:p>
          <a:p>
            <a:r>
              <a:rPr lang="cs-CZ" dirty="0"/>
              <a:t>Vlivy na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</a:t>
            </a:r>
            <a:r>
              <a:rPr lang="cs-CZ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/>
              <a:t>přechodu</a:t>
            </a:r>
          </a:p>
          <a:p>
            <a:pPr lvl="1"/>
            <a:r>
              <a:rPr lang="cs-CZ" dirty="0"/>
              <a:t>Gradient tlaku (podélný směr)</a:t>
            </a:r>
          </a:p>
          <a:p>
            <a:pPr lvl="2"/>
            <a:r>
              <a:rPr lang="cs-CZ" dirty="0"/>
              <a:t>„Příznivý“ – snížení tlaku</a:t>
            </a:r>
          </a:p>
          <a:p>
            <a:pPr lvl="2"/>
            <a:r>
              <a:rPr lang="cs-CZ" dirty="0"/>
              <a:t>„Nepříznivý“ – zvýšení tlaku</a:t>
            </a:r>
          </a:p>
          <a:p>
            <a:pPr lvl="1"/>
            <a:r>
              <a:rPr lang="cs-CZ" dirty="0"/>
              <a:t>Zkrácený přechod do turbulence – </a:t>
            </a:r>
            <a:r>
              <a:rPr lang="cs-CZ" dirty="0">
                <a:solidFill>
                  <a:srgbClr val="FF0000"/>
                </a:solidFill>
              </a:rPr>
              <a:t>snížení</a:t>
            </a:r>
            <a:r>
              <a:rPr lang="cs-CZ" dirty="0"/>
              <a:t> </a:t>
            </a:r>
            <a:r>
              <a:rPr lang="cs-CZ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</a:t>
            </a:r>
            <a:r>
              <a:rPr lang="cs-CZ" sz="21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dirty="0"/>
              <a:t> až o řád!</a:t>
            </a:r>
          </a:p>
          <a:p>
            <a:pPr lvl="2"/>
            <a:r>
              <a:rPr lang="cs-CZ" dirty="0"/>
              <a:t>„velké“ poruchy</a:t>
            </a:r>
          </a:p>
          <a:p>
            <a:pPr lvl="3"/>
            <a:r>
              <a:rPr lang="cs-CZ" dirty="0"/>
              <a:t>V proudu</a:t>
            </a:r>
          </a:p>
          <a:p>
            <a:pPr lvl="3"/>
            <a:r>
              <a:rPr lang="cs-CZ" dirty="0"/>
              <a:t>Na povrchu (drsnost)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B5400-2347-46C2-BB1B-C05B6DEF49DC}" type="datetime1">
              <a:rPr lang="cs-CZ" smtClean="0"/>
              <a:t>11.3.2025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Turbulentní MV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6EB02-BEEA-4AEA-8B7E-F8311C2221C1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1253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Struktura TMV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Vnitřní oblast</a:t>
            </a:r>
          </a:p>
          <a:p>
            <a:pPr lvl="1"/>
            <a:r>
              <a:rPr lang="cs-CZ" dirty="0"/>
              <a:t>Vazká podvrstva</a:t>
            </a:r>
          </a:p>
          <a:p>
            <a:pPr lvl="1"/>
            <a:r>
              <a:rPr lang="cs-CZ" dirty="0"/>
              <a:t>Zásobníková oblast</a:t>
            </a:r>
          </a:p>
          <a:p>
            <a:pPr lvl="1"/>
            <a:r>
              <a:rPr lang="cs-CZ" dirty="0">
                <a:solidFill>
                  <a:srgbClr val="FF0000"/>
                </a:solidFill>
              </a:rPr>
              <a:t>Logaritmická oblast</a:t>
            </a:r>
          </a:p>
          <a:p>
            <a:r>
              <a:rPr lang="cs-CZ" dirty="0"/>
              <a:t>Vnější oblast</a:t>
            </a:r>
          </a:p>
          <a:p>
            <a:pPr lvl="1"/>
            <a:r>
              <a:rPr lang="cs-CZ" dirty="0">
                <a:solidFill>
                  <a:srgbClr val="FF0000"/>
                </a:solidFill>
              </a:rPr>
              <a:t>Logaritmická oblast</a:t>
            </a:r>
          </a:p>
          <a:p>
            <a:pPr lvl="1"/>
            <a:r>
              <a:rPr lang="cs-CZ" dirty="0"/>
              <a:t>Úplav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0738" y="1268760"/>
            <a:ext cx="4788024" cy="3541524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6184883" y="5267746"/>
            <a:ext cx="1670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Oblast překryvu</a:t>
            </a:r>
          </a:p>
        </p:txBody>
      </p:sp>
      <p:sp>
        <p:nvSpPr>
          <p:cNvPr id="6" name="Obdélník 5"/>
          <p:cNvSpPr/>
          <p:nvPr/>
        </p:nvSpPr>
        <p:spPr>
          <a:xfrm>
            <a:off x="6444208" y="1196752"/>
            <a:ext cx="1152128" cy="3888432"/>
          </a:xfrm>
          <a:prstGeom prst="rect">
            <a:avLst/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B2C36-A677-4352-B7B4-12D54C599B66}" type="datetime1">
              <a:rPr lang="cs-CZ" smtClean="0"/>
              <a:t>11.3.2025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Turbulentní MV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9154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Vnitřní oblast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rgbClr val="00B050"/>
                </a:solidFill>
              </a:rPr>
              <a:t>Zákon stěny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Vazká podvrstva – vazkost dominantní:</a:t>
            </a:r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18C6D-90F6-40E8-9DA6-E344C4F79953}" type="datetime1">
              <a:rPr lang="cs-CZ" smtClean="0"/>
              <a:t>11.3.2025</a:t>
            </a:fld>
            <a:endParaRPr lang="cs-CZ"/>
          </a:p>
        </p:txBody>
      </p:sp>
      <p:sp>
        <p:nvSpPr>
          <p:cNvPr id="12" name="Zástupný symbol pro zápatí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Turbulentní MV</a:t>
            </a:r>
          </a:p>
        </p:txBody>
      </p:sp>
      <p:sp>
        <p:nvSpPr>
          <p:cNvPr id="13" name="Zástupný symbol pro číslo snímk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5</a:t>
            </a:fld>
            <a:endParaRPr lang="cs-CZ"/>
          </a:p>
        </p:txBody>
      </p:sp>
      <p:sp>
        <p:nvSpPr>
          <p:cNvPr id="14" name="TextovéPole 13"/>
          <p:cNvSpPr txBox="1"/>
          <p:nvPr/>
        </p:nvSpPr>
        <p:spPr>
          <a:xfrm>
            <a:off x="448931" y="1992698"/>
            <a:ext cx="1419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Třecí rychlost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466728" y="2985054"/>
            <a:ext cx="15529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Vazká stěnová </a:t>
            </a:r>
          </a:p>
          <a:p>
            <a:r>
              <a:rPr lang="cs-CZ" dirty="0"/>
              <a:t>jednotka</a:t>
            </a:r>
          </a:p>
        </p:txBody>
      </p:sp>
      <p:sp>
        <p:nvSpPr>
          <p:cNvPr id="16" name="TextovéPole 15"/>
          <p:cNvSpPr txBox="1"/>
          <p:nvPr/>
        </p:nvSpPr>
        <p:spPr>
          <a:xfrm>
            <a:off x="2669935" y="2926564"/>
            <a:ext cx="2585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cs-CZ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cs-CZ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/>
              <a:t>- vnitřní proměnné</a:t>
            </a:r>
          </a:p>
        </p:txBody>
      </p:sp>
      <p:graphicFrame>
        <p:nvGraphicFramePr>
          <p:cNvPr id="17" name="Objek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6994070"/>
              </p:ext>
            </p:extLst>
          </p:nvPr>
        </p:nvGraphicFramePr>
        <p:xfrm>
          <a:off x="2760971" y="3759667"/>
          <a:ext cx="1523520" cy="5587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4" imgW="761760" imgH="279360" progId="Equation.DSMT4">
                  <p:embed/>
                </p:oleObj>
              </mc:Choice>
              <mc:Fallback>
                <p:oleObj name="Equation" r:id="rId4" imgW="76176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760971" y="3759667"/>
                        <a:ext cx="1523520" cy="558720"/>
                      </a:xfrm>
                      <a:prstGeom prst="rect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k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5362557"/>
              </p:ext>
            </p:extLst>
          </p:nvPr>
        </p:nvGraphicFramePr>
        <p:xfrm>
          <a:off x="3123137" y="1669764"/>
          <a:ext cx="210816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6" imgW="1054080" imgH="253800" progId="Equation.DSMT4">
                  <p:embed/>
                </p:oleObj>
              </mc:Choice>
              <mc:Fallback>
                <p:oleObj name="Equation" r:id="rId6" imgW="105408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123137" y="1669764"/>
                        <a:ext cx="2108160" cy="507600"/>
                      </a:xfrm>
                      <a:prstGeom prst="rect">
                        <a:avLst/>
                      </a:prstGeom>
                      <a:ln w="19050">
                        <a:solidFill>
                          <a:srgbClr val="00B05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k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0509492"/>
              </p:ext>
            </p:extLst>
          </p:nvPr>
        </p:nvGraphicFramePr>
        <p:xfrm>
          <a:off x="617385" y="2239953"/>
          <a:ext cx="990000" cy="83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8" imgW="495000" imgH="419040" progId="Equation.DSMT4">
                  <p:embed/>
                </p:oleObj>
              </mc:Choice>
              <mc:Fallback>
                <p:oleObj name="Equation" r:id="rId8" imgW="49500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17385" y="2239953"/>
                        <a:ext cx="990000" cy="8380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k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8029098"/>
              </p:ext>
            </p:extLst>
          </p:nvPr>
        </p:nvGraphicFramePr>
        <p:xfrm>
          <a:off x="655185" y="3482213"/>
          <a:ext cx="914400" cy="863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10" imgW="457200" imgH="431640" progId="Equation.DSMT4">
                  <p:embed/>
                </p:oleObj>
              </mc:Choice>
              <mc:Fallback>
                <p:oleObj name="Equation" r:id="rId10" imgW="45720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55185" y="3482213"/>
                        <a:ext cx="914400" cy="8632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k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1354788"/>
              </p:ext>
            </p:extLst>
          </p:nvPr>
        </p:nvGraphicFramePr>
        <p:xfrm>
          <a:off x="2494154" y="2132856"/>
          <a:ext cx="990000" cy="863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12" imgW="495000" imgH="431640" progId="Equation.DSMT4">
                  <p:embed/>
                </p:oleObj>
              </mc:Choice>
              <mc:Fallback>
                <p:oleObj name="Equation" r:id="rId12" imgW="49500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494154" y="2132856"/>
                        <a:ext cx="990000" cy="8632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k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6870179"/>
              </p:ext>
            </p:extLst>
          </p:nvPr>
        </p:nvGraphicFramePr>
        <p:xfrm>
          <a:off x="3736391" y="2132856"/>
          <a:ext cx="1854000" cy="863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14" imgW="927000" imgH="431640" progId="Equation.DSMT4">
                  <p:embed/>
                </p:oleObj>
              </mc:Choice>
              <mc:Fallback>
                <p:oleObj name="Equation" r:id="rId14" imgW="92700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736391" y="2132856"/>
                        <a:ext cx="1854000" cy="8632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k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9136829"/>
              </p:ext>
            </p:extLst>
          </p:nvPr>
        </p:nvGraphicFramePr>
        <p:xfrm>
          <a:off x="524125" y="5183208"/>
          <a:ext cx="1269360" cy="83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16" imgW="634680" imgH="419040" progId="Equation.DSMT4">
                  <p:embed/>
                </p:oleObj>
              </mc:Choice>
              <mc:Fallback>
                <p:oleObj name="Equation" r:id="rId16" imgW="63468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24125" y="5183208"/>
                        <a:ext cx="1269360" cy="8380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k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22362"/>
              </p:ext>
            </p:extLst>
          </p:nvPr>
        </p:nvGraphicFramePr>
        <p:xfrm>
          <a:off x="1853849" y="5183208"/>
          <a:ext cx="1752480" cy="83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18" imgW="876240" imgH="419040" progId="Equation.DSMT4">
                  <p:embed/>
                </p:oleObj>
              </mc:Choice>
              <mc:Fallback>
                <p:oleObj name="Equation" r:id="rId18" imgW="87624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853849" y="5183208"/>
                        <a:ext cx="1752480" cy="8380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k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7262326"/>
              </p:ext>
            </p:extLst>
          </p:nvPr>
        </p:nvGraphicFramePr>
        <p:xfrm>
          <a:off x="3623821" y="5183088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20" imgW="736560" imgH="419040" progId="Equation.DSMT4">
                  <p:embed/>
                </p:oleObj>
              </mc:Choice>
              <mc:Fallback>
                <p:oleObj name="Equation" r:id="rId20" imgW="73656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3623821" y="5183088"/>
                        <a:ext cx="14732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ovéPole 25"/>
          <p:cNvSpPr txBox="1"/>
          <p:nvPr/>
        </p:nvSpPr>
        <p:spPr>
          <a:xfrm>
            <a:off x="3407159" y="5037609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cs-CZ" dirty="0"/>
              <a:t> malé</a:t>
            </a:r>
          </a:p>
        </p:txBody>
      </p:sp>
      <p:graphicFrame>
        <p:nvGraphicFramePr>
          <p:cNvPr id="27" name="Objek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4788833"/>
              </p:ext>
            </p:extLst>
          </p:nvPr>
        </p:nvGraphicFramePr>
        <p:xfrm>
          <a:off x="6171499" y="6158638"/>
          <a:ext cx="1016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22" imgW="507960" imgH="228600" progId="Equation.DSMT4">
                  <p:embed/>
                </p:oleObj>
              </mc:Choice>
              <mc:Fallback>
                <p:oleObj name="Equation" r:id="rId22" imgW="5079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6171499" y="6158638"/>
                        <a:ext cx="1016000" cy="457200"/>
                      </a:xfrm>
                      <a:prstGeom prst="rect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k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6035068"/>
              </p:ext>
            </p:extLst>
          </p:nvPr>
        </p:nvGraphicFramePr>
        <p:xfrm>
          <a:off x="5109673" y="5183088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24" imgW="583920" imgH="419040" progId="Equation.DSMT4">
                  <p:embed/>
                </p:oleObj>
              </mc:Choice>
              <mc:Fallback>
                <p:oleObj name="Equation" r:id="rId24" imgW="58392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5109673" y="5183088"/>
                        <a:ext cx="11684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k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496924"/>
              </p:ext>
            </p:extLst>
          </p:nvPr>
        </p:nvGraphicFramePr>
        <p:xfrm>
          <a:off x="6290725" y="5157192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26" imgW="457200" imgH="419040" progId="Equation.DSMT4">
                  <p:embed/>
                </p:oleObj>
              </mc:Choice>
              <mc:Fallback>
                <p:oleObj name="Equation" r:id="rId26" imgW="45720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6290725" y="5157192"/>
                        <a:ext cx="9144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k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0726333"/>
              </p:ext>
            </p:extLst>
          </p:nvPr>
        </p:nvGraphicFramePr>
        <p:xfrm>
          <a:off x="7259638" y="5157688"/>
          <a:ext cx="16256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28" imgW="812520" imgH="431640" progId="Equation.DSMT4">
                  <p:embed/>
                </p:oleObj>
              </mc:Choice>
              <mc:Fallback>
                <p:oleObj name="Equation" r:id="rId28" imgW="81252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7259638" y="5157688"/>
                        <a:ext cx="1625600" cy="863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Ovál 31"/>
          <p:cNvSpPr/>
          <p:nvPr/>
        </p:nvSpPr>
        <p:spPr>
          <a:xfrm>
            <a:off x="8225539" y="5222275"/>
            <a:ext cx="370384" cy="738062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33" name="Objek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9153095"/>
              </p:ext>
            </p:extLst>
          </p:nvPr>
        </p:nvGraphicFramePr>
        <p:xfrm>
          <a:off x="8572530" y="4430113"/>
          <a:ext cx="3556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30" imgW="177480" imgH="431640" progId="Equation.DSMT4">
                  <p:embed/>
                </p:oleObj>
              </mc:Choice>
              <mc:Fallback>
                <p:oleObj name="Equation" r:id="rId30" imgW="17748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8572530" y="4430113"/>
                        <a:ext cx="355600" cy="863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Ovál 33"/>
          <p:cNvSpPr/>
          <p:nvPr/>
        </p:nvSpPr>
        <p:spPr>
          <a:xfrm>
            <a:off x="7637884" y="5191193"/>
            <a:ext cx="370384" cy="738062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Ovál 35"/>
          <p:cNvSpPr/>
          <p:nvPr/>
        </p:nvSpPr>
        <p:spPr>
          <a:xfrm>
            <a:off x="8225538" y="5229200"/>
            <a:ext cx="659699" cy="738062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37" name="Objek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1875450"/>
              </p:ext>
            </p:extLst>
          </p:nvPr>
        </p:nvGraphicFramePr>
        <p:xfrm>
          <a:off x="7779840" y="4678683"/>
          <a:ext cx="354960" cy="406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Equation" r:id="rId32" imgW="177480" imgH="203040" progId="Equation.DSMT4">
                  <p:embed/>
                </p:oleObj>
              </mc:Choice>
              <mc:Fallback>
                <p:oleObj name="Equation" r:id="rId32" imgW="1774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7779840" y="4678683"/>
                        <a:ext cx="354960" cy="4060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k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8291348"/>
              </p:ext>
            </p:extLst>
          </p:nvPr>
        </p:nvGraphicFramePr>
        <p:xfrm>
          <a:off x="8377238" y="5907088"/>
          <a:ext cx="40481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Equation" r:id="rId34" imgW="203040" imgH="228600" progId="Equation.DSMT4">
                  <p:embed/>
                </p:oleObj>
              </mc:Choice>
              <mc:Fallback>
                <p:oleObj name="Equation" r:id="rId34" imgW="20304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8377238" y="5907088"/>
                        <a:ext cx="404812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Obrázek 3"/>
          <p:cNvPicPr>
            <a:picLocks noChangeAspect="1"/>
          </p:cNvPicPr>
          <p:nvPr/>
        </p:nvPicPr>
        <p:blipFill>
          <a:blip r:embed="rId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307" y="2794972"/>
            <a:ext cx="3538730" cy="1756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911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4" grpId="0"/>
      <p:bldP spid="15" grpId="0"/>
      <p:bldP spid="16" grpId="0"/>
      <p:bldP spid="26" grpId="0"/>
      <p:bldP spid="32" grpId="0" animBg="1"/>
      <p:bldP spid="34" grpId="0" animBg="1"/>
      <p:bldP spid="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Vnější oblast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rgbClr val="00B050"/>
                </a:solidFill>
              </a:rPr>
              <a:t>Defekt rychlosti</a:t>
            </a:r>
          </a:p>
          <a:p>
            <a:endParaRPr lang="cs-CZ" dirty="0">
              <a:solidFill>
                <a:srgbClr val="00B050"/>
              </a:solidFill>
            </a:endParaRPr>
          </a:p>
          <a:p>
            <a:endParaRPr lang="cs-CZ" dirty="0">
              <a:solidFill>
                <a:srgbClr val="00B050"/>
              </a:solidFill>
            </a:endParaRPr>
          </a:p>
          <a:p>
            <a:endParaRPr lang="cs-CZ" dirty="0">
              <a:solidFill>
                <a:srgbClr val="00B050"/>
              </a:solidFill>
            </a:endParaRPr>
          </a:p>
          <a:p>
            <a:r>
              <a:rPr lang="cs-CZ" dirty="0"/>
              <a:t>Zákon úplavu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73D5-7AA9-4749-A4C4-E711EFA8E4D1}" type="datetime1">
              <a:rPr lang="cs-CZ" smtClean="0"/>
              <a:t>11.3.2025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Turbulentní MV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6</a:t>
            </a:fld>
            <a:endParaRPr lang="cs-CZ"/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5741449"/>
              </p:ext>
            </p:extLst>
          </p:nvPr>
        </p:nvGraphicFramePr>
        <p:xfrm>
          <a:off x="1168800" y="2155825"/>
          <a:ext cx="1422000" cy="354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4" imgW="711000" imgH="177480" progId="Equation.DSMT4">
                  <p:embed/>
                </p:oleObj>
              </mc:Choice>
              <mc:Fallback>
                <p:oleObj name="Equation" r:id="rId4" imgW="71100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68800" y="2155825"/>
                        <a:ext cx="1422000" cy="3549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956167"/>
              </p:ext>
            </p:extLst>
          </p:nvPr>
        </p:nvGraphicFramePr>
        <p:xfrm>
          <a:off x="3622675" y="1647825"/>
          <a:ext cx="21336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6" imgW="1066680" imgH="253800" progId="Equation.DSMT4">
                  <p:embed/>
                </p:oleObj>
              </mc:Choice>
              <mc:Fallback>
                <p:oleObj name="Equation" r:id="rId6" imgW="106668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622675" y="1647825"/>
                        <a:ext cx="2133600" cy="508000"/>
                      </a:xfrm>
                      <a:prstGeom prst="rect">
                        <a:avLst/>
                      </a:prstGeom>
                      <a:ln w="19050">
                        <a:solidFill>
                          <a:srgbClr val="00B05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5278749"/>
              </p:ext>
            </p:extLst>
          </p:nvPr>
        </p:nvGraphicFramePr>
        <p:xfrm>
          <a:off x="3419872" y="2694442"/>
          <a:ext cx="812160" cy="786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8" imgW="406080" imgH="393480" progId="Equation.DSMT4">
                  <p:embed/>
                </p:oleObj>
              </mc:Choice>
              <mc:Fallback>
                <p:oleObj name="Equation" r:id="rId8" imgW="4060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419872" y="2694442"/>
                        <a:ext cx="812160" cy="7869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ovéPole 12"/>
          <p:cNvSpPr txBox="1"/>
          <p:nvPr/>
        </p:nvSpPr>
        <p:spPr>
          <a:xfrm>
            <a:off x="4572000" y="3112070"/>
            <a:ext cx="20340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i="1" dirty="0">
                <a:latin typeface="Symbol" panose="05050102010706020507" pitchFamily="18" charset="2"/>
                <a:cs typeface="Times New Roman" panose="02020603050405020304" pitchFamily="18" charset="0"/>
              </a:rPr>
              <a:t>x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/>
              <a:t>- vnější proměnná</a:t>
            </a:r>
          </a:p>
        </p:txBody>
      </p:sp>
      <p:graphicFrame>
        <p:nvGraphicFramePr>
          <p:cNvPr id="14" name="Objek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1194073"/>
              </p:ext>
            </p:extLst>
          </p:nvPr>
        </p:nvGraphicFramePr>
        <p:xfrm>
          <a:off x="3563888" y="4319868"/>
          <a:ext cx="2895120" cy="8884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10" imgW="1447560" imgH="444240" progId="Equation.DSMT4">
                  <p:embed/>
                </p:oleObj>
              </mc:Choice>
              <mc:Fallback>
                <p:oleObj name="Equation" r:id="rId10" imgW="144756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563888" y="4319868"/>
                        <a:ext cx="2895120" cy="888480"/>
                      </a:xfrm>
                      <a:prstGeom prst="rect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63326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Oblast překryvu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0839" y="1628800"/>
            <a:ext cx="8229600" cy="4525963"/>
          </a:xfrm>
        </p:spPr>
        <p:txBody>
          <a:bodyPr/>
          <a:lstStyle/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Vnitřní o.: </a:t>
            </a:r>
          </a:p>
          <a:p>
            <a:r>
              <a:rPr lang="cs-CZ" dirty="0"/>
              <a:t>Vnější o.:</a:t>
            </a:r>
          </a:p>
          <a:p>
            <a:endParaRPr lang="cs-CZ" dirty="0"/>
          </a:p>
          <a:p>
            <a:r>
              <a:rPr lang="cs-CZ" dirty="0"/>
              <a:t>Derivace:</a:t>
            </a:r>
          </a:p>
        </p:txBody>
      </p:sp>
      <p:sp>
        <p:nvSpPr>
          <p:cNvPr id="20" name="Zástupný symbol pro datum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4972E-2800-4033-9BA8-0FBCCCC57343}" type="datetime1">
              <a:rPr lang="cs-CZ" smtClean="0"/>
              <a:t>11.3.2025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Turbulentní MV</a:t>
            </a:r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7</a:t>
            </a:fld>
            <a:endParaRPr lang="cs-CZ"/>
          </a:p>
        </p:txBody>
      </p:sp>
      <p:pic>
        <p:nvPicPr>
          <p:cNvPr id="23" name="Obrázek 2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38167" y="1171801"/>
            <a:ext cx="3484592" cy="2577423"/>
          </a:xfrm>
          <a:prstGeom prst="rect">
            <a:avLst/>
          </a:prstGeom>
        </p:spPr>
      </p:pic>
      <p:sp>
        <p:nvSpPr>
          <p:cNvPr id="24" name="Obdélník 23"/>
          <p:cNvSpPr/>
          <p:nvPr/>
        </p:nvSpPr>
        <p:spPr>
          <a:xfrm>
            <a:off x="7092280" y="1264188"/>
            <a:ext cx="864096" cy="1948787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25" name="Objek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2832894"/>
              </p:ext>
            </p:extLst>
          </p:nvPr>
        </p:nvGraphicFramePr>
        <p:xfrm>
          <a:off x="3116157" y="3434581"/>
          <a:ext cx="106632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5" imgW="533160" imgH="228600" progId="Equation.DSMT4">
                  <p:embed/>
                </p:oleObj>
              </mc:Choice>
              <mc:Fallback>
                <p:oleObj name="Equation" r:id="rId5" imgW="5331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116157" y="3434581"/>
                        <a:ext cx="106632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k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9726183"/>
              </p:ext>
            </p:extLst>
          </p:nvPr>
        </p:nvGraphicFramePr>
        <p:xfrm>
          <a:off x="4572000" y="3463907"/>
          <a:ext cx="114264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7" imgW="571320" imgH="228600" progId="Equation.DSMT4">
                  <p:embed/>
                </p:oleObj>
              </mc:Choice>
              <mc:Fallback>
                <p:oleObj name="Equation" r:id="rId7" imgW="57132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72000" y="3463907"/>
                        <a:ext cx="114264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k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5408847"/>
              </p:ext>
            </p:extLst>
          </p:nvPr>
        </p:nvGraphicFramePr>
        <p:xfrm>
          <a:off x="3230277" y="4067503"/>
          <a:ext cx="838080" cy="406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9" imgW="419040" imgH="203040" progId="Equation.DSMT4">
                  <p:embed/>
                </p:oleObj>
              </mc:Choice>
              <mc:Fallback>
                <p:oleObj name="Equation" r:id="rId9" imgW="41904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230277" y="4067503"/>
                        <a:ext cx="838080" cy="4060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k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6739361"/>
              </p:ext>
            </p:extLst>
          </p:nvPr>
        </p:nvGraphicFramePr>
        <p:xfrm>
          <a:off x="4797856" y="4069206"/>
          <a:ext cx="279360" cy="354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11" imgW="139680" imgH="177480" progId="Equation.DSMT4">
                  <p:embed/>
                </p:oleObj>
              </mc:Choice>
              <mc:Fallback>
                <p:oleObj name="Equation" r:id="rId11" imgW="1396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797856" y="4069206"/>
                        <a:ext cx="279360" cy="3549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ovéPole 28"/>
          <p:cNvSpPr txBox="1"/>
          <p:nvPr/>
        </p:nvSpPr>
        <p:spPr>
          <a:xfrm>
            <a:off x="4585639" y="2817576"/>
            <a:ext cx="9831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Délkové </a:t>
            </a:r>
          </a:p>
          <a:p>
            <a:r>
              <a:rPr lang="cs-CZ" dirty="0"/>
              <a:t>měřítko</a:t>
            </a:r>
          </a:p>
        </p:txBody>
      </p:sp>
      <p:graphicFrame>
        <p:nvGraphicFramePr>
          <p:cNvPr id="30" name="Objek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0256684"/>
              </p:ext>
            </p:extLst>
          </p:nvPr>
        </p:nvGraphicFramePr>
        <p:xfrm>
          <a:off x="3218773" y="5085184"/>
          <a:ext cx="457200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13" imgW="228600" imgH="419040" progId="Equation.DSMT4">
                  <p:embed/>
                </p:oleObj>
              </mc:Choice>
              <mc:Fallback>
                <p:oleObj name="Equation" r:id="rId13" imgW="22860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218773" y="5085184"/>
                        <a:ext cx="457200" cy="835025"/>
                      </a:xfrm>
                      <a:prstGeom prst="rect">
                        <a:avLst/>
                      </a:prstGeom>
                      <a:ln w="12700">
                        <a:solidFill>
                          <a:srgbClr val="00B05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21052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Derivace </a:t>
            </a:r>
            <a:r>
              <a:rPr lang="cs-CZ" dirty="0" err="1"/>
              <a:t>du</a:t>
            </a:r>
            <a:r>
              <a:rPr lang="cs-CZ" dirty="0"/>
              <a:t>/</a:t>
            </a:r>
            <a:r>
              <a:rPr lang="cs-CZ" dirty="0" err="1"/>
              <a:t>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Vnitřní oblast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Vnější oblast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5CF0E-DAF1-450F-A1B4-B2EFDA40FBDB}" type="datetime1">
              <a:rPr lang="cs-CZ" smtClean="0"/>
              <a:t>11.3.2025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Turbulentní MV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8</a:t>
            </a:fld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2539723"/>
              </p:ext>
            </p:extLst>
          </p:nvPr>
        </p:nvGraphicFramePr>
        <p:xfrm>
          <a:off x="3578571" y="1647825"/>
          <a:ext cx="1523520" cy="5587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4" imgW="761760" imgH="279360" progId="Equation.DSMT4">
                  <p:embed/>
                </p:oleObj>
              </mc:Choice>
              <mc:Fallback>
                <p:oleObj name="Equation" r:id="rId4" imgW="76176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578571" y="1647825"/>
                        <a:ext cx="1523520" cy="5587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5703260"/>
              </p:ext>
            </p:extLst>
          </p:nvPr>
        </p:nvGraphicFramePr>
        <p:xfrm>
          <a:off x="3308604" y="5160835"/>
          <a:ext cx="243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6" imgW="1218960" imgH="419040" progId="Equation.DSMT4">
                  <p:embed/>
                </p:oleObj>
              </mc:Choice>
              <mc:Fallback>
                <p:oleObj name="Equation" r:id="rId6" imgW="121896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308604" y="5160835"/>
                        <a:ext cx="24384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6316071"/>
              </p:ext>
            </p:extLst>
          </p:nvPr>
        </p:nvGraphicFramePr>
        <p:xfrm>
          <a:off x="5780507" y="5142650"/>
          <a:ext cx="2057040" cy="786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8" imgW="1028520" imgH="393480" progId="Equation.DSMT4">
                  <p:embed/>
                </p:oleObj>
              </mc:Choice>
              <mc:Fallback>
                <p:oleObj name="Equation" r:id="rId8" imgW="10285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780507" y="5142650"/>
                        <a:ext cx="2057040" cy="7869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8954592"/>
              </p:ext>
            </p:extLst>
          </p:nvPr>
        </p:nvGraphicFramePr>
        <p:xfrm>
          <a:off x="539552" y="2214246"/>
          <a:ext cx="1879200" cy="8884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10" imgW="939600" imgH="444240" progId="Equation.DSMT4">
                  <p:embed/>
                </p:oleObj>
              </mc:Choice>
              <mc:Fallback>
                <p:oleObj name="Equation" r:id="rId10" imgW="93960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39552" y="2214246"/>
                        <a:ext cx="1879200" cy="8884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4478557"/>
              </p:ext>
            </p:extLst>
          </p:nvPr>
        </p:nvGraphicFramePr>
        <p:xfrm>
          <a:off x="2522538" y="2239963"/>
          <a:ext cx="2514600" cy="86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12" imgW="1257120" imgH="431640" progId="Equation.DSMT4">
                  <p:embed/>
                </p:oleObj>
              </mc:Choice>
              <mc:Fallback>
                <p:oleObj name="Equation" r:id="rId12" imgW="125712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522538" y="2239963"/>
                        <a:ext cx="2514600" cy="862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k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5851793"/>
              </p:ext>
            </p:extLst>
          </p:nvPr>
        </p:nvGraphicFramePr>
        <p:xfrm>
          <a:off x="5742826" y="2117710"/>
          <a:ext cx="3047760" cy="8884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14" imgW="1523880" imgH="444240" progId="Equation.DSMT4">
                  <p:embed/>
                </p:oleObj>
              </mc:Choice>
              <mc:Fallback>
                <p:oleObj name="Equation" r:id="rId14" imgW="152388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742826" y="2117710"/>
                        <a:ext cx="3047760" cy="8884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k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5056841"/>
              </p:ext>
            </p:extLst>
          </p:nvPr>
        </p:nvGraphicFramePr>
        <p:xfrm>
          <a:off x="3298676" y="3192266"/>
          <a:ext cx="1803400" cy="86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16" imgW="901440" imgH="431640" progId="Equation.DSMT4">
                  <p:embed/>
                </p:oleObj>
              </mc:Choice>
              <mc:Fallback>
                <p:oleObj name="Equation" r:id="rId16" imgW="90144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298676" y="3192266"/>
                        <a:ext cx="1803400" cy="862012"/>
                      </a:xfrm>
                      <a:prstGeom prst="rect">
                        <a:avLst/>
                      </a:prstGeom>
                      <a:ln w="1905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k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8208857"/>
              </p:ext>
            </p:extLst>
          </p:nvPr>
        </p:nvGraphicFramePr>
        <p:xfrm>
          <a:off x="723900" y="4002088"/>
          <a:ext cx="1905000" cy="887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18" imgW="952200" imgH="444240" progId="Equation.DSMT4">
                  <p:embed/>
                </p:oleObj>
              </mc:Choice>
              <mc:Fallback>
                <p:oleObj name="Equation" r:id="rId18" imgW="95220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723900" y="4002088"/>
                        <a:ext cx="1905000" cy="887412"/>
                      </a:xfrm>
                      <a:prstGeom prst="rect">
                        <a:avLst/>
                      </a:prstGeom>
                      <a:ln w="1905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k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9573567"/>
              </p:ext>
            </p:extLst>
          </p:nvPr>
        </p:nvGraphicFramePr>
        <p:xfrm>
          <a:off x="5804020" y="3863181"/>
          <a:ext cx="1752480" cy="8884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20" imgW="876240" imgH="444240" progId="Equation.DSMT4">
                  <p:embed/>
                </p:oleObj>
              </mc:Choice>
              <mc:Fallback>
                <p:oleObj name="Equation" r:id="rId20" imgW="87624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5804020" y="3863181"/>
                        <a:ext cx="1752480" cy="8884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k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4011274"/>
              </p:ext>
            </p:extLst>
          </p:nvPr>
        </p:nvGraphicFramePr>
        <p:xfrm>
          <a:off x="2686050" y="3960813"/>
          <a:ext cx="2641600" cy="86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22" imgW="1320480" imgH="431640" progId="Equation.DSMT4">
                  <p:embed/>
                </p:oleObj>
              </mc:Choice>
              <mc:Fallback>
                <p:oleObj name="Equation" r:id="rId22" imgW="132048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2686050" y="3960813"/>
                        <a:ext cx="2641600" cy="862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k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6167665"/>
              </p:ext>
            </p:extLst>
          </p:nvPr>
        </p:nvGraphicFramePr>
        <p:xfrm>
          <a:off x="990840" y="5110555"/>
          <a:ext cx="2234880" cy="8884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24" imgW="1117440" imgH="444240" progId="Equation.DSMT4">
                  <p:embed/>
                </p:oleObj>
              </mc:Choice>
              <mc:Fallback>
                <p:oleObj name="Equation" r:id="rId24" imgW="111744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990840" y="5110555"/>
                        <a:ext cx="2234880" cy="8884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k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1736570"/>
              </p:ext>
            </p:extLst>
          </p:nvPr>
        </p:nvGraphicFramePr>
        <p:xfrm>
          <a:off x="127080" y="5169438"/>
          <a:ext cx="660240" cy="863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26" imgW="330120" imgH="431640" progId="Equation.DSMT4">
                  <p:embed/>
                </p:oleObj>
              </mc:Choice>
              <mc:Fallback>
                <p:oleObj name="Equation" r:id="rId26" imgW="33012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27080" y="5169438"/>
                        <a:ext cx="660240" cy="8632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Přímá spojnice 20"/>
          <p:cNvCxnSpPr/>
          <p:nvPr/>
        </p:nvCxnSpPr>
        <p:spPr>
          <a:xfrm>
            <a:off x="127080" y="4981848"/>
            <a:ext cx="8559720" cy="0"/>
          </a:xfrm>
          <a:prstGeom prst="line">
            <a:avLst/>
          </a:prstGeom>
          <a:ln w="79375" cmpd="thickThin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6786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Oblast překryvu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Vnitřní oblast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Vnější oblast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12357-D44B-4F83-92C8-390207A2F882}" type="datetime1">
              <a:rPr lang="cs-CZ" smtClean="0"/>
              <a:t>11.3.2025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Turbulentní MV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9</a:t>
            </a:fld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5569497"/>
              </p:ext>
            </p:extLst>
          </p:nvPr>
        </p:nvGraphicFramePr>
        <p:xfrm>
          <a:off x="611560" y="2204864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4" imgW="749160" imgH="419040" progId="Equation.DSMT4">
                  <p:embed/>
                </p:oleObj>
              </mc:Choice>
              <mc:Fallback>
                <p:oleObj name="Equation" r:id="rId4" imgW="74916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11560" y="2204864"/>
                        <a:ext cx="14986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3162588"/>
              </p:ext>
            </p:extLst>
          </p:nvPr>
        </p:nvGraphicFramePr>
        <p:xfrm>
          <a:off x="454781" y="4077072"/>
          <a:ext cx="1447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6" imgW="723600" imgH="419040" progId="Equation.DSMT4">
                  <p:embed/>
                </p:oleObj>
              </mc:Choice>
              <mc:Fallback>
                <p:oleObj name="Equation" r:id="rId6" imgW="72360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54781" y="4077072"/>
                        <a:ext cx="14478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5848631"/>
              </p:ext>
            </p:extLst>
          </p:nvPr>
        </p:nvGraphicFramePr>
        <p:xfrm>
          <a:off x="2209800" y="2154064"/>
          <a:ext cx="18288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8" imgW="914400" imgH="444240" progId="Equation.DSMT4">
                  <p:embed/>
                </p:oleObj>
              </mc:Choice>
              <mc:Fallback>
                <p:oleObj name="Equation" r:id="rId8" imgW="91440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209800" y="2154064"/>
                        <a:ext cx="1828800" cy="889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5535738"/>
              </p:ext>
            </p:extLst>
          </p:nvPr>
        </p:nvGraphicFramePr>
        <p:xfrm>
          <a:off x="2108200" y="4077072"/>
          <a:ext cx="203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10" imgW="1015920" imgH="419040" progId="Equation.DSMT4">
                  <p:embed/>
                </p:oleObj>
              </mc:Choice>
              <mc:Fallback>
                <p:oleObj name="Equation" r:id="rId10" imgW="101592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108200" y="4077072"/>
                        <a:ext cx="20320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4535718"/>
              </p:ext>
            </p:extLst>
          </p:nvPr>
        </p:nvGraphicFramePr>
        <p:xfrm>
          <a:off x="4138240" y="2214873"/>
          <a:ext cx="3175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12" imgW="1587240" imgH="393480" progId="Equation.DSMT4">
                  <p:embed/>
                </p:oleObj>
              </mc:Choice>
              <mc:Fallback>
                <p:oleObj name="Equation" r:id="rId12" imgW="15872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138240" y="2214873"/>
                        <a:ext cx="3175000" cy="787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6222052"/>
              </p:ext>
            </p:extLst>
          </p:nvPr>
        </p:nvGraphicFramePr>
        <p:xfrm>
          <a:off x="4176340" y="4077072"/>
          <a:ext cx="30988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14" imgW="1549080" imgH="393480" progId="Equation.DSMT4">
                  <p:embed/>
                </p:oleObj>
              </mc:Choice>
              <mc:Fallback>
                <p:oleObj name="Equation" r:id="rId14" imgW="15490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176340" y="4077072"/>
                        <a:ext cx="3098800" cy="787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k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2727515"/>
              </p:ext>
            </p:extLst>
          </p:nvPr>
        </p:nvGraphicFramePr>
        <p:xfrm>
          <a:off x="1054200" y="5195147"/>
          <a:ext cx="2311200" cy="786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16" imgW="1155600" imgH="393480" progId="Equation.DSMT4">
                  <p:embed/>
                </p:oleObj>
              </mc:Choice>
              <mc:Fallback>
                <p:oleObj name="Equation" r:id="rId16" imgW="11556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054200" y="5195147"/>
                        <a:ext cx="2311200" cy="786960"/>
                      </a:xfrm>
                      <a:prstGeom prst="rect">
                        <a:avLst/>
                      </a:prstGeom>
                      <a:ln w="25400"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k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6213856"/>
              </p:ext>
            </p:extLst>
          </p:nvPr>
        </p:nvGraphicFramePr>
        <p:xfrm>
          <a:off x="4038600" y="5173502"/>
          <a:ext cx="2768400" cy="863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18" imgW="1384200" imgH="431640" progId="Equation.DSMT4">
                  <p:embed/>
                </p:oleObj>
              </mc:Choice>
              <mc:Fallback>
                <p:oleObj name="Equation" r:id="rId18" imgW="138420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038600" y="5173502"/>
                        <a:ext cx="2768400" cy="863280"/>
                      </a:xfrm>
                      <a:prstGeom prst="rect">
                        <a:avLst/>
                      </a:prstGeom>
                      <a:ln w="25400"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ovéPole 14"/>
          <p:cNvSpPr txBox="1"/>
          <p:nvPr/>
        </p:nvSpPr>
        <p:spPr>
          <a:xfrm>
            <a:off x="7804348" y="4077072"/>
            <a:ext cx="1188146" cy="1200329"/>
          </a:xfrm>
          <a:prstGeom prst="rect">
            <a:avLst/>
          </a:prstGeom>
          <a:noFill/>
          <a:ln w="25400"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cs-CZ" sz="2400" dirty="0"/>
              <a:t> = 5</a:t>
            </a:r>
          </a:p>
          <a:p>
            <a:r>
              <a:rPr 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cs-CZ" sz="2400" dirty="0"/>
              <a:t> = 1</a:t>
            </a:r>
          </a:p>
          <a:p>
            <a:r>
              <a:rPr lang="cs-CZ" sz="2400" i="1" dirty="0">
                <a:latin typeface="Symbol" panose="05050102010706020507" pitchFamily="18" charset="2"/>
                <a:cs typeface="Times New Roman" panose="02020603050405020304" pitchFamily="18" charset="0"/>
              </a:rPr>
              <a:t>k</a:t>
            </a:r>
            <a:r>
              <a:rPr lang="cs-CZ" sz="2400" dirty="0"/>
              <a:t> = 0,41</a:t>
            </a:r>
          </a:p>
        </p:txBody>
      </p:sp>
      <p:sp>
        <p:nvSpPr>
          <p:cNvPr id="16" name="TextovéPole 15"/>
          <p:cNvSpPr txBox="1"/>
          <p:nvPr/>
        </p:nvSpPr>
        <p:spPr>
          <a:xfrm>
            <a:off x="7665592" y="5459963"/>
            <a:ext cx="13269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von </a:t>
            </a:r>
            <a:r>
              <a:rPr lang="cs-CZ" dirty="0" err="1"/>
              <a:t>Kármán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1643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5" grpId="0" animBg="1"/>
      <p:bldP spid="16" grpId="0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1630</TotalTime>
  <Words>321</Words>
  <Application>Microsoft Office PowerPoint</Application>
  <PresentationFormat>Předvádění na obrazovce (4:3)</PresentationFormat>
  <Paragraphs>169</Paragraphs>
  <Slides>14</Slides>
  <Notes>14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0" baseType="lpstr">
      <vt:lpstr>Arial</vt:lpstr>
      <vt:lpstr>Calibri</vt:lpstr>
      <vt:lpstr>Symbol</vt:lpstr>
      <vt:lpstr>Times New Roman</vt:lpstr>
      <vt:lpstr>Motiv sady Office</vt:lpstr>
      <vt:lpstr>Equation</vt:lpstr>
      <vt:lpstr>Turbulentní mezní vrstva</vt:lpstr>
      <vt:lpstr>Mezní vrstva</vt:lpstr>
      <vt:lpstr>Přechod MV do turbulence</vt:lpstr>
      <vt:lpstr>Struktura TMV</vt:lpstr>
      <vt:lpstr>Vnitřní oblast</vt:lpstr>
      <vt:lpstr>Vnější oblast</vt:lpstr>
      <vt:lpstr>Oblast překryvu</vt:lpstr>
      <vt:lpstr>Derivace du/dy</vt:lpstr>
      <vt:lpstr>Oblast překryvu</vt:lpstr>
      <vt:lpstr>Turbulentní mezní vrstva</vt:lpstr>
      <vt:lpstr>Profil střední rychlosti</vt:lpstr>
      <vt:lpstr>Modely TMV</vt:lpstr>
      <vt:lpstr>Parametry MV</vt:lpstr>
      <vt:lpstr>Tloušťka MV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Veličiny v turbulenci</dc:title>
  <dc:creator>Uruba</dc:creator>
  <cp:lastModifiedBy>Uruba</cp:lastModifiedBy>
  <cp:revision>134</cp:revision>
  <dcterms:created xsi:type="dcterms:W3CDTF">2010-10-30T14:22:59Z</dcterms:created>
  <dcterms:modified xsi:type="dcterms:W3CDTF">2025-03-11T08:27:19Z</dcterms:modified>
</cp:coreProperties>
</file>