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7"/>
  </p:notesMasterIdLst>
  <p:sldIdLst>
    <p:sldId id="256" r:id="rId2"/>
    <p:sldId id="1092" r:id="rId3"/>
    <p:sldId id="1093" r:id="rId4"/>
    <p:sldId id="1094" r:id="rId5"/>
    <p:sldId id="1016" r:id="rId6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54" y="24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image" Target="../media/image1.wmf"/><Relationship Id="rId4" Type="http://schemas.openxmlformats.org/officeDocument/2006/relationships/image" Target="../media/image4.wmf"/></Relationships>
</file>

<file path=ppt/drawings/_rels/vmlDrawing2.vml.rels><?xml version="1.0" encoding="UTF-8" standalone="yes"?>
<Relationships xmlns="http://schemas.openxmlformats.org/package/2006/relationships"><Relationship Id="rId8" Type="http://schemas.openxmlformats.org/officeDocument/2006/relationships/image" Target="../media/image19.wmf"/><Relationship Id="rId3" Type="http://schemas.openxmlformats.org/officeDocument/2006/relationships/image" Target="../media/image14.wmf"/><Relationship Id="rId7" Type="http://schemas.openxmlformats.org/officeDocument/2006/relationships/image" Target="../media/image18.wmf"/><Relationship Id="rId2" Type="http://schemas.openxmlformats.org/officeDocument/2006/relationships/image" Target="../media/image13.wmf"/><Relationship Id="rId1" Type="http://schemas.openxmlformats.org/officeDocument/2006/relationships/image" Target="../media/image12.wmf"/><Relationship Id="rId6" Type="http://schemas.openxmlformats.org/officeDocument/2006/relationships/image" Target="../media/image17.wmf"/><Relationship Id="rId5" Type="http://schemas.openxmlformats.org/officeDocument/2006/relationships/image" Target="../media/image16.wmf"/><Relationship Id="rId10" Type="http://schemas.openxmlformats.org/officeDocument/2006/relationships/image" Target="../media/image21.wmf"/><Relationship Id="rId4" Type="http://schemas.openxmlformats.org/officeDocument/2006/relationships/image" Target="../media/image15.wmf"/><Relationship Id="rId9" Type="http://schemas.openxmlformats.org/officeDocument/2006/relationships/image" Target="../media/image2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11BB12-58B6-4F1A-AE65-DB05BEEE4915}" type="datetimeFigureOut">
              <a:rPr lang="cs-CZ" smtClean="0"/>
              <a:t>22.1.2025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0A9A03-3BDA-4579-887E-E93C040B39E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98295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0A9A03-3BDA-4579-887E-E93C040B39E4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290113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0824C-71B7-48CD-A187-B581622BD891}" type="datetimeFigureOut">
              <a:rPr lang="cs-CZ" smtClean="0"/>
              <a:pPr/>
              <a:t>22.1.2025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95654-3E80-43DF-9B3B-C5E5E4063347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0824C-71B7-48CD-A187-B581622BD891}" type="datetimeFigureOut">
              <a:rPr lang="cs-CZ" smtClean="0"/>
              <a:pPr/>
              <a:t>22.1.2025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95654-3E80-43DF-9B3B-C5E5E4063347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0824C-71B7-48CD-A187-B581622BD891}" type="datetimeFigureOut">
              <a:rPr lang="cs-CZ" smtClean="0"/>
              <a:pPr/>
              <a:t>22.1.2025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95654-3E80-43DF-9B3B-C5E5E4063347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0824C-71B7-48CD-A187-B581622BD891}" type="datetimeFigureOut">
              <a:rPr lang="cs-CZ" smtClean="0"/>
              <a:pPr/>
              <a:t>22.1.2025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95654-3E80-43DF-9B3B-C5E5E4063347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0824C-71B7-48CD-A187-B581622BD891}" type="datetimeFigureOut">
              <a:rPr lang="cs-CZ" smtClean="0"/>
              <a:pPr/>
              <a:t>22.1.2025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95654-3E80-43DF-9B3B-C5E5E4063347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0824C-71B7-48CD-A187-B581622BD891}" type="datetimeFigureOut">
              <a:rPr lang="cs-CZ" smtClean="0"/>
              <a:pPr/>
              <a:t>22.1.2025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95654-3E80-43DF-9B3B-C5E5E4063347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0824C-71B7-48CD-A187-B581622BD891}" type="datetimeFigureOut">
              <a:rPr lang="cs-CZ" smtClean="0"/>
              <a:pPr/>
              <a:t>22.1.2025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95654-3E80-43DF-9B3B-C5E5E4063347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0824C-71B7-48CD-A187-B581622BD891}" type="datetimeFigureOut">
              <a:rPr lang="cs-CZ" smtClean="0"/>
              <a:pPr/>
              <a:t>22.1.2025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95654-3E80-43DF-9B3B-C5E5E4063347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0824C-71B7-48CD-A187-B581622BD891}" type="datetimeFigureOut">
              <a:rPr lang="cs-CZ" smtClean="0"/>
              <a:pPr/>
              <a:t>22.1.2025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95654-3E80-43DF-9B3B-C5E5E4063347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0824C-71B7-48CD-A187-B581622BD891}" type="datetimeFigureOut">
              <a:rPr lang="cs-CZ" smtClean="0"/>
              <a:pPr/>
              <a:t>22.1.2025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95654-3E80-43DF-9B3B-C5E5E4063347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0824C-71B7-48CD-A187-B581622BD891}" type="datetimeFigureOut">
              <a:rPr lang="cs-CZ" smtClean="0"/>
              <a:pPr/>
              <a:t>22.1.2025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95654-3E80-43DF-9B3B-C5E5E4063347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E0824C-71B7-48CD-A187-B581622BD891}" type="datetimeFigureOut">
              <a:rPr lang="cs-CZ" smtClean="0"/>
              <a:pPr/>
              <a:t>22.1.2025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395654-3E80-43DF-9B3B-C5E5E4063347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://home.zcu.cz/~uruba/vyuka/MTII/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wmf"/><Relationship Id="rId5" Type="http://schemas.openxmlformats.org/officeDocument/2006/relationships/oleObject" Target="../embeddings/oleObject2.bin"/><Relationship Id="rId10" Type="http://schemas.openxmlformats.org/officeDocument/2006/relationships/image" Target="../media/image4.wmf"/><Relationship Id="rId4" Type="http://schemas.openxmlformats.org/officeDocument/2006/relationships/image" Target="../media/image1.wmf"/><Relationship Id="rId9" Type="http://schemas.openxmlformats.org/officeDocument/2006/relationships/oleObject" Target="../embeddings/oleObject4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gif"/><Relationship Id="rId4" Type="http://schemas.openxmlformats.org/officeDocument/2006/relationships/image" Target="../media/image7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microsoft.com/office/2007/relationships/media" Target="../media/media2.wmv"/><Relationship Id="rId7" Type="http://schemas.openxmlformats.org/officeDocument/2006/relationships/image" Target="../media/image10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wm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13" Type="http://schemas.openxmlformats.org/officeDocument/2006/relationships/image" Target="../media/image16.wmf"/><Relationship Id="rId18" Type="http://schemas.openxmlformats.org/officeDocument/2006/relationships/oleObject" Target="../embeddings/oleObject12.bin"/><Relationship Id="rId3" Type="http://schemas.openxmlformats.org/officeDocument/2006/relationships/notesSlide" Target="../notesSlides/notesSlide1.xml"/><Relationship Id="rId21" Type="http://schemas.openxmlformats.org/officeDocument/2006/relationships/image" Target="../media/image20.wmf"/><Relationship Id="rId7" Type="http://schemas.openxmlformats.org/officeDocument/2006/relationships/image" Target="../media/image13.wmf"/><Relationship Id="rId12" Type="http://schemas.openxmlformats.org/officeDocument/2006/relationships/oleObject" Target="../embeddings/oleObject9.bin"/><Relationship Id="rId17" Type="http://schemas.openxmlformats.org/officeDocument/2006/relationships/image" Target="../media/image18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11.bin"/><Relationship Id="rId20" Type="http://schemas.openxmlformats.org/officeDocument/2006/relationships/oleObject" Target="../embeddings/oleObject13.bin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6.bin"/><Relationship Id="rId11" Type="http://schemas.openxmlformats.org/officeDocument/2006/relationships/image" Target="../media/image15.wmf"/><Relationship Id="rId5" Type="http://schemas.openxmlformats.org/officeDocument/2006/relationships/image" Target="../media/image12.wmf"/><Relationship Id="rId15" Type="http://schemas.openxmlformats.org/officeDocument/2006/relationships/image" Target="../media/image17.wmf"/><Relationship Id="rId23" Type="http://schemas.openxmlformats.org/officeDocument/2006/relationships/image" Target="../media/image21.wmf"/><Relationship Id="rId10" Type="http://schemas.openxmlformats.org/officeDocument/2006/relationships/oleObject" Target="../embeddings/oleObject8.bin"/><Relationship Id="rId19" Type="http://schemas.openxmlformats.org/officeDocument/2006/relationships/image" Target="../media/image19.wmf"/><Relationship Id="rId4" Type="http://schemas.openxmlformats.org/officeDocument/2006/relationships/oleObject" Target="../embeddings/oleObject5.bin"/><Relationship Id="rId9" Type="http://schemas.openxmlformats.org/officeDocument/2006/relationships/image" Target="../media/image14.wmf"/><Relationship Id="rId14" Type="http://schemas.openxmlformats.org/officeDocument/2006/relationships/oleObject" Target="../embeddings/oleObject10.bin"/><Relationship Id="rId22" Type="http://schemas.openxmlformats.org/officeDocument/2006/relationships/oleObject" Target="../embeddings/oleObject14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Transport pasivního skaláru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Prof. Václav </a:t>
            </a:r>
            <a:r>
              <a:rPr lang="cs-CZ" dirty="0" smtClean="0"/>
              <a:t>Uruba</a:t>
            </a:r>
          </a:p>
          <a:p>
            <a:r>
              <a:rPr lang="cs-CZ" sz="2400">
                <a:hlinkClick r:id="rId2"/>
              </a:rPr>
              <a:t>http://home.zcu.cz/~uruba/vyuka/MTII</a:t>
            </a:r>
            <a:r>
              <a:rPr lang="cs-CZ" sz="2400" smtClean="0">
                <a:hlinkClick r:id="rId2"/>
              </a:rPr>
              <a:t>/</a:t>
            </a:r>
            <a:r>
              <a:rPr lang="cs-CZ" sz="2400" smtClean="0"/>
              <a:t> </a:t>
            </a:r>
            <a:endParaRPr lang="cs-CZ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1139B336-6532-F8F5-1567-584E9BA464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Difúze</a:t>
            </a:r>
            <a:r>
              <a:rPr lang="en-US" dirty="0"/>
              <a:t> </a:t>
            </a:r>
            <a:r>
              <a:rPr lang="cs-CZ" dirty="0"/>
              <a:t>v tekutinách</a:t>
            </a:r>
            <a:endParaRPr lang="en-US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D7EA4130-A5D9-DFB1-8A51-4B134AEA88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849688"/>
          </a:xfrm>
        </p:spPr>
        <p:txBody>
          <a:bodyPr/>
          <a:lstStyle/>
          <a:p>
            <a:r>
              <a:rPr lang="cs-CZ" dirty="0"/>
              <a:t>Transport</a:t>
            </a:r>
            <a:r>
              <a:rPr lang="cs-CZ" dirty="0">
                <a:solidFill>
                  <a:srgbClr val="FF0000"/>
                </a:solidFill>
              </a:rPr>
              <a:t> hmoty</a:t>
            </a:r>
            <a:endParaRPr lang="en-US" dirty="0"/>
          </a:p>
          <a:p>
            <a:endParaRPr lang="en-US" dirty="0"/>
          </a:p>
          <a:p>
            <a:r>
              <a:rPr lang="cs-CZ" dirty="0"/>
              <a:t>Transport</a:t>
            </a:r>
            <a:r>
              <a:rPr lang="cs-CZ" dirty="0">
                <a:solidFill>
                  <a:srgbClr val="FF0000"/>
                </a:solidFill>
              </a:rPr>
              <a:t> tepla</a:t>
            </a:r>
            <a:endParaRPr lang="en-US" dirty="0"/>
          </a:p>
          <a:p>
            <a:endParaRPr lang="en-US" dirty="0"/>
          </a:p>
          <a:p>
            <a:r>
              <a:rPr lang="cs-CZ" dirty="0"/>
              <a:t>Transport</a:t>
            </a:r>
            <a:r>
              <a:rPr lang="cs-CZ" dirty="0">
                <a:solidFill>
                  <a:srgbClr val="FF0000"/>
                </a:solidFill>
              </a:rPr>
              <a:t> hybnosti</a:t>
            </a:r>
            <a:endParaRPr lang="en-US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xmlns="" id="{AB910CA3-B660-4186-5A37-9F5BEC55E9A0}"/>
              </a:ext>
            </a:extLst>
          </p:cNvPr>
          <p:cNvSpPr txBox="1"/>
          <p:nvPr/>
        </p:nvSpPr>
        <p:spPr>
          <a:xfrm>
            <a:off x="3821278" y="1521857"/>
            <a:ext cx="1984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Fickův zákon difúze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xmlns="" id="{F2E89B53-1F07-D5AB-158E-7EA73AD2E81E}"/>
              </a:ext>
            </a:extLst>
          </p:cNvPr>
          <p:cNvSpPr txBox="1"/>
          <p:nvPr/>
        </p:nvSpPr>
        <p:spPr>
          <a:xfrm>
            <a:off x="4572000" y="3414631"/>
            <a:ext cx="2887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Fourierův zákon vedení tepla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xmlns="" id="{68968FAC-3944-55D1-F37B-86C50CF42883}"/>
              </a:ext>
            </a:extLst>
          </p:cNvPr>
          <p:cNvSpPr txBox="1"/>
          <p:nvPr/>
        </p:nvSpPr>
        <p:spPr>
          <a:xfrm>
            <a:off x="4572000" y="4755040"/>
            <a:ext cx="27729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Newtonův zákon o viskozitě</a:t>
            </a:r>
          </a:p>
        </p:txBody>
      </p:sp>
      <p:graphicFrame>
        <p:nvGraphicFramePr>
          <p:cNvPr id="7" name="Objekt 6">
            <a:extLst>
              <a:ext uri="{FF2B5EF4-FFF2-40B4-BE49-F238E27FC236}">
                <a16:creationId xmlns:a16="http://schemas.microsoft.com/office/drawing/2014/main" xmlns="" id="{FB9BF7DA-39E2-09BE-5461-A362D1C95ED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75354052"/>
              </p:ext>
            </p:extLst>
          </p:nvPr>
        </p:nvGraphicFramePr>
        <p:xfrm>
          <a:off x="3092002" y="1916832"/>
          <a:ext cx="1422000" cy="7869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5" name="Equation" r:id="rId3" imgW="711000" imgH="393480" progId="Equation.DSMT4">
                  <p:embed/>
                </p:oleObj>
              </mc:Choice>
              <mc:Fallback>
                <p:oleObj name="Equation" r:id="rId3" imgW="711000" imgH="393480" progId="Equation.DSMT4">
                  <p:embed/>
                  <p:pic>
                    <p:nvPicPr>
                      <p:cNvPr id="7" name="Objekt 6">
                        <a:extLst>
                          <a:ext uri="{FF2B5EF4-FFF2-40B4-BE49-F238E27FC236}">
                            <a16:creationId xmlns:a16="http://schemas.microsoft.com/office/drawing/2014/main" xmlns="" id="{FB9BF7DA-39E2-09BE-5461-A362D1C95E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092002" y="1916832"/>
                        <a:ext cx="1422000" cy="7869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kt 7">
            <a:extLst>
              <a:ext uri="{FF2B5EF4-FFF2-40B4-BE49-F238E27FC236}">
                <a16:creationId xmlns:a16="http://schemas.microsoft.com/office/drawing/2014/main" xmlns="" id="{5A56A0E3-626D-674C-0592-399A2E9A82A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91420292"/>
              </p:ext>
            </p:extLst>
          </p:nvPr>
        </p:nvGraphicFramePr>
        <p:xfrm>
          <a:off x="2970213" y="3237070"/>
          <a:ext cx="1397000" cy="785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6" name="Equation" r:id="rId5" imgW="698400" imgH="393480" progId="Equation.DSMT4">
                  <p:embed/>
                </p:oleObj>
              </mc:Choice>
              <mc:Fallback>
                <p:oleObj name="Equation" r:id="rId5" imgW="698400" imgH="393480" progId="Equation.DSMT4">
                  <p:embed/>
                  <p:pic>
                    <p:nvPicPr>
                      <p:cNvPr id="8" name="Objekt 7">
                        <a:extLst>
                          <a:ext uri="{FF2B5EF4-FFF2-40B4-BE49-F238E27FC236}">
                            <a16:creationId xmlns:a16="http://schemas.microsoft.com/office/drawing/2014/main" xmlns="" id="{5A56A0E3-626D-674C-0592-399A2E9A82A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970213" y="3237070"/>
                        <a:ext cx="1397000" cy="7858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kt 8">
            <a:extLst>
              <a:ext uri="{FF2B5EF4-FFF2-40B4-BE49-F238E27FC236}">
                <a16:creationId xmlns:a16="http://schemas.microsoft.com/office/drawing/2014/main" xmlns="" id="{00C51BF6-860F-7F2D-A3CD-D754A6E30C9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26145206"/>
              </p:ext>
            </p:extLst>
          </p:nvPr>
        </p:nvGraphicFramePr>
        <p:xfrm>
          <a:off x="3092002" y="4443500"/>
          <a:ext cx="1141412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7" name="Equation" r:id="rId7" imgW="571320" imgH="419040" progId="Equation.DSMT4">
                  <p:embed/>
                </p:oleObj>
              </mc:Choice>
              <mc:Fallback>
                <p:oleObj name="Equation" r:id="rId7" imgW="571320" imgH="419040" progId="Equation.DSMT4">
                  <p:embed/>
                  <p:pic>
                    <p:nvPicPr>
                      <p:cNvPr id="9" name="Objekt 8">
                        <a:extLst>
                          <a:ext uri="{FF2B5EF4-FFF2-40B4-BE49-F238E27FC236}">
                            <a16:creationId xmlns:a16="http://schemas.microsoft.com/office/drawing/2014/main" xmlns="" id="{00C51BF6-860F-7F2D-A3CD-D754A6E30C9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092002" y="4443500"/>
                        <a:ext cx="1141412" cy="838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ovéPole 9">
            <a:extLst>
              <a:ext uri="{FF2B5EF4-FFF2-40B4-BE49-F238E27FC236}">
                <a16:creationId xmlns:a16="http://schemas.microsoft.com/office/drawing/2014/main" xmlns="" id="{F8918FA2-2282-AE16-7F2A-DE3A7E89BA53}"/>
              </a:ext>
            </a:extLst>
          </p:cNvPr>
          <p:cNvSpPr txBox="1"/>
          <p:nvPr/>
        </p:nvSpPr>
        <p:spPr>
          <a:xfrm>
            <a:off x="1535604" y="5252277"/>
            <a:ext cx="6283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Veličiny se zachovávají na mikroskopické úrovni </a:t>
            </a:r>
            <a:r>
              <a:rPr lang="cs-CZ" dirty="0"/>
              <a:t>(srážky molekul)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xmlns="" id="{F55CEB68-9F89-BD42-8C8A-31303F52534D}"/>
              </a:ext>
            </a:extLst>
          </p:cNvPr>
          <p:cNvSpPr txBox="1"/>
          <p:nvPr/>
        </p:nvSpPr>
        <p:spPr>
          <a:xfrm>
            <a:off x="6804248" y="5648107"/>
            <a:ext cx="2020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Konstitutivní vztahy</a:t>
            </a:r>
            <a:endParaRPr lang="en-US" dirty="0"/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xmlns="" id="{998BF335-612C-4439-85D7-CBC1ABF9CA16}"/>
              </a:ext>
            </a:extLst>
          </p:cNvPr>
          <p:cNvSpPr txBox="1"/>
          <p:nvPr/>
        </p:nvSpPr>
        <p:spPr>
          <a:xfrm>
            <a:off x="5652120" y="4149080"/>
            <a:ext cx="1963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Hybnost je vektor !</a:t>
            </a:r>
          </a:p>
        </p:txBody>
      </p:sp>
      <p:graphicFrame>
        <p:nvGraphicFramePr>
          <p:cNvPr id="13" name="Objekt 12">
            <a:extLst>
              <a:ext uri="{FF2B5EF4-FFF2-40B4-BE49-F238E27FC236}">
                <a16:creationId xmlns:a16="http://schemas.microsoft.com/office/drawing/2014/main" xmlns="" id="{FB9BF7DA-39E2-09BE-5461-A362D1C95ED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70513613"/>
              </p:ext>
            </p:extLst>
          </p:nvPr>
        </p:nvGraphicFramePr>
        <p:xfrm>
          <a:off x="5395940" y="1867259"/>
          <a:ext cx="1422000" cy="7869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8" name="Equation" r:id="rId9" imgW="711000" imgH="393480" progId="Equation.DSMT4">
                  <p:embed/>
                </p:oleObj>
              </mc:Choice>
              <mc:Fallback>
                <p:oleObj name="Equation" r:id="rId9" imgW="71100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395940" y="1867259"/>
                        <a:ext cx="1422000" cy="7869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63784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/>
      <p:bldP spid="5" grpId="0"/>
      <p:bldP spid="6" grpId="0"/>
      <p:bldP spid="10" grpId="0"/>
      <p:bldP spid="11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Difúze 1D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1800" dirty="0" smtClean="0"/>
              <a:t>1D „</a:t>
            </a:r>
            <a:r>
              <a:rPr lang="cs-CZ" sz="1800" dirty="0" err="1" smtClean="0"/>
              <a:t>random</a:t>
            </a:r>
            <a:r>
              <a:rPr lang="cs-CZ" sz="1800" dirty="0" smtClean="0"/>
              <a:t> </a:t>
            </a:r>
            <a:r>
              <a:rPr lang="cs-CZ" sz="1800" dirty="0" err="1" smtClean="0"/>
              <a:t>walk</a:t>
            </a:r>
            <a:r>
              <a:rPr lang="cs-CZ" sz="1800" dirty="0"/>
              <a:t>“, „</a:t>
            </a:r>
            <a:r>
              <a:rPr lang="cs-CZ" sz="1800" dirty="0" err="1"/>
              <a:t>drunkard's</a:t>
            </a:r>
            <a:r>
              <a:rPr lang="cs-CZ" sz="1800" dirty="0"/>
              <a:t> </a:t>
            </a:r>
            <a:r>
              <a:rPr lang="cs-CZ" sz="1800" dirty="0" err="1" smtClean="0"/>
              <a:t>walk</a:t>
            </a:r>
            <a:r>
              <a:rPr lang="cs-CZ" sz="1800" dirty="0" smtClean="0"/>
              <a:t>“, „</a:t>
            </a:r>
            <a:r>
              <a:rPr lang="cs-CZ" sz="1800" dirty="0"/>
              <a:t>model </a:t>
            </a:r>
            <a:r>
              <a:rPr lang="cs-CZ" sz="1800" dirty="0" smtClean="0"/>
              <a:t>vrávorajícího opilce“</a:t>
            </a:r>
          </a:p>
          <a:p>
            <a:r>
              <a:rPr lang="cs-CZ" sz="1800" dirty="0" err="1" smtClean="0"/>
              <a:t>Markovův</a:t>
            </a:r>
            <a:r>
              <a:rPr lang="cs-CZ" sz="1800" dirty="0" smtClean="0"/>
              <a:t> proces – ne </a:t>
            </a:r>
            <a:r>
              <a:rPr lang="cs-CZ" sz="1800" dirty="0" smtClean="0"/>
              <a:t>historie</a:t>
            </a:r>
          </a:p>
          <a:p>
            <a:r>
              <a:rPr lang="cs-CZ" sz="1800" dirty="0" smtClean="0"/>
              <a:t>Diskrétní čas, krok +1 nebo -1</a:t>
            </a:r>
            <a:endParaRPr lang="cs-CZ" sz="18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863181"/>
            <a:ext cx="4042792" cy="2583597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3863180"/>
            <a:ext cx="4043891" cy="2583597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492" y="3061493"/>
            <a:ext cx="5715000" cy="619125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848" y="2387738"/>
            <a:ext cx="5715000" cy="1304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962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Difúze</a:t>
            </a:r>
            <a:endParaRPr lang="cs-CZ" dirty="0"/>
          </a:p>
        </p:txBody>
      </p:sp>
      <p:pic>
        <p:nvPicPr>
          <p:cNvPr id="6" name="2D_Random_Walk_400x400.ogv.360p.vp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7206" y="2979135"/>
            <a:ext cx="3429000" cy="3429000"/>
          </a:xfrm>
          <a:prstGeom prst="rect">
            <a:avLst/>
          </a:prstGeom>
        </p:spPr>
      </p:pic>
      <p:pic>
        <p:nvPicPr>
          <p:cNvPr id="7" name="Brownian_Motion.ogv.360p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00259" y="4293096"/>
            <a:ext cx="3048000" cy="2286000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6509" y="1628800"/>
            <a:ext cx="2095500" cy="2095500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1107206" y="2639338"/>
            <a:ext cx="444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2D</a:t>
            </a:r>
            <a:endParaRPr lang="cs-CZ" dirty="0"/>
          </a:p>
        </p:txBody>
      </p:sp>
      <p:sp>
        <p:nvSpPr>
          <p:cNvPr id="10" name="TextovéPole 9"/>
          <p:cNvSpPr txBox="1"/>
          <p:nvPr/>
        </p:nvSpPr>
        <p:spPr>
          <a:xfrm>
            <a:off x="5275263" y="6223469"/>
            <a:ext cx="444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3D</a:t>
            </a:r>
            <a:endParaRPr lang="cs-CZ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6394192" y="3705948"/>
            <a:ext cx="16601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Brownův pohyb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95357756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>
                <p:cTn id="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Difúze x Konvekce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5800" y="1981200"/>
            <a:ext cx="5839961" cy="4114800"/>
          </a:xfrm>
        </p:spPr>
        <p:txBody>
          <a:bodyPr/>
          <a:lstStyle/>
          <a:p>
            <a:r>
              <a:rPr lang="cs-CZ" sz="2800" dirty="0"/>
              <a:t>Molekulární  transport</a:t>
            </a:r>
          </a:p>
          <a:p>
            <a:endParaRPr lang="cs-CZ" sz="2800" i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2800" i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2800" dirty="0"/>
          </a:p>
          <a:p>
            <a:r>
              <a:rPr lang="cs-CZ" sz="2800" dirty="0"/>
              <a:t>Konvekce </a:t>
            </a:r>
          </a:p>
          <a:p>
            <a:pPr marL="0" indent="0">
              <a:buNone/>
            </a:pPr>
            <a:r>
              <a:rPr lang="cs-CZ" sz="2800" dirty="0"/>
              <a:t>(turbulentní transport ve vírech)</a:t>
            </a:r>
            <a:endParaRPr lang="cs-CZ" sz="2800" i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Objek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0591543"/>
              </p:ext>
            </p:extLst>
          </p:nvPr>
        </p:nvGraphicFramePr>
        <p:xfrm>
          <a:off x="2678807" y="2618491"/>
          <a:ext cx="1600200" cy="86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0" name="Equation" r:id="rId4" imgW="799920" imgH="431640" progId="Equation.DSMT4">
                  <p:embed/>
                </p:oleObj>
              </mc:Choice>
              <mc:Fallback>
                <p:oleObj name="Equation" r:id="rId4" imgW="799920" imgH="431640" progId="Equation.DSMT4">
                  <p:embed/>
                  <p:pic>
                    <p:nvPicPr>
                      <p:cNvPr id="5" name="Objek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78807" y="2618491"/>
                        <a:ext cx="1600200" cy="863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k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31370469"/>
              </p:ext>
            </p:extLst>
          </p:nvPr>
        </p:nvGraphicFramePr>
        <p:xfrm>
          <a:off x="6881813" y="1749425"/>
          <a:ext cx="1016000" cy="78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1" name="Equation" r:id="rId6" imgW="507960" imgH="393480" progId="Equation.DSMT4">
                  <p:embed/>
                </p:oleObj>
              </mc:Choice>
              <mc:Fallback>
                <p:oleObj name="Equation" r:id="rId6" imgW="507960" imgH="393480" progId="Equation.DSMT4">
                  <p:embed/>
                  <p:pic>
                    <p:nvPicPr>
                      <p:cNvPr id="7" name="Objek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81813" y="1749425"/>
                        <a:ext cx="1016000" cy="787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k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7955133"/>
              </p:ext>
            </p:extLst>
          </p:nvPr>
        </p:nvGraphicFramePr>
        <p:xfrm>
          <a:off x="5870575" y="3711575"/>
          <a:ext cx="889000" cy="78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2" name="Equation" r:id="rId8" imgW="444240" imgH="393480" progId="Equation.DSMT4">
                  <p:embed/>
                </p:oleObj>
              </mc:Choice>
              <mc:Fallback>
                <p:oleObj name="Equation" r:id="rId8" imgW="444240" imgH="393480" progId="Equation.DSMT4">
                  <p:embed/>
                  <p:pic>
                    <p:nvPicPr>
                      <p:cNvPr id="9" name="Objek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70575" y="3711575"/>
                        <a:ext cx="889000" cy="787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k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9947001"/>
              </p:ext>
            </p:extLst>
          </p:nvPr>
        </p:nvGraphicFramePr>
        <p:xfrm>
          <a:off x="5307013" y="4890864"/>
          <a:ext cx="2057400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3" name="Equation" r:id="rId10" imgW="1028520" imgH="457200" progId="Equation.DSMT4">
                  <p:embed/>
                </p:oleObj>
              </mc:Choice>
              <mc:Fallback>
                <p:oleObj name="Equation" r:id="rId10" imgW="1028520" imgH="457200" progId="Equation.DSMT4">
                  <p:embed/>
                  <p:pic>
                    <p:nvPicPr>
                      <p:cNvPr id="11" name="Objek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07013" y="4890864"/>
                        <a:ext cx="2057400" cy="914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Ovál 11"/>
          <p:cNvSpPr/>
          <p:nvPr/>
        </p:nvSpPr>
        <p:spPr>
          <a:xfrm>
            <a:off x="7576500" y="4698134"/>
            <a:ext cx="653256" cy="125114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TextovéPole 12"/>
          <p:cNvSpPr txBox="1"/>
          <p:nvPr/>
        </p:nvSpPr>
        <p:spPr>
          <a:xfrm>
            <a:off x="8137439" y="4537146"/>
            <a:ext cx="641522" cy="584775"/>
          </a:xfrm>
          <a:prstGeom prst="rect">
            <a:avLst/>
          </a:prstGeom>
          <a:noFill/>
          <a:ln w="25400">
            <a:noFill/>
          </a:ln>
        </p:spPr>
        <p:txBody>
          <a:bodyPr wrap="none" rtlCol="0">
            <a:spAutoFit/>
          </a:bodyPr>
          <a:lstStyle/>
          <a:p>
            <a:r>
              <a:rPr lang="cs-CZ" sz="3200" dirty="0">
                <a:solidFill>
                  <a:srgbClr val="FF0000"/>
                </a:solidFill>
              </a:rPr>
              <a:t>Re</a:t>
            </a:r>
          </a:p>
        </p:txBody>
      </p:sp>
      <p:graphicFrame>
        <p:nvGraphicFramePr>
          <p:cNvPr id="10" name="Objek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20119087"/>
              </p:ext>
            </p:extLst>
          </p:nvPr>
        </p:nvGraphicFramePr>
        <p:xfrm>
          <a:off x="8107363" y="1735138"/>
          <a:ext cx="889000" cy="785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4" name="Equation" r:id="rId12" imgW="444240" imgH="393480" progId="Equation.DSMT4">
                  <p:embed/>
                </p:oleObj>
              </mc:Choice>
              <mc:Fallback>
                <p:oleObj name="Equation" r:id="rId12" imgW="444240" imgH="393480" progId="Equation.DSMT4">
                  <p:embed/>
                  <p:pic>
                    <p:nvPicPr>
                      <p:cNvPr id="10" name="Objek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07363" y="1735138"/>
                        <a:ext cx="889000" cy="7858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k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31678709"/>
              </p:ext>
            </p:extLst>
          </p:nvPr>
        </p:nvGraphicFramePr>
        <p:xfrm>
          <a:off x="618491" y="2656591"/>
          <a:ext cx="1700212" cy="78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5" name="Equation" r:id="rId14" imgW="850680" imgH="393480" progId="Equation.DSMT4">
                  <p:embed/>
                </p:oleObj>
              </mc:Choice>
              <mc:Fallback>
                <p:oleObj name="Equation" r:id="rId14" imgW="850680" imgH="393480" progId="Equation.DSMT4">
                  <p:embed/>
                  <p:pic>
                    <p:nvPicPr>
                      <p:cNvPr id="14" name="Objek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8491" y="2656591"/>
                        <a:ext cx="1700212" cy="787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k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43559279"/>
              </p:ext>
            </p:extLst>
          </p:nvPr>
        </p:nvGraphicFramePr>
        <p:xfrm>
          <a:off x="4332420" y="2605791"/>
          <a:ext cx="16256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6" name="Equation" r:id="rId16" imgW="812520" imgH="419040" progId="Equation.DSMT4">
                  <p:embed/>
                </p:oleObj>
              </mc:Choice>
              <mc:Fallback>
                <p:oleObj name="Equation" r:id="rId16" imgW="812520" imgH="419040" progId="Equation.DSMT4">
                  <p:embed/>
                  <p:pic>
                    <p:nvPicPr>
                      <p:cNvPr id="15" name="Objek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32420" y="2605791"/>
                        <a:ext cx="1625600" cy="838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k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8918926"/>
              </p:ext>
            </p:extLst>
          </p:nvPr>
        </p:nvGraphicFramePr>
        <p:xfrm>
          <a:off x="7424738" y="4945063"/>
          <a:ext cx="736600" cy="78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7" name="Equation" r:id="rId18" imgW="368280" imgH="393480" progId="Equation.DSMT4">
                  <p:embed/>
                </p:oleObj>
              </mc:Choice>
              <mc:Fallback>
                <p:oleObj name="Equation" r:id="rId18" imgW="368280" imgH="393480" progId="Equation.DSMT4">
                  <p:embed/>
                  <p:pic>
                    <p:nvPicPr>
                      <p:cNvPr id="16" name="Objek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24738" y="4945063"/>
                        <a:ext cx="736600" cy="787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7" name="Skupina 26"/>
          <p:cNvGrpSpPr/>
          <p:nvPr/>
        </p:nvGrpSpPr>
        <p:grpSpPr>
          <a:xfrm>
            <a:off x="7566376" y="2871059"/>
            <a:ext cx="1202453" cy="1145864"/>
            <a:chOff x="7566376" y="2871059"/>
            <a:chExt cx="1202453" cy="1145864"/>
          </a:xfrm>
        </p:grpSpPr>
        <p:sp>
          <p:nvSpPr>
            <p:cNvPr id="6" name="Obdélník 5"/>
            <p:cNvSpPr/>
            <p:nvPr/>
          </p:nvSpPr>
          <p:spPr>
            <a:xfrm>
              <a:off x="7566376" y="2871059"/>
              <a:ext cx="1202453" cy="114586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8" name="Přímá spojnice 17"/>
            <p:cNvCxnSpPr/>
            <p:nvPr/>
          </p:nvCxnSpPr>
          <p:spPr>
            <a:xfrm>
              <a:off x="7576500" y="4016923"/>
              <a:ext cx="1192329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ovéPole 21"/>
          <p:cNvSpPr txBox="1"/>
          <p:nvPr/>
        </p:nvSpPr>
        <p:spPr>
          <a:xfrm>
            <a:off x="7212113" y="3167537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>
                <a:solidFill>
                  <a:schemeClr val="bg1"/>
                </a:solidFill>
              </a:rPr>
              <a:t>L</a:t>
            </a:r>
          </a:p>
        </p:txBody>
      </p:sp>
      <p:sp>
        <p:nvSpPr>
          <p:cNvPr id="23" name="TextovéPole 22"/>
          <p:cNvSpPr txBox="1"/>
          <p:nvPr/>
        </p:nvSpPr>
        <p:spPr>
          <a:xfrm>
            <a:off x="7756936" y="3980894"/>
            <a:ext cx="8162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zdroj</a:t>
            </a:r>
          </a:p>
        </p:txBody>
      </p:sp>
      <p:grpSp>
        <p:nvGrpSpPr>
          <p:cNvPr id="26" name="Skupina 25"/>
          <p:cNvGrpSpPr/>
          <p:nvPr/>
        </p:nvGrpSpPr>
        <p:grpSpPr>
          <a:xfrm>
            <a:off x="7767849" y="2962358"/>
            <a:ext cx="799505" cy="1170501"/>
            <a:chOff x="7767849" y="2962358"/>
            <a:chExt cx="799505" cy="1170501"/>
          </a:xfrm>
        </p:grpSpPr>
        <p:sp>
          <p:nvSpPr>
            <p:cNvPr id="8" name="Ovál 7"/>
            <p:cNvSpPr/>
            <p:nvPr/>
          </p:nvSpPr>
          <p:spPr>
            <a:xfrm>
              <a:off x="7767849" y="3069202"/>
              <a:ext cx="799505" cy="749578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0" name="Dvojitá šipka 19"/>
            <p:cNvSpPr/>
            <p:nvPr/>
          </p:nvSpPr>
          <p:spPr>
            <a:xfrm>
              <a:off x="8048838" y="3701498"/>
              <a:ext cx="237526" cy="227166"/>
            </a:xfrm>
            <a:prstGeom prst="chevron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>
                <a:solidFill>
                  <a:schemeClr val="tx1"/>
                </a:solidFill>
              </a:endParaRPr>
            </a:p>
          </p:txBody>
        </p:sp>
        <p:sp>
          <p:nvSpPr>
            <p:cNvPr id="21" name="Dvojitá šipka 20"/>
            <p:cNvSpPr/>
            <p:nvPr/>
          </p:nvSpPr>
          <p:spPr>
            <a:xfrm flipH="1">
              <a:off x="8081809" y="2962358"/>
              <a:ext cx="237526" cy="227166"/>
            </a:xfrm>
            <a:prstGeom prst="chevron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>
                <a:solidFill>
                  <a:schemeClr val="tx1"/>
                </a:solidFill>
              </a:endParaRPr>
            </a:p>
          </p:txBody>
        </p:sp>
        <p:sp>
          <p:nvSpPr>
            <p:cNvPr id="24" name="TextovéPole 23"/>
            <p:cNvSpPr txBox="1"/>
            <p:nvPr/>
          </p:nvSpPr>
          <p:spPr>
            <a:xfrm>
              <a:off x="8081809" y="3301862"/>
              <a:ext cx="338555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i="1" dirty="0">
                  <a:solidFill>
                    <a:schemeClr val="accent2"/>
                  </a:solidFill>
                  <a:cs typeface="Times New Roman" panose="02020603050405020304" pitchFamily="18" charset="0"/>
                </a:rPr>
                <a:t>u</a:t>
              </a:r>
            </a:p>
            <a:p>
              <a:endParaRPr lang="cs-CZ" dirty="0"/>
            </a:p>
          </p:txBody>
        </p:sp>
      </p:grpSp>
      <p:graphicFrame>
        <p:nvGraphicFramePr>
          <p:cNvPr id="25" name="Objek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02218835"/>
              </p:ext>
            </p:extLst>
          </p:nvPr>
        </p:nvGraphicFramePr>
        <p:xfrm>
          <a:off x="5945188" y="2635250"/>
          <a:ext cx="1193800" cy="78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8" name="Equation" r:id="rId20" imgW="596880" imgH="393480" progId="Equation.DSMT4">
                  <p:embed/>
                </p:oleObj>
              </mc:Choice>
              <mc:Fallback>
                <p:oleObj name="Equation" r:id="rId20" imgW="596880" imgH="393480" progId="Equation.DSMT4">
                  <p:embed/>
                  <p:pic>
                    <p:nvPicPr>
                      <p:cNvPr id="25" name="Objekt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5188" y="2635250"/>
                        <a:ext cx="1193800" cy="787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Tabulka 3"/>
          <p:cNvGraphicFramePr>
            <a:graphicFrameLocks noGrp="1"/>
          </p:cNvGraphicFramePr>
          <p:nvPr/>
        </p:nvGraphicFramePr>
        <p:xfrm>
          <a:off x="309920" y="5048391"/>
          <a:ext cx="4478104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010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480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480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6480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64800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64800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648000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252000">
                <a:tc>
                  <a:txBody>
                    <a:bodyPr/>
                    <a:lstStyle/>
                    <a:p>
                      <a:r>
                        <a:rPr lang="cs-CZ" sz="1200" b="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 </a:t>
                      </a:r>
                      <a:r>
                        <a:rPr lang="cs-CZ" sz="1200" b="0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[m]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200" b="0" dirty="0"/>
                        <a:t>0.005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200" b="0" dirty="0"/>
                        <a:t>0.01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200" b="0" dirty="0"/>
                        <a:t>0.1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200" b="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200" b="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200" b="0" dirty="0"/>
                        <a:t>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r>
                        <a:rPr lang="cs-CZ" sz="1200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cs-CZ" sz="1200" i="1" baseline="-25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endParaRPr lang="cs-CZ" sz="1200" i="1" baseline="-25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200" dirty="0"/>
                        <a:t>1.3s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200" dirty="0"/>
                        <a:t>5s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200" dirty="0"/>
                        <a:t>8m20s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200" dirty="0"/>
                        <a:t>14h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200" dirty="0"/>
                        <a:t>350h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200" dirty="0"/>
                        <a:t>1400h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r>
                        <a:rPr lang="cs-CZ" sz="1200" i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cs-CZ" sz="1200" i="1" baseline="-25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</a:t>
                      </a:r>
                      <a:endParaRPr lang="cs-CZ" sz="1200" i="1" baseline="-25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200" dirty="0"/>
                        <a:t>0.05s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200" dirty="0"/>
                        <a:t>0.1s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200" dirty="0"/>
                        <a:t>1s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200" dirty="0"/>
                        <a:t>10s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200" dirty="0"/>
                        <a:t>50s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200" dirty="0"/>
                        <a:t>100s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r>
                        <a:rPr lang="cs-CZ" sz="1200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200" dirty="0"/>
                        <a:t>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200" dirty="0"/>
                        <a:t>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200" dirty="0"/>
                        <a:t>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200" dirty="0"/>
                        <a:t>5000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200" dirty="0"/>
                        <a:t>25000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200" dirty="0"/>
                        <a:t>50000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graphicFrame>
        <p:nvGraphicFramePr>
          <p:cNvPr id="17" name="Objekt 16"/>
          <p:cNvGraphicFramePr>
            <a:graphicFrameLocks noChangeAspect="1"/>
          </p:cNvGraphicFramePr>
          <p:nvPr/>
        </p:nvGraphicFramePr>
        <p:xfrm>
          <a:off x="371623" y="4744814"/>
          <a:ext cx="2616201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9" name="Equation" r:id="rId22" imgW="2616120" imgH="291960" progId="Equation.DSMT4">
                  <p:embed/>
                </p:oleObj>
              </mc:Choice>
              <mc:Fallback>
                <p:oleObj name="Equation" r:id="rId22" imgW="2616120" imgH="291960" progId="Equation.DSMT4">
                  <p:embed/>
                  <p:pic>
                    <p:nvPicPr>
                      <p:cNvPr id="17" name="Objekt 16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371623" y="4744814"/>
                        <a:ext cx="2616201" cy="292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ovéPole 18"/>
          <p:cNvSpPr txBox="1"/>
          <p:nvPr/>
        </p:nvSpPr>
        <p:spPr>
          <a:xfrm>
            <a:off x="6694743" y="1430967"/>
            <a:ext cx="20332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tx2"/>
                </a:solidFill>
              </a:rPr>
              <a:t>alternativní procesy</a:t>
            </a:r>
          </a:p>
        </p:txBody>
      </p:sp>
      <p:sp>
        <p:nvSpPr>
          <p:cNvPr id="28" name="Zástupný symbol pro datum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595F2-D541-4FCF-AA4C-76855890DBE5}" type="datetime1">
              <a:rPr lang="cs-CZ" smtClean="0"/>
              <a:t>22.1.2025</a:t>
            </a:fld>
            <a:endParaRPr lang="cs-CZ"/>
          </a:p>
        </p:txBody>
      </p:sp>
      <p:sp>
        <p:nvSpPr>
          <p:cNvPr id="29" name="Zástupný symbol pro číslo snímku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F3047-A94C-477A-8913-2116A3160153}" type="slidenum">
              <a:rPr lang="cs-CZ" smtClean="0"/>
              <a:pPr/>
              <a:t>5</a:t>
            </a:fld>
            <a:endParaRPr lang="cs-CZ" dirty="0"/>
          </a:p>
        </p:txBody>
      </p:sp>
      <p:sp>
        <p:nvSpPr>
          <p:cNvPr id="30" name="TextovéPole 29"/>
          <p:cNvSpPr txBox="1"/>
          <p:nvPr/>
        </p:nvSpPr>
        <p:spPr>
          <a:xfrm>
            <a:off x="6607505" y="1195779"/>
            <a:ext cx="26244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/>
              <a:t>Molekulární difúze     tepelná vodivost</a:t>
            </a:r>
          </a:p>
        </p:txBody>
      </p:sp>
    </p:spTree>
    <p:extLst>
      <p:ext uri="{BB962C8B-B14F-4D97-AF65-F5344CB8AC3E}">
        <p14:creationId xmlns:p14="http://schemas.microsoft.com/office/powerpoint/2010/main" val="3356554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00"/>
                            </p:stCondLst>
                            <p:childTnLst>
                              <p:par>
                                <p:cTn id="1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2" grpId="0" animBg="1"/>
      <p:bldP spid="13" grpId="0"/>
      <p:bldP spid="23" grpId="0"/>
      <p:bldP spid="19" grpId="0"/>
      <p:bldP spid="30" grpId="0"/>
    </p:bld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1474</TotalTime>
  <Words>140</Words>
  <Application>Microsoft Office PowerPoint</Application>
  <PresentationFormat>Předvádění na obrazovce (4:3)</PresentationFormat>
  <Paragraphs>67</Paragraphs>
  <Slides>5</Slides>
  <Notes>1</Notes>
  <HiddenSlides>0</HiddenSlides>
  <MMClips>2</MMClips>
  <ScaleCrop>false</ScaleCrop>
  <HeadingPairs>
    <vt:vector size="8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5</vt:i4>
      </vt:variant>
    </vt:vector>
  </HeadingPairs>
  <TitlesOfParts>
    <vt:vector size="10" baseType="lpstr">
      <vt:lpstr>Arial</vt:lpstr>
      <vt:lpstr>Calibri</vt:lpstr>
      <vt:lpstr>Times New Roman</vt:lpstr>
      <vt:lpstr>Motiv sady Office</vt:lpstr>
      <vt:lpstr>Equation</vt:lpstr>
      <vt:lpstr>Transport pasivního skaláru</vt:lpstr>
      <vt:lpstr>Difúze v tekutinách</vt:lpstr>
      <vt:lpstr>Difúze 1D</vt:lpstr>
      <vt:lpstr>Difúze</vt:lpstr>
      <vt:lpstr>Difúze x Konvekce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Teorie vyvinuté turbulence</dc:title>
  <dc:creator>Uruba</dc:creator>
  <cp:lastModifiedBy>Vaclav Uruba</cp:lastModifiedBy>
  <cp:revision>85</cp:revision>
  <dcterms:created xsi:type="dcterms:W3CDTF">2010-11-17T16:36:01Z</dcterms:created>
  <dcterms:modified xsi:type="dcterms:W3CDTF">2025-01-22T14:38:57Z</dcterms:modified>
</cp:coreProperties>
</file>