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mov" ContentType="video/quicktime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2"/>
  </p:notesMasterIdLst>
  <p:sldIdLst>
    <p:sldId id="256" r:id="rId2"/>
    <p:sldId id="279" r:id="rId3"/>
    <p:sldId id="257" r:id="rId4"/>
    <p:sldId id="31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82" r:id="rId14"/>
    <p:sldId id="280" r:id="rId15"/>
    <p:sldId id="314" r:id="rId16"/>
    <p:sldId id="281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67" r:id="rId27"/>
    <p:sldId id="266" r:id="rId28"/>
    <p:sldId id="268" r:id="rId29"/>
    <p:sldId id="269" r:id="rId30"/>
    <p:sldId id="271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81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5"/>
  </p:normalViewPr>
  <p:slideViewPr>
    <p:cSldViewPr>
      <p:cViewPr varScale="1">
        <p:scale>
          <a:sx n="101" d="100"/>
          <a:sy n="101" d="100"/>
        </p:scale>
        <p:origin x="131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12" Type="http://schemas.openxmlformats.org/officeDocument/2006/relationships/image" Target="../media/image49.e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11" Type="http://schemas.openxmlformats.org/officeDocument/2006/relationships/image" Target="../media/image48.emf"/><Relationship Id="rId5" Type="http://schemas.openxmlformats.org/officeDocument/2006/relationships/image" Target="../media/image42.wmf"/><Relationship Id="rId10" Type="http://schemas.openxmlformats.org/officeDocument/2006/relationships/image" Target="../media/image47.wmf"/><Relationship Id="rId4" Type="http://schemas.openxmlformats.org/officeDocument/2006/relationships/image" Target="../media/image41.wmf"/><Relationship Id="rId9" Type="http://schemas.openxmlformats.org/officeDocument/2006/relationships/image" Target="../media/image4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10" Type="http://schemas.openxmlformats.org/officeDocument/2006/relationships/image" Target="../media/image37.wmf"/><Relationship Id="rId4" Type="http://schemas.openxmlformats.org/officeDocument/2006/relationships/image" Target="../media/image31.wmf"/><Relationship Id="rId9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A014F-7E41-46D4-B307-5DA433B860E3}" type="datetimeFigureOut">
              <a:rPr lang="cs-CZ" smtClean="0"/>
              <a:pPr/>
              <a:t>4.9.2024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54ABF-D05D-4711-AF24-4BA330264CE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1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188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469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231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3371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A9DE5-A5AD-4385-9983-6CBCF93AB79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8003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33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506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1733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121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194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4529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A9DE5-A5AD-4385-9983-6CBCF93AB79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6583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2846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716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334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3947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58326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683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0400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5648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2942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939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8223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5007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034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084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126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926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3820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54ABF-D05D-4711-AF24-4BA330264CEF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0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3CBA8-5A1D-474D-AE45-DFB74119A62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D71-207F-47D9-B563-A4EC6D8535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DD80D-48D7-4D2B-9D7C-7B9CBCDC3D6B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D71-207F-47D9-B563-A4EC6D8535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57DC-5AEA-46AE-B269-E42EA170C6D7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D71-207F-47D9-B563-A4EC6D8535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6B81-77C9-4E76-BB76-6B3A6EB4262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D71-207F-47D9-B563-A4EC6D8535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0CC5-8E5A-42D5-AADB-EE28C817B86D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D71-207F-47D9-B563-A4EC6D8535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9DBAB-2E54-4E50-B3A0-860FDCC1D79F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D71-207F-47D9-B563-A4EC6D8535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BF072-348D-4179-96B8-451DBDC7C063}" type="datetime1">
              <a:rPr lang="cs-CZ" smtClean="0"/>
              <a:t>4.9.2024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D71-207F-47D9-B563-A4EC6D8535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75EE9-53E9-4EB4-8C9E-452EE3AF5E13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D71-207F-47D9-B563-A4EC6D8535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217D5-B91A-4C25-8985-780879670BB1}" type="datetime1">
              <a:rPr lang="cs-CZ" smtClean="0"/>
              <a:t>4.9.2024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D71-207F-47D9-B563-A4EC6D8535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8EE6-521A-46CE-9481-D6F2F6BD6173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D71-207F-47D9-B563-A4EC6D8535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E420-01FD-4A0B-A26C-2B2FFFED77D5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ED71-207F-47D9-B563-A4EC6D8535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89562-7582-4B35-82C9-E9390D07215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8ED71-207F-47D9-B563-A4EC6D8535B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zcu.cz/~uruba/vyuka/MTII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6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32.wmf"/><Relationship Id="rId18" Type="http://schemas.openxmlformats.org/officeDocument/2006/relationships/oleObject" Target="../embeddings/oleObject25.bin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36.wmf"/><Relationship Id="rId7" Type="http://schemas.openxmlformats.org/officeDocument/2006/relationships/image" Target="../media/image29.wmf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34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24.bin"/><Relationship Id="rId20" Type="http://schemas.openxmlformats.org/officeDocument/2006/relationships/oleObject" Target="../embeddings/oleObject26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5" Type="http://schemas.openxmlformats.org/officeDocument/2006/relationships/image" Target="../media/image33.wmf"/><Relationship Id="rId23" Type="http://schemas.openxmlformats.org/officeDocument/2006/relationships/image" Target="../media/image37.wmf"/><Relationship Id="rId10" Type="http://schemas.openxmlformats.org/officeDocument/2006/relationships/oleObject" Target="../embeddings/oleObject21.bin"/><Relationship Id="rId19" Type="http://schemas.openxmlformats.org/officeDocument/2006/relationships/image" Target="../media/image35.w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30.wmf"/><Relationship Id="rId14" Type="http://schemas.openxmlformats.org/officeDocument/2006/relationships/oleObject" Target="../embeddings/oleObject23.bin"/><Relationship Id="rId22" Type="http://schemas.openxmlformats.org/officeDocument/2006/relationships/oleObject" Target="../embeddings/oleObject2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wmf"/><Relationship Id="rId18" Type="http://schemas.openxmlformats.org/officeDocument/2006/relationships/oleObject" Target="../embeddings/oleObject35.bin"/><Relationship Id="rId26" Type="http://schemas.openxmlformats.org/officeDocument/2006/relationships/oleObject" Target="../embeddings/oleObject39.bin"/><Relationship Id="rId3" Type="http://schemas.openxmlformats.org/officeDocument/2006/relationships/notesSlide" Target="../notesSlides/notesSlide20.xml"/><Relationship Id="rId21" Type="http://schemas.openxmlformats.org/officeDocument/2006/relationships/image" Target="../media/image46.wmf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32.bin"/><Relationship Id="rId17" Type="http://schemas.openxmlformats.org/officeDocument/2006/relationships/image" Target="../media/image44.wmf"/><Relationship Id="rId25" Type="http://schemas.openxmlformats.org/officeDocument/2006/relationships/image" Target="../media/image48.emf"/><Relationship Id="rId33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34.bin"/><Relationship Id="rId20" Type="http://schemas.openxmlformats.org/officeDocument/2006/relationships/oleObject" Target="../embeddings/oleObject36.bin"/><Relationship Id="rId29" Type="http://schemas.openxmlformats.org/officeDocument/2006/relationships/oleObject" Target="../embeddings/oleObject41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41.wmf"/><Relationship Id="rId24" Type="http://schemas.openxmlformats.org/officeDocument/2006/relationships/oleObject" Target="../embeddings/oleObject38.bin"/><Relationship Id="rId32" Type="http://schemas.openxmlformats.org/officeDocument/2006/relationships/oleObject" Target="../embeddings/oleObject44.bin"/><Relationship Id="rId5" Type="http://schemas.openxmlformats.org/officeDocument/2006/relationships/image" Target="../media/image38.wmf"/><Relationship Id="rId15" Type="http://schemas.openxmlformats.org/officeDocument/2006/relationships/image" Target="../media/image43.wmf"/><Relationship Id="rId23" Type="http://schemas.openxmlformats.org/officeDocument/2006/relationships/image" Target="../media/image47.wmf"/><Relationship Id="rId28" Type="http://schemas.openxmlformats.org/officeDocument/2006/relationships/oleObject" Target="../embeddings/oleObject40.bin"/><Relationship Id="rId10" Type="http://schemas.openxmlformats.org/officeDocument/2006/relationships/oleObject" Target="../embeddings/oleObject31.bin"/><Relationship Id="rId19" Type="http://schemas.openxmlformats.org/officeDocument/2006/relationships/image" Target="../media/image45.wmf"/><Relationship Id="rId31" Type="http://schemas.openxmlformats.org/officeDocument/2006/relationships/oleObject" Target="../embeddings/oleObject43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40.wmf"/><Relationship Id="rId14" Type="http://schemas.openxmlformats.org/officeDocument/2006/relationships/oleObject" Target="../embeddings/oleObject33.bin"/><Relationship Id="rId22" Type="http://schemas.openxmlformats.org/officeDocument/2006/relationships/oleObject" Target="../embeddings/oleObject37.bin"/><Relationship Id="rId27" Type="http://schemas.openxmlformats.org/officeDocument/2006/relationships/image" Target="../media/image49.emf"/><Relationship Id="rId30" Type="http://schemas.openxmlformats.org/officeDocument/2006/relationships/oleObject" Target="../embeddings/oleObject42.bin"/><Relationship Id="rId8" Type="http://schemas.openxmlformats.org/officeDocument/2006/relationships/oleObject" Target="../embeddings/oleObject30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6.gi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5.png"/><Relationship Id="rId11" Type="http://schemas.openxmlformats.org/officeDocument/2006/relationships/image" Target="../media/image58.emf"/><Relationship Id="rId5" Type="http://schemas.openxmlformats.org/officeDocument/2006/relationships/image" Target="../media/image53.wmf"/><Relationship Id="rId10" Type="http://schemas.openxmlformats.org/officeDocument/2006/relationships/image" Target="../media/image54.wmf"/><Relationship Id="rId4" Type="http://schemas.openxmlformats.org/officeDocument/2006/relationships/oleObject" Target="../embeddings/oleObject46.bin"/><Relationship Id="rId9" Type="http://schemas.openxmlformats.org/officeDocument/2006/relationships/oleObject" Target="../embeddings/oleObject47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5.emf"/><Relationship Id="rId5" Type="http://schemas.openxmlformats.org/officeDocument/2006/relationships/image" Target="../media/image63.wmf"/><Relationship Id="rId4" Type="http://schemas.openxmlformats.org/officeDocument/2006/relationships/oleObject" Target="../embeddings/oleObject49.bin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70.emf"/><Relationship Id="rId4" Type="http://schemas.openxmlformats.org/officeDocument/2006/relationships/image" Target="../media/image69.emf"/><Relationship Id="rId9" Type="http://schemas.openxmlformats.org/officeDocument/2006/relationships/image" Target="../media/image6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7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8.png"/><Relationship Id="rId3" Type="http://schemas.microsoft.com/office/2007/relationships/media" Target="../media/media2.mov"/><Relationship Id="rId7" Type="http://schemas.microsoft.com/office/2007/relationships/media" Target="../media/media4.mov"/><Relationship Id="rId12" Type="http://schemas.openxmlformats.org/officeDocument/2006/relationships/image" Target="../media/image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6.png"/><Relationship Id="rId5" Type="http://schemas.microsoft.com/office/2007/relationships/media" Target="../media/media3.mov"/><Relationship Id="rId10" Type="http://schemas.openxmlformats.org/officeDocument/2006/relationships/notesSlide" Target="../notesSlides/notesSlide4.xml"/><Relationship Id="rId4" Type="http://schemas.openxmlformats.org/officeDocument/2006/relationships/video" Target="../media/media2.mov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6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5.wmf"/><Relationship Id="rId5" Type="http://schemas.openxmlformats.org/officeDocument/2006/relationships/image" Target="../media/image12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Stabilita laminárního proudění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Prof. Václav </a:t>
            </a:r>
            <a:r>
              <a:rPr lang="cs-CZ" dirty="0" smtClean="0"/>
              <a:t>Uruba</a:t>
            </a:r>
          </a:p>
          <a:p>
            <a:r>
              <a:rPr lang="cs-CZ" sz="2400">
                <a:hlinkClick r:id="rId3"/>
              </a:rPr>
              <a:t>http://home.zcu.cz/~</a:t>
            </a:r>
            <a:r>
              <a:rPr lang="cs-CZ" sz="2400">
                <a:hlinkClick r:id="rId3"/>
              </a:rPr>
              <a:t>uruba/vyuka/MTII</a:t>
            </a:r>
            <a:r>
              <a:rPr lang="cs-CZ" sz="2400" smtClean="0">
                <a:hlinkClick r:id="rId3"/>
              </a:rPr>
              <a:t>/</a:t>
            </a:r>
            <a:r>
              <a:rPr lang="cs-CZ" sz="2400" smtClean="0"/>
              <a:t> </a:t>
            </a:r>
            <a:endParaRPr lang="cs-CZ"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Vliv</a:t>
            </a:r>
            <a:r>
              <a:rPr lang="en-US" dirty="0"/>
              <a:t> </a:t>
            </a:r>
            <a:r>
              <a:rPr lang="en-US" dirty="0" err="1"/>
              <a:t>vazkosti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Proudění </a:t>
            </a:r>
            <a:r>
              <a:rPr lang="cs-CZ" i="1" dirty="0"/>
              <a:t>nevazké</a:t>
            </a:r>
            <a:r>
              <a:rPr lang="cs-CZ" dirty="0"/>
              <a:t> tekutiny může být </a:t>
            </a:r>
            <a:r>
              <a:rPr lang="cs-CZ" dirty="0">
                <a:solidFill>
                  <a:srgbClr val="FF0000"/>
                </a:solidFill>
              </a:rPr>
              <a:t>nestabilní</a:t>
            </a:r>
            <a:r>
              <a:rPr lang="cs-CZ" dirty="0"/>
              <a:t>, zatímco proudění </a:t>
            </a:r>
            <a:r>
              <a:rPr lang="cs-CZ" i="1" dirty="0"/>
              <a:t>vazké</a:t>
            </a:r>
            <a:r>
              <a:rPr lang="cs-CZ" dirty="0"/>
              <a:t> tekutiny za stejných podmínek je </a:t>
            </a:r>
            <a:r>
              <a:rPr lang="cs-CZ" dirty="0">
                <a:solidFill>
                  <a:srgbClr val="00B050"/>
                </a:solidFill>
              </a:rPr>
              <a:t>stabilní</a:t>
            </a:r>
            <a:r>
              <a:rPr lang="cs-CZ" dirty="0"/>
              <a:t>. Vazkost tedy </a:t>
            </a:r>
            <a:r>
              <a:rPr lang="cs-CZ" b="1" dirty="0">
                <a:solidFill>
                  <a:srgbClr val="FF0000"/>
                </a:solidFill>
              </a:rPr>
              <a:t>stabilizuje</a:t>
            </a:r>
            <a:r>
              <a:rPr lang="cs-CZ" dirty="0"/>
              <a:t> proudění.</a:t>
            </a:r>
          </a:p>
          <a:p>
            <a:pPr lvl="0"/>
            <a:r>
              <a:rPr lang="cs-CZ" dirty="0"/>
              <a:t>Proudění </a:t>
            </a:r>
            <a:r>
              <a:rPr lang="cs-CZ" i="1" dirty="0"/>
              <a:t>nevazké</a:t>
            </a:r>
            <a:r>
              <a:rPr lang="cs-CZ" dirty="0"/>
              <a:t> tekutiny může být </a:t>
            </a:r>
            <a:r>
              <a:rPr lang="cs-CZ" dirty="0">
                <a:solidFill>
                  <a:srgbClr val="00B050"/>
                </a:solidFill>
              </a:rPr>
              <a:t>stabilní</a:t>
            </a:r>
            <a:r>
              <a:rPr lang="cs-CZ" dirty="0"/>
              <a:t>, zatímco proudění </a:t>
            </a:r>
            <a:r>
              <a:rPr lang="cs-CZ" i="1" dirty="0"/>
              <a:t>vazké</a:t>
            </a:r>
            <a:r>
              <a:rPr lang="cs-CZ" dirty="0"/>
              <a:t> tekutiny za stejných podmínek je </a:t>
            </a:r>
            <a:r>
              <a:rPr lang="cs-CZ" dirty="0">
                <a:solidFill>
                  <a:srgbClr val="FF0000"/>
                </a:solidFill>
              </a:rPr>
              <a:t>nestabilní</a:t>
            </a:r>
            <a:r>
              <a:rPr lang="cs-CZ" dirty="0"/>
              <a:t>. Zde je vazkost příčinou </a:t>
            </a:r>
            <a:r>
              <a:rPr lang="cs-CZ" b="1" dirty="0">
                <a:solidFill>
                  <a:srgbClr val="FF0000"/>
                </a:solidFill>
              </a:rPr>
              <a:t>nestabilního</a:t>
            </a:r>
            <a:r>
              <a:rPr lang="cs-CZ" dirty="0"/>
              <a:t> chování.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300192" y="5805264"/>
            <a:ext cx="1238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O.Reynolds</a:t>
            </a:r>
            <a:endParaRPr lang="cs-CZ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Vazk</a:t>
            </a:r>
            <a:r>
              <a:rPr lang="cs-CZ" dirty="0"/>
              <a:t>é řešení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Proudová </a:t>
            </a:r>
            <a:r>
              <a:rPr lang="cs-CZ" dirty="0" err="1"/>
              <a:t>fce</a:t>
            </a:r>
            <a:r>
              <a:rPr lang="cs-CZ" dirty="0"/>
              <a:t>  </a:t>
            </a:r>
            <a:r>
              <a:rPr lang="cs-CZ" i="1" dirty="0">
                <a:latin typeface="Symbol" pitchFamily="18" charset="2"/>
              </a:rPr>
              <a:t>y</a:t>
            </a:r>
            <a:endParaRPr lang="cs-CZ" i="1" dirty="0"/>
          </a:p>
          <a:p>
            <a:r>
              <a:rPr lang="cs-CZ" dirty="0" err="1"/>
              <a:t>Orr</a:t>
            </a:r>
            <a:r>
              <a:rPr lang="cs-CZ" dirty="0"/>
              <a:t>-</a:t>
            </a:r>
            <a:r>
              <a:rPr lang="cs-CZ" dirty="0" err="1"/>
              <a:t>Somerfeldova</a:t>
            </a:r>
            <a:r>
              <a:rPr lang="cs-CZ" dirty="0"/>
              <a:t> </a:t>
            </a:r>
            <a:r>
              <a:rPr lang="cs-CZ" dirty="0" err="1"/>
              <a:t>rice</a:t>
            </a:r>
            <a:r>
              <a:rPr lang="cs-CZ" dirty="0"/>
              <a:t> (1907)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Squireův</a:t>
            </a:r>
            <a:r>
              <a:rPr lang="cs-CZ" dirty="0"/>
              <a:t> teorém: 2D poruchy nejméně stabilní</a:t>
            </a: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827584" y="3140968"/>
          <a:ext cx="7481887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4" imgW="3543300" imgH="279400" progId="Equation.DSMT4">
                  <p:embed/>
                </p:oleObj>
              </mc:Choice>
              <mc:Fallback>
                <p:oleObj name="Equation" r:id="rId4" imgW="3543300" imgH="2794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3140968"/>
                        <a:ext cx="7481887" cy="557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Stabilita řešení OS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cs-CZ" dirty="0" err="1"/>
              <a:t>Poiseulle</a:t>
            </a:r>
            <a:endParaRPr lang="cs-CZ" dirty="0"/>
          </a:p>
          <a:p>
            <a:pPr marL="514350" indent="-514350">
              <a:buFont typeface="+mj-lt"/>
              <a:buAutoNum type="alphaLcParenR"/>
            </a:pPr>
            <a:r>
              <a:rPr lang="cs-CZ" dirty="0"/>
              <a:t>Inflexní bod</a:t>
            </a:r>
          </a:p>
        </p:txBody>
      </p:sp>
      <p:pic>
        <p:nvPicPr>
          <p:cNvPr id="3" name="Obrázek 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356992"/>
            <a:ext cx="5107305" cy="307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2843808" y="1700808"/>
          <a:ext cx="147478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5" imgW="774364" imgH="228501" progId="Equation.DSMT4">
                  <p:embed/>
                </p:oleObj>
              </mc:Choice>
              <mc:Fallback>
                <p:oleObj name="Equation" r:id="rId5" imgW="774364" imgH="228501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1700808"/>
                        <a:ext cx="1474788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3587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3570" name="Group 18"/>
          <p:cNvGrpSpPr>
            <a:grpSpLocks noChangeAspect="1"/>
          </p:cNvGrpSpPr>
          <p:nvPr/>
        </p:nvGrpSpPr>
        <p:grpSpPr bwMode="auto">
          <a:xfrm>
            <a:off x="4572000" y="1124744"/>
            <a:ext cx="4344988" cy="2828925"/>
            <a:chOff x="2627" y="1417"/>
            <a:chExt cx="6843" cy="4456"/>
          </a:xfrm>
        </p:grpSpPr>
        <p:sp>
          <p:nvSpPr>
            <p:cNvPr id="23586" name="AutoShape 34"/>
            <p:cNvSpPr>
              <a:spLocks noChangeAspect="1" noChangeArrowheads="1" noTextEdit="1"/>
            </p:cNvSpPr>
            <p:nvPr/>
          </p:nvSpPr>
          <p:spPr bwMode="auto">
            <a:xfrm>
              <a:off x="2627" y="1417"/>
              <a:ext cx="6843" cy="445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grpSp>
          <p:nvGrpSpPr>
            <p:cNvPr id="23574" name="Group 22"/>
            <p:cNvGrpSpPr>
              <a:grpSpLocks/>
            </p:cNvGrpSpPr>
            <p:nvPr/>
          </p:nvGrpSpPr>
          <p:grpSpPr bwMode="auto">
            <a:xfrm>
              <a:off x="3113" y="1960"/>
              <a:ext cx="6140" cy="3346"/>
              <a:chOff x="3113" y="1960"/>
              <a:chExt cx="6140" cy="3346"/>
            </a:xfrm>
          </p:grpSpPr>
          <p:grpSp>
            <p:nvGrpSpPr>
              <p:cNvPr id="23583" name="Group 31"/>
              <p:cNvGrpSpPr>
                <a:grpSpLocks/>
              </p:cNvGrpSpPr>
              <p:nvPr/>
            </p:nvGrpSpPr>
            <p:grpSpPr bwMode="auto">
              <a:xfrm>
                <a:off x="3741" y="1960"/>
                <a:ext cx="4827" cy="788"/>
                <a:chOff x="3741" y="1960"/>
                <a:chExt cx="4827" cy="788"/>
              </a:xfrm>
            </p:grpSpPr>
            <p:sp>
              <p:nvSpPr>
                <p:cNvPr id="23585" name="Rectangle 33" descr="Široký šikmo nahoru"/>
                <p:cNvSpPr>
                  <a:spLocks noChangeArrowheads="1"/>
                </p:cNvSpPr>
                <p:nvPr/>
              </p:nvSpPr>
              <p:spPr bwMode="auto">
                <a:xfrm>
                  <a:off x="3741" y="1960"/>
                  <a:ext cx="4827" cy="788"/>
                </a:xfrm>
                <a:prstGeom prst="rect">
                  <a:avLst/>
                </a:prstGeom>
                <a:pattFill prst="wdUpDiag">
                  <a:fgClr>
                    <a:srgbClr val="000000"/>
                  </a:fgClr>
                  <a:bgClr>
                    <a:srgbClr val="FFFFFF"/>
                  </a:bgClr>
                </a:patt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23584" name="AutoShape 32"/>
                <p:cNvSpPr>
                  <a:spLocks noChangeShapeType="1"/>
                </p:cNvSpPr>
                <p:nvPr/>
              </p:nvSpPr>
              <p:spPr bwMode="auto">
                <a:xfrm>
                  <a:off x="3753" y="2748"/>
                  <a:ext cx="4794" cy="0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23580" name="Group 28"/>
              <p:cNvGrpSpPr>
                <a:grpSpLocks/>
              </p:cNvGrpSpPr>
              <p:nvPr/>
            </p:nvGrpSpPr>
            <p:grpSpPr bwMode="auto">
              <a:xfrm flipV="1">
                <a:off x="3699" y="4518"/>
                <a:ext cx="4827" cy="788"/>
                <a:chOff x="3741" y="1960"/>
                <a:chExt cx="4827" cy="788"/>
              </a:xfrm>
            </p:grpSpPr>
            <p:sp>
              <p:nvSpPr>
                <p:cNvPr id="23582" name="Rectangle 30" descr="Široký šikmo nahoru"/>
                <p:cNvSpPr>
                  <a:spLocks noChangeArrowheads="1"/>
                </p:cNvSpPr>
                <p:nvPr/>
              </p:nvSpPr>
              <p:spPr bwMode="auto">
                <a:xfrm>
                  <a:off x="3741" y="1960"/>
                  <a:ext cx="4827" cy="788"/>
                </a:xfrm>
                <a:prstGeom prst="rect">
                  <a:avLst/>
                </a:prstGeom>
                <a:pattFill prst="wdUpDiag">
                  <a:fgClr>
                    <a:srgbClr val="000000"/>
                  </a:fgClr>
                  <a:bgClr>
                    <a:srgbClr val="FFFFFF"/>
                  </a:bgClr>
                </a:patt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23581" name="AutoShape 29"/>
                <p:cNvSpPr>
                  <a:spLocks noChangeShapeType="1"/>
                </p:cNvSpPr>
                <p:nvPr/>
              </p:nvSpPr>
              <p:spPr bwMode="auto">
                <a:xfrm>
                  <a:off x="3753" y="2748"/>
                  <a:ext cx="4794" cy="0"/>
                </a:xfrm>
                <a:prstGeom prst="straightConnector1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</p:grpSp>
          <p:sp>
            <p:nvSpPr>
              <p:cNvPr id="23579" name="Freeform 27"/>
              <p:cNvSpPr>
                <a:spLocks/>
              </p:cNvSpPr>
              <p:nvPr/>
            </p:nvSpPr>
            <p:spPr bwMode="auto">
              <a:xfrm>
                <a:off x="5700" y="2748"/>
                <a:ext cx="1507" cy="8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7" y="79"/>
                  </a:cxn>
                  <a:cxn ang="0">
                    <a:pos x="1053" y="292"/>
                  </a:cxn>
                  <a:cxn ang="0">
                    <a:pos x="1353" y="505"/>
                  </a:cxn>
                  <a:cxn ang="0">
                    <a:pos x="1507" y="885"/>
                  </a:cxn>
                </a:cxnLst>
                <a:rect l="0" t="0" r="r" b="b"/>
                <a:pathLst>
                  <a:path w="1507" h="885">
                    <a:moveTo>
                      <a:pt x="0" y="0"/>
                    </a:moveTo>
                    <a:cubicBezTo>
                      <a:pt x="58" y="13"/>
                      <a:pt x="172" y="30"/>
                      <a:pt x="347" y="79"/>
                    </a:cubicBezTo>
                    <a:cubicBezTo>
                      <a:pt x="522" y="128"/>
                      <a:pt x="875" y="205"/>
                      <a:pt x="1053" y="292"/>
                    </a:cubicBezTo>
                    <a:cubicBezTo>
                      <a:pt x="1231" y="379"/>
                      <a:pt x="1277" y="406"/>
                      <a:pt x="1353" y="505"/>
                    </a:cubicBezTo>
                    <a:cubicBezTo>
                      <a:pt x="1429" y="604"/>
                      <a:pt x="1500" y="699"/>
                      <a:pt x="1507" y="885"/>
                    </a:cubicBez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578" name="AutoShape 26"/>
              <p:cNvSpPr>
                <a:spLocks noChangeShapeType="1"/>
              </p:cNvSpPr>
              <p:nvPr/>
            </p:nvSpPr>
            <p:spPr bwMode="auto">
              <a:xfrm>
                <a:off x="3113" y="3633"/>
                <a:ext cx="614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dash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577" name="AutoShape 25"/>
              <p:cNvSpPr>
                <a:spLocks noChangeShapeType="1"/>
              </p:cNvSpPr>
              <p:nvPr/>
            </p:nvSpPr>
            <p:spPr bwMode="auto">
              <a:xfrm>
                <a:off x="5680" y="2748"/>
                <a:ext cx="2" cy="176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576" name="Freeform 24"/>
              <p:cNvSpPr>
                <a:spLocks/>
              </p:cNvSpPr>
              <p:nvPr/>
            </p:nvSpPr>
            <p:spPr bwMode="auto">
              <a:xfrm flipV="1">
                <a:off x="5702" y="3625"/>
                <a:ext cx="1507" cy="8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7" y="79"/>
                  </a:cxn>
                  <a:cxn ang="0">
                    <a:pos x="1053" y="292"/>
                  </a:cxn>
                  <a:cxn ang="0">
                    <a:pos x="1353" y="505"/>
                  </a:cxn>
                  <a:cxn ang="0">
                    <a:pos x="1507" y="885"/>
                  </a:cxn>
                </a:cxnLst>
                <a:rect l="0" t="0" r="r" b="b"/>
                <a:pathLst>
                  <a:path w="1507" h="885">
                    <a:moveTo>
                      <a:pt x="0" y="0"/>
                    </a:moveTo>
                    <a:cubicBezTo>
                      <a:pt x="58" y="13"/>
                      <a:pt x="172" y="30"/>
                      <a:pt x="347" y="79"/>
                    </a:cubicBezTo>
                    <a:cubicBezTo>
                      <a:pt x="522" y="128"/>
                      <a:pt x="875" y="205"/>
                      <a:pt x="1053" y="292"/>
                    </a:cubicBezTo>
                    <a:cubicBezTo>
                      <a:pt x="1231" y="379"/>
                      <a:pt x="1277" y="406"/>
                      <a:pt x="1353" y="505"/>
                    </a:cubicBezTo>
                    <a:cubicBezTo>
                      <a:pt x="1429" y="604"/>
                      <a:pt x="1500" y="699"/>
                      <a:pt x="1507" y="885"/>
                    </a:cubicBez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575" name="AutoShape 23"/>
              <p:cNvSpPr>
                <a:spLocks noChangeArrowheads="1"/>
              </p:cNvSpPr>
              <p:nvPr/>
            </p:nvSpPr>
            <p:spPr bwMode="auto">
              <a:xfrm>
                <a:off x="3267" y="3334"/>
                <a:ext cx="1666" cy="587"/>
              </a:xfrm>
              <a:prstGeom prst="rightArrow">
                <a:avLst>
                  <a:gd name="adj1" fmla="val 50000"/>
                  <a:gd name="adj2" fmla="val 70954"/>
                </a:avLst>
              </a:prstGeom>
              <a:solidFill>
                <a:srgbClr val="007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sp>
          <p:nvSpPr>
            <p:cNvPr id="23573" name="AutoShape 21"/>
            <p:cNvSpPr>
              <a:spLocks noChangeShapeType="1"/>
            </p:cNvSpPr>
            <p:nvPr/>
          </p:nvSpPr>
          <p:spPr bwMode="auto">
            <a:xfrm>
              <a:off x="7582" y="3689"/>
              <a:ext cx="1" cy="82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572" name="Text Box 20"/>
            <p:cNvSpPr txBox="1">
              <a:spLocks noChangeArrowheads="1"/>
            </p:cNvSpPr>
            <p:nvPr/>
          </p:nvSpPr>
          <p:spPr bwMode="auto">
            <a:xfrm>
              <a:off x="7583" y="3847"/>
              <a:ext cx="42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h</a:t>
              </a:r>
              <a:endPara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71" name="Text Box 19"/>
            <p:cNvSpPr txBox="1">
              <a:spLocks noChangeArrowheads="1"/>
            </p:cNvSpPr>
            <p:nvPr/>
          </p:nvSpPr>
          <p:spPr bwMode="auto">
            <a:xfrm>
              <a:off x="3753" y="3793"/>
              <a:ext cx="420" cy="51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U</a:t>
              </a:r>
              <a:endPara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Řešení</a:t>
            </a:r>
            <a:r>
              <a:rPr lang="en-US" noProof="0" dirty="0"/>
              <a:t> O-S </a:t>
            </a:r>
            <a:r>
              <a:rPr lang="cs-CZ" noProof="0" dirty="0" err="1"/>
              <a:t>ric</a:t>
            </a:r>
            <a:endParaRPr lang="en-US" noProof="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916832"/>
            <a:ext cx="5943379" cy="35831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7" name="Skupina 6"/>
          <p:cNvGrpSpPr/>
          <p:nvPr/>
        </p:nvGrpSpPr>
        <p:grpSpPr>
          <a:xfrm>
            <a:off x="6264188" y="1539147"/>
            <a:ext cx="1800200" cy="1211766"/>
            <a:chOff x="3491880" y="1484784"/>
            <a:chExt cx="1800200" cy="1211766"/>
          </a:xfrm>
        </p:grpSpPr>
        <p:sp>
          <p:nvSpPr>
            <p:cNvPr id="8" name="Rovnoramenný trojúhelník 7"/>
            <p:cNvSpPr/>
            <p:nvPr/>
          </p:nvSpPr>
          <p:spPr>
            <a:xfrm rot="16200000">
              <a:off x="4294962" y="1411271"/>
              <a:ext cx="482068" cy="1512168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Volný tvar 8"/>
            <p:cNvSpPr/>
            <p:nvPr/>
          </p:nvSpPr>
          <p:spPr>
            <a:xfrm>
              <a:off x="4682074" y="1484784"/>
              <a:ext cx="452152" cy="1211766"/>
            </a:xfrm>
            <a:custGeom>
              <a:avLst/>
              <a:gdLst>
                <a:gd name="connsiteX0" fmla="*/ 470262 w 488998"/>
                <a:gd name="connsiteY0" fmla="*/ 0 h 1211766"/>
                <a:gd name="connsiteX1" fmla="*/ 462828 w 488998"/>
                <a:gd name="connsiteY1" fmla="*/ 468351 h 1211766"/>
                <a:gd name="connsiteX2" fmla="*/ 217501 w 488998"/>
                <a:gd name="connsiteY2" fmla="*/ 706244 h 1211766"/>
                <a:gd name="connsiteX3" fmla="*/ 24213 w 488998"/>
                <a:gd name="connsiteY3" fmla="*/ 877229 h 1211766"/>
                <a:gd name="connsiteX4" fmla="*/ 9345 w 488998"/>
                <a:gd name="connsiteY4" fmla="*/ 1211766 h 1211766"/>
                <a:gd name="connsiteX0" fmla="*/ 464907 w 483643"/>
                <a:gd name="connsiteY0" fmla="*/ 0 h 1211766"/>
                <a:gd name="connsiteX1" fmla="*/ 457473 w 483643"/>
                <a:gd name="connsiteY1" fmla="*/ 468351 h 1211766"/>
                <a:gd name="connsiteX2" fmla="*/ 212146 w 483643"/>
                <a:gd name="connsiteY2" fmla="*/ 706244 h 1211766"/>
                <a:gd name="connsiteX3" fmla="*/ 18858 w 483643"/>
                <a:gd name="connsiteY3" fmla="*/ 877229 h 1211766"/>
                <a:gd name="connsiteX4" fmla="*/ 3990 w 483643"/>
                <a:gd name="connsiteY4" fmla="*/ 1211766 h 1211766"/>
                <a:gd name="connsiteX0" fmla="*/ 464907 w 481206"/>
                <a:gd name="connsiteY0" fmla="*/ 0 h 1211766"/>
                <a:gd name="connsiteX1" fmla="*/ 457473 w 481206"/>
                <a:gd name="connsiteY1" fmla="*/ 468351 h 1211766"/>
                <a:gd name="connsiteX2" fmla="*/ 212146 w 481206"/>
                <a:gd name="connsiteY2" fmla="*/ 706244 h 1211766"/>
                <a:gd name="connsiteX3" fmla="*/ 18858 w 481206"/>
                <a:gd name="connsiteY3" fmla="*/ 877229 h 1211766"/>
                <a:gd name="connsiteX4" fmla="*/ 3990 w 481206"/>
                <a:gd name="connsiteY4" fmla="*/ 1211766 h 1211766"/>
                <a:gd name="connsiteX0" fmla="*/ 460917 w 477216"/>
                <a:gd name="connsiteY0" fmla="*/ 0 h 1211766"/>
                <a:gd name="connsiteX1" fmla="*/ 453483 w 477216"/>
                <a:gd name="connsiteY1" fmla="*/ 468351 h 1211766"/>
                <a:gd name="connsiteX2" fmla="*/ 208156 w 477216"/>
                <a:gd name="connsiteY2" fmla="*/ 706244 h 1211766"/>
                <a:gd name="connsiteX3" fmla="*/ 14868 w 477216"/>
                <a:gd name="connsiteY3" fmla="*/ 877229 h 1211766"/>
                <a:gd name="connsiteX4" fmla="*/ 0 w 477216"/>
                <a:gd name="connsiteY4" fmla="*/ 1211766 h 1211766"/>
                <a:gd name="connsiteX0" fmla="*/ 451617 w 467916"/>
                <a:gd name="connsiteY0" fmla="*/ 0 h 1211766"/>
                <a:gd name="connsiteX1" fmla="*/ 444183 w 467916"/>
                <a:gd name="connsiteY1" fmla="*/ 468351 h 1211766"/>
                <a:gd name="connsiteX2" fmla="*/ 198856 w 467916"/>
                <a:gd name="connsiteY2" fmla="*/ 706244 h 1211766"/>
                <a:gd name="connsiteX3" fmla="*/ 5568 w 467916"/>
                <a:gd name="connsiteY3" fmla="*/ 877229 h 1211766"/>
                <a:gd name="connsiteX4" fmla="*/ 2606 w 467916"/>
                <a:gd name="connsiteY4" fmla="*/ 1211766 h 1211766"/>
                <a:gd name="connsiteX0" fmla="*/ 452152 w 468451"/>
                <a:gd name="connsiteY0" fmla="*/ 0 h 1211766"/>
                <a:gd name="connsiteX1" fmla="*/ 444718 w 468451"/>
                <a:gd name="connsiteY1" fmla="*/ 468351 h 1211766"/>
                <a:gd name="connsiteX2" fmla="*/ 199391 w 468451"/>
                <a:gd name="connsiteY2" fmla="*/ 706244 h 1211766"/>
                <a:gd name="connsiteX3" fmla="*/ 6103 w 468451"/>
                <a:gd name="connsiteY3" fmla="*/ 877229 h 1211766"/>
                <a:gd name="connsiteX4" fmla="*/ 3141 w 468451"/>
                <a:gd name="connsiteY4" fmla="*/ 1211766 h 1211766"/>
                <a:gd name="connsiteX0" fmla="*/ 452152 w 466954"/>
                <a:gd name="connsiteY0" fmla="*/ 0 h 1211766"/>
                <a:gd name="connsiteX1" fmla="*/ 444718 w 466954"/>
                <a:gd name="connsiteY1" fmla="*/ 468351 h 1211766"/>
                <a:gd name="connsiteX2" fmla="*/ 220822 w 466954"/>
                <a:gd name="connsiteY2" fmla="*/ 684813 h 1211766"/>
                <a:gd name="connsiteX3" fmla="*/ 6103 w 466954"/>
                <a:gd name="connsiteY3" fmla="*/ 877229 h 1211766"/>
                <a:gd name="connsiteX4" fmla="*/ 3141 w 466954"/>
                <a:gd name="connsiteY4" fmla="*/ 1211766 h 1211766"/>
                <a:gd name="connsiteX0" fmla="*/ 452152 w 466954"/>
                <a:gd name="connsiteY0" fmla="*/ 0 h 1211766"/>
                <a:gd name="connsiteX1" fmla="*/ 444718 w 466954"/>
                <a:gd name="connsiteY1" fmla="*/ 468351 h 1211766"/>
                <a:gd name="connsiteX2" fmla="*/ 220822 w 466954"/>
                <a:gd name="connsiteY2" fmla="*/ 684813 h 1211766"/>
                <a:gd name="connsiteX3" fmla="*/ 6103 w 466954"/>
                <a:gd name="connsiteY3" fmla="*/ 877229 h 1211766"/>
                <a:gd name="connsiteX4" fmla="*/ 3141 w 466954"/>
                <a:gd name="connsiteY4" fmla="*/ 1211766 h 1211766"/>
                <a:gd name="connsiteX0" fmla="*/ 452152 w 466954"/>
                <a:gd name="connsiteY0" fmla="*/ 0 h 1211766"/>
                <a:gd name="connsiteX1" fmla="*/ 444718 w 466954"/>
                <a:gd name="connsiteY1" fmla="*/ 468351 h 1211766"/>
                <a:gd name="connsiteX2" fmla="*/ 220822 w 466954"/>
                <a:gd name="connsiteY2" fmla="*/ 684813 h 1211766"/>
                <a:gd name="connsiteX3" fmla="*/ 84047 w 466954"/>
                <a:gd name="connsiteY3" fmla="*/ 785871 h 1211766"/>
                <a:gd name="connsiteX4" fmla="*/ 6103 w 466954"/>
                <a:gd name="connsiteY4" fmla="*/ 877229 h 1211766"/>
                <a:gd name="connsiteX5" fmla="*/ 3141 w 466954"/>
                <a:gd name="connsiteY5" fmla="*/ 1211766 h 1211766"/>
                <a:gd name="connsiteX0" fmla="*/ 452152 w 466954"/>
                <a:gd name="connsiteY0" fmla="*/ 0 h 1211766"/>
                <a:gd name="connsiteX1" fmla="*/ 444718 w 466954"/>
                <a:gd name="connsiteY1" fmla="*/ 468351 h 1211766"/>
                <a:gd name="connsiteX2" fmla="*/ 367415 w 466954"/>
                <a:gd name="connsiteY2" fmla="*/ 569177 h 1211766"/>
                <a:gd name="connsiteX3" fmla="*/ 220822 w 466954"/>
                <a:gd name="connsiteY3" fmla="*/ 684813 h 1211766"/>
                <a:gd name="connsiteX4" fmla="*/ 84047 w 466954"/>
                <a:gd name="connsiteY4" fmla="*/ 785871 h 1211766"/>
                <a:gd name="connsiteX5" fmla="*/ 6103 w 466954"/>
                <a:gd name="connsiteY5" fmla="*/ 877229 h 1211766"/>
                <a:gd name="connsiteX6" fmla="*/ 3141 w 466954"/>
                <a:gd name="connsiteY6" fmla="*/ 1211766 h 1211766"/>
                <a:gd name="connsiteX0" fmla="*/ 452152 w 456847"/>
                <a:gd name="connsiteY0" fmla="*/ 0 h 1211766"/>
                <a:gd name="connsiteX1" fmla="*/ 444718 w 456847"/>
                <a:gd name="connsiteY1" fmla="*/ 468351 h 1211766"/>
                <a:gd name="connsiteX2" fmla="*/ 367415 w 456847"/>
                <a:gd name="connsiteY2" fmla="*/ 569177 h 1211766"/>
                <a:gd name="connsiteX3" fmla="*/ 220822 w 456847"/>
                <a:gd name="connsiteY3" fmla="*/ 684813 h 1211766"/>
                <a:gd name="connsiteX4" fmla="*/ 84047 w 456847"/>
                <a:gd name="connsiteY4" fmla="*/ 785871 h 1211766"/>
                <a:gd name="connsiteX5" fmla="*/ 6103 w 456847"/>
                <a:gd name="connsiteY5" fmla="*/ 877229 h 1211766"/>
                <a:gd name="connsiteX6" fmla="*/ 3141 w 456847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67415 w 455931"/>
                <a:gd name="connsiteY2" fmla="*/ 569177 h 1211766"/>
                <a:gd name="connsiteX3" fmla="*/ 220822 w 455931"/>
                <a:gd name="connsiteY3" fmla="*/ 684813 h 1211766"/>
                <a:gd name="connsiteX4" fmla="*/ 84047 w 455931"/>
                <a:gd name="connsiteY4" fmla="*/ 785871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67415 w 455931"/>
                <a:gd name="connsiteY2" fmla="*/ 569177 h 1211766"/>
                <a:gd name="connsiteX3" fmla="*/ 220822 w 455931"/>
                <a:gd name="connsiteY3" fmla="*/ 684813 h 1211766"/>
                <a:gd name="connsiteX4" fmla="*/ 84047 w 455931"/>
                <a:gd name="connsiteY4" fmla="*/ 785871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67415 w 455931"/>
                <a:gd name="connsiteY2" fmla="*/ 569177 h 1211766"/>
                <a:gd name="connsiteX3" fmla="*/ 220822 w 455931"/>
                <a:gd name="connsiteY3" fmla="*/ 684813 h 1211766"/>
                <a:gd name="connsiteX4" fmla="*/ 84047 w 455931"/>
                <a:gd name="connsiteY4" fmla="*/ 785871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45984 w 455931"/>
                <a:gd name="connsiteY2" fmla="*/ 604896 h 1211766"/>
                <a:gd name="connsiteX3" fmla="*/ 220822 w 455931"/>
                <a:gd name="connsiteY3" fmla="*/ 684813 h 1211766"/>
                <a:gd name="connsiteX4" fmla="*/ 84047 w 455931"/>
                <a:gd name="connsiteY4" fmla="*/ 785871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45984 w 455931"/>
                <a:gd name="connsiteY2" fmla="*/ 604896 h 1211766"/>
                <a:gd name="connsiteX3" fmla="*/ 220822 w 455931"/>
                <a:gd name="connsiteY3" fmla="*/ 684813 h 1211766"/>
                <a:gd name="connsiteX4" fmla="*/ 91190 w 455931"/>
                <a:gd name="connsiteY4" fmla="*/ 766821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45984 w 455931"/>
                <a:gd name="connsiteY2" fmla="*/ 604896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48365 w 455931"/>
                <a:gd name="connsiteY2" fmla="*/ 612040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2152"/>
                <a:gd name="connsiteY0" fmla="*/ 0 h 1211766"/>
                <a:gd name="connsiteX1" fmla="*/ 444718 w 452152"/>
                <a:gd name="connsiteY1" fmla="*/ 468351 h 1211766"/>
                <a:gd name="connsiteX2" fmla="*/ 348365 w 452152"/>
                <a:gd name="connsiteY2" fmla="*/ 612040 h 1211766"/>
                <a:gd name="connsiteX3" fmla="*/ 220822 w 452152"/>
                <a:gd name="connsiteY3" fmla="*/ 684813 h 1211766"/>
                <a:gd name="connsiteX4" fmla="*/ 93572 w 452152"/>
                <a:gd name="connsiteY4" fmla="*/ 754915 h 1211766"/>
                <a:gd name="connsiteX5" fmla="*/ 6103 w 452152"/>
                <a:gd name="connsiteY5" fmla="*/ 877229 h 1211766"/>
                <a:gd name="connsiteX6" fmla="*/ 3141 w 452152"/>
                <a:gd name="connsiteY6" fmla="*/ 1211766 h 12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2152" h="1211766">
                  <a:moveTo>
                    <a:pt x="452152" y="0"/>
                  </a:moveTo>
                  <a:cubicBezTo>
                    <a:pt x="450158" y="234504"/>
                    <a:pt x="449936" y="337546"/>
                    <a:pt x="444718" y="468351"/>
                  </a:cubicBezTo>
                  <a:cubicBezTo>
                    <a:pt x="434738" y="532482"/>
                    <a:pt x="385680" y="580727"/>
                    <a:pt x="348365" y="612040"/>
                  </a:cubicBezTo>
                  <a:cubicBezTo>
                    <a:pt x="311049" y="648117"/>
                    <a:pt x="263288" y="661001"/>
                    <a:pt x="220822" y="684813"/>
                  </a:cubicBezTo>
                  <a:cubicBezTo>
                    <a:pt x="178357" y="708626"/>
                    <a:pt x="129358" y="722846"/>
                    <a:pt x="93572" y="754915"/>
                  </a:cubicBezTo>
                  <a:cubicBezTo>
                    <a:pt x="57786" y="786984"/>
                    <a:pt x="19587" y="806247"/>
                    <a:pt x="6103" y="877229"/>
                  </a:cubicBezTo>
                  <a:cubicBezTo>
                    <a:pt x="-7159" y="975771"/>
                    <a:pt x="5715" y="1098007"/>
                    <a:pt x="3141" y="1211766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" name="Přímá spojnice 9"/>
            <p:cNvCxnSpPr/>
            <p:nvPr/>
          </p:nvCxnSpPr>
          <p:spPr>
            <a:xfrm>
              <a:off x="4909924" y="1484784"/>
              <a:ext cx="0" cy="11974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Šipka doprava 10"/>
            <p:cNvSpPr/>
            <p:nvPr/>
          </p:nvSpPr>
          <p:spPr>
            <a:xfrm>
              <a:off x="3491880" y="1801826"/>
              <a:ext cx="288032" cy="1766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Šipka doprava 11"/>
            <p:cNvSpPr/>
            <p:nvPr/>
          </p:nvSpPr>
          <p:spPr>
            <a:xfrm flipH="1">
              <a:off x="3491880" y="2312229"/>
              <a:ext cx="288032" cy="1766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3" name="Přímá spojnice se šipkou 12"/>
            <p:cNvCxnSpPr/>
            <p:nvPr/>
          </p:nvCxnSpPr>
          <p:spPr>
            <a:xfrm flipH="1">
              <a:off x="4788024" y="2250191"/>
              <a:ext cx="120126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/>
            <p:nvPr/>
          </p:nvCxnSpPr>
          <p:spPr>
            <a:xfrm>
              <a:off x="4909924" y="2106175"/>
              <a:ext cx="119070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/>
            <p:nvPr/>
          </p:nvCxnSpPr>
          <p:spPr>
            <a:xfrm>
              <a:off x="4908150" y="1962159"/>
              <a:ext cx="239914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>
              <a:off x="4909924" y="2034167"/>
              <a:ext cx="200936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/>
            <p:nvPr/>
          </p:nvCxnSpPr>
          <p:spPr>
            <a:xfrm>
              <a:off x="4909924" y="1818143"/>
              <a:ext cx="238140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se šipkou 17"/>
            <p:cNvCxnSpPr/>
            <p:nvPr/>
          </p:nvCxnSpPr>
          <p:spPr>
            <a:xfrm flipV="1">
              <a:off x="4909924" y="1890150"/>
              <a:ext cx="238140" cy="1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se šipkou 18"/>
            <p:cNvCxnSpPr/>
            <p:nvPr/>
          </p:nvCxnSpPr>
          <p:spPr>
            <a:xfrm>
              <a:off x="4909924" y="1746135"/>
              <a:ext cx="238140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se šipkou 19"/>
            <p:cNvCxnSpPr/>
            <p:nvPr/>
          </p:nvCxnSpPr>
          <p:spPr>
            <a:xfrm>
              <a:off x="4909924" y="1674127"/>
              <a:ext cx="238140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se šipkou 20"/>
            <p:cNvCxnSpPr/>
            <p:nvPr/>
          </p:nvCxnSpPr>
          <p:spPr>
            <a:xfrm flipH="1" flipV="1">
              <a:off x="4716016" y="2322052"/>
              <a:ext cx="192134" cy="147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/>
            <p:cNvCxnSpPr/>
            <p:nvPr/>
          </p:nvCxnSpPr>
          <p:spPr>
            <a:xfrm flipH="1">
              <a:off x="4682074" y="2394207"/>
              <a:ext cx="227850" cy="6346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se šipkou 22"/>
            <p:cNvCxnSpPr/>
            <p:nvPr/>
          </p:nvCxnSpPr>
          <p:spPr>
            <a:xfrm flipH="1">
              <a:off x="4682074" y="2466215"/>
              <a:ext cx="226076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se šipkou 23"/>
            <p:cNvCxnSpPr/>
            <p:nvPr/>
          </p:nvCxnSpPr>
          <p:spPr>
            <a:xfrm flipH="1">
              <a:off x="4682074" y="2538223"/>
              <a:ext cx="226076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/>
            <p:cNvCxnSpPr/>
            <p:nvPr/>
          </p:nvCxnSpPr>
          <p:spPr>
            <a:xfrm flipH="1">
              <a:off x="4682074" y="2603955"/>
              <a:ext cx="226076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Skupina 25"/>
          <p:cNvGrpSpPr/>
          <p:nvPr/>
        </p:nvGrpSpPr>
        <p:grpSpPr>
          <a:xfrm>
            <a:off x="7322835" y="2888722"/>
            <a:ext cx="1553462" cy="1440160"/>
            <a:chOff x="6156176" y="1844824"/>
            <a:chExt cx="1553462" cy="1440160"/>
          </a:xfrm>
        </p:grpSpPr>
        <p:sp>
          <p:nvSpPr>
            <p:cNvPr id="27" name="Pravoúhlý trojúhelník 26"/>
            <p:cNvSpPr/>
            <p:nvPr/>
          </p:nvSpPr>
          <p:spPr>
            <a:xfrm flipH="1">
              <a:off x="6156176" y="2564904"/>
              <a:ext cx="1512168" cy="495197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bdélník 27"/>
            <p:cNvSpPr/>
            <p:nvPr/>
          </p:nvSpPr>
          <p:spPr>
            <a:xfrm>
              <a:off x="6156176" y="3068960"/>
              <a:ext cx="1512168" cy="216024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9" name="Přímá spojnice 28"/>
            <p:cNvCxnSpPr>
              <a:stCxn id="27" idx="4"/>
              <a:endCxn id="27" idx="2"/>
            </p:cNvCxnSpPr>
            <p:nvPr/>
          </p:nvCxnSpPr>
          <p:spPr>
            <a:xfrm>
              <a:off x="6156176" y="3060101"/>
              <a:ext cx="151216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29"/>
            <p:cNvCxnSpPr>
              <a:endCxn id="31" idx="0"/>
            </p:cNvCxnSpPr>
            <p:nvPr/>
          </p:nvCxnSpPr>
          <p:spPr>
            <a:xfrm flipH="1">
              <a:off x="7307765" y="1844824"/>
              <a:ext cx="540" cy="121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Volný tvar 30"/>
            <p:cNvSpPr/>
            <p:nvPr/>
          </p:nvSpPr>
          <p:spPr>
            <a:xfrm>
              <a:off x="7307765" y="2019321"/>
              <a:ext cx="401873" cy="1040780"/>
            </a:xfrm>
            <a:custGeom>
              <a:avLst/>
              <a:gdLst>
                <a:gd name="connsiteX0" fmla="*/ 0 w 401444"/>
                <a:gd name="connsiteY0" fmla="*/ 1040780 h 1040780"/>
                <a:gd name="connsiteX1" fmla="*/ 267629 w 401444"/>
                <a:gd name="connsiteY1" fmla="*/ 817756 h 1040780"/>
                <a:gd name="connsiteX2" fmla="*/ 379141 w 401444"/>
                <a:gd name="connsiteY2" fmla="*/ 394009 h 1040780"/>
                <a:gd name="connsiteX3" fmla="*/ 401444 w 401444"/>
                <a:gd name="connsiteY3" fmla="*/ 0 h 1040780"/>
                <a:gd name="connsiteX0" fmla="*/ 0 w 402633"/>
                <a:gd name="connsiteY0" fmla="*/ 1040780 h 1040780"/>
                <a:gd name="connsiteX1" fmla="*/ 267629 w 402633"/>
                <a:gd name="connsiteY1" fmla="*/ 817756 h 1040780"/>
                <a:gd name="connsiteX2" fmla="*/ 386575 w 402633"/>
                <a:gd name="connsiteY2" fmla="*/ 512956 h 1040780"/>
                <a:gd name="connsiteX3" fmla="*/ 401444 w 402633"/>
                <a:gd name="connsiteY3" fmla="*/ 0 h 1040780"/>
                <a:gd name="connsiteX0" fmla="*/ 0 w 401444"/>
                <a:gd name="connsiteY0" fmla="*/ 1040780 h 1040780"/>
                <a:gd name="connsiteX1" fmla="*/ 267629 w 401444"/>
                <a:gd name="connsiteY1" fmla="*/ 817756 h 1040780"/>
                <a:gd name="connsiteX2" fmla="*/ 386575 w 401444"/>
                <a:gd name="connsiteY2" fmla="*/ 512956 h 1040780"/>
                <a:gd name="connsiteX3" fmla="*/ 401444 w 401444"/>
                <a:gd name="connsiteY3" fmla="*/ 0 h 1040780"/>
                <a:gd name="connsiteX0" fmla="*/ 0 w 401444"/>
                <a:gd name="connsiteY0" fmla="*/ 1040780 h 1040780"/>
                <a:gd name="connsiteX1" fmla="*/ 267629 w 401444"/>
                <a:gd name="connsiteY1" fmla="*/ 817756 h 1040780"/>
                <a:gd name="connsiteX2" fmla="*/ 386575 w 401444"/>
                <a:gd name="connsiteY2" fmla="*/ 512956 h 1040780"/>
                <a:gd name="connsiteX3" fmla="*/ 401444 w 401444"/>
                <a:gd name="connsiteY3" fmla="*/ 0 h 1040780"/>
                <a:gd name="connsiteX0" fmla="*/ 0 w 401444"/>
                <a:gd name="connsiteY0" fmla="*/ 1040780 h 1040780"/>
                <a:gd name="connsiteX1" fmla="*/ 267629 w 401444"/>
                <a:gd name="connsiteY1" fmla="*/ 817756 h 1040780"/>
                <a:gd name="connsiteX2" fmla="*/ 386575 w 401444"/>
                <a:gd name="connsiteY2" fmla="*/ 512956 h 1040780"/>
                <a:gd name="connsiteX3" fmla="*/ 401444 w 401444"/>
                <a:gd name="connsiteY3" fmla="*/ 0 h 1040780"/>
                <a:gd name="connsiteX0" fmla="*/ 0 w 402778"/>
                <a:gd name="connsiteY0" fmla="*/ 1040780 h 1040780"/>
                <a:gd name="connsiteX1" fmla="*/ 267629 w 402778"/>
                <a:gd name="connsiteY1" fmla="*/ 817756 h 1040780"/>
                <a:gd name="connsiteX2" fmla="*/ 398482 w 402778"/>
                <a:gd name="connsiteY2" fmla="*/ 520100 h 1040780"/>
                <a:gd name="connsiteX3" fmla="*/ 401444 w 402778"/>
                <a:gd name="connsiteY3" fmla="*/ 0 h 1040780"/>
                <a:gd name="connsiteX0" fmla="*/ 0 w 401873"/>
                <a:gd name="connsiteY0" fmla="*/ 1040780 h 1040780"/>
                <a:gd name="connsiteX1" fmla="*/ 267629 w 401873"/>
                <a:gd name="connsiteY1" fmla="*/ 817756 h 1040780"/>
                <a:gd name="connsiteX2" fmla="*/ 398482 w 401873"/>
                <a:gd name="connsiteY2" fmla="*/ 520100 h 1040780"/>
                <a:gd name="connsiteX3" fmla="*/ 401444 w 401873"/>
                <a:gd name="connsiteY3" fmla="*/ 0 h 1040780"/>
                <a:gd name="connsiteX0" fmla="*/ 0 w 401873"/>
                <a:gd name="connsiteY0" fmla="*/ 1040780 h 1040780"/>
                <a:gd name="connsiteX1" fmla="*/ 267629 w 401873"/>
                <a:gd name="connsiteY1" fmla="*/ 817756 h 1040780"/>
                <a:gd name="connsiteX2" fmla="*/ 398482 w 401873"/>
                <a:gd name="connsiteY2" fmla="*/ 520100 h 1040780"/>
                <a:gd name="connsiteX3" fmla="*/ 401444 w 401873"/>
                <a:gd name="connsiteY3" fmla="*/ 0 h 104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873" h="1040780">
                  <a:moveTo>
                    <a:pt x="0" y="1040780"/>
                  </a:moveTo>
                  <a:cubicBezTo>
                    <a:pt x="102219" y="983165"/>
                    <a:pt x="217883" y="878343"/>
                    <a:pt x="267629" y="817756"/>
                  </a:cubicBezTo>
                  <a:cubicBezTo>
                    <a:pt x="317375" y="757169"/>
                    <a:pt x="361310" y="715867"/>
                    <a:pt x="398482" y="520100"/>
                  </a:cubicBezTo>
                  <a:cubicBezTo>
                    <a:pt x="403536" y="388570"/>
                    <a:pt x="401444" y="128858"/>
                    <a:pt x="401444" y="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Šipka doprava 31"/>
            <p:cNvSpPr/>
            <p:nvPr/>
          </p:nvSpPr>
          <p:spPr>
            <a:xfrm>
              <a:off x="6300192" y="2363062"/>
              <a:ext cx="288032" cy="1766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3" name="Přímá spojnice se šipkou 32"/>
            <p:cNvCxnSpPr/>
            <p:nvPr/>
          </p:nvCxnSpPr>
          <p:spPr>
            <a:xfrm>
              <a:off x="7307765" y="2122027"/>
              <a:ext cx="401873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se šipkou 33"/>
            <p:cNvCxnSpPr/>
            <p:nvPr/>
          </p:nvCxnSpPr>
          <p:spPr>
            <a:xfrm>
              <a:off x="7307764" y="2420888"/>
              <a:ext cx="401873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se šipkou 34"/>
            <p:cNvCxnSpPr/>
            <p:nvPr/>
          </p:nvCxnSpPr>
          <p:spPr>
            <a:xfrm>
              <a:off x="7307764" y="2276725"/>
              <a:ext cx="401873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se šipkou 35"/>
            <p:cNvCxnSpPr/>
            <p:nvPr/>
          </p:nvCxnSpPr>
          <p:spPr>
            <a:xfrm>
              <a:off x="7307763" y="2564904"/>
              <a:ext cx="401873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se šipkou 36"/>
            <p:cNvCxnSpPr/>
            <p:nvPr/>
          </p:nvCxnSpPr>
          <p:spPr>
            <a:xfrm>
              <a:off x="7308304" y="2708920"/>
              <a:ext cx="360040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se šipkou 37"/>
            <p:cNvCxnSpPr/>
            <p:nvPr/>
          </p:nvCxnSpPr>
          <p:spPr>
            <a:xfrm>
              <a:off x="7307762" y="2850753"/>
              <a:ext cx="216566" cy="2183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se šipkou 38"/>
            <p:cNvCxnSpPr/>
            <p:nvPr/>
          </p:nvCxnSpPr>
          <p:spPr>
            <a:xfrm>
              <a:off x="7307761" y="2996952"/>
              <a:ext cx="72551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Přímá spojnice se šipkou 40"/>
          <p:cNvCxnSpPr/>
          <p:nvPr/>
        </p:nvCxnSpPr>
        <p:spPr>
          <a:xfrm flipH="1">
            <a:off x="5148064" y="2520578"/>
            <a:ext cx="864096" cy="64534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>
          <a:xfrm flipH="1">
            <a:off x="6084168" y="4026601"/>
            <a:ext cx="1224136" cy="41051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78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Nebere do úvahy délková měřítka</a:t>
            </a:r>
            <a:endParaRPr lang="en-US" dirty="0"/>
          </a:p>
          <a:p>
            <a:r>
              <a:rPr lang="cs-CZ" dirty="0"/>
              <a:t>Ne</a:t>
            </a:r>
            <a:r>
              <a:rPr lang="en-US" dirty="0" err="1"/>
              <a:t>stabilit</a:t>
            </a:r>
            <a:r>
              <a:rPr lang="cs-CZ" dirty="0"/>
              <a:t>a</a:t>
            </a:r>
            <a:r>
              <a:rPr lang="en-US" dirty="0"/>
              <a:t>: </a:t>
            </a:r>
            <a:r>
              <a:rPr lang="en-US" dirty="0" err="1"/>
              <a:t>exponen</a:t>
            </a:r>
            <a:r>
              <a:rPr lang="cs-CZ" dirty="0"/>
              <a:t>c</a:t>
            </a:r>
            <a:r>
              <a:rPr lang="en-US" dirty="0" err="1"/>
              <a:t>i</a:t>
            </a:r>
            <a:r>
              <a:rPr lang="cs-CZ" dirty="0" err="1"/>
              <a:t>ální</a:t>
            </a:r>
            <a:r>
              <a:rPr lang="cs-CZ" dirty="0"/>
              <a:t> růst</a:t>
            </a:r>
            <a:endParaRPr lang="en-US" dirty="0"/>
          </a:p>
          <a:p>
            <a:pPr lvl="1"/>
            <a:r>
              <a:rPr lang="cs-CZ" dirty="0"/>
              <a:t>Omezený čas a prostor</a:t>
            </a:r>
            <a:r>
              <a:rPr lang="en-US" dirty="0"/>
              <a:t>, </a:t>
            </a:r>
            <a:r>
              <a:rPr lang="cs-CZ" dirty="0"/>
              <a:t>pak</a:t>
            </a:r>
            <a:r>
              <a:rPr lang="en-US" dirty="0"/>
              <a:t> SATURA</a:t>
            </a:r>
            <a:r>
              <a:rPr lang="cs-CZ" dirty="0"/>
              <a:t>CE</a:t>
            </a:r>
            <a:endParaRPr lang="en-US" dirty="0"/>
          </a:p>
          <a:p>
            <a:pPr lvl="1"/>
            <a:r>
              <a:rPr lang="cs-CZ" dirty="0"/>
              <a:t>Není malé poruchy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Lineariz</a:t>
            </a:r>
            <a:r>
              <a:rPr lang="cs-CZ" dirty="0" err="1"/>
              <a:t>ovaný</a:t>
            </a:r>
            <a:r>
              <a:rPr lang="en-US" dirty="0"/>
              <a:t> model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75856" y="4509120"/>
            <a:ext cx="4565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What about MOLECULAR size?</a:t>
            </a:r>
          </a:p>
        </p:txBody>
      </p:sp>
    </p:spTree>
    <p:extLst>
      <p:ext uri="{BB962C8B-B14F-4D97-AF65-F5344CB8AC3E}">
        <p14:creationId xmlns:p14="http://schemas.microsoft.com/office/powerpoint/2010/main" val="388404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Problém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3819501" y="5383885"/>
            <a:ext cx="4968552" cy="12570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Reynolds 1883: </a:t>
            </a:r>
            <a:r>
              <a:rPr lang="en-US" dirty="0" err="1"/>
              <a:t>Re</a:t>
            </a:r>
            <a:r>
              <a:rPr lang="en-US" baseline="-25000" dirty="0" err="1"/>
              <a:t>k</a:t>
            </a:r>
            <a:r>
              <a:rPr lang="en-US" dirty="0"/>
              <a:t> = 2 300 </a:t>
            </a:r>
          </a:p>
          <a:p>
            <a:r>
              <a:rPr lang="en-US" dirty="0"/>
              <a:t>Reynolds 1983: </a:t>
            </a:r>
            <a:r>
              <a:rPr lang="en-US" dirty="0" err="1"/>
              <a:t>Re</a:t>
            </a:r>
            <a:r>
              <a:rPr lang="en-US" baseline="-25000" dirty="0" err="1"/>
              <a:t>k</a:t>
            </a:r>
            <a:r>
              <a:rPr lang="en-US" dirty="0"/>
              <a:t> = 1 700 </a:t>
            </a:r>
          </a:p>
          <a:p>
            <a:r>
              <a:rPr lang="en-US" dirty="0" err="1"/>
              <a:t>Pfenniger</a:t>
            </a:r>
            <a:r>
              <a:rPr lang="en-US" dirty="0"/>
              <a:t> 1961: </a:t>
            </a:r>
            <a:r>
              <a:rPr lang="en-US" dirty="0" err="1"/>
              <a:t>Re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 100 000</a:t>
            </a:r>
            <a:r>
              <a:rPr lang="en-US" dirty="0"/>
              <a:t> </a:t>
            </a:r>
          </a:p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6012160" y="1772816"/>
            <a:ext cx="2293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Osborn</a:t>
            </a:r>
            <a:r>
              <a:rPr lang="cs-CZ" dirty="0"/>
              <a:t> </a:t>
            </a:r>
            <a:r>
              <a:rPr lang="cs-CZ" dirty="0" err="1"/>
              <a:t>Reynolds</a:t>
            </a:r>
            <a:r>
              <a:rPr lang="cs-CZ" dirty="0"/>
              <a:t> 1883</a:t>
            </a:r>
          </a:p>
        </p:txBody>
      </p:sp>
      <p:pic>
        <p:nvPicPr>
          <p:cNvPr id="4" name="Obrázek 9" descr="Reynolds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844824"/>
            <a:ext cx="3516453" cy="3603741"/>
          </a:xfrm>
          <a:prstGeom prst="rect">
            <a:avLst/>
          </a:prstGeom>
        </p:spPr>
      </p:pic>
      <p:pic>
        <p:nvPicPr>
          <p:cNvPr id="5" name="Obrázek 10" descr="Rey_pipe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348880"/>
            <a:ext cx="4236952" cy="3027142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58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Optim</a:t>
            </a:r>
            <a:r>
              <a:rPr lang="cs-CZ" dirty="0">
                <a:solidFill>
                  <a:srgbClr val="FF0000"/>
                </a:solidFill>
              </a:rPr>
              <a:t>á</a:t>
            </a:r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cs-CZ" dirty="0">
                <a:solidFill>
                  <a:srgbClr val="FF0000"/>
                </a:solidFill>
              </a:rPr>
              <a:t>ní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p</a:t>
            </a:r>
            <a:r>
              <a:rPr lang="cs-CZ" dirty="0" err="1"/>
              <a:t>orucha</a:t>
            </a:r>
            <a:r>
              <a:rPr lang="en-US" dirty="0"/>
              <a:t> = </a:t>
            </a:r>
            <a:r>
              <a:rPr lang="cs-CZ" dirty="0"/>
              <a:t>nejméně stabilní</a:t>
            </a:r>
            <a:endParaRPr lang="en-US" dirty="0"/>
          </a:p>
          <a:p>
            <a:r>
              <a:rPr lang="en-US" dirty="0"/>
              <a:t>Line</a:t>
            </a:r>
            <a:r>
              <a:rPr lang="cs-CZ" dirty="0"/>
              <a:t>á</a:t>
            </a:r>
            <a:r>
              <a:rPr lang="en-US" dirty="0"/>
              <a:t>r</a:t>
            </a:r>
            <a:r>
              <a:rPr lang="cs-CZ" dirty="0"/>
              <a:t>ní</a:t>
            </a:r>
            <a:r>
              <a:rPr lang="en-US" dirty="0"/>
              <a:t> model</a:t>
            </a:r>
          </a:p>
          <a:p>
            <a:pPr lvl="1"/>
            <a:r>
              <a:rPr lang="cs-CZ" dirty="0"/>
              <a:t>Harmonická </a:t>
            </a:r>
            <a:r>
              <a:rPr lang="cs-CZ" dirty="0" err="1"/>
              <a:t>fce</a:t>
            </a:r>
            <a:endParaRPr lang="en-US" dirty="0"/>
          </a:p>
          <a:p>
            <a:pPr lvl="1"/>
            <a:r>
              <a:rPr lang="en-US" dirty="0"/>
              <a:t>Waves</a:t>
            </a:r>
          </a:p>
          <a:p>
            <a:pPr lvl="1"/>
            <a:r>
              <a:rPr lang="en-US" dirty="0"/>
              <a:t>2D</a:t>
            </a:r>
          </a:p>
          <a:p>
            <a:r>
              <a:rPr lang="cs-CZ" dirty="0"/>
              <a:t>Vždy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3D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cs-CZ" dirty="0" err="1"/>
              <a:t>oruchy</a:t>
            </a:r>
            <a:r>
              <a:rPr lang="en-US" dirty="0"/>
              <a:t> - </a:t>
            </a:r>
            <a:r>
              <a:rPr lang="en-US" dirty="0" err="1"/>
              <a:t>topolog</a:t>
            </a:r>
            <a:r>
              <a:rPr lang="cs-CZ" dirty="0" err="1"/>
              <a:t>ie</a:t>
            </a: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3779912" y="3789040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+mj-lt"/>
              </a:rPr>
              <a:t>CHYBNÉ</a:t>
            </a:r>
          </a:p>
        </p:txBody>
      </p:sp>
    </p:spTree>
    <p:extLst>
      <p:ext uri="{BB962C8B-B14F-4D97-AF65-F5344CB8AC3E}">
        <p14:creationId xmlns:p14="http://schemas.microsoft.com/office/powerpoint/2010/main" val="79645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Kinetic</a:t>
            </a:r>
            <a:r>
              <a:rPr lang="cs-CZ" dirty="0" err="1"/>
              <a:t>ká</a:t>
            </a:r>
            <a:r>
              <a:rPr lang="en-US" dirty="0"/>
              <a:t> </a:t>
            </a:r>
            <a:r>
              <a:rPr lang="en-US" dirty="0" err="1"/>
              <a:t>energ</a:t>
            </a:r>
            <a:r>
              <a:rPr lang="cs-CZ" dirty="0" err="1"/>
              <a:t>ie</a:t>
            </a:r>
            <a:endParaRPr lang="en-US" dirty="0"/>
          </a:p>
          <a:p>
            <a:endParaRPr lang="en-US" dirty="0"/>
          </a:p>
          <a:p>
            <a:r>
              <a:rPr lang="cs-CZ" dirty="0"/>
              <a:t>Vývoj v čase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Varia</a:t>
            </a:r>
            <a:r>
              <a:rPr lang="cs-CZ" dirty="0"/>
              <a:t>ční</a:t>
            </a:r>
            <a:r>
              <a:rPr lang="en-US" dirty="0"/>
              <a:t> </a:t>
            </a:r>
            <a:r>
              <a:rPr lang="en-US" dirty="0" err="1"/>
              <a:t>probl</a:t>
            </a:r>
            <a:r>
              <a:rPr lang="cs-CZ" dirty="0"/>
              <a:t>é</a:t>
            </a:r>
            <a:r>
              <a:rPr lang="en-US" dirty="0"/>
              <a:t>m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 minim</a:t>
            </a:r>
            <a:r>
              <a:rPr lang="cs-CZ" dirty="0"/>
              <a:t>á</a:t>
            </a:r>
            <a:r>
              <a:rPr lang="en-US" dirty="0"/>
              <a:t>l</a:t>
            </a:r>
            <a:r>
              <a:rPr lang="cs-CZ" dirty="0"/>
              <a:t>ní hodnota pro růst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Energ</a:t>
            </a:r>
            <a:r>
              <a:rPr lang="cs-CZ" dirty="0"/>
              <a:t>etické</a:t>
            </a:r>
            <a:r>
              <a:rPr lang="en-US" dirty="0"/>
              <a:t> </a:t>
            </a:r>
            <a:r>
              <a:rPr lang="cs-CZ" dirty="0"/>
              <a:t>m</a:t>
            </a:r>
            <a:r>
              <a:rPr lang="en-US" dirty="0" err="1"/>
              <a:t>etod</a:t>
            </a:r>
            <a:r>
              <a:rPr lang="cs-CZ" dirty="0"/>
              <a:t>y</a:t>
            </a:r>
            <a:r>
              <a:rPr lang="en-US" dirty="0"/>
              <a:t> (1970)</a:t>
            </a: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252069"/>
              </p:ext>
            </p:extLst>
          </p:nvPr>
        </p:nvGraphicFramePr>
        <p:xfrm>
          <a:off x="4058195" y="2292053"/>
          <a:ext cx="238601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4" imgW="1193760" imgH="393480" progId="Equation.DSMT4">
                  <p:embed/>
                </p:oleObj>
              </mc:Choice>
              <mc:Fallback>
                <p:oleObj name="Equation" r:id="rId4" imgW="1193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8195" y="2292053"/>
                        <a:ext cx="2386013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66619"/>
              </p:ext>
            </p:extLst>
          </p:nvPr>
        </p:nvGraphicFramePr>
        <p:xfrm>
          <a:off x="2165289" y="3716041"/>
          <a:ext cx="50546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6" imgW="2527200" imgH="444240" progId="Equation.DSMT4">
                  <p:embed/>
                </p:oleObj>
              </mc:Choice>
              <mc:Fallback>
                <p:oleObj name="Equation" r:id="rId6" imgW="25272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5289" y="3716041"/>
                        <a:ext cx="50546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6863680" y="4658023"/>
            <a:ext cx="141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Reynolds-Orr</a:t>
            </a:r>
          </a:p>
        </p:txBody>
      </p:sp>
    </p:spTree>
    <p:extLst>
      <p:ext uri="{BB962C8B-B14F-4D97-AF65-F5344CB8AC3E}">
        <p14:creationId xmlns:p14="http://schemas.microsoft.com/office/powerpoint/2010/main" val="1891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: </a:t>
            </a:r>
            <a:r>
              <a:rPr lang="en-US" dirty="0" err="1"/>
              <a:t>energ</a:t>
            </a:r>
            <a:r>
              <a:rPr lang="cs-CZ" dirty="0"/>
              <a:t>etická</a:t>
            </a:r>
            <a:r>
              <a:rPr lang="en-US" dirty="0"/>
              <a:t> </a:t>
            </a:r>
            <a:r>
              <a:rPr lang="en-US" dirty="0" err="1"/>
              <a:t>stabilit</a:t>
            </a:r>
            <a:r>
              <a:rPr lang="cs-CZ" dirty="0"/>
              <a:t>a</a:t>
            </a:r>
            <a:endParaRPr lang="en-US" dirty="0"/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/>
              <a:t>: glob</a:t>
            </a:r>
            <a:r>
              <a:rPr lang="cs-CZ" dirty="0"/>
              <a:t>á</a:t>
            </a:r>
            <a:r>
              <a:rPr lang="en-US" dirty="0"/>
              <a:t>l</a:t>
            </a:r>
            <a:r>
              <a:rPr lang="cs-CZ" dirty="0"/>
              <a:t>ní</a:t>
            </a:r>
            <a:r>
              <a:rPr lang="en-US" dirty="0"/>
              <a:t> </a:t>
            </a:r>
            <a:r>
              <a:rPr lang="en-US" dirty="0" err="1"/>
              <a:t>stabilit</a:t>
            </a:r>
            <a:r>
              <a:rPr lang="cs-CZ" dirty="0"/>
              <a:t>a</a:t>
            </a:r>
            <a:endParaRPr lang="en-US" dirty="0"/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/>
              <a:t>: line</a:t>
            </a:r>
            <a:r>
              <a:rPr lang="cs-CZ" dirty="0"/>
              <a:t>á</a:t>
            </a:r>
            <a:r>
              <a:rPr lang="en-US" dirty="0"/>
              <a:t>r</a:t>
            </a:r>
            <a:r>
              <a:rPr lang="cs-CZ" dirty="0"/>
              <a:t>ní</a:t>
            </a:r>
            <a:r>
              <a:rPr lang="en-US" dirty="0"/>
              <a:t> </a:t>
            </a:r>
            <a:r>
              <a:rPr lang="en-US" dirty="0" err="1"/>
              <a:t>stabilit</a:t>
            </a:r>
            <a:r>
              <a:rPr lang="cs-CZ" dirty="0"/>
              <a:t>a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Určující</a:t>
            </a:r>
            <a:r>
              <a:rPr lang="en-US" dirty="0"/>
              <a:t> </a:t>
            </a:r>
            <a:r>
              <a:rPr lang="en-US" dirty="0" err="1"/>
              <a:t>parametr</a:t>
            </a:r>
            <a:r>
              <a:rPr lang="cs-CZ" dirty="0"/>
              <a:t> 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28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683568" y="2060848"/>
            <a:ext cx="7344816" cy="3816424"/>
            <a:chOff x="683568" y="2060848"/>
            <a:chExt cx="7344816" cy="3816424"/>
          </a:xfrm>
        </p:grpSpPr>
        <p:sp>
          <p:nvSpPr>
            <p:cNvPr id="8" name="Rectangle 7"/>
            <p:cNvSpPr/>
            <p:nvPr/>
          </p:nvSpPr>
          <p:spPr>
            <a:xfrm>
              <a:off x="683568" y="2060848"/>
              <a:ext cx="7344816" cy="3816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331640" y="5301208"/>
              <a:ext cx="619268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1331640" y="2492896"/>
              <a:ext cx="0" cy="28083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0" name="Object 29"/>
            <p:cNvGraphicFramePr>
              <a:graphicFrameLocks noChangeAspect="1"/>
            </p:cNvGraphicFramePr>
            <p:nvPr/>
          </p:nvGraphicFramePr>
          <p:xfrm>
            <a:off x="7308850" y="5432425"/>
            <a:ext cx="3048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18" name="Equation" r:id="rId4" imgW="152280" imgH="164880" progId="Equation.DSMT4">
                    <p:embed/>
                  </p:oleObj>
                </mc:Choice>
                <mc:Fallback>
                  <p:oleObj name="Equation" r:id="rId4" imgW="15228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308850" y="5432425"/>
                          <a:ext cx="30480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827088" y="2446338"/>
            <a:ext cx="40640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19" name="Equation" r:id="rId6" imgW="203040" imgH="241200" progId="Equation.DSMT4">
                    <p:embed/>
                  </p:oleObj>
                </mc:Choice>
                <mc:Fallback>
                  <p:oleObj name="Equation" r:id="rId6" imgW="20304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27088" y="2446338"/>
                          <a:ext cx="406400" cy="482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Stabilit</a:t>
            </a:r>
            <a:r>
              <a:rPr lang="cs-CZ" dirty="0"/>
              <a:t>ní</a:t>
            </a:r>
            <a:r>
              <a:rPr lang="en-US" dirty="0"/>
              <a:t> diagram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1760" y="2492896"/>
            <a:ext cx="0" cy="2736304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491880" y="2492896"/>
            <a:ext cx="0" cy="2736304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50705" y="2288268"/>
            <a:ext cx="5471" cy="2940932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3491880" y="2568406"/>
            <a:ext cx="2658825" cy="2711095"/>
          </a:xfrm>
          <a:custGeom>
            <a:avLst/>
            <a:gdLst>
              <a:gd name="connsiteX0" fmla="*/ 0 w 2083534"/>
              <a:gd name="connsiteY0" fmla="*/ 0 h 2711095"/>
              <a:gd name="connsiteX1" fmla="*/ 299687 w 2083534"/>
              <a:gd name="connsiteY1" fmla="*/ 1013093 h 2711095"/>
              <a:gd name="connsiteX2" fmla="*/ 1341453 w 2083534"/>
              <a:gd name="connsiteY2" fmla="*/ 2183145 h 2711095"/>
              <a:gd name="connsiteX3" fmla="*/ 2083534 w 2083534"/>
              <a:gd name="connsiteY3" fmla="*/ 2711095 h 2711095"/>
              <a:gd name="connsiteX0" fmla="*/ 0 w 2083534"/>
              <a:gd name="connsiteY0" fmla="*/ 0 h 2711095"/>
              <a:gd name="connsiteX1" fmla="*/ 299687 w 2083534"/>
              <a:gd name="connsiteY1" fmla="*/ 1013093 h 2711095"/>
              <a:gd name="connsiteX2" fmla="*/ 1284370 w 2083534"/>
              <a:gd name="connsiteY2" fmla="*/ 2068994 h 2711095"/>
              <a:gd name="connsiteX3" fmla="*/ 2083534 w 2083534"/>
              <a:gd name="connsiteY3" fmla="*/ 2711095 h 2711095"/>
              <a:gd name="connsiteX0" fmla="*/ 0 w 2083534"/>
              <a:gd name="connsiteY0" fmla="*/ 0 h 2711095"/>
              <a:gd name="connsiteX1" fmla="*/ 485207 w 2083534"/>
              <a:gd name="connsiteY1" fmla="*/ 1184320 h 2711095"/>
              <a:gd name="connsiteX2" fmla="*/ 1284370 w 2083534"/>
              <a:gd name="connsiteY2" fmla="*/ 2068994 h 2711095"/>
              <a:gd name="connsiteX3" fmla="*/ 2083534 w 2083534"/>
              <a:gd name="connsiteY3" fmla="*/ 2711095 h 2711095"/>
              <a:gd name="connsiteX0" fmla="*/ 0 w 2083534"/>
              <a:gd name="connsiteY0" fmla="*/ 0 h 2711095"/>
              <a:gd name="connsiteX1" fmla="*/ 485207 w 2083534"/>
              <a:gd name="connsiteY1" fmla="*/ 1184320 h 2711095"/>
              <a:gd name="connsiteX2" fmla="*/ 1270099 w 2083534"/>
              <a:gd name="connsiteY2" fmla="*/ 2254490 h 2711095"/>
              <a:gd name="connsiteX3" fmla="*/ 2083534 w 2083534"/>
              <a:gd name="connsiteY3" fmla="*/ 2711095 h 2711095"/>
              <a:gd name="connsiteX0" fmla="*/ 0 w 2083534"/>
              <a:gd name="connsiteY0" fmla="*/ 0 h 2711095"/>
              <a:gd name="connsiteX1" fmla="*/ 356770 w 2083534"/>
              <a:gd name="connsiteY1" fmla="*/ 1284203 h 2711095"/>
              <a:gd name="connsiteX2" fmla="*/ 1270099 w 2083534"/>
              <a:gd name="connsiteY2" fmla="*/ 2254490 h 2711095"/>
              <a:gd name="connsiteX3" fmla="*/ 2083534 w 2083534"/>
              <a:gd name="connsiteY3" fmla="*/ 2711095 h 2711095"/>
              <a:gd name="connsiteX0" fmla="*/ 0 w 2083534"/>
              <a:gd name="connsiteY0" fmla="*/ 0 h 2711095"/>
              <a:gd name="connsiteX1" fmla="*/ 316235 w 2083534"/>
              <a:gd name="connsiteY1" fmla="*/ 1392283 h 2711095"/>
              <a:gd name="connsiteX2" fmla="*/ 1270099 w 2083534"/>
              <a:gd name="connsiteY2" fmla="*/ 2254490 h 2711095"/>
              <a:gd name="connsiteX3" fmla="*/ 2083534 w 2083534"/>
              <a:gd name="connsiteY3" fmla="*/ 2711095 h 2711095"/>
              <a:gd name="connsiteX0" fmla="*/ 0 w 2083534"/>
              <a:gd name="connsiteY0" fmla="*/ 0 h 2711095"/>
              <a:gd name="connsiteX1" fmla="*/ 316235 w 2083534"/>
              <a:gd name="connsiteY1" fmla="*/ 1392283 h 2711095"/>
              <a:gd name="connsiteX2" fmla="*/ 1229564 w 2083534"/>
              <a:gd name="connsiteY2" fmla="*/ 2376080 h 2711095"/>
              <a:gd name="connsiteX3" fmla="*/ 2083534 w 2083534"/>
              <a:gd name="connsiteY3" fmla="*/ 2711095 h 2711095"/>
              <a:gd name="connsiteX0" fmla="*/ 0 w 2083534"/>
              <a:gd name="connsiteY0" fmla="*/ 0 h 2711095"/>
              <a:gd name="connsiteX1" fmla="*/ 316235 w 2083534"/>
              <a:gd name="connsiteY1" fmla="*/ 1392283 h 2711095"/>
              <a:gd name="connsiteX2" fmla="*/ 1229564 w 2083534"/>
              <a:gd name="connsiteY2" fmla="*/ 2376080 h 2711095"/>
              <a:gd name="connsiteX3" fmla="*/ 2083534 w 2083534"/>
              <a:gd name="connsiteY3" fmla="*/ 2711095 h 2711095"/>
              <a:gd name="connsiteX0" fmla="*/ 0 w 2083534"/>
              <a:gd name="connsiteY0" fmla="*/ 0 h 2711095"/>
              <a:gd name="connsiteX1" fmla="*/ 316235 w 2083534"/>
              <a:gd name="connsiteY1" fmla="*/ 1392283 h 2711095"/>
              <a:gd name="connsiteX2" fmla="*/ 1229564 w 2083534"/>
              <a:gd name="connsiteY2" fmla="*/ 2376080 h 2711095"/>
              <a:gd name="connsiteX3" fmla="*/ 2083534 w 2083534"/>
              <a:gd name="connsiteY3" fmla="*/ 2711095 h 2711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3534" h="2711095">
                <a:moveTo>
                  <a:pt x="0" y="0"/>
                </a:moveTo>
                <a:cubicBezTo>
                  <a:pt x="38056" y="324618"/>
                  <a:pt x="111308" y="996270"/>
                  <a:pt x="316235" y="1392283"/>
                </a:cubicBezTo>
                <a:cubicBezTo>
                  <a:pt x="521162" y="1788296"/>
                  <a:pt x="867456" y="2196808"/>
                  <a:pt x="1229564" y="2376080"/>
                </a:cubicBezTo>
                <a:cubicBezTo>
                  <a:pt x="1591672" y="2555352"/>
                  <a:pt x="1577403" y="2615640"/>
                  <a:pt x="2083534" y="2711095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5961063" y="5368925"/>
          <a:ext cx="406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8" imgW="203040" imgH="228600" progId="Equation.DSMT4">
                  <p:embed/>
                </p:oleObj>
              </mc:Choice>
              <mc:Fallback>
                <p:oleObj name="Equation" r:id="rId8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61063" y="5368925"/>
                        <a:ext cx="4064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3289300" y="5381625"/>
          <a:ext cx="406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10" imgW="203040" imgH="228600" progId="Equation.DSMT4">
                  <p:embed/>
                </p:oleObj>
              </mc:Choice>
              <mc:Fallback>
                <p:oleObj name="Equation" r:id="rId10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89300" y="5381625"/>
                        <a:ext cx="4064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2217738" y="5368925"/>
          <a:ext cx="406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12" imgW="203040" imgH="228600" progId="Equation.DSMT4">
                  <p:embed/>
                </p:oleObj>
              </mc:Choice>
              <mc:Fallback>
                <p:oleObj name="Equation" r:id="rId12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17738" y="5368925"/>
                        <a:ext cx="4064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4643438" y="3678238"/>
          <a:ext cx="6477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14" imgW="215640" imgH="177480" progId="Equation.DSMT4">
                  <p:embed/>
                </p:oleObj>
              </mc:Choice>
              <mc:Fallback>
                <p:oleObj name="Equation" r:id="rId14" imgW="215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643438" y="3678238"/>
                        <a:ext cx="6477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3708400" y="4633913"/>
          <a:ext cx="6477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16" imgW="215640" imgH="164880" progId="Equation.DSMT4">
                  <p:embed/>
                </p:oleObj>
              </mc:Choice>
              <mc:Fallback>
                <p:oleObj name="Equation" r:id="rId16" imgW="21564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708400" y="4633913"/>
                        <a:ext cx="6477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2700338" y="4130675"/>
          <a:ext cx="4953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18" imgW="164880" imgH="164880" progId="Equation.DSMT4">
                  <p:embed/>
                </p:oleObj>
              </mc:Choice>
              <mc:Fallback>
                <p:oleObj name="Equation" r:id="rId18" imgW="164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700338" y="4130675"/>
                        <a:ext cx="4953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1609725" y="4130675"/>
          <a:ext cx="3810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20" imgW="126720" imgH="164880" progId="Equation.DSMT4">
                  <p:embed/>
                </p:oleObj>
              </mc:Choice>
              <mc:Fallback>
                <p:oleObj name="Equation" r:id="rId20" imgW="1267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609725" y="4130675"/>
                        <a:ext cx="3810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Čárový bublinový popisek 1 (se zvýrazněním) 5"/>
          <p:cNvSpPr/>
          <p:nvPr/>
        </p:nvSpPr>
        <p:spPr>
          <a:xfrm>
            <a:off x="1437288" y="1413546"/>
            <a:ext cx="3384004" cy="552347"/>
          </a:xfrm>
          <a:prstGeom prst="accentCallout1">
            <a:avLst>
              <a:gd name="adj1" fmla="val 22838"/>
              <a:gd name="adj2" fmla="val 340"/>
              <a:gd name="adj3" fmla="val 431334"/>
              <a:gd name="adj4" fmla="val 13040"/>
            </a:avLst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Nepodmíněně stabilní</a:t>
            </a:r>
          </a:p>
        </p:txBody>
      </p:sp>
      <p:sp>
        <p:nvSpPr>
          <p:cNvPr id="23" name="Čárový bublinový popisek 1 (se zvýrazněním) 22"/>
          <p:cNvSpPr/>
          <p:nvPr/>
        </p:nvSpPr>
        <p:spPr>
          <a:xfrm>
            <a:off x="5397543" y="3221653"/>
            <a:ext cx="3384004" cy="552347"/>
          </a:xfrm>
          <a:prstGeom prst="accentCallout1">
            <a:avLst>
              <a:gd name="adj1" fmla="val 22838"/>
              <a:gd name="adj2" fmla="val -327"/>
              <a:gd name="adj3" fmla="val 226954"/>
              <a:gd name="adj4" fmla="val 1698"/>
            </a:avLst>
          </a:prstGeom>
          <a:solidFill>
            <a:srgbClr val="FE817E"/>
          </a:solidFill>
          <a:ln>
            <a:solidFill>
              <a:schemeClr val="tx1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Podmíněně nestabilní</a:t>
            </a:r>
          </a:p>
        </p:txBody>
      </p:sp>
      <p:sp>
        <p:nvSpPr>
          <p:cNvPr id="24" name="Čárový bublinový popisek 1 (se zvýrazněním) 23"/>
          <p:cNvSpPr/>
          <p:nvPr/>
        </p:nvSpPr>
        <p:spPr>
          <a:xfrm>
            <a:off x="2314103" y="2012095"/>
            <a:ext cx="3384004" cy="552347"/>
          </a:xfrm>
          <a:prstGeom prst="accentCallout1">
            <a:avLst>
              <a:gd name="adj1" fmla="val 16706"/>
              <a:gd name="adj2" fmla="val 340"/>
              <a:gd name="adj3" fmla="val 431334"/>
              <a:gd name="adj4" fmla="val 13040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Přechodový růst</a:t>
            </a:r>
          </a:p>
        </p:txBody>
      </p:sp>
      <p:sp>
        <p:nvSpPr>
          <p:cNvPr id="25" name="Čárový bublinový popisek 1 (se zvýrazněním) 24"/>
          <p:cNvSpPr/>
          <p:nvPr/>
        </p:nvSpPr>
        <p:spPr>
          <a:xfrm>
            <a:off x="4752392" y="2574352"/>
            <a:ext cx="3384004" cy="552347"/>
          </a:xfrm>
          <a:prstGeom prst="accentCallout1">
            <a:avLst>
              <a:gd name="adj1" fmla="val 14663"/>
              <a:gd name="adj2" fmla="val 340"/>
              <a:gd name="adj3" fmla="val 359801"/>
              <a:gd name="adj4" fmla="val -29994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Podmíněně stabilní</a:t>
            </a:r>
          </a:p>
        </p:txBody>
      </p:sp>
      <p:graphicFrame>
        <p:nvGraphicFramePr>
          <p:cNvPr id="35" name="Object 30"/>
          <p:cNvGraphicFramePr>
            <a:graphicFrameLocks noChangeAspect="1"/>
          </p:cNvGraphicFramePr>
          <p:nvPr/>
        </p:nvGraphicFramePr>
        <p:xfrm>
          <a:off x="6781800" y="4457700"/>
          <a:ext cx="457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22" imgW="152280" imgH="177480" progId="Equation.DSMT4">
                  <p:embed/>
                </p:oleObj>
              </mc:Choice>
              <mc:Fallback>
                <p:oleObj name="Equation" r:id="rId22" imgW="152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781800" y="4457700"/>
                        <a:ext cx="4572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Čárový bublinový popisek 1 (se zvýrazněním) 35"/>
          <p:cNvSpPr/>
          <p:nvPr/>
        </p:nvSpPr>
        <p:spPr>
          <a:xfrm>
            <a:off x="5795937" y="3833345"/>
            <a:ext cx="3384004" cy="552347"/>
          </a:xfrm>
          <a:prstGeom prst="accentCallout1">
            <a:avLst>
              <a:gd name="adj1" fmla="val 31013"/>
              <a:gd name="adj2" fmla="val 674"/>
              <a:gd name="adj3" fmla="val 206516"/>
              <a:gd name="adj4" fmla="val 28719"/>
            </a:avLst>
          </a:prstGeom>
          <a:solidFill>
            <a:srgbClr val="FF0000"/>
          </a:solidFill>
          <a:ln>
            <a:solidFill>
              <a:schemeClr val="tx1"/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Nepodmíněně nestabilní</a:t>
            </a:r>
          </a:p>
        </p:txBody>
      </p:sp>
    </p:spTree>
    <p:extLst>
      <p:ext uri="{BB962C8B-B14F-4D97-AF65-F5344CB8AC3E}">
        <p14:creationId xmlns:p14="http://schemas.microsoft.com/office/powerpoint/2010/main" val="120334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 animBg="1"/>
      <p:bldP spid="23" grpId="0" animBg="1"/>
      <p:bldP spid="24" grpId="0" animBg="1"/>
      <p:bldP spid="2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Smykové oblasti SO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4719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Základní</a:t>
            </a:r>
            <a:endParaRPr lang="cs-CZ" noProof="0" dirty="0"/>
          </a:p>
          <a:p>
            <a:pPr lvl="1"/>
            <a:r>
              <a:rPr lang="cs-CZ" noProof="0" dirty="0"/>
              <a:t>Volné SO</a:t>
            </a:r>
          </a:p>
          <a:p>
            <a:pPr lvl="1"/>
            <a:endParaRPr lang="cs-CZ" noProof="0" dirty="0"/>
          </a:p>
          <a:p>
            <a:pPr lvl="1"/>
            <a:r>
              <a:rPr lang="cs-CZ" noProof="0" dirty="0"/>
              <a:t>Stěnové SO (mezní vrstvy)</a:t>
            </a:r>
          </a:p>
          <a:p>
            <a:endParaRPr lang="cs-CZ" dirty="0"/>
          </a:p>
          <a:p>
            <a:r>
              <a:rPr lang="cs-CZ" noProof="0" dirty="0"/>
              <a:t>Kombinované</a:t>
            </a:r>
          </a:p>
          <a:p>
            <a:pPr lvl="1"/>
            <a:r>
              <a:rPr lang="cs-CZ" noProof="0" dirty="0"/>
              <a:t>Paprsek</a:t>
            </a:r>
          </a:p>
          <a:p>
            <a:pPr lvl="1"/>
            <a:endParaRPr lang="cs-CZ" noProof="0" dirty="0"/>
          </a:p>
          <a:p>
            <a:pPr lvl="1"/>
            <a:r>
              <a:rPr lang="cs-CZ" noProof="0" dirty="0"/>
              <a:t>Potrubí </a:t>
            </a:r>
          </a:p>
          <a:p>
            <a:pPr lvl="1"/>
            <a:endParaRPr lang="cs-CZ" noProof="0" dirty="0"/>
          </a:p>
          <a:p>
            <a:pPr lvl="1"/>
            <a:r>
              <a:rPr lang="cs-CZ" noProof="0" dirty="0"/>
              <a:t>Úplav </a:t>
            </a:r>
          </a:p>
        </p:txBody>
      </p:sp>
      <p:grpSp>
        <p:nvGrpSpPr>
          <p:cNvPr id="92" name="Skupina 91"/>
          <p:cNvGrpSpPr/>
          <p:nvPr/>
        </p:nvGrpSpPr>
        <p:grpSpPr>
          <a:xfrm>
            <a:off x="6156176" y="1700808"/>
            <a:ext cx="1553462" cy="1440160"/>
            <a:chOff x="6156176" y="1844824"/>
            <a:chExt cx="1553462" cy="1440160"/>
          </a:xfrm>
        </p:grpSpPr>
        <p:sp>
          <p:nvSpPr>
            <p:cNvPr id="7" name="Pravoúhlý trojúhelník 6"/>
            <p:cNvSpPr/>
            <p:nvPr/>
          </p:nvSpPr>
          <p:spPr>
            <a:xfrm flipH="1">
              <a:off x="6156176" y="2564904"/>
              <a:ext cx="1512168" cy="495197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6156176" y="3068960"/>
              <a:ext cx="1512168" cy="216024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/>
            <p:cNvCxnSpPr>
              <a:stCxn id="7" idx="4"/>
              <a:endCxn id="7" idx="2"/>
            </p:cNvCxnSpPr>
            <p:nvPr/>
          </p:nvCxnSpPr>
          <p:spPr>
            <a:xfrm>
              <a:off x="6156176" y="3060101"/>
              <a:ext cx="151216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>
              <a:endCxn id="15" idx="0"/>
            </p:cNvCxnSpPr>
            <p:nvPr/>
          </p:nvCxnSpPr>
          <p:spPr>
            <a:xfrm flipH="1">
              <a:off x="7307765" y="1844824"/>
              <a:ext cx="540" cy="12152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Volný tvar 14"/>
            <p:cNvSpPr/>
            <p:nvPr/>
          </p:nvSpPr>
          <p:spPr>
            <a:xfrm>
              <a:off x="7307765" y="2019321"/>
              <a:ext cx="401873" cy="1040780"/>
            </a:xfrm>
            <a:custGeom>
              <a:avLst/>
              <a:gdLst>
                <a:gd name="connsiteX0" fmla="*/ 0 w 401444"/>
                <a:gd name="connsiteY0" fmla="*/ 1040780 h 1040780"/>
                <a:gd name="connsiteX1" fmla="*/ 267629 w 401444"/>
                <a:gd name="connsiteY1" fmla="*/ 817756 h 1040780"/>
                <a:gd name="connsiteX2" fmla="*/ 379141 w 401444"/>
                <a:gd name="connsiteY2" fmla="*/ 394009 h 1040780"/>
                <a:gd name="connsiteX3" fmla="*/ 401444 w 401444"/>
                <a:gd name="connsiteY3" fmla="*/ 0 h 1040780"/>
                <a:gd name="connsiteX0" fmla="*/ 0 w 402633"/>
                <a:gd name="connsiteY0" fmla="*/ 1040780 h 1040780"/>
                <a:gd name="connsiteX1" fmla="*/ 267629 w 402633"/>
                <a:gd name="connsiteY1" fmla="*/ 817756 h 1040780"/>
                <a:gd name="connsiteX2" fmla="*/ 386575 w 402633"/>
                <a:gd name="connsiteY2" fmla="*/ 512956 h 1040780"/>
                <a:gd name="connsiteX3" fmla="*/ 401444 w 402633"/>
                <a:gd name="connsiteY3" fmla="*/ 0 h 1040780"/>
                <a:gd name="connsiteX0" fmla="*/ 0 w 401444"/>
                <a:gd name="connsiteY0" fmla="*/ 1040780 h 1040780"/>
                <a:gd name="connsiteX1" fmla="*/ 267629 w 401444"/>
                <a:gd name="connsiteY1" fmla="*/ 817756 h 1040780"/>
                <a:gd name="connsiteX2" fmla="*/ 386575 w 401444"/>
                <a:gd name="connsiteY2" fmla="*/ 512956 h 1040780"/>
                <a:gd name="connsiteX3" fmla="*/ 401444 w 401444"/>
                <a:gd name="connsiteY3" fmla="*/ 0 h 1040780"/>
                <a:gd name="connsiteX0" fmla="*/ 0 w 401444"/>
                <a:gd name="connsiteY0" fmla="*/ 1040780 h 1040780"/>
                <a:gd name="connsiteX1" fmla="*/ 267629 w 401444"/>
                <a:gd name="connsiteY1" fmla="*/ 817756 h 1040780"/>
                <a:gd name="connsiteX2" fmla="*/ 386575 w 401444"/>
                <a:gd name="connsiteY2" fmla="*/ 512956 h 1040780"/>
                <a:gd name="connsiteX3" fmla="*/ 401444 w 401444"/>
                <a:gd name="connsiteY3" fmla="*/ 0 h 1040780"/>
                <a:gd name="connsiteX0" fmla="*/ 0 w 401444"/>
                <a:gd name="connsiteY0" fmla="*/ 1040780 h 1040780"/>
                <a:gd name="connsiteX1" fmla="*/ 267629 w 401444"/>
                <a:gd name="connsiteY1" fmla="*/ 817756 h 1040780"/>
                <a:gd name="connsiteX2" fmla="*/ 386575 w 401444"/>
                <a:gd name="connsiteY2" fmla="*/ 512956 h 1040780"/>
                <a:gd name="connsiteX3" fmla="*/ 401444 w 401444"/>
                <a:gd name="connsiteY3" fmla="*/ 0 h 1040780"/>
                <a:gd name="connsiteX0" fmla="*/ 0 w 402778"/>
                <a:gd name="connsiteY0" fmla="*/ 1040780 h 1040780"/>
                <a:gd name="connsiteX1" fmla="*/ 267629 w 402778"/>
                <a:gd name="connsiteY1" fmla="*/ 817756 h 1040780"/>
                <a:gd name="connsiteX2" fmla="*/ 398482 w 402778"/>
                <a:gd name="connsiteY2" fmla="*/ 520100 h 1040780"/>
                <a:gd name="connsiteX3" fmla="*/ 401444 w 402778"/>
                <a:gd name="connsiteY3" fmla="*/ 0 h 1040780"/>
                <a:gd name="connsiteX0" fmla="*/ 0 w 401873"/>
                <a:gd name="connsiteY0" fmla="*/ 1040780 h 1040780"/>
                <a:gd name="connsiteX1" fmla="*/ 267629 w 401873"/>
                <a:gd name="connsiteY1" fmla="*/ 817756 h 1040780"/>
                <a:gd name="connsiteX2" fmla="*/ 398482 w 401873"/>
                <a:gd name="connsiteY2" fmla="*/ 520100 h 1040780"/>
                <a:gd name="connsiteX3" fmla="*/ 401444 w 401873"/>
                <a:gd name="connsiteY3" fmla="*/ 0 h 1040780"/>
                <a:gd name="connsiteX0" fmla="*/ 0 w 401873"/>
                <a:gd name="connsiteY0" fmla="*/ 1040780 h 1040780"/>
                <a:gd name="connsiteX1" fmla="*/ 267629 w 401873"/>
                <a:gd name="connsiteY1" fmla="*/ 817756 h 1040780"/>
                <a:gd name="connsiteX2" fmla="*/ 398482 w 401873"/>
                <a:gd name="connsiteY2" fmla="*/ 520100 h 1040780"/>
                <a:gd name="connsiteX3" fmla="*/ 401444 w 401873"/>
                <a:gd name="connsiteY3" fmla="*/ 0 h 104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873" h="1040780">
                  <a:moveTo>
                    <a:pt x="0" y="1040780"/>
                  </a:moveTo>
                  <a:cubicBezTo>
                    <a:pt x="102219" y="983165"/>
                    <a:pt x="217883" y="878343"/>
                    <a:pt x="267629" y="817756"/>
                  </a:cubicBezTo>
                  <a:cubicBezTo>
                    <a:pt x="317375" y="757169"/>
                    <a:pt x="361310" y="715867"/>
                    <a:pt x="398482" y="520100"/>
                  </a:cubicBezTo>
                  <a:cubicBezTo>
                    <a:pt x="403536" y="388570"/>
                    <a:pt x="401444" y="128858"/>
                    <a:pt x="401444" y="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Šipka doprava 15"/>
            <p:cNvSpPr/>
            <p:nvPr/>
          </p:nvSpPr>
          <p:spPr>
            <a:xfrm>
              <a:off x="6300192" y="2363062"/>
              <a:ext cx="288032" cy="1766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" name="Přímá spojnice se šipkou 9"/>
            <p:cNvCxnSpPr/>
            <p:nvPr/>
          </p:nvCxnSpPr>
          <p:spPr>
            <a:xfrm>
              <a:off x="7307765" y="2122027"/>
              <a:ext cx="401873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se šipkou 17"/>
            <p:cNvCxnSpPr/>
            <p:nvPr/>
          </p:nvCxnSpPr>
          <p:spPr>
            <a:xfrm>
              <a:off x="7307764" y="2420888"/>
              <a:ext cx="401873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se šipkou 18"/>
            <p:cNvCxnSpPr/>
            <p:nvPr/>
          </p:nvCxnSpPr>
          <p:spPr>
            <a:xfrm>
              <a:off x="7307764" y="2276725"/>
              <a:ext cx="401873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/>
            <p:cNvCxnSpPr/>
            <p:nvPr/>
          </p:nvCxnSpPr>
          <p:spPr>
            <a:xfrm>
              <a:off x="7307763" y="2564904"/>
              <a:ext cx="401873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se šipkou 22"/>
            <p:cNvCxnSpPr/>
            <p:nvPr/>
          </p:nvCxnSpPr>
          <p:spPr>
            <a:xfrm>
              <a:off x="7308304" y="2708920"/>
              <a:ext cx="360040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se šipkou 23"/>
            <p:cNvCxnSpPr/>
            <p:nvPr/>
          </p:nvCxnSpPr>
          <p:spPr>
            <a:xfrm>
              <a:off x="7307762" y="2850753"/>
              <a:ext cx="216566" cy="2183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/>
            <p:cNvCxnSpPr/>
            <p:nvPr/>
          </p:nvCxnSpPr>
          <p:spPr>
            <a:xfrm>
              <a:off x="7307761" y="2996952"/>
              <a:ext cx="72551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Skupina 87"/>
          <p:cNvGrpSpPr/>
          <p:nvPr/>
        </p:nvGrpSpPr>
        <p:grpSpPr>
          <a:xfrm>
            <a:off x="3491880" y="1484784"/>
            <a:ext cx="1800200" cy="1211766"/>
            <a:chOff x="3491880" y="1484784"/>
            <a:chExt cx="1800200" cy="1211766"/>
          </a:xfrm>
        </p:grpSpPr>
        <p:sp>
          <p:nvSpPr>
            <p:cNvPr id="6" name="Rovnoramenný trojúhelník 5"/>
            <p:cNvSpPr/>
            <p:nvPr/>
          </p:nvSpPr>
          <p:spPr>
            <a:xfrm rot="16200000">
              <a:off x="4294962" y="1411271"/>
              <a:ext cx="482068" cy="1512168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Volný tvar 7"/>
            <p:cNvSpPr/>
            <p:nvPr/>
          </p:nvSpPr>
          <p:spPr>
            <a:xfrm>
              <a:off x="4682074" y="1484784"/>
              <a:ext cx="452152" cy="1211766"/>
            </a:xfrm>
            <a:custGeom>
              <a:avLst/>
              <a:gdLst>
                <a:gd name="connsiteX0" fmla="*/ 470262 w 488998"/>
                <a:gd name="connsiteY0" fmla="*/ 0 h 1211766"/>
                <a:gd name="connsiteX1" fmla="*/ 462828 w 488998"/>
                <a:gd name="connsiteY1" fmla="*/ 468351 h 1211766"/>
                <a:gd name="connsiteX2" fmla="*/ 217501 w 488998"/>
                <a:gd name="connsiteY2" fmla="*/ 706244 h 1211766"/>
                <a:gd name="connsiteX3" fmla="*/ 24213 w 488998"/>
                <a:gd name="connsiteY3" fmla="*/ 877229 h 1211766"/>
                <a:gd name="connsiteX4" fmla="*/ 9345 w 488998"/>
                <a:gd name="connsiteY4" fmla="*/ 1211766 h 1211766"/>
                <a:gd name="connsiteX0" fmla="*/ 464907 w 483643"/>
                <a:gd name="connsiteY0" fmla="*/ 0 h 1211766"/>
                <a:gd name="connsiteX1" fmla="*/ 457473 w 483643"/>
                <a:gd name="connsiteY1" fmla="*/ 468351 h 1211766"/>
                <a:gd name="connsiteX2" fmla="*/ 212146 w 483643"/>
                <a:gd name="connsiteY2" fmla="*/ 706244 h 1211766"/>
                <a:gd name="connsiteX3" fmla="*/ 18858 w 483643"/>
                <a:gd name="connsiteY3" fmla="*/ 877229 h 1211766"/>
                <a:gd name="connsiteX4" fmla="*/ 3990 w 483643"/>
                <a:gd name="connsiteY4" fmla="*/ 1211766 h 1211766"/>
                <a:gd name="connsiteX0" fmla="*/ 464907 w 481206"/>
                <a:gd name="connsiteY0" fmla="*/ 0 h 1211766"/>
                <a:gd name="connsiteX1" fmla="*/ 457473 w 481206"/>
                <a:gd name="connsiteY1" fmla="*/ 468351 h 1211766"/>
                <a:gd name="connsiteX2" fmla="*/ 212146 w 481206"/>
                <a:gd name="connsiteY2" fmla="*/ 706244 h 1211766"/>
                <a:gd name="connsiteX3" fmla="*/ 18858 w 481206"/>
                <a:gd name="connsiteY3" fmla="*/ 877229 h 1211766"/>
                <a:gd name="connsiteX4" fmla="*/ 3990 w 481206"/>
                <a:gd name="connsiteY4" fmla="*/ 1211766 h 1211766"/>
                <a:gd name="connsiteX0" fmla="*/ 460917 w 477216"/>
                <a:gd name="connsiteY0" fmla="*/ 0 h 1211766"/>
                <a:gd name="connsiteX1" fmla="*/ 453483 w 477216"/>
                <a:gd name="connsiteY1" fmla="*/ 468351 h 1211766"/>
                <a:gd name="connsiteX2" fmla="*/ 208156 w 477216"/>
                <a:gd name="connsiteY2" fmla="*/ 706244 h 1211766"/>
                <a:gd name="connsiteX3" fmla="*/ 14868 w 477216"/>
                <a:gd name="connsiteY3" fmla="*/ 877229 h 1211766"/>
                <a:gd name="connsiteX4" fmla="*/ 0 w 477216"/>
                <a:gd name="connsiteY4" fmla="*/ 1211766 h 1211766"/>
                <a:gd name="connsiteX0" fmla="*/ 451617 w 467916"/>
                <a:gd name="connsiteY0" fmla="*/ 0 h 1211766"/>
                <a:gd name="connsiteX1" fmla="*/ 444183 w 467916"/>
                <a:gd name="connsiteY1" fmla="*/ 468351 h 1211766"/>
                <a:gd name="connsiteX2" fmla="*/ 198856 w 467916"/>
                <a:gd name="connsiteY2" fmla="*/ 706244 h 1211766"/>
                <a:gd name="connsiteX3" fmla="*/ 5568 w 467916"/>
                <a:gd name="connsiteY3" fmla="*/ 877229 h 1211766"/>
                <a:gd name="connsiteX4" fmla="*/ 2606 w 467916"/>
                <a:gd name="connsiteY4" fmla="*/ 1211766 h 1211766"/>
                <a:gd name="connsiteX0" fmla="*/ 452152 w 468451"/>
                <a:gd name="connsiteY0" fmla="*/ 0 h 1211766"/>
                <a:gd name="connsiteX1" fmla="*/ 444718 w 468451"/>
                <a:gd name="connsiteY1" fmla="*/ 468351 h 1211766"/>
                <a:gd name="connsiteX2" fmla="*/ 199391 w 468451"/>
                <a:gd name="connsiteY2" fmla="*/ 706244 h 1211766"/>
                <a:gd name="connsiteX3" fmla="*/ 6103 w 468451"/>
                <a:gd name="connsiteY3" fmla="*/ 877229 h 1211766"/>
                <a:gd name="connsiteX4" fmla="*/ 3141 w 468451"/>
                <a:gd name="connsiteY4" fmla="*/ 1211766 h 1211766"/>
                <a:gd name="connsiteX0" fmla="*/ 452152 w 466954"/>
                <a:gd name="connsiteY0" fmla="*/ 0 h 1211766"/>
                <a:gd name="connsiteX1" fmla="*/ 444718 w 466954"/>
                <a:gd name="connsiteY1" fmla="*/ 468351 h 1211766"/>
                <a:gd name="connsiteX2" fmla="*/ 220822 w 466954"/>
                <a:gd name="connsiteY2" fmla="*/ 684813 h 1211766"/>
                <a:gd name="connsiteX3" fmla="*/ 6103 w 466954"/>
                <a:gd name="connsiteY3" fmla="*/ 877229 h 1211766"/>
                <a:gd name="connsiteX4" fmla="*/ 3141 w 466954"/>
                <a:gd name="connsiteY4" fmla="*/ 1211766 h 1211766"/>
                <a:gd name="connsiteX0" fmla="*/ 452152 w 466954"/>
                <a:gd name="connsiteY0" fmla="*/ 0 h 1211766"/>
                <a:gd name="connsiteX1" fmla="*/ 444718 w 466954"/>
                <a:gd name="connsiteY1" fmla="*/ 468351 h 1211766"/>
                <a:gd name="connsiteX2" fmla="*/ 220822 w 466954"/>
                <a:gd name="connsiteY2" fmla="*/ 684813 h 1211766"/>
                <a:gd name="connsiteX3" fmla="*/ 6103 w 466954"/>
                <a:gd name="connsiteY3" fmla="*/ 877229 h 1211766"/>
                <a:gd name="connsiteX4" fmla="*/ 3141 w 466954"/>
                <a:gd name="connsiteY4" fmla="*/ 1211766 h 1211766"/>
                <a:gd name="connsiteX0" fmla="*/ 452152 w 466954"/>
                <a:gd name="connsiteY0" fmla="*/ 0 h 1211766"/>
                <a:gd name="connsiteX1" fmla="*/ 444718 w 466954"/>
                <a:gd name="connsiteY1" fmla="*/ 468351 h 1211766"/>
                <a:gd name="connsiteX2" fmla="*/ 220822 w 466954"/>
                <a:gd name="connsiteY2" fmla="*/ 684813 h 1211766"/>
                <a:gd name="connsiteX3" fmla="*/ 84047 w 466954"/>
                <a:gd name="connsiteY3" fmla="*/ 785871 h 1211766"/>
                <a:gd name="connsiteX4" fmla="*/ 6103 w 466954"/>
                <a:gd name="connsiteY4" fmla="*/ 877229 h 1211766"/>
                <a:gd name="connsiteX5" fmla="*/ 3141 w 466954"/>
                <a:gd name="connsiteY5" fmla="*/ 1211766 h 1211766"/>
                <a:gd name="connsiteX0" fmla="*/ 452152 w 466954"/>
                <a:gd name="connsiteY0" fmla="*/ 0 h 1211766"/>
                <a:gd name="connsiteX1" fmla="*/ 444718 w 466954"/>
                <a:gd name="connsiteY1" fmla="*/ 468351 h 1211766"/>
                <a:gd name="connsiteX2" fmla="*/ 367415 w 466954"/>
                <a:gd name="connsiteY2" fmla="*/ 569177 h 1211766"/>
                <a:gd name="connsiteX3" fmla="*/ 220822 w 466954"/>
                <a:gd name="connsiteY3" fmla="*/ 684813 h 1211766"/>
                <a:gd name="connsiteX4" fmla="*/ 84047 w 466954"/>
                <a:gd name="connsiteY4" fmla="*/ 785871 h 1211766"/>
                <a:gd name="connsiteX5" fmla="*/ 6103 w 466954"/>
                <a:gd name="connsiteY5" fmla="*/ 877229 h 1211766"/>
                <a:gd name="connsiteX6" fmla="*/ 3141 w 466954"/>
                <a:gd name="connsiteY6" fmla="*/ 1211766 h 1211766"/>
                <a:gd name="connsiteX0" fmla="*/ 452152 w 456847"/>
                <a:gd name="connsiteY0" fmla="*/ 0 h 1211766"/>
                <a:gd name="connsiteX1" fmla="*/ 444718 w 456847"/>
                <a:gd name="connsiteY1" fmla="*/ 468351 h 1211766"/>
                <a:gd name="connsiteX2" fmla="*/ 367415 w 456847"/>
                <a:gd name="connsiteY2" fmla="*/ 569177 h 1211766"/>
                <a:gd name="connsiteX3" fmla="*/ 220822 w 456847"/>
                <a:gd name="connsiteY3" fmla="*/ 684813 h 1211766"/>
                <a:gd name="connsiteX4" fmla="*/ 84047 w 456847"/>
                <a:gd name="connsiteY4" fmla="*/ 785871 h 1211766"/>
                <a:gd name="connsiteX5" fmla="*/ 6103 w 456847"/>
                <a:gd name="connsiteY5" fmla="*/ 877229 h 1211766"/>
                <a:gd name="connsiteX6" fmla="*/ 3141 w 456847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67415 w 455931"/>
                <a:gd name="connsiteY2" fmla="*/ 569177 h 1211766"/>
                <a:gd name="connsiteX3" fmla="*/ 220822 w 455931"/>
                <a:gd name="connsiteY3" fmla="*/ 684813 h 1211766"/>
                <a:gd name="connsiteX4" fmla="*/ 84047 w 455931"/>
                <a:gd name="connsiteY4" fmla="*/ 785871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67415 w 455931"/>
                <a:gd name="connsiteY2" fmla="*/ 569177 h 1211766"/>
                <a:gd name="connsiteX3" fmla="*/ 220822 w 455931"/>
                <a:gd name="connsiteY3" fmla="*/ 684813 h 1211766"/>
                <a:gd name="connsiteX4" fmla="*/ 84047 w 455931"/>
                <a:gd name="connsiteY4" fmla="*/ 785871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67415 w 455931"/>
                <a:gd name="connsiteY2" fmla="*/ 569177 h 1211766"/>
                <a:gd name="connsiteX3" fmla="*/ 220822 w 455931"/>
                <a:gd name="connsiteY3" fmla="*/ 684813 h 1211766"/>
                <a:gd name="connsiteX4" fmla="*/ 84047 w 455931"/>
                <a:gd name="connsiteY4" fmla="*/ 785871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45984 w 455931"/>
                <a:gd name="connsiteY2" fmla="*/ 604896 h 1211766"/>
                <a:gd name="connsiteX3" fmla="*/ 220822 w 455931"/>
                <a:gd name="connsiteY3" fmla="*/ 684813 h 1211766"/>
                <a:gd name="connsiteX4" fmla="*/ 84047 w 455931"/>
                <a:gd name="connsiteY4" fmla="*/ 785871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45984 w 455931"/>
                <a:gd name="connsiteY2" fmla="*/ 604896 h 1211766"/>
                <a:gd name="connsiteX3" fmla="*/ 220822 w 455931"/>
                <a:gd name="connsiteY3" fmla="*/ 684813 h 1211766"/>
                <a:gd name="connsiteX4" fmla="*/ 91190 w 455931"/>
                <a:gd name="connsiteY4" fmla="*/ 766821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45984 w 455931"/>
                <a:gd name="connsiteY2" fmla="*/ 604896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50747 w 455931"/>
                <a:gd name="connsiteY2" fmla="*/ 619184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5931"/>
                <a:gd name="connsiteY0" fmla="*/ 0 h 1211766"/>
                <a:gd name="connsiteX1" fmla="*/ 444718 w 455931"/>
                <a:gd name="connsiteY1" fmla="*/ 468351 h 1211766"/>
                <a:gd name="connsiteX2" fmla="*/ 348365 w 455931"/>
                <a:gd name="connsiteY2" fmla="*/ 612040 h 1211766"/>
                <a:gd name="connsiteX3" fmla="*/ 220822 w 455931"/>
                <a:gd name="connsiteY3" fmla="*/ 684813 h 1211766"/>
                <a:gd name="connsiteX4" fmla="*/ 93572 w 455931"/>
                <a:gd name="connsiteY4" fmla="*/ 754915 h 1211766"/>
                <a:gd name="connsiteX5" fmla="*/ 6103 w 455931"/>
                <a:gd name="connsiteY5" fmla="*/ 877229 h 1211766"/>
                <a:gd name="connsiteX6" fmla="*/ 3141 w 455931"/>
                <a:gd name="connsiteY6" fmla="*/ 1211766 h 1211766"/>
                <a:gd name="connsiteX0" fmla="*/ 452152 w 452152"/>
                <a:gd name="connsiteY0" fmla="*/ 0 h 1211766"/>
                <a:gd name="connsiteX1" fmla="*/ 444718 w 452152"/>
                <a:gd name="connsiteY1" fmla="*/ 468351 h 1211766"/>
                <a:gd name="connsiteX2" fmla="*/ 348365 w 452152"/>
                <a:gd name="connsiteY2" fmla="*/ 612040 h 1211766"/>
                <a:gd name="connsiteX3" fmla="*/ 220822 w 452152"/>
                <a:gd name="connsiteY3" fmla="*/ 684813 h 1211766"/>
                <a:gd name="connsiteX4" fmla="*/ 93572 w 452152"/>
                <a:gd name="connsiteY4" fmla="*/ 754915 h 1211766"/>
                <a:gd name="connsiteX5" fmla="*/ 6103 w 452152"/>
                <a:gd name="connsiteY5" fmla="*/ 877229 h 1211766"/>
                <a:gd name="connsiteX6" fmla="*/ 3141 w 452152"/>
                <a:gd name="connsiteY6" fmla="*/ 1211766 h 121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2152" h="1211766">
                  <a:moveTo>
                    <a:pt x="452152" y="0"/>
                  </a:moveTo>
                  <a:cubicBezTo>
                    <a:pt x="450158" y="234504"/>
                    <a:pt x="449936" y="337546"/>
                    <a:pt x="444718" y="468351"/>
                  </a:cubicBezTo>
                  <a:cubicBezTo>
                    <a:pt x="434738" y="532482"/>
                    <a:pt x="385680" y="580727"/>
                    <a:pt x="348365" y="612040"/>
                  </a:cubicBezTo>
                  <a:cubicBezTo>
                    <a:pt x="311049" y="648117"/>
                    <a:pt x="263288" y="661001"/>
                    <a:pt x="220822" y="684813"/>
                  </a:cubicBezTo>
                  <a:cubicBezTo>
                    <a:pt x="178357" y="708626"/>
                    <a:pt x="129358" y="722846"/>
                    <a:pt x="93572" y="754915"/>
                  </a:cubicBezTo>
                  <a:cubicBezTo>
                    <a:pt x="57786" y="786984"/>
                    <a:pt x="19587" y="806247"/>
                    <a:pt x="6103" y="877229"/>
                  </a:cubicBezTo>
                  <a:cubicBezTo>
                    <a:pt x="-7159" y="975771"/>
                    <a:pt x="5715" y="1098007"/>
                    <a:pt x="3141" y="1211766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3" name="Přímá spojnice 12"/>
            <p:cNvCxnSpPr/>
            <p:nvPr/>
          </p:nvCxnSpPr>
          <p:spPr>
            <a:xfrm>
              <a:off x="4909924" y="1484784"/>
              <a:ext cx="0" cy="11974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Šipka doprava 19"/>
            <p:cNvSpPr/>
            <p:nvPr/>
          </p:nvSpPr>
          <p:spPr>
            <a:xfrm>
              <a:off x="3491880" y="1801826"/>
              <a:ext cx="288032" cy="1766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Šipka doprava 20"/>
            <p:cNvSpPr/>
            <p:nvPr/>
          </p:nvSpPr>
          <p:spPr>
            <a:xfrm flipH="1">
              <a:off x="3491880" y="2312229"/>
              <a:ext cx="288032" cy="1766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7" name="Přímá spojnice se šipkou 26"/>
            <p:cNvCxnSpPr/>
            <p:nvPr/>
          </p:nvCxnSpPr>
          <p:spPr>
            <a:xfrm flipH="1">
              <a:off x="4788024" y="2250191"/>
              <a:ext cx="120126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se šipkou 27"/>
            <p:cNvCxnSpPr/>
            <p:nvPr/>
          </p:nvCxnSpPr>
          <p:spPr>
            <a:xfrm>
              <a:off x="4909924" y="2106175"/>
              <a:ext cx="119070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se šipkou 28"/>
            <p:cNvCxnSpPr/>
            <p:nvPr/>
          </p:nvCxnSpPr>
          <p:spPr>
            <a:xfrm>
              <a:off x="4908150" y="1962159"/>
              <a:ext cx="239914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se šipkou 29"/>
            <p:cNvCxnSpPr/>
            <p:nvPr/>
          </p:nvCxnSpPr>
          <p:spPr>
            <a:xfrm>
              <a:off x="4909924" y="2034167"/>
              <a:ext cx="200936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se šipkou 30"/>
            <p:cNvCxnSpPr/>
            <p:nvPr/>
          </p:nvCxnSpPr>
          <p:spPr>
            <a:xfrm>
              <a:off x="4909924" y="1818143"/>
              <a:ext cx="238140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se šipkou 31"/>
            <p:cNvCxnSpPr/>
            <p:nvPr/>
          </p:nvCxnSpPr>
          <p:spPr>
            <a:xfrm flipV="1">
              <a:off x="4909924" y="1890150"/>
              <a:ext cx="238140" cy="1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se šipkou 32"/>
            <p:cNvCxnSpPr/>
            <p:nvPr/>
          </p:nvCxnSpPr>
          <p:spPr>
            <a:xfrm>
              <a:off x="4909924" y="1746135"/>
              <a:ext cx="238140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se šipkou 33"/>
            <p:cNvCxnSpPr/>
            <p:nvPr/>
          </p:nvCxnSpPr>
          <p:spPr>
            <a:xfrm>
              <a:off x="4909924" y="1674127"/>
              <a:ext cx="238140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se šipkou 42"/>
            <p:cNvCxnSpPr/>
            <p:nvPr/>
          </p:nvCxnSpPr>
          <p:spPr>
            <a:xfrm flipH="1" flipV="1">
              <a:off x="4716016" y="2322052"/>
              <a:ext cx="192134" cy="147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se šipkou 43"/>
            <p:cNvCxnSpPr/>
            <p:nvPr/>
          </p:nvCxnSpPr>
          <p:spPr>
            <a:xfrm flipH="1">
              <a:off x="4682074" y="2394207"/>
              <a:ext cx="227850" cy="6346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se šipkou 44"/>
            <p:cNvCxnSpPr/>
            <p:nvPr/>
          </p:nvCxnSpPr>
          <p:spPr>
            <a:xfrm flipH="1">
              <a:off x="4682074" y="2466215"/>
              <a:ext cx="226076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se šipkou 45"/>
            <p:cNvCxnSpPr/>
            <p:nvPr/>
          </p:nvCxnSpPr>
          <p:spPr>
            <a:xfrm flipH="1">
              <a:off x="4682074" y="2538223"/>
              <a:ext cx="226076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se šipkou 52"/>
            <p:cNvCxnSpPr/>
            <p:nvPr/>
          </p:nvCxnSpPr>
          <p:spPr>
            <a:xfrm flipH="1">
              <a:off x="4682074" y="2603955"/>
              <a:ext cx="226076" cy="0"/>
            </a:xfrm>
            <a:prstGeom prst="straightConnector1">
              <a:avLst/>
            </a:prstGeom>
            <a:ln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Skupina 104"/>
          <p:cNvGrpSpPr/>
          <p:nvPr/>
        </p:nvGrpSpPr>
        <p:grpSpPr>
          <a:xfrm>
            <a:off x="2758565" y="3212976"/>
            <a:ext cx="2860961" cy="1130473"/>
            <a:chOff x="2758565" y="3212976"/>
            <a:chExt cx="2860961" cy="1130473"/>
          </a:xfrm>
        </p:grpSpPr>
        <p:sp>
          <p:nvSpPr>
            <p:cNvPr id="72" name="Obdélník 71"/>
            <p:cNvSpPr/>
            <p:nvPr/>
          </p:nvSpPr>
          <p:spPr>
            <a:xfrm>
              <a:off x="2843808" y="3242319"/>
              <a:ext cx="374644" cy="36004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1" name="Obdélník 70"/>
            <p:cNvSpPr/>
            <p:nvPr/>
          </p:nvSpPr>
          <p:spPr>
            <a:xfrm>
              <a:off x="2831585" y="3956866"/>
              <a:ext cx="374644" cy="36004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64" name="Skupina 63"/>
            <p:cNvGrpSpPr/>
            <p:nvPr/>
          </p:nvGrpSpPr>
          <p:grpSpPr>
            <a:xfrm>
              <a:off x="3203848" y="3212976"/>
              <a:ext cx="2415678" cy="1130473"/>
              <a:chOff x="3535295" y="3284984"/>
              <a:chExt cx="2415678" cy="1130473"/>
            </a:xfrm>
          </p:grpSpPr>
          <p:sp>
            <p:nvSpPr>
              <p:cNvPr id="56" name="Rovnoramenný trojúhelník 55"/>
              <p:cNvSpPr>
                <a:spLocks noChangeAspect="1"/>
              </p:cNvSpPr>
              <p:nvPr/>
            </p:nvSpPr>
            <p:spPr>
              <a:xfrm rot="16200000">
                <a:off x="4358084" y="2462195"/>
                <a:ext cx="770100" cy="2415677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1" name="Rovnoramenný trojúhelník 60"/>
              <p:cNvSpPr>
                <a:spLocks noChangeAspect="1"/>
              </p:cNvSpPr>
              <p:nvPr/>
            </p:nvSpPr>
            <p:spPr>
              <a:xfrm rot="16200000">
                <a:off x="4358085" y="2822568"/>
                <a:ext cx="770100" cy="2415677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66" name="Přímá spojnice 65"/>
            <p:cNvCxnSpPr>
              <a:stCxn id="56" idx="0"/>
            </p:cNvCxnSpPr>
            <p:nvPr/>
          </p:nvCxnSpPr>
          <p:spPr>
            <a:xfrm flipH="1" flipV="1">
              <a:off x="2843808" y="3598025"/>
              <a:ext cx="360041" cy="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nice 66"/>
            <p:cNvCxnSpPr/>
            <p:nvPr/>
          </p:nvCxnSpPr>
          <p:spPr>
            <a:xfrm flipH="1" flipV="1">
              <a:off x="2843807" y="3956355"/>
              <a:ext cx="360041" cy="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římá spojnice 68"/>
            <p:cNvCxnSpPr>
              <a:stCxn id="61" idx="0"/>
            </p:cNvCxnSpPr>
            <p:nvPr/>
          </p:nvCxnSpPr>
          <p:spPr>
            <a:xfrm flipH="1">
              <a:off x="3203848" y="3958399"/>
              <a:ext cx="2" cy="3640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nice 69"/>
            <p:cNvCxnSpPr>
              <a:endCxn id="56" idx="0"/>
            </p:cNvCxnSpPr>
            <p:nvPr/>
          </p:nvCxnSpPr>
          <p:spPr>
            <a:xfrm flipH="1">
              <a:off x="3203849" y="3242319"/>
              <a:ext cx="7302" cy="35570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Šipka doprava 72"/>
            <p:cNvSpPr/>
            <p:nvPr/>
          </p:nvSpPr>
          <p:spPr>
            <a:xfrm>
              <a:off x="2758565" y="3701771"/>
              <a:ext cx="288032" cy="1766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4" name="Skupina 83"/>
          <p:cNvGrpSpPr/>
          <p:nvPr/>
        </p:nvGrpSpPr>
        <p:grpSpPr>
          <a:xfrm>
            <a:off x="2987824" y="4293096"/>
            <a:ext cx="2190661" cy="1051453"/>
            <a:chOff x="6629269" y="3878508"/>
            <a:chExt cx="2190661" cy="1051453"/>
          </a:xfrm>
        </p:grpSpPr>
        <p:grpSp>
          <p:nvGrpSpPr>
            <p:cNvPr id="81" name="Skupina 80"/>
            <p:cNvGrpSpPr/>
            <p:nvPr/>
          </p:nvGrpSpPr>
          <p:grpSpPr>
            <a:xfrm>
              <a:off x="6912258" y="3878508"/>
              <a:ext cx="1907672" cy="1051453"/>
              <a:chOff x="6912258" y="3878508"/>
              <a:chExt cx="1907672" cy="1051453"/>
            </a:xfrm>
          </p:grpSpPr>
          <p:sp>
            <p:nvSpPr>
              <p:cNvPr id="62" name="Pravoúhlý trojúhelník 61"/>
              <p:cNvSpPr>
                <a:spLocks noChangeAspect="1"/>
              </p:cNvSpPr>
              <p:nvPr/>
            </p:nvSpPr>
            <p:spPr>
              <a:xfrm flipH="1">
                <a:off x="6917301" y="4103926"/>
                <a:ext cx="1902629" cy="623063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3" name="Pravoúhlý trojúhelník 62"/>
              <p:cNvSpPr>
                <a:spLocks noChangeAspect="1"/>
              </p:cNvSpPr>
              <p:nvPr/>
            </p:nvSpPr>
            <p:spPr>
              <a:xfrm flipH="1" flipV="1">
                <a:off x="6917300" y="4103925"/>
                <a:ext cx="1902629" cy="623063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5" name="Obdélník 74"/>
              <p:cNvSpPr/>
              <p:nvPr/>
            </p:nvSpPr>
            <p:spPr>
              <a:xfrm>
                <a:off x="6912259" y="3878508"/>
                <a:ext cx="1907669" cy="216024"/>
              </a:xfrm>
              <a:prstGeom prst="rect">
                <a:avLst/>
              </a:prstGeom>
              <a:pattFill prst="wdDn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6" name="Obdélník 75"/>
              <p:cNvSpPr/>
              <p:nvPr/>
            </p:nvSpPr>
            <p:spPr>
              <a:xfrm>
                <a:off x="6912258" y="4713937"/>
                <a:ext cx="1907669" cy="216024"/>
              </a:xfrm>
              <a:prstGeom prst="rect">
                <a:avLst/>
              </a:prstGeom>
              <a:pattFill prst="wdDn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77" name="Přímá spojnice 76"/>
              <p:cNvCxnSpPr>
                <a:endCxn id="63" idx="2"/>
              </p:cNvCxnSpPr>
              <p:nvPr/>
            </p:nvCxnSpPr>
            <p:spPr>
              <a:xfrm flipV="1">
                <a:off x="6912258" y="4103925"/>
                <a:ext cx="1907671" cy="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Přímá spojnice 78"/>
              <p:cNvCxnSpPr/>
              <p:nvPr/>
            </p:nvCxnSpPr>
            <p:spPr>
              <a:xfrm flipV="1">
                <a:off x="6912258" y="4712396"/>
                <a:ext cx="1907671" cy="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Šipka doprava 81"/>
            <p:cNvSpPr/>
            <p:nvPr/>
          </p:nvSpPr>
          <p:spPr>
            <a:xfrm>
              <a:off x="6629269" y="4332471"/>
              <a:ext cx="288032" cy="1766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03" name="Skupina 102"/>
          <p:cNvGrpSpPr/>
          <p:nvPr/>
        </p:nvGrpSpPr>
        <p:grpSpPr>
          <a:xfrm>
            <a:off x="6012160" y="4063530"/>
            <a:ext cx="2736442" cy="1741734"/>
            <a:chOff x="3419872" y="4409709"/>
            <a:chExt cx="2736442" cy="1741734"/>
          </a:xfrm>
        </p:grpSpPr>
        <p:sp>
          <p:nvSpPr>
            <p:cNvPr id="83" name="Šipka doprava 82"/>
            <p:cNvSpPr/>
            <p:nvPr/>
          </p:nvSpPr>
          <p:spPr>
            <a:xfrm>
              <a:off x="3419872" y="5196567"/>
              <a:ext cx="288032" cy="1766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3" name="Rovnoramenný trojúhelník 92"/>
            <p:cNvSpPr/>
            <p:nvPr/>
          </p:nvSpPr>
          <p:spPr>
            <a:xfrm rot="16200000">
              <a:off x="4777467" y="4772734"/>
              <a:ext cx="979382" cy="177803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5" name="Rovnoramenný trojúhelník 94"/>
            <p:cNvSpPr/>
            <p:nvPr/>
          </p:nvSpPr>
          <p:spPr>
            <a:xfrm rot="16200000">
              <a:off x="4777605" y="4010382"/>
              <a:ext cx="979382" cy="177803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1" name="Volný tvar 100"/>
            <p:cNvSpPr/>
            <p:nvPr/>
          </p:nvSpPr>
          <p:spPr>
            <a:xfrm>
              <a:off x="4003957" y="4838699"/>
              <a:ext cx="375160" cy="385763"/>
            </a:xfrm>
            <a:custGeom>
              <a:avLst/>
              <a:gdLst>
                <a:gd name="connsiteX0" fmla="*/ 1557 w 403140"/>
                <a:gd name="connsiteY0" fmla="*/ 371483 h 371536"/>
                <a:gd name="connsiteX1" fmla="*/ 70613 w 403140"/>
                <a:gd name="connsiteY1" fmla="*/ 173839 h 371536"/>
                <a:gd name="connsiteX2" fmla="*/ 263494 w 403140"/>
                <a:gd name="connsiteY2" fmla="*/ 76208 h 371536"/>
                <a:gd name="connsiteX3" fmla="*/ 382557 w 403140"/>
                <a:gd name="connsiteY3" fmla="*/ 64302 h 371536"/>
                <a:gd name="connsiteX4" fmla="*/ 382557 w 403140"/>
                <a:gd name="connsiteY4" fmla="*/ 8 h 371536"/>
                <a:gd name="connsiteX5" fmla="*/ 177769 w 403140"/>
                <a:gd name="connsiteY5" fmla="*/ 69064 h 371536"/>
                <a:gd name="connsiteX6" fmla="*/ 34894 w 403140"/>
                <a:gd name="connsiteY6" fmla="*/ 192889 h 371536"/>
                <a:gd name="connsiteX7" fmla="*/ 1557 w 403140"/>
                <a:gd name="connsiteY7" fmla="*/ 371483 h 371536"/>
                <a:gd name="connsiteX0" fmla="*/ 2438 w 404021"/>
                <a:gd name="connsiteY0" fmla="*/ 371483 h 371483"/>
                <a:gd name="connsiteX1" fmla="*/ 85781 w 404021"/>
                <a:gd name="connsiteY1" fmla="*/ 195270 h 371483"/>
                <a:gd name="connsiteX2" fmla="*/ 264375 w 404021"/>
                <a:gd name="connsiteY2" fmla="*/ 76208 h 371483"/>
                <a:gd name="connsiteX3" fmla="*/ 383438 w 404021"/>
                <a:gd name="connsiteY3" fmla="*/ 64302 h 371483"/>
                <a:gd name="connsiteX4" fmla="*/ 383438 w 404021"/>
                <a:gd name="connsiteY4" fmla="*/ 8 h 371483"/>
                <a:gd name="connsiteX5" fmla="*/ 178650 w 404021"/>
                <a:gd name="connsiteY5" fmla="*/ 69064 h 371483"/>
                <a:gd name="connsiteX6" fmla="*/ 35775 w 404021"/>
                <a:gd name="connsiteY6" fmla="*/ 192889 h 371483"/>
                <a:gd name="connsiteX7" fmla="*/ 2438 w 404021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397682"/>
                <a:gd name="connsiteY0" fmla="*/ 371487 h 371487"/>
                <a:gd name="connsiteX1" fmla="*/ 85781 w 397682"/>
                <a:gd name="connsiteY1" fmla="*/ 195274 h 371487"/>
                <a:gd name="connsiteX2" fmla="*/ 266756 w 397682"/>
                <a:gd name="connsiteY2" fmla="*/ 78593 h 371487"/>
                <a:gd name="connsiteX3" fmla="*/ 383438 w 397682"/>
                <a:gd name="connsiteY3" fmla="*/ 64306 h 371487"/>
                <a:gd name="connsiteX4" fmla="*/ 383438 w 397682"/>
                <a:gd name="connsiteY4" fmla="*/ 12 h 371487"/>
                <a:gd name="connsiteX5" fmla="*/ 178650 w 397682"/>
                <a:gd name="connsiteY5" fmla="*/ 69068 h 371487"/>
                <a:gd name="connsiteX6" fmla="*/ 35775 w 397682"/>
                <a:gd name="connsiteY6" fmla="*/ 192893 h 371487"/>
                <a:gd name="connsiteX7" fmla="*/ 2438 w 397682"/>
                <a:gd name="connsiteY7" fmla="*/ 371487 h 371487"/>
                <a:gd name="connsiteX0" fmla="*/ 2438 w 397682"/>
                <a:gd name="connsiteY0" fmla="*/ 371487 h 371487"/>
                <a:gd name="connsiteX1" fmla="*/ 85781 w 397682"/>
                <a:gd name="connsiteY1" fmla="*/ 195274 h 371487"/>
                <a:gd name="connsiteX2" fmla="*/ 266756 w 397682"/>
                <a:gd name="connsiteY2" fmla="*/ 78593 h 371487"/>
                <a:gd name="connsiteX3" fmla="*/ 383438 w 397682"/>
                <a:gd name="connsiteY3" fmla="*/ 64306 h 371487"/>
                <a:gd name="connsiteX4" fmla="*/ 383438 w 397682"/>
                <a:gd name="connsiteY4" fmla="*/ 12 h 371487"/>
                <a:gd name="connsiteX5" fmla="*/ 178650 w 397682"/>
                <a:gd name="connsiteY5" fmla="*/ 69068 h 371487"/>
                <a:gd name="connsiteX6" fmla="*/ 35775 w 397682"/>
                <a:gd name="connsiteY6" fmla="*/ 192893 h 371487"/>
                <a:gd name="connsiteX7" fmla="*/ 2438 w 397682"/>
                <a:gd name="connsiteY7" fmla="*/ 371487 h 371487"/>
                <a:gd name="connsiteX0" fmla="*/ 2438 w 385177"/>
                <a:gd name="connsiteY0" fmla="*/ 371475 h 371475"/>
                <a:gd name="connsiteX1" fmla="*/ 85781 w 385177"/>
                <a:gd name="connsiteY1" fmla="*/ 195262 h 371475"/>
                <a:gd name="connsiteX2" fmla="*/ 266756 w 385177"/>
                <a:gd name="connsiteY2" fmla="*/ 78581 h 371475"/>
                <a:gd name="connsiteX3" fmla="*/ 383438 w 385177"/>
                <a:gd name="connsiteY3" fmla="*/ 64294 h 371475"/>
                <a:gd name="connsiteX4" fmla="*/ 383438 w 385177"/>
                <a:gd name="connsiteY4" fmla="*/ 0 h 371475"/>
                <a:gd name="connsiteX5" fmla="*/ 178650 w 385177"/>
                <a:gd name="connsiteY5" fmla="*/ 69056 h 371475"/>
                <a:gd name="connsiteX6" fmla="*/ 35775 w 385177"/>
                <a:gd name="connsiteY6" fmla="*/ 192881 h 371475"/>
                <a:gd name="connsiteX7" fmla="*/ 2438 w 385177"/>
                <a:gd name="connsiteY7" fmla="*/ 371475 h 371475"/>
                <a:gd name="connsiteX0" fmla="*/ 2438 w 385177"/>
                <a:gd name="connsiteY0" fmla="*/ 371475 h 371475"/>
                <a:gd name="connsiteX1" fmla="*/ 85781 w 385177"/>
                <a:gd name="connsiteY1" fmla="*/ 195262 h 371475"/>
                <a:gd name="connsiteX2" fmla="*/ 266756 w 385177"/>
                <a:gd name="connsiteY2" fmla="*/ 78581 h 371475"/>
                <a:gd name="connsiteX3" fmla="*/ 383438 w 385177"/>
                <a:gd name="connsiteY3" fmla="*/ 64294 h 371475"/>
                <a:gd name="connsiteX4" fmla="*/ 383438 w 385177"/>
                <a:gd name="connsiteY4" fmla="*/ 0 h 371475"/>
                <a:gd name="connsiteX5" fmla="*/ 178650 w 385177"/>
                <a:gd name="connsiteY5" fmla="*/ 69056 h 371475"/>
                <a:gd name="connsiteX6" fmla="*/ 35775 w 385177"/>
                <a:gd name="connsiteY6" fmla="*/ 192881 h 371475"/>
                <a:gd name="connsiteX7" fmla="*/ 2438 w 385177"/>
                <a:gd name="connsiteY7" fmla="*/ 371475 h 371475"/>
                <a:gd name="connsiteX0" fmla="*/ 2678 w 385417"/>
                <a:gd name="connsiteY0" fmla="*/ 371475 h 371475"/>
                <a:gd name="connsiteX1" fmla="*/ 86021 w 385417"/>
                <a:gd name="connsiteY1" fmla="*/ 195262 h 371475"/>
                <a:gd name="connsiteX2" fmla="*/ 266996 w 385417"/>
                <a:gd name="connsiteY2" fmla="*/ 78581 h 371475"/>
                <a:gd name="connsiteX3" fmla="*/ 383678 w 385417"/>
                <a:gd name="connsiteY3" fmla="*/ 64294 h 371475"/>
                <a:gd name="connsiteX4" fmla="*/ 383678 w 385417"/>
                <a:gd name="connsiteY4" fmla="*/ 0 h 371475"/>
                <a:gd name="connsiteX5" fmla="*/ 186034 w 385417"/>
                <a:gd name="connsiteY5" fmla="*/ 76200 h 371475"/>
                <a:gd name="connsiteX6" fmla="*/ 36015 w 385417"/>
                <a:gd name="connsiteY6" fmla="*/ 192881 h 371475"/>
                <a:gd name="connsiteX7" fmla="*/ 2678 w 385417"/>
                <a:gd name="connsiteY7" fmla="*/ 371475 h 371475"/>
                <a:gd name="connsiteX0" fmla="*/ 778 w 383517"/>
                <a:gd name="connsiteY0" fmla="*/ 371475 h 371478"/>
                <a:gd name="connsiteX1" fmla="*/ 84121 w 383517"/>
                <a:gd name="connsiteY1" fmla="*/ 195262 h 371478"/>
                <a:gd name="connsiteX2" fmla="*/ 265096 w 383517"/>
                <a:gd name="connsiteY2" fmla="*/ 78581 h 371478"/>
                <a:gd name="connsiteX3" fmla="*/ 381778 w 383517"/>
                <a:gd name="connsiteY3" fmla="*/ 64294 h 371478"/>
                <a:gd name="connsiteX4" fmla="*/ 381778 w 383517"/>
                <a:gd name="connsiteY4" fmla="*/ 0 h 371478"/>
                <a:gd name="connsiteX5" fmla="*/ 184134 w 383517"/>
                <a:gd name="connsiteY5" fmla="*/ 76200 h 371478"/>
                <a:gd name="connsiteX6" fmla="*/ 50784 w 383517"/>
                <a:gd name="connsiteY6" fmla="*/ 200024 h 371478"/>
                <a:gd name="connsiteX7" fmla="*/ 778 w 383517"/>
                <a:gd name="connsiteY7" fmla="*/ 371475 h 371478"/>
                <a:gd name="connsiteX0" fmla="*/ 778 w 383517"/>
                <a:gd name="connsiteY0" fmla="*/ 371475 h 371478"/>
                <a:gd name="connsiteX1" fmla="*/ 84121 w 383517"/>
                <a:gd name="connsiteY1" fmla="*/ 195262 h 371478"/>
                <a:gd name="connsiteX2" fmla="*/ 265096 w 383517"/>
                <a:gd name="connsiteY2" fmla="*/ 78581 h 371478"/>
                <a:gd name="connsiteX3" fmla="*/ 269861 w 383517"/>
                <a:gd name="connsiteY3" fmla="*/ 83344 h 371478"/>
                <a:gd name="connsiteX4" fmla="*/ 381778 w 383517"/>
                <a:gd name="connsiteY4" fmla="*/ 64294 h 371478"/>
                <a:gd name="connsiteX5" fmla="*/ 381778 w 383517"/>
                <a:gd name="connsiteY5" fmla="*/ 0 h 371478"/>
                <a:gd name="connsiteX6" fmla="*/ 184134 w 383517"/>
                <a:gd name="connsiteY6" fmla="*/ 76200 h 371478"/>
                <a:gd name="connsiteX7" fmla="*/ 50784 w 383517"/>
                <a:gd name="connsiteY7" fmla="*/ 200024 h 371478"/>
                <a:gd name="connsiteX8" fmla="*/ 778 w 383517"/>
                <a:gd name="connsiteY8" fmla="*/ 371475 h 371478"/>
                <a:gd name="connsiteX0" fmla="*/ 1069 w 383808"/>
                <a:gd name="connsiteY0" fmla="*/ 371475 h 371475"/>
                <a:gd name="connsiteX1" fmla="*/ 91556 w 383808"/>
                <a:gd name="connsiteY1" fmla="*/ 200024 h 371475"/>
                <a:gd name="connsiteX2" fmla="*/ 265387 w 383808"/>
                <a:gd name="connsiteY2" fmla="*/ 78581 h 371475"/>
                <a:gd name="connsiteX3" fmla="*/ 270152 w 383808"/>
                <a:gd name="connsiteY3" fmla="*/ 83344 h 371475"/>
                <a:gd name="connsiteX4" fmla="*/ 382069 w 383808"/>
                <a:gd name="connsiteY4" fmla="*/ 64294 h 371475"/>
                <a:gd name="connsiteX5" fmla="*/ 382069 w 383808"/>
                <a:gd name="connsiteY5" fmla="*/ 0 h 371475"/>
                <a:gd name="connsiteX6" fmla="*/ 184425 w 383808"/>
                <a:gd name="connsiteY6" fmla="*/ 76200 h 371475"/>
                <a:gd name="connsiteX7" fmla="*/ 51075 w 383808"/>
                <a:gd name="connsiteY7" fmla="*/ 200024 h 371475"/>
                <a:gd name="connsiteX8" fmla="*/ 1069 w 383808"/>
                <a:gd name="connsiteY8" fmla="*/ 371475 h 371475"/>
                <a:gd name="connsiteX0" fmla="*/ 1069 w 383538"/>
                <a:gd name="connsiteY0" fmla="*/ 371475 h 371475"/>
                <a:gd name="connsiteX1" fmla="*/ 91556 w 383538"/>
                <a:gd name="connsiteY1" fmla="*/ 200024 h 371475"/>
                <a:gd name="connsiteX2" fmla="*/ 265387 w 383538"/>
                <a:gd name="connsiteY2" fmla="*/ 78581 h 371475"/>
                <a:gd name="connsiteX3" fmla="*/ 270152 w 383538"/>
                <a:gd name="connsiteY3" fmla="*/ 83344 h 371475"/>
                <a:gd name="connsiteX4" fmla="*/ 379688 w 383538"/>
                <a:gd name="connsiteY4" fmla="*/ 73819 h 371475"/>
                <a:gd name="connsiteX5" fmla="*/ 382069 w 383538"/>
                <a:gd name="connsiteY5" fmla="*/ 0 h 371475"/>
                <a:gd name="connsiteX6" fmla="*/ 184425 w 383538"/>
                <a:gd name="connsiteY6" fmla="*/ 76200 h 371475"/>
                <a:gd name="connsiteX7" fmla="*/ 51075 w 383538"/>
                <a:gd name="connsiteY7" fmla="*/ 200024 h 371475"/>
                <a:gd name="connsiteX8" fmla="*/ 1069 w 383538"/>
                <a:gd name="connsiteY8" fmla="*/ 371475 h 371475"/>
                <a:gd name="connsiteX0" fmla="*/ 1069 w 383538"/>
                <a:gd name="connsiteY0" fmla="*/ 371475 h 371475"/>
                <a:gd name="connsiteX1" fmla="*/ 91556 w 383538"/>
                <a:gd name="connsiteY1" fmla="*/ 200024 h 371475"/>
                <a:gd name="connsiteX2" fmla="*/ 265387 w 383538"/>
                <a:gd name="connsiteY2" fmla="*/ 78581 h 371475"/>
                <a:gd name="connsiteX3" fmla="*/ 270152 w 383538"/>
                <a:gd name="connsiteY3" fmla="*/ 83344 h 371475"/>
                <a:gd name="connsiteX4" fmla="*/ 379688 w 383538"/>
                <a:gd name="connsiteY4" fmla="*/ 73819 h 371475"/>
                <a:gd name="connsiteX5" fmla="*/ 382069 w 383538"/>
                <a:gd name="connsiteY5" fmla="*/ 0 h 371475"/>
                <a:gd name="connsiteX6" fmla="*/ 184425 w 383538"/>
                <a:gd name="connsiteY6" fmla="*/ 76200 h 371475"/>
                <a:gd name="connsiteX7" fmla="*/ 51075 w 383538"/>
                <a:gd name="connsiteY7" fmla="*/ 200024 h 371475"/>
                <a:gd name="connsiteX8" fmla="*/ 1069 w 383538"/>
                <a:gd name="connsiteY8" fmla="*/ 371475 h 371475"/>
                <a:gd name="connsiteX0" fmla="*/ 1069 w 383538"/>
                <a:gd name="connsiteY0" fmla="*/ 371475 h 371475"/>
                <a:gd name="connsiteX1" fmla="*/ 91556 w 383538"/>
                <a:gd name="connsiteY1" fmla="*/ 200024 h 371475"/>
                <a:gd name="connsiteX2" fmla="*/ 265387 w 383538"/>
                <a:gd name="connsiteY2" fmla="*/ 78581 h 371475"/>
                <a:gd name="connsiteX3" fmla="*/ 270152 w 383538"/>
                <a:gd name="connsiteY3" fmla="*/ 95250 h 371475"/>
                <a:gd name="connsiteX4" fmla="*/ 379688 w 383538"/>
                <a:gd name="connsiteY4" fmla="*/ 73819 h 371475"/>
                <a:gd name="connsiteX5" fmla="*/ 382069 w 383538"/>
                <a:gd name="connsiteY5" fmla="*/ 0 h 371475"/>
                <a:gd name="connsiteX6" fmla="*/ 184425 w 383538"/>
                <a:gd name="connsiteY6" fmla="*/ 76200 h 371475"/>
                <a:gd name="connsiteX7" fmla="*/ 51075 w 383538"/>
                <a:gd name="connsiteY7" fmla="*/ 200024 h 371475"/>
                <a:gd name="connsiteX8" fmla="*/ 1069 w 383538"/>
                <a:gd name="connsiteY8" fmla="*/ 371475 h 371475"/>
                <a:gd name="connsiteX0" fmla="*/ 1069 w 383538"/>
                <a:gd name="connsiteY0" fmla="*/ 371475 h 371475"/>
                <a:gd name="connsiteX1" fmla="*/ 91556 w 383538"/>
                <a:gd name="connsiteY1" fmla="*/ 200024 h 371475"/>
                <a:gd name="connsiteX2" fmla="*/ 203474 w 383538"/>
                <a:gd name="connsiteY2" fmla="*/ 123825 h 371475"/>
                <a:gd name="connsiteX3" fmla="*/ 270152 w 383538"/>
                <a:gd name="connsiteY3" fmla="*/ 95250 h 371475"/>
                <a:gd name="connsiteX4" fmla="*/ 379688 w 383538"/>
                <a:gd name="connsiteY4" fmla="*/ 73819 h 371475"/>
                <a:gd name="connsiteX5" fmla="*/ 382069 w 383538"/>
                <a:gd name="connsiteY5" fmla="*/ 0 h 371475"/>
                <a:gd name="connsiteX6" fmla="*/ 184425 w 383538"/>
                <a:gd name="connsiteY6" fmla="*/ 76200 h 371475"/>
                <a:gd name="connsiteX7" fmla="*/ 51075 w 383538"/>
                <a:gd name="connsiteY7" fmla="*/ 200024 h 371475"/>
                <a:gd name="connsiteX8" fmla="*/ 1069 w 383538"/>
                <a:gd name="connsiteY8" fmla="*/ 371475 h 371475"/>
                <a:gd name="connsiteX0" fmla="*/ 1303 w 376629"/>
                <a:gd name="connsiteY0" fmla="*/ 385763 h 385763"/>
                <a:gd name="connsiteX1" fmla="*/ 84647 w 376629"/>
                <a:gd name="connsiteY1" fmla="*/ 200024 h 385763"/>
                <a:gd name="connsiteX2" fmla="*/ 196565 w 376629"/>
                <a:gd name="connsiteY2" fmla="*/ 123825 h 385763"/>
                <a:gd name="connsiteX3" fmla="*/ 263243 w 376629"/>
                <a:gd name="connsiteY3" fmla="*/ 95250 h 385763"/>
                <a:gd name="connsiteX4" fmla="*/ 372779 w 376629"/>
                <a:gd name="connsiteY4" fmla="*/ 73819 h 385763"/>
                <a:gd name="connsiteX5" fmla="*/ 375160 w 376629"/>
                <a:gd name="connsiteY5" fmla="*/ 0 h 385763"/>
                <a:gd name="connsiteX6" fmla="*/ 177516 w 376629"/>
                <a:gd name="connsiteY6" fmla="*/ 76200 h 385763"/>
                <a:gd name="connsiteX7" fmla="*/ 44166 w 376629"/>
                <a:gd name="connsiteY7" fmla="*/ 200024 h 385763"/>
                <a:gd name="connsiteX8" fmla="*/ 1303 w 376629"/>
                <a:gd name="connsiteY8" fmla="*/ 385763 h 385763"/>
                <a:gd name="connsiteX0" fmla="*/ 1303 w 375160"/>
                <a:gd name="connsiteY0" fmla="*/ 385763 h 385763"/>
                <a:gd name="connsiteX1" fmla="*/ 84647 w 375160"/>
                <a:gd name="connsiteY1" fmla="*/ 200024 h 385763"/>
                <a:gd name="connsiteX2" fmla="*/ 196565 w 375160"/>
                <a:gd name="connsiteY2" fmla="*/ 123825 h 385763"/>
                <a:gd name="connsiteX3" fmla="*/ 263243 w 375160"/>
                <a:gd name="connsiteY3" fmla="*/ 95250 h 385763"/>
                <a:gd name="connsiteX4" fmla="*/ 372779 w 375160"/>
                <a:gd name="connsiteY4" fmla="*/ 73819 h 385763"/>
                <a:gd name="connsiteX5" fmla="*/ 375160 w 375160"/>
                <a:gd name="connsiteY5" fmla="*/ 0 h 385763"/>
                <a:gd name="connsiteX6" fmla="*/ 177516 w 375160"/>
                <a:gd name="connsiteY6" fmla="*/ 76200 h 385763"/>
                <a:gd name="connsiteX7" fmla="*/ 44166 w 375160"/>
                <a:gd name="connsiteY7" fmla="*/ 200024 h 385763"/>
                <a:gd name="connsiteX8" fmla="*/ 1303 w 375160"/>
                <a:gd name="connsiteY8" fmla="*/ 385763 h 385763"/>
                <a:gd name="connsiteX0" fmla="*/ 1303 w 375160"/>
                <a:gd name="connsiteY0" fmla="*/ 385763 h 385763"/>
                <a:gd name="connsiteX1" fmla="*/ 84647 w 375160"/>
                <a:gd name="connsiteY1" fmla="*/ 200024 h 385763"/>
                <a:gd name="connsiteX2" fmla="*/ 196565 w 375160"/>
                <a:gd name="connsiteY2" fmla="*/ 123825 h 385763"/>
                <a:gd name="connsiteX3" fmla="*/ 263243 w 375160"/>
                <a:gd name="connsiteY3" fmla="*/ 95250 h 385763"/>
                <a:gd name="connsiteX4" fmla="*/ 372779 w 375160"/>
                <a:gd name="connsiteY4" fmla="*/ 73819 h 385763"/>
                <a:gd name="connsiteX5" fmla="*/ 375160 w 375160"/>
                <a:gd name="connsiteY5" fmla="*/ 0 h 385763"/>
                <a:gd name="connsiteX6" fmla="*/ 177516 w 375160"/>
                <a:gd name="connsiteY6" fmla="*/ 76200 h 385763"/>
                <a:gd name="connsiteX7" fmla="*/ 44166 w 375160"/>
                <a:gd name="connsiteY7" fmla="*/ 200024 h 385763"/>
                <a:gd name="connsiteX8" fmla="*/ 1303 w 375160"/>
                <a:gd name="connsiteY8" fmla="*/ 385763 h 38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5160" h="385763">
                  <a:moveTo>
                    <a:pt x="1303" y="385763"/>
                  </a:moveTo>
                  <a:cubicBezTo>
                    <a:pt x="8050" y="385763"/>
                    <a:pt x="52103" y="243680"/>
                    <a:pt x="84647" y="200024"/>
                  </a:cubicBezTo>
                  <a:cubicBezTo>
                    <a:pt x="117191" y="156368"/>
                    <a:pt x="166799" y="141287"/>
                    <a:pt x="196565" y="123825"/>
                  </a:cubicBezTo>
                  <a:cubicBezTo>
                    <a:pt x="226331" y="106363"/>
                    <a:pt x="243796" y="97631"/>
                    <a:pt x="263243" y="95250"/>
                  </a:cubicBezTo>
                  <a:cubicBezTo>
                    <a:pt x="282690" y="92869"/>
                    <a:pt x="294992" y="84138"/>
                    <a:pt x="372779" y="73819"/>
                  </a:cubicBezTo>
                  <a:cubicBezTo>
                    <a:pt x="373176" y="20240"/>
                    <a:pt x="371191" y="53974"/>
                    <a:pt x="375160" y="0"/>
                  </a:cubicBezTo>
                  <a:cubicBezTo>
                    <a:pt x="314835" y="12701"/>
                    <a:pt x="235460" y="44053"/>
                    <a:pt x="177516" y="76200"/>
                  </a:cubicBezTo>
                  <a:cubicBezTo>
                    <a:pt x="119572" y="108347"/>
                    <a:pt x="73535" y="148430"/>
                    <a:pt x="44166" y="200024"/>
                  </a:cubicBezTo>
                  <a:cubicBezTo>
                    <a:pt x="14797" y="251618"/>
                    <a:pt x="-5444" y="385763"/>
                    <a:pt x="1303" y="38576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2" name="Volný tvar 101"/>
            <p:cNvSpPr/>
            <p:nvPr/>
          </p:nvSpPr>
          <p:spPr>
            <a:xfrm flipV="1">
              <a:off x="4003957" y="5333840"/>
              <a:ext cx="375160" cy="385763"/>
            </a:xfrm>
            <a:custGeom>
              <a:avLst/>
              <a:gdLst>
                <a:gd name="connsiteX0" fmla="*/ 1557 w 403140"/>
                <a:gd name="connsiteY0" fmla="*/ 371483 h 371536"/>
                <a:gd name="connsiteX1" fmla="*/ 70613 w 403140"/>
                <a:gd name="connsiteY1" fmla="*/ 173839 h 371536"/>
                <a:gd name="connsiteX2" fmla="*/ 263494 w 403140"/>
                <a:gd name="connsiteY2" fmla="*/ 76208 h 371536"/>
                <a:gd name="connsiteX3" fmla="*/ 382557 w 403140"/>
                <a:gd name="connsiteY3" fmla="*/ 64302 h 371536"/>
                <a:gd name="connsiteX4" fmla="*/ 382557 w 403140"/>
                <a:gd name="connsiteY4" fmla="*/ 8 h 371536"/>
                <a:gd name="connsiteX5" fmla="*/ 177769 w 403140"/>
                <a:gd name="connsiteY5" fmla="*/ 69064 h 371536"/>
                <a:gd name="connsiteX6" fmla="*/ 34894 w 403140"/>
                <a:gd name="connsiteY6" fmla="*/ 192889 h 371536"/>
                <a:gd name="connsiteX7" fmla="*/ 1557 w 403140"/>
                <a:gd name="connsiteY7" fmla="*/ 371483 h 371536"/>
                <a:gd name="connsiteX0" fmla="*/ 2438 w 404021"/>
                <a:gd name="connsiteY0" fmla="*/ 371483 h 371483"/>
                <a:gd name="connsiteX1" fmla="*/ 85781 w 404021"/>
                <a:gd name="connsiteY1" fmla="*/ 195270 h 371483"/>
                <a:gd name="connsiteX2" fmla="*/ 264375 w 404021"/>
                <a:gd name="connsiteY2" fmla="*/ 76208 h 371483"/>
                <a:gd name="connsiteX3" fmla="*/ 383438 w 404021"/>
                <a:gd name="connsiteY3" fmla="*/ 64302 h 371483"/>
                <a:gd name="connsiteX4" fmla="*/ 383438 w 404021"/>
                <a:gd name="connsiteY4" fmla="*/ 8 h 371483"/>
                <a:gd name="connsiteX5" fmla="*/ 178650 w 404021"/>
                <a:gd name="connsiteY5" fmla="*/ 69064 h 371483"/>
                <a:gd name="connsiteX6" fmla="*/ 35775 w 404021"/>
                <a:gd name="connsiteY6" fmla="*/ 192889 h 371483"/>
                <a:gd name="connsiteX7" fmla="*/ 2438 w 404021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403893"/>
                <a:gd name="connsiteY0" fmla="*/ 371483 h 371483"/>
                <a:gd name="connsiteX1" fmla="*/ 85781 w 403893"/>
                <a:gd name="connsiteY1" fmla="*/ 195270 h 371483"/>
                <a:gd name="connsiteX2" fmla="*/ 266756 w 403893"/>
                <a:gd name="connsiteY2" fmla="*/ 78589 h 371483"/>
                <a:gd name="connsiteX3" fmla="*/ 383438 w 403893"/>
                <a:gd name="connsiteY3" fmla="*/ 64302 h 371483"/>
                <a:gd name="connsiteX4" fmla="*/ 383438 w 403893"/>
                <a:gd name="connsiteY4" fmla="*/ 8 h 371483"/>
                <a:gd name="connsiteX5" fmla="*/ 178650 w 403893"/>
                <a:gd name="connsiteY5" fmla="*/ 69064 h 371483"/>
                <a:gd name="connsiteX6" fmla="*/ 35775 w 403893"/>
                <a:gd name="connsiteY6" fmla="*/ 192889 h 371483"/>
                <a:gd name="connsiteX7" fmla="*/ 2438 w 403893"/>
                <a:gd name="connsiteY7" fmla="*/ 371483 h 371483"/>
                <a:gd name="connsiteX0" fmla="*/ 2438 w 397682"/>
                <a:gd name="connsiteY0" fmla="*/ 371487 h 371487"/>
                <a:gd name="connsiteX1" fmla="*/ 85781 w 397682"/>
                <a:gd name="connsiteY1" fmla="*/ 195274 h 371487"/>
                <a:gd name="connsiteX2" fmla="*/ 266756 w 397682"/>
                <a:gd name="connsiteY2" fmla="*/ 78593 h 371487"/>
                <a:gd name="connsiteX3" fmla="*/ 383438 w 397682"/>
                <a:gd name="connsiteY3" fmla="*/ 64306 h 371487"/>
                <a:gd name="connsiteX4" fmla="*/ 383438 w 397682"/>
                <a:gd name="connsiteY4" fmla="*/ 12 h 371487"/>
                <a:gd name="connsiteX5" fmla="*/ 178650 w 397682"/>
                <a:gd name="connsiteY5" fmla="*/ 69068 h 371487"/>
                <a:gd name="connsiteX6" fmla="*/ 35775 w 397682"/>
                <a:gd name="connsiteY6" fmla="*/ 192893 h 371487"/>
                <a:gd name="connsiteX7" fmla="*/ 2438 w 397682"/>
                <a:gd name="connsiteY7" fmla="*/ 371487 h 371487"/>
                <a:gd name="connsiteX0" fmla="*/ 2438 w 397682"/>
                <a:gd name="connsiteY0" fmla="*/ 371487 h 371487"/>
                <a:gd name="connsiteX1" fmla="*/ 85781 w 397682"/>
                <a:gd name="connsiteY1" fmla="*/ 195274 h 371487"/>
                <a:gd name="connsiteX2" fmla="*/ 266756 w 397682"/>
                <a:gd name="connsiteY2" fmla="*/ 78593 h 371487"/>
                <a:gd name="connsiteX3" fmla="*/ 383438 w 397682"/>
                <a:gd name="connsiteY3" fmla="*/ 64306 h 371487"/>
                <a:gd name="connsiteX4" fmla="*/ 383438 w 397682"/>
                <a:gd name="connsiteY4" fmla="*/ 12 h 371487"/>
                <a:gd name="connsiteX5" fmla="*/ 178650 w 397682"/>
                <a:gd name="connsiteY5" fmla="*/ 69068 h 371487"/>
                <a:gd name="connsiteX6" fmla="*/ 35775 w 397682"/>
                <a:gd name="connsiteY6" fmla="*/ 192893 h 371487"/>
                <a:gd name="connsiteX7" fmla="*/ 2438 w 397682"/>
                <a:gd name="connsiteY7" fmla="*/ 371487 h 371487"/>
                <a:gd name="connsiteX0" fmla="*/ 2438 w 385177"/>
                <a:gd name="connsiteY0" fmla="*/ 371475 h 371475"/>
                <a:gd name="connsiteX1" fmla="*/ 85781 w 385177"/>
                <a:gd name="connsiteY1" fmla="*/ 195262 h 371475"/>
                <a:gd name="connsiteX2" fmla="*/ 266756 w 385177"/>
                <a:gd name="connsiteY2" fmla="*/ 78581 h 371475"/>
                <a:gd name="connsiteX3" fmla="*/ 383438 w 385177"/>
                <a:gd name="connsiteY3" fmla="*/ 64294 h 371475"/>
                <a:gd name="connsiteX4" fmla="*/ 383438 w 385177"/>
                <a:gd name="connsiteY4" fmla="*/ 0 h 371475"/>
                <a:gd name="connsiteX5" fmla="*/ 178650 w 385177"/>
                <a:gd name="connsiteY5" fmla="*/ 69056 h 371475"/>
                <a:gd name="connsiteX6" fmla="*/ 35775 w 385177"/>
                <a:gd name="connsiteY6" fmla="*/ 192881 h 371475"/>
                <a:gd name="connsiteX7" fmla="*/ 2438 w 385177"/>
                <a:gd name="connsiteY7" fmla="*/ 371475 h 371475"/>
                <a:gd name="connsiteX0" fmla="*/ 2438 w 385177"/>
                <a:gd name="connsiteY0" fmla="*/ 371475 h 371475"/>
                <a:gd name="connsiteX1" fmla="*/ 85781 w 385177"/>
                <a:gd name="connsiteY1" fmla="*/ 195262 h 371475"/>
                <a:gd name="connsiteX2" fmla="*/ 266756 w 385177"/>
                <a:gd name="connsiteY2" fmla="*/ 78581 h 371475"/>
                <a:gd name="connsiteX3" fmla="*/ 383438 w 385177"/>
                <a:gd name="connsiteY3" fmla="*/ 64294 h 371475"/>
                <a:gd name="connsiteX4" fmla="*/ 383438 w 385177"/>
                <a:gd name="connsiteY4" fmla="*/ 0 h 371475"/>
                <a:gd name="connsiteX5" fmla="*/ 178650 w 385177"/>
                <a:gd name="connsiteY5" fmla="*/ 69056 h 371475"/>
                <a:gd name="connsiteX6" fmla="*/ 35775 w 385177"/>
                <a:gd name="connsiteY6" fmla="*/ 192881 h 371475"/>
                <a:gd name="connsiteX7" fmla="*/ 2438 w 385177"/>
                <a:gd name="connsiteY7" fmla="*/ 371475 h 371475"/>
                <a:gd name="connsiteX0" fmla="*/ 2678 w 385417"/>
                <a:gd name="connsiteY0" fmla="*/ 371475 h 371475"/>
                <a:gd name="connsiteX1" fmla="*/ 86021 w 385417"/>
                <a:gd name="connsiteY1" fmla="*/ 195262 h 371475"/>
                <a:gd name="connsiteX2" fmla="*/ 266996 w 385417"/>
                <a:gd name="connsiteY2" fmla="*/ 78581 h 371475"/>
                <a:gd name="connsiteX3" fmla="*/ 383678 w 385417"/>
                <a:gd name="connsiteY3" fmla="*/ 64294 h 371475"/>
                <a:gd name="connsiteX4" fmla="*/ 383678 w 385417"/>
                <a:gd name="connsiteY4" fmla="*/ 0 h 371475"/>
                <a:gd name="connsiteX5" fmla="*/ 186034 w 385417"/>
                <a:gd name="connsiteY5" fmla="*/ 76200 h 371475"/>
                <a:gd name="connsiteX6" fmla="*/ 36015 w 385417"/>
                <a:gd name="connsiteY6" fmla="*/ 192881 h 371475"/>
                <a:gd name="connsiteX7" fmla="*/ 2678 w 385417"/>
                <a:gd name="connsiteY7" fmla="*/ 371475 h 371475"/>
                <a:gd name="connsiteX0" fmla="*/ 778 w 383517"/>
                <a:gd name="connsiteY0" fmla="*/ 371475 h 371478"/>
                <a:gd name="connsiteX1" fmla="*/ 84121 w 383517"/>
                <a:gd name="connsiteY1" fmla="*/ 195262 h 371478"/>
                <a:gd name="connsiteX2" fmla="*/ 265096 w 383517"/>
                <a:gd name="connsiteY2" fmla="*/ 78581 h 371478"/>
                <a:gd name="connsiteX3" fmla="*/ 381778 w 383517"/>
                <a:gd name="connsiteY3" fmla="*/ 64294 h 371478"/>
                <a:gd name="connsiteX4" fmla="*/ 381778 w 383517"/>
                <a:gd name="connsiteY4" fmla="*/ 0 h 371478"/>
                <a:gd name="connsiteX5" fmla="*/ 184134 w 383517"/>
                <a:gd name="connsiteY5" fmla="*/ 76200 h 371478"/>
                <a:gd name="connsiteX6" fmla="*/ 50784 w 383517"/>
                <a:gd name="connsiteY6" fmla="*/ 200024 h 371478"/>
                <a:gd name="connsiteX7" fmla="*/ 778 w 383517"/>
                <a:gd name="connsiteY7" fmla="*/ 371475 h 371478"/>
                <a:gd name="connsiteX0" fmla="*/ 778 w 383517"/>
                <a:gd name="connsiteY0" fmla="*/ 371475 h 371478"/>
                <a:gd name="connsiteX1" fmla="*/ 84121 w 383517"/>
                <a:gd name="connsiteY1" fmla="*/ 195262 h 371478"/>
                <a:gd name="connsiteX2" fmla="*/ 265096 w 383517"/>
                <a:gd name="connsiteY2" fmla="*/ 78581 h 371478"/>
                <a:gd name="connsiteX3" fmla="*/ 269861 w 383517"/>
                <a:gd name="connsiteY3" fmla="*/ 83344 h 371478"/>
                <a:gd name="connsiteX4" fmla="*/ 381778 w 383517"/>
                <a:gd name="connsiteY4" fmla="*/ 64294 h 371478"/>
                <a:gd name="connsiteX5" fmla="*/ 381778 w 383517"/>
                <a:gd name="connsiteY5" fmla="*/ 0 h 371478"/>
                <a:gd name="connsiteX6" fmla="*/ 184134 w 383517"/>
                <a:gd name="connsiteY6" fmla="*/ 76200 h 371478"/>
                <a:gd name="connsiteX7" fmla="*/ 50784 w 383517"/>
                <a:gd name="connsiteY7" fmla="*/ 200024 h 371478"/>
                <a:gd name="connsiteX8" fmla="*/ 778 w 383517"/>
                <a:gd name="connsiteY8" fmla="*/ 371475 h 371478"/>
                <a:gd name="connsiteX0" fmla="*/ 1069 w 383808"/>
                <a:gd name="connsiteY0" fmla="*/ 371475 h 371475"/>
                <a:gd name="connsiteX1" fmla="*/ 91556 w 383808"/>
                <a:gd name="connsiteY1" fmla="*/ 200024 h 371475"/>
                <a:gd name="connsiteX2" fmla="*/ 265387 w 383808"/>
                <a:gd name="connsiteY2" fmla="*/ 78581 h 371475"/>
                <a:gd name="connsiteX3" fmla="*/ 270152 w 383808"/>
                <a:gd name="connsiteY3" fmla="*/ 83344 h 371475"/>
                <a:gd name="connsiteX4" fmla="*/ 382069 w 383808"/>
                <a:gd name="connsiteY4" fmla="*/ 64294 h 371475"/>
                <a:gd name="connsiteX5" fmla="*/ 382069 w 383808"/>
                <a:gd name="connsiteY5" fmla="*/ 0 h 371475"/>
                <a:gd name="connsiteX6" fmla="*/ 184425 w 383808"/>
                <a:gd name="connsiteY6" fmla="*/ 76200 h 371475"/>
                <a:gd name="connsiteX7" fmla="*/ 51075 w 383808"/>
                <a:gd name="connsiteY7" fmla="*/ 200024 h 371475"/>
                <a:gd name="connsiteX8" fmla="*/ 1069 w 383808"/>
                <a:gd name="connsiteY8" fmla="*/ 371475 h 371475"/>
                <a:gd name="connsiteX0" fmla="*/ 1069 w 383538"/>
                <a:gd name="connsiteY0" fmla="*/ 371475 h 371475"/>
                <a:gd name="connsiteX1" fmla="*/ 91556 w 383538"/>
                <a:gd name="connsiteY1" fmla="*/ 200024 h 371475"/>
                <a:gd name="connsiteX2" fmla="*/ 265387 w 383538"/>
                <a:gd name="connsiteY2" fmla="*/ 78581 h 371475"/>
                <a:gd name="connsiteX3" fmla="*/ 270152 w 383538"/>
                <a:gd name="connsiteY3" fmla="*/ 83344 h 371475"/>
                <a:gd name="connsiteX4" fmla="*/ 379688 w 383538"/>
                <a:gd name="connsiteY4" fmla="*/ 73819 h 371475"/>
                <a:gd name="connsiteX5" fmla="*/ 382069 w 383538"/>
                <a:gd name="connsiteY5" fmla="*/ 0 h 371475"/>
                <a:gd name="connsiteX6" fmla="*/ 184425 w 383538"/>
                <a:gd name="connsiteY6" fmla="*/ 76200 h 371475"/>
                <a:gd name="connsiteX7" fmla="*/ 51075 w 383538"/>
                <a:gd name="connsiteY7" fmla="*/ 200024 h 371475"/>
                <a:gd name="connsiteX8" fmla="*/ 1069 w 383538"/>
                <a:gd name="connsiteY8" fmla="*/ 371475 h 371475"/>
                <a:gd name="connsiteX0" fmla="*/ 1069 w 383538"/>
                <a:gd name="connsiteY0" fmla="*/ 371475 h 371475"/>
                <a:gd name="connsiteX1" fmla="*/ 91556 w 383538"/>
                <a:gd name="connsiteY1" fmla="*/ 200024 h 371475"/>
                <a:gd name="connsiteX2" fmla="*/ 265387 w 383538"/>
                <a:gd name="connsiteY2" fmla="*/ 78581 h 371475"/>
                <a:gd name="connsiteX3" fmla="*/ 270152 w 383538"/>
                <a:gd name="connsiteY3" fmla="*/ 83344 h 371475"/>
                <a:gd name="connsiteX4" fmla="*/ 379688 w 383538"/>
                <a:gd name="connsiteY4" fmla="*/ 73819 h 371475"/>
                <a:gd name="connsiteX5" fmla="*/ 382069 w 383538"/>
                <a:gd name="connsiteY5" fmla="*/ 0 h 371475"/>
                <a:gd name="connsiteX6" fmla="*/ 184425 w 383538"/>
                <a:gd name="connsiteY6" fmla="*/ 76200 h 371475"/>
                <a:gd name="connsiteX7" fmla="*/ 51075 w 383538"/>
                <a:gd name="connsiteY7" fmla="*/ 200024 h 371475"/>
                <a:gd name="connsiteX8" fmla="*/ 1069 w 383538"/>
                <a:gd name="connsiteY8" fmla="*/ 371475 h 371475"/>
                <a:gd name="connsiteX0" fmla="*/ 1069 w 383538"/>
                <a:gd name="connsiteY0" fmla="*/ 371475 h 371475"/>
                <a:gd name="connsiteX1" fmla="*/ 91556 w 383538"/>
                <a:gd name="connsiteY1" fmla="*/ 200024 h 371475"/>
                <a:gd name="connsiteX2" fmla="*/ 265387 w 383538"/>
                <a:gd name="connsiteY2" fmla="*/ 78581 h 371475"/>
                <a:gd name="connsiteX3" fmla="*/ 270152 w 383538"/>
                <a:gd name="connsiteY3" fmla="*/ 95250 h 371475"/>
                <a:gd name="connsiteX4" fmla="*/ 379688 w 383538"/>
                <a:gd name="connsiteY4" fmla="*/ 73819 h 371475"/>
                <a:gd name="connsiteX5" fmla="*/ 382069 w 383538"/>
                <a:gd name="connsiteY5" fmla="*/ 0 h 371475"/>
                <a:gd name="connsiteX6" fmla="*/ 184425 w 383538"/>
                <a:gd name="connsiteY6" fmla="*/ 76200 h 371475"/>
                <a:gd name="connsiteX7" fmla="*/ 51075 w 383538"/>
                <a:gd name="connsiteY7" fmla="*/ 200024 h 371475"/>
                <a:gd name="connsiteX8" fmla="*/ 1069 w 383538"/>
                <a:gd name="connsiteY8" fmla="*/ 371475 h 371475"/>
                <a:gd name="connsiteX0" fmla="*/ 1069 w 383538"/>
                <a:gd name="connsiteY0" fmla="*/ 371475 h 371475"/>
                <a:gd name="connsiteX1" fmla="*/ 91556 w 383538"/>
                <a:gd name="connsiteY1" fmla="*/ 200024 h 371475"/>
                <a:gd name="connsiteX2" fmla="*/ 203474 w 383538"/>
                <a:gd name="connsiteY2" fmla="*/ 123825 h 371475"/>
                <a:gd name="connsiteX3" fmla="*/ 270152 w 383538"/>
                <a:gd name="connsiteY3" fmla="*/ 95250 h 371475"/>
                <a:gd name="connsiteX4" fmla="*/ 379688 w 383538"/>
                <a:gd name="connsiteY4" fmla="*/ 73819 h 371475"/>
                <a:gd name="connsiteX5" fmla="*/ 382069 w 383538"/>
                <a:gd name="connsiteY5" fmla="*/ 0 h 371475"/>
                <a:gd name="connsiteX6" fmla="*/ 184425 w 383538"/>
                <a:gd name="connsiteY6" fmla="*/ 76200 h 371475"/>
                <a:gd name="connsiteX7" fmla="*/ 51075 w 383538"/>
                <a:gd name="connsiteY7" fmla="*/ 200024 h 371475"/>
                <a:gd name="connsiteX8" fmla="*/ 1069 w 383538"/>
                <a:gd name="connsiteY8" fmla="*/ 371475 h 371475"/>
                <a:gd name="connsiteX0" fmla="*/ 1303 w 376629"/>
                <a:gd name="connsiteY0" fmla="*/ 385763 h 385763"/>
                <a:gd name="connsiteX1" fmla="*/ 84647 w 376629"/>
                <a:gd name="connsiteY1" fmla="*/ 200024 h 385763"/>
                <a:gd name="connsiteX2" fmla="*/ 196565 w 376629"/>
                <a:gd name="connsiteY2" fmla="*/ 123825 h 385763"/>
                <a:gd name="connsiteX3" fmla="*/ 263243 w 376629"/>
                <a:gd name="connsiteY3" fmla="*/ 95250 h 385763"/>
                <a:gd name="connsiteX4" fmla="*/ 372779 w 376629"/>
                <a:gd name="connsiteY4" fmla="*/ 73819 h 385763"/>
                <a:gd name="connsiteX5" fmla="*/ 375160 w 376629"/>
                <a:gd name="connsiteY5" fmla="*/ 0 h 385763"/>
                <a:gd name="connsiteX6" fmla="*/ 177516 w 376629"/>
                <a:gd name="connsiteY6" fmla="*/ 76200 h 385763"/>
                <a:gd name="connsiteX7" fmla="*/ 44166 w 376629"/>
                <a:gd name="connsiteY7" fmla="*/ 200024 h 385763"/>
                <a:gd name="connsiteX8" fmla="*/ 1303 w 376629"/>
                <a:gd name="connsiteY8" fmla="*/ 385763 h 385763"/>
                <a:gd name="connsiteX0" fmla="*/ 1303 w 375160"/>
                <a:gd name="connsiteY0" fmla="*/ 385763 h 385763"/>
                <a:gd name="connsiteX1" fmla="*/ 84647 w 375160"/>
                <a:gd name="connsiteY1" fmla="*/ 200024 h 385763"/>
                <a:gd name="connsiteX2" fmla="*/ 196565 w 375160"/>
                <a:gd name="connsiteY2" fmla="*/ 123825 h 385763"/>
                <a:gd name="connsiteX3" fmla="*/ 263243 w 375160"/>
                <a:gd name="connsiteY3" fmla="*/ 95250 h 385763"/>
                <a:gd name="connsiteX4" fmla="*/ 372779 w 375160"/>
                <a:gd name="connsiteY4" fmla="*/ 73819 h 385763"/>
                <a:gd name="connsiteX5" fmla="*/ 375160 w 375160"/>
                <a:gd name="connsiteY5" fmla="*/ 0 h 385763"/>
                <a:gd name="connsiteX6" fmla="*/ 177516 w 375160"/>
                <a:gd name="connsiteY6" fmla="*/ 76200 h 385763"/>
                <a:gd name="connsiteX7" fmla="*/ 44166 w 375160"/>
                <a:gd name="connsiteY7" fmla="*/ 200024 h 385763"/>
                <a:gd name="connsiteX8" fmla="*/ 1303 w 375160"/>
                <a:gd name="connsiteY8" fmla="*/ 385763 h 385763"/>
                <a:gd name="connsiteX0" fmla="*/ 1303 w 375160"/>
                <a:gd name="connsiteY0" fmla="*/ 385763 h 385763"/>
                <a:gd name="connsiteX1" fmla="*/ 84647 w 375160"/>
                <a:gd name="connsiteY1" fmla="*/ 200024 h 385763"/>
                <a:gd name="connsiteX2" fmla="*/ 196565 w 375160"/>
                <a:gd name="connsiteY2" fmla="*/ 123825 h 385763"/>
                <a:gd name="connsiteX3" fmla="*/ 263243 w 375160"/>
                <a:gd name="connsiteY3" fmla="*/ 95250 h 385763"/>
                <a:gd name="connsiteX4" fmla="*/ 372779 w 375160"/>
                <a:gd name="connsiteY4" fmla="*/ 73819 h 385763"/>
                <a:gd name="connsiteX5" fmla="*/ 375160 w 375160"/>
                <a:gd name="connsiteY5" fmla="*/ 0 h 385763"/>
                <a:gd name="connsiteX6" fmla="*/ 177516 w 375160"/>
                <a:gd name="connsiteY6" fmla="*/ 76200 h 385763"/>
                <a:gd name="connsiteX7" fmla="*/ 44166 w 375160"/>
                <a:gd name="connsiteY7" fmla="*/ 200024 h 385763"/>
                <a:gd name="connsiteX8" fmla="*/ 1303 w 375160"/>
                <a:gd name="connsiteY8" fmla="*/ 385763 h 38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5160" h="385763">
                  <a:moveTo>
                    <a:pt x="1303" y="385763"/>
                  </a:moveTo>
                  <a:cubicBezTo>
                    <a:pt x="8050" y="385763"/>
                    <a:pt x="52103" y="243680"/>
                    <a:pt x="84647" y="200024"/>
                  </a:cubicBezTo>
                  <a:cubicBezTo>
                    <a:pt x="117191" y="156368"/>
                    <a:pt x="166799" y="141287"/>
                    <a:pt x="196565" y="123825"/>
                  </a:cubicBezTo>
                  <a:cubicBezTo>
                    <a:pt x="226331" y="106363"/>
                    <a:pt x="243796" y="97631"/>
                    <a:pt x="263243" y="95250"/>
                  </a:cubicBezTo>
                  <a:cubicBezTo>
                    <a:pt x="282690" y="92869"/>
                    <a:pt x="294992" y="84138"/>
                    <a:pt x="372779" y="73819"/>
                  </a:cubicBezTo>
                  <a:cubicBezTo>
                    <a:pt x="373176" y="20240"/>
                    <a:pt x="371191" y="53974"/>
                    <a:pt x="375160" y="0"/>
                  </a:cubicBezTo>
                  <a:cubicBezTo>
                    <a:pt x="314835" y="12701"/>
                    <a:pt x="235460" y="44053"/>
                    <a:pt x="177516" y="76200"/>
                  </a:cubicBezTo>
                  <a:cubicBezTo>
                    <a:pt x="119572" y="108347"/>
                    <a:pt x="73535" y="148430"/>
                    <a:pt x="44166" y="200024"/>
                  </a:cubicBezTo>
                  <a:cubicBezTo>
                    <a:pt x="14797" y="251618"/>
                    <a:pt x="-5444" y="385763"/>
                    <a:pt x="1303" y="38576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6" name="Ovál 85"/>
            <p:cNvSpPr/>
            <p:nvPr/>
          </p:nvSpPr>
          <p:spPr>
            <a:xfrm>
              <a:off x="4004640" y="4922498"/>
              <a:ext cx="711376" cy="711376"/>
            </a:xfrm>
            <a:prstGeom prst="ellipse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5" name="Přímá spojnice 4"/>
          <p:cNvCxnSpPr/>
          <p:nvPr/>
        </p:nvCxnSpPr>
        <p:spPr>
          <a:xfrm>
            <a:off x="4909924" y="1978475"/>
            <a:ext cx="0" cy="3958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7308305" y="2520206"/>
            <a:ext cx="0" cy="3958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kt 13"/>
          <p:cNvGraphicFramePr>
            <a:graphicFrameLocks noChangeAspect="1"/>
          </p:cNvGraphicFramePr>
          <p:nvPr/>
        </p:nvGraphicFramePr>
        <p:xfrm>
          <a:off x="5798933" y="1370608"/>
          <a:ext cx="5080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139680" imgH="177480" progId="Equation.DSMT4">
                  <p:embed/>
                </p:oleObj>
              </mc:Choice>
              <mc:Fallback>
                <p:oleObj name="Equation" r:id="rId4" imgW="1396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8933" y="1370608"/>
                        <a:ext cx="5080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kt 25"/>
          <p:cNvGraphicFramePr>
            <a:graphicFrameLocks noChangeAspect="1"/>
          </p:cNvGraphicFramePr>
          <p:nvPr/>
        </p:nvGraphicFramePr>
        <p:xfrm>
          <a:off x="7622054" y="741216"/>
          <a:ext cx="14970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6" imgW="596880" imgH="393480" progId="Equation.3">
                  <p:embed/>
                </p:oleObj>
              </mc:Choice>
              <mc:Fallback>
                <p:oleObj name="Equation" r:id="rId6" imgW="596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2054" y="741216"/>
                        <a:ext cx="1497012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1372346" y="5671039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cs-CZ" sz="24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krit</a:t>
            </a:r>
            <a:r>
              <a:rPr lang="cs-C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≈ 1000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4411687" y="1038302"/>
            <a:ext cx="224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Potenciálně nestabilní</a:t>
            </a:r>
          </a:p>
        </p:txBody>
      </p:sp>
    </p:spTree>
    <p:extLst>
      <p:ext uri="{BB962C8B-B14F-4D97-AF65-F5344CB8AC3E}">
        <p14:creationId xmlns:p14="http://schemas.microsoft.com/office/powerpoint/2010/main" val="333324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3568" y="2060848"/>
            <a:ext cx="7344816" cy="38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Stabilit</a:t>
            </a:r>
            <a:r>
              <a:rPr lang="cs-CZ" dirty="0"/>
              <a:t>ní</a:t>
            </a:r>
            <a:r>
              <a:rPr lang="en-US" dirty="0"/>
              <a:t> diagram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827088" y="2446338"/>
            <a:ext cx="6786562" cy="3392487"/>
            <a:chOff x="827088" y="2446338"/>
            <a:chExt cx="6786562" cy="3392487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331640" y="5301208"/>
              <a:ext cx="619268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1331640" y="2492896"/>
              <a:ext cx="0" cy="28083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411760" y="2492896"/>
              <a:ext cx="0" cy="2736304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491880" y="2492896"/>
              <a:ext cx="0" cy="2736304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150705" y="2492896"/>
              <a:ext cx="5471" cy="2736304"/>
            </a:xfrm>
            <a:prstGeom prst="line">
              <a:avLst/>
            </a:prstGeom>
            <a:ln w="12700">
              <a:solidFill>
                <a:schemeClr val="accent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3491880" y="2568406"/>
              <a:ext cx="2658825" cy="2711095"/>
            </a:xfrm>
            <a:custGeom>
              <a:avLst/>
              <a:gdLst>
                <a:gd name="connsiteX0" fmla="*/ 0 w 2083534"/>
                <a:gd name="connsiteY0" fmla="*/ 0 h 2711095"/>
                <a:gd name="connsiteX1" fmla="*/ 299687 w 2083534"/>
                <a:gd name="connsiteY1" fmla="*/ 1013093 h 2711095"/>
                <a:gd name="connsiteX2" fmla="*/ 1341453 w 2083534"/>
                <a:gd name="connsiteY2" fmla="*/ 2183145 h 2711095"/>
                <a:gd name="connsiteX3" fmla="*/ 2083534 w 2083534"/>
                <a:gd name="connsiteY3" fmla="*/ 2711095 h 2711095"/>
                <a:gd name="connsiteX0" fmla="*/ 0 w 2083534"/>
                <a:gd name="connsiteY0" fmla="*/ 0 h 2711095"/>
                <a:gd name="connsiteX1" fmla="*/ 299687 w 2083534"/>
                <a:gd name="connsiteY1" fmla="*/ 1013093 h 2711095"/>
                <a:gd name="connsiteX2" fmla="*/ 1284370 w 2083534"/>
                <a:gd name="connsiteY2" fmla="*/ 2068994 h 2711095"/>
                <a:gd name="connsiteX3" fmla="*/ 2083534 w 2083534"/>
                <a:gd name="connsiteY3" fmla="*/ 2711095 h 2711095"/>
                <a:gd name="connsiteX0" fmla="*/ 0 w 2083534"/>
                <a:gd name="connsiteY0" fmla="*/ 0 h 2711095"/>
                <a:gd name="connsiteX1" fmla="*/ 485207 w 2083534"/>
                <a:gd name="connsiteY1" fmla="*/ 1184320 h 2711095"/>
                <a:gd name="connsiteX2" fmla="*/ 1284370 w 2083534"/>
                <a:gd name="connsiteY2" fmla="*/ 2068994 h 2711095"/>
                <a:gd name="connsiteX3" fmla="*/ 2083534 w 2083534"/>
                <a:gd name="connsiteY3" fmla="*/ 2711095 h 2711095"/>
                <a:gd name="connsiteX0" fmla="*/ 0 w 2083534"/>
                <a:gd name="connsiteY0" fmla="*/ 0 h 2711095"/>
                <a:gd name="connsiteX1" fmla="*/ 485207 w 2083534"/>
                <a:gd name="connsiteY1" fmla="*/ 1184320 h 2711095"/>
                <a:gd name="connsiteX2" fmla="*/ 1270099 w 2083534"/>
                <a:gd name="connsiteY2" fmla="*/ 2254490 h 2711095"/>
                <a:gd name="connsiteX3" fmla="*/ 2083534 w 2083534"/>
                <a:gd name="connsiteY3" fmla="*/ 2711095 h 2711095"/>
                <a:gd name="connsiteX0" fmla="*/ 0 w 2083534"/>
                <a:gd name="connsiteY0" fmla="*/ 0 h 2711095"/>
                <a:gd name="connsiteX1" fmla="*/ 356770 w 2083534"/>
                <a:gd name="connsiteY1" fmla="*/ 1284203 h 2711095"/>
                <a:gd name="connsiteX2" fmla="*/ 1270099 w 2083534"/>
                <a:gd name="connsiteY2" fmla="*/ 2254490 h 2711095"/>
                <a:gd name="connsiteX3" fmla="*/ 2083534 w 2083534"/>
                <a:gd name="connsiteY3" fmla="*/ 2711095 h 2711095"/>
                <a:gd name="connsiteX0" fmla="*/ 0 w 2083534"/>
                <a:gd name="connsiteY0" fmla="*/ 0 h 2711095"/>
                <a:gd name="connsiteX1" fmla="*/ 316235 w 2083534"/>
                <a:gd name="connsiteY1" fmla="*/ 1392283 h 2711095"/>
                <a:gd name="connsiteX2" fmla="*/ 1270099 w 2083534"/>
                <a:gd name="connsiteY2" fmla="*/ 2254490 h 2711095"/>
                <a:gd name="connsiteX3" fmla="*/ 2083534 w 2083534"/>
                <a:gd name="connsiteY3" fmla="*/ 2711095 h 2711095"/>
                <a:gd name="connsiteX0" fmla="*/ 0 w 2083534"/>
                <a:gd name="connsiteY0" fmla="*/ 0 h 2711095"/>
                <a:gd name="connsiteX1" fmla="*/ 316235 w 2083534"/>
                <a:gd name="connsiteY1" fmla="*/ 1392283 h 2711095"/>
                <a:gd name="connsiteX2" fmla="*/ 1229564 w 2083534"/>
                <a:gd name="connsiteY2" fmla="*/ 2376080 h 2711095"/>
                <a:gd name="connsiteX3" fmla="*/ 2083534 w 2083534"/>
                <a:gd name="connsiteY3" fmla="*/ 2711095 h 2711095"/>
                <a:gd name="connsiteX0" fmla="*/ 0 w 2083534"/>
                <a:gd name="connsiteY0" fmla="*/ 0 h 2711095"/>
                <a:gd name="connsiteX1" fmla="*/ 316235 w 2083534"/>
                <a:gd name="connsiteY1" fmla="*/ 1392283 h 2711095"/>
                <a:gd name="connsiteX2" fmla="*/ 1229564 w 2083534"/>
                <a:gd name="connsiteY2" fmla="*/ 2376080 h 2711095"/>
                <a:gd name="connsiteX3" fmla="*/ 2083534 w 2083534"/>
                <a:gd name="connsiteY3" fmla="*/ 2711095 h 2711095"/>
                <a:gd name="connsiteX0" fmla="*/ 0 w 2083534"/>
                <a:gd name="connsiteY0" fmla="*/ 0 h 2711095"/>
                <a:gd name="connsiteX1" fmla="*/ 316235 w 2083534"/>
                <a:gd name="connsiteY1" fmla="*/ 1392283 h 2711095"/>
                <a:gd name="connsiteX2" fmla="*/ 1229564 w 2083534"/>
                <a:gd name="connsiteY2" fmla="*/ 2376080 h 2711095"/>
                <a:gd name="connsiteX3" fmla="*/ 2083534 w 2083534"/>
                <a:gd name="connsiteY3" fmla="*/ 2711095 h 271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3534" h="2711095">
                  <a:moveTo>
                    <a:pt x="0" y="0"/>
                  </a:moveTo>
                  <a:cubicBezTo>
                    <a:pt x="38056" y="324618"/>
                    <a:pt x="111308" y="996270"/>
                    <a:pt x="316235" y="1392283"/>
                  </a:cubicBezTo>
                  <a:cubicBezTo>
                    <a:pt x="521162" y="1788296"/>
                    <a:pt x="867456" y="2196808"/>
                    <a:pt x="1229564" y="2376080"/>
                  </a:cubicBezTo>
                  <a:cubicBezTo>
                    <a:pt x="1591672" y="2555352"/>
                    <a:pt x="1577403" y="2615640"/>
                    <a:pt x="2083534" y="2711095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7" name="Object 26"/>
            <p:cNvGraphicFramePr>
              <a:graphicFrameLocks noChangeAspect="1"/>
            </p:cNvGraphicFramePr>
            <p:nvPr/>
          </p:nvGraphicFramePr>
          <p:xfrm>
            <a:off x="5961063" y="5368925"/>
            <a:ext cx="4064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2" name="Equation" r:id="rId4" imgW="203040" imgH="228600" progId="Equation.DSMT4">
                    <p:embed/>
                  </p:oleObj>
                </mc:Choice>
                <mc:Fallback>
                  <p:oleObj name="Equation" r:id="rId4" imgW="2030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961063" y="5368925"/>
                          <a:ext cx="40640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/>
          </p:nvGraphicFramePr>
          <p:xfrm>
            <a:off x="3289300" y="5381625"/>
            <a:ext cx="4064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3" name="Equation" r:id="rId6" imgW="203040" imgH="228600" progId="Equation.DSMT4">
                    <p:embed/>
                  </p:oleObj>
                </mc:Choice>
                <mc:Fallback>
                  <p:oleObj name="Equation" r:id="rId6" imgW="2030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289300" y="5381625"/>
                          <a:ext cx="40640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/>
          </p:nvGraphicFramePr>
          <p:xfrm>
            <a:off x="2217738" y="5368925"/>
            <a:ext cx="4064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4" name="Equation" r:id="rId8" imgW="203040" imgH="228600" progId="Equation.DSMT4">
                    <p:embed/>
                  </p:oleObj>
                </mc:Choice>
                <mc:Fallback>
                  <p:oleObj name="Equation" r:id="rId8" imgW="2030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217738" y="5368925"/>
                          <a:ext cx="40640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/>
            <p:cNvGraphicFramePr>
              <a:graphicFrameLocks noChangeAspect="1"/>
            </p:cNvGraphicFramePr>
            <p:nvPr/>
          </p:nvGraphicFramePr>
          <p:xfrm>
            <a:off x="7308850" y="5432425"/>
            <a:ext cx="3048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5" name="Equation" r:id="rId10" imgW="152280" imgH="164880" progId="Equation.DSMT4">
                    <p:embed/>
                  </p:oleObj>
                </mc:Choice>
                <mc:Fallback>
                  <p:oleObj name="Equation" r:id="rId10" imgW="15228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308850" y="5432425"/>
                          <a:ext cx="30480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/>
          </p:nvGraphicFramePr>
          <p:xfrm>
            <a:off x="4643438" y="3678238"/>
            <a:ext cx="647700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6" name="Equation" r:id="rId12" imgW="215640" imgH="177480" progId="Equation.DSMT4">
                    <p:embed/>
                  </p:oleObj>
                </mc:Choice>
                <mc:Fallback>
                  <p:oleObj name="Equation" r:id="rId12" imgW="21564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643438" y="3678238"/>
                          <a:ext cx="647700" cy="533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/>
          </p:nvGraphicFramePr>
          <p:xfrm>
            <a:off x="3708400" y="4633913"/>
            <a:ext cx="647700" cy="495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7" name="Equation" r:id="rId14" imgW="215640" imgH="164880" progId="Equation.DSMT4">
                    <p:embed/>
                  </p:oleObj>
                </mc:Choice>
                <mc:Fallback>
                  <p:oleObj name="Equation" r:id="rId14" imgW="21564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708400" y="4633913"/>
                          <a:ext cx="647700" cy="495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/>
            <p:cNvGraphicFramePr>
              <a:graphicFrameLocks noChangeAspect="1"/>
            </p:cNvGraphicFramePr>
            <p:nvPr/>
          </p:nvGraphicFramePr>
          <p:xfrm>
            <a:off x="2700338" y="4130675"/>
            <a:ext cx="495300" cy="495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8" name="Equation" r:id="rId16" imgW="164880" imgH="164880" progId="Equation.DSMT4">
                    <p:embed/>
                  </p:oleObj>
                </mc:Choice>
                <mc:Fallback>
                  <p:oleObj name="Equation" r:id="rId16" imgW="16488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700338" y="4130675"/>
                          <a:ext cx="495300" cy="495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/>
            <p:cNvGraphicFramePr>
              <a:graphicFrameLocks noChangeAspect="1"/>
            </p:cNvGraphicFramePr>
            <p:nvPr/>
          </p:nvGraphicFramePr>
          <p:xfrm>
            <a:off x="1609725" y="4130675"/>
            <a:ext cx="381000" cy="495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9" name="Equation" r:id="rId18" imgW="126720" imgH="164880" progId="Equation.DSMT4">
                    <p:embed/>
                  </p:oleObj>
                </mc:Choice>
                <mc:Fallback>
                  <p:oleObj name="Equation" r:id="rId18" imgW="12672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609725" y="4130675"/>
                          <a:ext cx="381000" cy="495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827088" y="2446338"/>
            <a:ext cx="40640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0" name="Equation" r:id="rId20" imgW="203040" imgH="241200" progId="Equation.DSMT4">
                    <p:embed/>
                  </p:oleObj>
                </mc:Choice>
                <mc:Fallback>
                  <p:oleObj name="Equation" r:id="rId20" imgW="20304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827088" y="2446338"/>
                          <a:ext cx="406400" cy="482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30"/>
            <p:cNvGraphicFramePr>
              <a:graphicFrameLocks noChangeAspect="1"/>
            </p:cNvGraphicFramePr>
            <p:nvPr/>
          </p:nvGraphicFramePr>
          <p:xfrm>
            <a:off x="6496050" y="4491038"/>
            <a:ext cx="457200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1" name="Equation" r:id="rId22" imgW="152280" imgH="177480" progId="Equation.DSMT4">
                    <p:embed/>
                  </p:oleObj>
                </mc:Choice>
                <mc:Fallback>
                  <p:oleObj name="Equation" r:id="rId22" imgW="1522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6496050" y="4491038"/>
                          <a:ext cx="457200" cy="533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44"/>
          <p:cNvGrpSpPr/>
          <p:nvPr/>
        </p:nvGrpSpPr>
        <p:grpSpPr>
          <a:xfrm>
            <a:off x="684348" y="1483627"/>
            <a:ext cx="2232248" cy="1656184"/>
            <a:chOff x="827584" y="2132856"/>
            <a:chExt cx="2232248" cy="1656184"/>
          </a:xfrm>
        </p:grpSpPr>
        <p:grpSp>
          <p:nvGrpSpPr>
            <p:cNvPr id="26" name="Group 17"/>
            <p:cNvGrpSpPr/>
            <p:nvPr/>
          </p:nvGrpSpPr>
          <p:grpSpPr>
            <a:xfrm>
              <a:off x="827584" y="2132856"/>
              <a:ext cx="2232248" cy="1656184"/>
              <a:chOff x="827584" y="2132856"/>
              <a:chExt cx="2232248" cy="1656184"/>
            </a:xfrm>
          </p:grpSpPr>
          <p:sp>
            <p:nvSpPr>
              <p:cNvPr id="36" name="Rectangle 6"/>
              <p:cNvSpPr/>
              <p:nvPr/>
            </p:nvSpPr>
            <p:spPr>
              <a:xfrm>
                <a:off x="827584" y="2132856"/>
                <a:ext cx="2232248" cy="165618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Arrow Connector 8"/>
              <p:cNvCxnSpPr/>
              <p:nvPr/>
            </p:nvCxnSpPr>
            <p:spPr>
              <a:xfrm>
                <a:off x="1115616" y="3573016"/>
                <a:ext cx="1800200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10"/>
              <p:cNvCxnSpPr/>
              <p:nvPr/>
            </p:nvCxnSpPr>
            <p:spPr>
              <a:xfrm flipV="1">
                <a:off x="1115616" y="2348880"/>
                <a:ext cx="0" cy="1224136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40" name="Object 14"/>
              <p:cNvGraphicFramePr>
                <a:graphicFrameLocks noChangeAspect="1"/>
              </p:cNvGraphicFramePr>
              <p:nvPr/>
            </p:nvGraphicFramePr>
            <p:xfrm>
              <a:off x="2915816" y="3573016"/>
              <a:ext cx="133350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52" name="Equation" r:id="rId24" imgW="88900" imgH="139700" progId="Equation.DSMT4">
                      <p:embed/>
                    </p:oleObj>
                  </mc:Choice>
                  <mc:Fallback>
                    <p:oleObj name="Equation" r:id="rId24" imgW="88900" imgH="1397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2915816" y="3573016"/>
                            <a:ext cx="133350" cy="2095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" name="Object 15"/>
              <p:cNvGraphicFramePr>
                <a:graphicFrameLocks noChangeAspect="1"/>
              </p:cNvGraphicFramePr>
              <p:nvPr/>
            </p:nvGraphicFramePr>
            <p:xfrm>
              <a:off x="827584" y="2276872"/>
              <a:ext cx="304800" cy="400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53" name="Equation" r:id="rId26" imgW="203200" imgH="266700" progId="Equation.DSMT4">
                      <p:embed/>
                    </p:oleObj>
                  </mc:Choice>
                  <mc:Fallback>
                    <p:oleObj name="Equation" r:id="rId26" imgW="203200" imgH="2667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7"/>
                          <a:stretch>
                            <a:fillRect/>
                          </a:stretch>
                        </p:blipFill>
                        <p:spPr>
                          <a:xfrm>
                            <a:off x="827584" y="2276872"/>
                            <a:ext cx="304800" cy="4000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5" name="Freeform 16"/>
            <p:cNvSpPr/>
            <p:nvPr/>
          </p:nvSpPr>
          <p:spPr>
            <a:xfrm>
              <a:off x="1124240" y="2671723"/>
              <a:ext cx="1464289" cy="853563"/>
            </a:xfrm>
            <a:custGeom>
              <a:avLst/>
              <a:gdLst>
                <a:gd name="connsiteX0" fmla="*/ 0 w 1574864"/>
                <a:gd name="connsiteY0" fmla="*/ 0 h 856285"/>
                <a:gd name="connsiteX1" fmla="*/ 305349 w 1574864"/>
                <a:gd name="connsiteY1" fmla="*/ 395553 h 856285"/>
                <a:gd name="connsiteX2" fmla="*/ 749494 w 1574864"/>
                <a:gd name="connsiteY2" fmla="*/ 700893 h 856285"/>
                <a:gd name="connsiteX3" fmla="*/ 1464289 w 1574864"/>
                <a:gd name="connsiteY3" fmla="*/ 853563 h 856285"/>
                <a:gd name="connsiteX4" fmla="*/ 1561446 w 1574864"/>
                <a:gd name="connsiteY4" fmla="*/ 784168 h 856285"/>
                <a:gd name="connsiteX0" fmla="*/ 0 w 1464289"/>
                <a:gd name="connsiteY0" fmla="*/ 0 h 853563"/>
                <a:gd name="connsiteX1" fmla="*/ 305349 w 1464289"/>
                <a:gd name="connsiteY1" fmla="*/ 395553 h 853563"/>
                <a:gd name="connsiteX2" fmla="*/ 749494 w 1464289"/>
                <a:gd name="connsiteY2" fmla="*/ 700893 h 853563"/>
                <a:gd name="connsiteX3" fmla="*/ 1464289 w 1464289"/>
                <a:gd name="connsiteY3" fmla="*/ 853563 h 8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4289" h="853563">
                  <a:moveTo>
                    <a:pt x="0" y="0"/>
                  </a:moveTo>
                  <a:cubicBezTo>
                    <a:pt x="90216" y="139369"/>
                    <a:pt x="180433" y="278738"/>
                    <a:pt x="305349" y="395553"/>
                  </a:cubicBezTo>
                  <a:cubicBezTo>
                    <a:pt x="430265" y="512369"/>
                    <a:pt x="556337" y="624558"/>
                    <a:pt x="749494" y="700893"/>
                  </a:cubicBezTo>
                  <a:cubicBezTo>
                    <a:pt x="942651" y="777228"/>
                    <a:pt x="1328964" y="839684"/>
                    <a:pt x="1464289" y="853563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43"/>
          <p:cNvGrpSpPr/>
          <p:nvPr/>
        </p:nvGrpSpPr>
        <p:grpSpPr>
          <a:xfrm>
            <a:off x="2438461" y="1544538"/>
            <a:ext cx="2232248" cy="1656184"/>
            <a:chOff x="4355976" y="2132856"/>
            <a:chExt cx="2232248" cy="1656184"/>
          </a:xfrm>
        </p:grpSpPr>
        <p:grpSp>
          <p:nvGrpSpPr>
            <p:cNvPr id="61" name="Group 24"/>
            <p:cNvGrpSpPr/>
            <p:nvPr/>
          </p:nvGrpSpPr>
          <p:grpSpPr>
            <a:xfrm>
              <a:off x="4355976" y="2132856"/>
              <a:ext cx="2232248" cy="1656184"/>
              <a:chOff x="827584" y="2132856"/>
              <a:chExt cx="2232248" cy="1656184"/>
            </a:xfrm>
          </p:grpSpPr>
          <p:sp>
            <p:nvSpPr>
              <p:cNvPr id="63" name="Rectangle 25"/>
              <p:cNvSpPr/>
              <p:nvPr/>
            </p:nvSpPr>
            <p:spPr>
              <a:xfrm>
                <a:off x="827584" y="2132856"/>
                <a:ext cx="2232248" cy="165618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4" name="Straight Arrow Connector 26"/>
              <p:cNvCxnSpPr/>
              <p:nvPr/>
            </p:nvCxnSpPr>
            <p:spPr>
              <a:xfrm>
                <a:off x="1115616" y="3573016"/>
                <a:ext cx="1800200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27"/>
              <p:cNvCxnSpPr/>
              <p:nvPr/>
            </p:nvCxnSpPr>
            <p:spPr>
              <a:xfrm flipV="1">
                <a:off x="1115616" y="2348880"/>
                <a:ext cx="0" cy="1224136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66" name="Object 28"/>
              <p:cNvGraphicFramePr>
                <a:graphicFrameLocks noChangeAspect="1"/>
              </p:cNvGraphicFramePr>
              <p:nvPr/>
            </p:nvGraphicFramePr>
            <p:xfrm>
              <a:off x="2915816" y="3573016"/>
              <a:ext cx="133350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54" name="Equation" r:id="rId28" imgW="88900" imgH="139700" progId="Equation.DSMT4">
                      <p:embed/>
                    </p:oleObj>
                  </mc:Choice>
                  <mc:Fallback>
                    <p:oleObj name="Equation" r:id="rId28" imgW="88900" imgH="1397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2915816" y="3573016"/>
                            <a:ext cx="133350" cy="2095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7" name="Object 29"/>
              <p:cNvGraphicFramePr>
                <a:graphicFrameLocks noChangeAspect="1"/>
              </p:cNvGraphicFramePr>
              <p:nvPr/>
            </p:nvGraphicFramePr>
            <p:xfrm>
              <a:off x="827584" y="2276872"/>
              <a:ext cx="304800" cy="400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55" name="Equation" r:id="rId29" imgW="203200" imgH="266700" progId="Equation.DSMT4">
                      <p:embed/>
                    </p:oleObj>
                  </mc:Choice>
                  <mc:Fallback>
                    <p:oleObj name="Equation" r:id="rId29" imgW="203200" imgH="2667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7"/>
                          <a:stretch>
                            <a:fillRect/>
                          </a:stretch>
                        </p:blipFill>
                        <p:spPr>
                          <a:xfrm>
                            <a:off x="827584" y="2276872"/>
                            <a:ext cx="304800" cy="4000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2" name="Freeform 42"/>
            <p:cNvSpPr/>
            <p:nvPr/>
          </p:nvSpPr>
          <p:spPr>
            <a:xfrm>
              <a:off x="4639387" y="2828656"/>
              <a:ext cx="1840205" cy="634674"/>
            </a:xfrm>
            <a:custGeom>
              <a:avLst/>
              <a:gdLst>
                <a:gd name="connsiteX0" fmla="*/ 0 w 1819470"/>
                <a:gd name="connsiteY0" fmla="*/ 347366 h 668754"/>
                <a:gd name="connsiteX1" fmla="*/ 238449 w 1819470"/>
                <a:gd name="connsiteY1" fmla="*/ 331815 h 668754"/>
                <a:gd name="connsiteX2" fmla="*/ 476898 w 1819470"/>
                <a:gd name="connsiteY2" fmla="*/ 72631 h 668754"/>
                <a:gd name="connsiteX3" fmla="*/ 673878 w 1819470"/>
                <a:gd name="connsiteY3" fmla="*/ 60 h 668754"/>
                <a:gd name="connsiteX4" fmla="*/ 943429 w 1819470"/>
                <a:gd name="connsiteY4" fmla="*/ 67447 h 668754"/>
                <a:gd name="connsiteX5" fmla="*/ 1270000 w 1819470"/>
                <a:gd name="connsiteY5" fmla="*/ 362917 h 668754"/>
                <a:gd name="connsiteX6" fmla="*/ 1658776 w 1819470"/>
                <a:gd name="connsiteY6" fmla="*/ 611733 h 668754"/>
                <a:gd name="connsiteX7" fmla="*/ 1819470 w 1819470"/>
                <a:gd name="connsiteY7" fmla="*/ 668754 h 668754"/>
                <a:gd name="connsiteX0" fmla="*/ 0 w 1824654"/>
                <a:gd name="connsiteY0" fmla="*/ 394019 h 668754"/>
                <a:gd name="connsiteX1" fmla="*/ 243633 w 1824654"/>
                <a:gd name="connsiteY1" fmla="*/ 331815 h 668754"/>
                <a:gd name="connsiteX2" fmla="*/ 482082 w 1824654"/>
                <a:gd name="connsiteY2" fmla="*/ 72631 h 668754"/>
                <a:gd name="connsiteX3" fmla="*/ 679062 w 1824654"/>
                <a:gd name="connsiteY3" fmla="*/ 60 h 668754"/>
                <a:gd name="connsiteX4" fmla="*/ 948613 w 1824654"/>
                <a:gd name="connsiteY4" fmla="*/ 67447 h 668754"/>
                <a:gd name="connsiteX5" fmla="*/ 1275184 w 1824654"/>
                <a:gd name="connsiteY5" fmla="*/ 362917 h 668754"/>
                <a:gd name="connsiteX6" fmla="*/ 1663960 w 1824654"/>
                <a:gd name="connsiteY6" fmla="*/ 611733 h 668754"/>
                <a:gd name="connsiteX7" fmla="*/ 1824654 w 1824654"/>
                <a:gd name="connsiteY7" fmla="*/ 668754 h 668754"/>
                <a:gd name="connsiteX0" fmla="*/ 0 w 1824654"/>
                <a:gd name="connsiteY0" fmla="*/ 394367 h 669102"/>
                <a:gd name="connsiteX1" fmla="*/ 243633 w 1824654"/>
                <a:gd name="connsiteY1" fmla="*/ 332163 h 669102"/>
                <a:gd name="connsiteX2" fmla="*/ 482082 w 1824654"/>
                <a:gd name="connsiteY2" fmla="*/ 72979 h 669102"/>
                <a:gd name="connsiteX3" fmla="*/ 679062 w 1824654"/>
                <a:gd name="connsiteY3" fmla="*/ 408 h 669102"/>
                <a:gd name="connsiteX4" fmla="*/ 948613 w 1824654"/>
                <a:gd name="connsiteY4" fmla="*/ 67795 h 669102"/>
                <a:gd name="connsiteX5" fmla="*/ 1197429 w 1824654"/>
                <a:gd name="connsiteY5" fmla="*/ 441020 h 669102"/>
                <a:gd name="connsiteX6" fmla="*/ 1663960 w 1824654"/>
                <a:gd name="connsiteY6" fmla="*/ 612081 h 669102"/>
                <a:gd name="connsiteX7" fmla="*/ 1824654 w 1824654"/>
                <a:gd name="connsiteY7" fmla="*/ 669102 h 669102"/>
                <a:gd name="connsiteX0" fmla="*/ 0 w 1840205"/>
                <a:gd name="connsiteY0" fmla="*/ 394367 h 633452"/>
                <a:gd name="connsiteX1" fmla="*/ 243633 w 1840205"/>
                <a:gd name="connsiteY1" fmla="*/ 332163 h 633452"/>
                <a:gd name="connsiteX2" fmla="*/ 482082 w 1840205"/>
                <a:gd name="connsiteY2" fmla="*/ 72979 h 633452"/>
                <a:gd name="connsiteX3" fmla="*/ 679062 w 1840205"/>
                <a:gd name="connsiteY3" fmla="*/ 408 h 633452"/>
                <a:gd name="connsiteX4" fmla="*/ 948613 w 1840205"/>
                <a:gd name="connsiteY4" fmla="*/ 67795 h 633452"/>
                <a:gd name="connsiteX5" fmla="*/ 1197429 w 1840205"/>
                <a:gd name="connsiteY5" fmla="*/ 441020 h 633452"/>
                <a:gd name="connsiteX6" fmla="*/ 1663960 w 1840205"/>
                <a:gd name="connsiteY6" fmla="*/ 612081 h 633452"/>
                <a:gd name="connsiteX7" fmla="*/ 1840205 w 1840205"/>
                <a:gd name="connsiteY7" fmla="*/ 632817 h 633452"/>
                <a:gd name="connsiteX0" fmla="*/ 0 w 1840205"/>
                <a:gd name="connsiteY0" fmla="*/ 395589 h 634674"/>
                <a:gd name="connsiteX1" fmla="*/ 243633 w 1840205"/>
                <a:gd name="connsiteY1" fmla="*/ 333385 h 634674"/>
                <a:gd name="connsiteX2" fmla="*/ 482082 w 1840205"/>
                <a:gd name="connsiteY2" fmla="*/ 74201 h 634674"/>
                <a:gd name="connsiteX3" fmla="*/ 679062 w 1840205"/>
                <a:gd name="connsiteY3" fmla="*/ 1630 h 634674"/>
                <a:gd name="connsiteX4" fmla="*/ 907143 w 1840205"/>
                <a:gd name="connsiteY4" fmla="*/ 126038 h 634674"/>
                <a:gd name="connsiteX5" fmla="*/ 1197429 w 1840205"/>
                <a:gd name="connsiteY5" fmla="*/ 442242 h 634674"/>
                <a:gd name="connsiteX6" fmla="*/ 1663960 w 1840205"/>
                <a:gd name="connsiteY6" fmla="*/ 613303 h 634674"/>
                <a:gd name="connsiteX7" fmla="*/ 1840205 w 1840205"/>
                <a:gd name="connsiteY7" fmla="*/ 634039 h 63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0205" h="634674">
                  <a:moveTo>
                    <a:pt x="0" y="395589"/>
                  </a:moveTo>
                  <a:cubicBezTo>
                    <a:pt x="79483" y="410708"/>
                    <a:pt x="163286" y="386950"/>
                    <a:pt x="243633" y="333385"/>
                  </a:cubicBezTo>
                  <a:cubicBezTo>
                    <a:pt x="323980" y="279820"/>
                    <a:pt x="409511" y="129493"/>
                    <a:pt x="482082" y="74201"/>
                  </a:cubicBezTo>
                  <a:cubicBezTo>
                    <a:pt x="554654" y="18908"/>
                    <a:pt x="608219" y="-7009"/>
                    <a:pt x="679062" y="1630"/>
                  </a:cubicBezTo>
                  <a:cubicBezTo>
                    <a:pt x="749905" y="10269"/>
                    <a:pt x="820749" y="52603"/>
                    <a:pt x="907143" y="126038"/>
                  </a:cubicBezTo>
                  <a:cubicBezTo>
                    <a:pt x="993538" y="199473"/>
                    <a:pt x="1071293" y="361031"/>
                    <a:pt x="1197429" y="442242"/>
                  </a:cubicBezTo>
                  <a:cubicBezTo>
                    <a:pt x="1323565" y="523453"/>
                    <a:pt x="1556831" y="581337"/>
                    <a:pt x="1663960" y="613303"/>
                  </a:cubicBezTo>
                  <a:cubicBezTo>
                    <a:pt x="1771089" y="645269"/>
                    <a:pt x="1805647" y="631015"/>
                    <a:pt x="1840205" y="634039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Skupina 41"/>
          <p:cNvGrpSpPr/>
          <p:nvPr/>
        </p:nvGrpSpPr>
        <p:grpSpPr>
          <a:xfrm>
            <a:off x="4556633" y="2338527"/>
            <a:ext cx="2232248" cy="1656184"/>
            <a:chOff x="827584" y="4221088"/>
            <a:chExt cx="2232248" cy="1656184"/>
          </a:xfrm>
        </p:grpSpPr>
        <p:grpSp>
          <p:nvGrpSpPr>
            <p:cNvPr id="43" name="Group 18"/>
            <p:cNvGrpSpPr/>
            <p:nvPr/>
          </p:nvGrpSpPr>
          <p:grpSpPr>
            <a:xfrm>
              <a:off x="827584" y="4221088"/>
              <a:ext cx="2232248" cy="1656184"/>
              <a:chOff x="827584" y="2132856"/>
              <a:chExt cx="2232248" cy="1656184"/>
            </a:xfrm>
          </p:grpSpPr>
          <p:sp>
            <p:nvSpPr>
              <p:cNvPr id="47" name="Rectangle 19"/>
              <p:cNvSpPr/>
              <p:nvPr/>
            </p:nvSpPr>
            <p:spPr>
              <a:xfrm>
                <a:off x="827584" y="2132856"/>
                <a:ext cx="2232248" cy="165618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Arrow Connector 20"/>
              <p:cNvCxnSpPr/>
              <p:nvPr/>
            </p:nvCxnSpPr>
            <p:spPr>
              <a:xfrm>
                <a:off x="1115616" y="3573016"/>
                <a:ext cx="1800200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21"/>
              <p:cNvCxnSpPr/>
              <p:nvPr/>
            </p:nvCxnSpPr>
            <p:spPr>
              <a:xfrm flipV="1">
                <a:off x="1115616" y="2348880"/>
                <a:ext cx="0" cy="1224136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50" name="Object 22"/>
              <p:cNvGraphicFramePr>
                <a:graphicFrameLocks noChangeAspect="1"/>
              </p:cNvGraphicFramePr>
              <p:nvPr/>
            </p:nvGraphicFramePr>
            <p:xfrm>
              <a:off x="2915816" y="3573016"/>
              <a:ext cx="133350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56" name="Equation" r:id="rId30" imgW="88900" imgH="139700" progId="Equation.DSMT4">
                      <p:embed/>
                    </p:oleObj>
                  </mc:Choice>
                  <mc:Fallback>
                    <p:oleObj name="Equation" r:id="rId30" imgW="88900" imgH="1397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2915816" y="3573016"/>
                            <a:ext cx="133350" cy="2095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1" name="Object 23"/>
              <p:cNvGraphicFramePr>
                <a:graphicFrameLocks noChangeAspect="1"/>
              </p:cNvGraphicFramePr>
              <p:nvPr/>
            </p:nvGraphicFramePr>
            <p:xfrm>
              <a:off x="827584" y="2276872"/>
              <a:ext cx="304800" cy="400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57" name="Equation" r:id="rId31" imgW="203200" imgH="266700" progId="Equation.DSMT4">
                      <p:embed/>
                    </p:oleObj>
                  </mc:Choice>
                  <mc:Fallback>
                    <p:oleObj name="Equation" r:id="rId31" imgW="203200" imgH="2667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7"/>
                          <a:stretch>
                            <a:fillRect/>
                          </a:stretch>
                        </p:blipFill>
                        <p:spPr>
                          <a:xfrm>
                            <a:off x="827584" y="2276872"/>
                            <a:ext cx="304800" cy="4000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44" name="Straight Connector 37"/>
            <p:cNvCxnSpPr/>
            <p:nvPr/>
          </p:nvCxnSpPr>
          <p:spPr>
            <a:xfrm>
              <a:off x="971600" y="5013176"/>
              <a:ext cx="172819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reeform 38"/>
            <p:cNvSpPr/>
            <p:nvPr/>
          </p:nvSpPr>
          <p:spPr>
            <a:xfrm>
              <a:off x="1115616" y="5085184"/>
              <a:ext cx="1464289" cy="421515"/>
            </a:xfrm>
            <a:custGeom>
              <a:avLst/>
              <a:gdLst>
                <a:gd name="connsiteX0" fmla="*/ 0 w 1574864"/>
                <a:gd name="connsiteY0" fmla="*/ 0 h 856285"/>
                <a:gd name="connsiteX1" fmla="*/ 305349 w 1574864"/>
                <a:gd name="connsiteY1" fmla="*/ 395553 h 856285"/>
                <a:gd name="connsiteX2" fmla="*/ 749494 w 1574864"/>
                <a:gd name="connsiteY2" fmla="*/ 700893 h 856285"/>
                <a:gd name="connsiteX3" fmla="*/ 1464289 w 1574864"/>
                <a:gd name="connsiteY3" fmla="*/ 853563 h 856285"/>
                <a:gd name="connsiteX4" fmla="*/ 1561446 w 1574864"/>
                <a:gd name="connsiteY4" fmla="*/ 784168 h 856285"/>
                <a:gd name="connsiteX0" fmla="*/ 0 w 1464289"/>
                <a:gd name="connsiteY0" fmla="*/ 0 h 853563"/>
                <a:gd name="connsiteX1" fmla="*/ 305349 w 1464289"/>
                <a:gd name="connsiteY1" fmla="*/ 395553 h 853563"/>
                <a:gd name="connsiteX2" fmla="*/ 749494 w 1464289"/>
                <a:gd name="connsiteY2" fmla="*/ 700893 h 853563"/>
                <a:gd name="connsiteX3" fmla="*/ 1464289 w 1464289"/>
                <a:gd name="connsiteY3" fmla="*/ 853563 h 8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4289" h="853563">
                  <a:moveTo>
                    <a:pt x="0" y="0"/>
                  </a:moveTo>
                  <a:cubicBezTo>
                    <a:pt x="90216" y="139369"/>
                    <a:pt x="180433" y="278738"/>
                    <a:pt x="305349" y="395553"/>
                  </a:cubicBezTo>
                  <a:cubicBezTo>
                    <a:pt x="430265" y="512369"/>
                    <a:pt x="556337" y="624558"/>
                    <a:pt x="749494" y="700893"/>
                  </a:cubicBezTo>
                  <a:cubicBezTo>
                    <a:pt x="942651" y="777228"/>
                    <a:pt x="1328964" y="839684"/>
                    <a:pt x="1464289" y="853563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39"/>
            <p:cNvSpPr/>
            <p:nvPr/>
          </p:nvSpPr>
          <p:spPr>
            <a:xfrm>
              <a:off x="1120031" y="4284922"/>
              <a:ext cx="1260034" cy="624989"/>
            </a:xfrm>
            <a:custGeom>
              <a:avLst/>
              <a:gdLst>
                <a:gd name="connsiteX0" fmla="*/ 0 w 1260034"/>
                <a:gd name="connsiteY0" fmla="*/ 624989 h 624989"/>
                <a:gd name="connsiteX1" fmla="*/ 380010 w 1260034"/>
                <a:gd name="connsiteY1" fmla="*/ 584989 h 624989"/>
                <a:gd name="connsiteX2" fmla="*/ 740020 w 1260034"/>
                <a:gd name="connsiteY2" fmla="*/ 444992 h 624989"/>
                <a:gd name="connsiteX3" fmla="*/ 1155031 w 1260034"/>
                <a:gd name="connsiteY3" fmla="*/ 89998 h 624989"/>
                <a:gd name="connsiteX4" fmla="*/ 1260034 w 1260034"/>
                <a:gd name="connsiteY4" fmla="*/ 0 h 62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034" h="624989">
                  <a:moveTo>
                    <a:pt x="0" y="624989"/>
                  </a:moveTo>
                  <a:cubicBezTo>
                    <a:pt x="128336" y="619988"/>
                    <a:pt x="256673" y="614988"/>
                    <a:pt x="380010" y="584989"/>
                  </a:cubicBezTo>
                  <a:cubicBezTo>
                    <a:pt x="503347" y="554990"/>
                    <a:pt x="610850" y="527490"/>
                    <a:pt x="740020" y="444992"/>
                  </a:cubicBezTo>
                  <a:cubicBezTo>
                    <a:pt x="869190" y="362493"/>
                    <a:pt x="1155031" y="89998"/>
                    <a:pt x="1155031" y="89998"/>
                  </a:cubicBezTo>
                  <a:lnTo>
                    <a:pt x="1260034" y="0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46"/>
          <p:cNvGrpSpPr/>
          <p:nvPr/>
        </p:nvGrpSpPr>
        <p:grpSpPr>
          <a:xfrm>
            <a:off x="6449156" y="2883475"/>
            <a:ext cx="2232248" cy="1656184"/>
            <a:chOff x="4427984" y="4221088"/>
            <a:chExt cx="2232248" cy="1656184"/>
          </a:xfrm>
        </p:grpSpPr>
        <p:grpSp>
          <p:nvGrpSpPr>
            <p:cNvPr id="53" name="Group 30"/>
            <p:cNvGrpSpPr/>
            <p:nvPr/>
          </p:nvGrpSpPr>
          <p:grpSpPr>
            <a:xfrm>
              <a:off x="4427984" y="4221088"/>
              <a:ext cx="2232248" cy="1656184"/>
              <a:chOff x="827584" y="2132856"/>
              <a:chExt cx="2232248" cy="1656184"/>
            </a:xfrm>
          </p:grpSpPr>
          <p:sp>
            <p:nvSpPr>
              <p:cNvPr id="55" name="Rectangle 31"/>
              <p:cNvSpPr/>
              <p:nvPr/>
            </p:nvSpPr>
            <p:spPr>
              <a:xfrm>
                <a:off x="827584" y="2132856"/>
                <a:ext cx="2232248" cy="165618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Arrow Connector 32"/>
              <p:cNvCxnSpPr/>
              <p:nvPr/>
            </p:nvCxnSpPr>
            <p:spPr>
              <a:xfrm>
                <a:off x="1115616" y="3573016"/>
                <a:ext cx="1800200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33"/>
              <p:cNvCxnSpPr/>
              <p:nvPr/>
            </p:nvCxnSpPr>
            <p:spPr>
              <a:xfrm flipV="1">
                <a:off x="1115616" y="2348880"/>
                <a:ext cx="0" cy="1224136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58" name="Object 34"/>
              <p:cNvGraphicFramePr>
                <a:graphicFrameLocks noChangeAspect="1"/>
              </p:cNvGraphicFramePr>
              <p:nvPr/>
            </p:nvGraphicFramePr>
            <p:xfrm>
              <a:off x="2915816" y="3573016"/>
              <a:ext cx="133350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58" name="Equation" r:id="rId32" imgW="88900" imgH="139700" progId="Equation.DSMT4">
                      <p:embed/>
                    </p:oleObj>
                  </mc:Choice>
                  <mc:Fallback>
                    <p:oleObj name="Equation" r:id="rId32" imgW="88900" imgH="1397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2915816" y="3573016"/>
                            <a:ext cx="133350" cy="2095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9" name="Object 35"/>
              <p:cNvGraphicFramePr>
                <a:graphicFrameLocks noChangeAspect="1"/>
              </p:cNvGraphicFramePr>
              <p:nvPr/>
            </p:nvGraphicFramePr>
            <p:xfrm>
              <a:off x="827584" y="2276872"/>
              <a:ext cx="304800" cy="400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59" name="Equation" r:id="rId33" imgW="203200" imgH="266700" progId="Equation.DSMT4">
                      <p:embed/>
                    </p:oleObj>
                  </mc:Choice>
                  <mc:Fallback>
                    <p:oleObj name="Equation" r:id="rId33" imgW="203200" imgH="2667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7"/>
                          <a:stretch>
                            <a:fillRect/>
                          </a:stretch>
                        </p:blipFill>
                        <p:spPr>
                          <a:xfrm>
                            <a:off x="827584" y="2276872"/>
                            <a:ext cx="304800" cy="4000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4" name="Freeform 41"/>
            <p:cNvSpPr/>
            <p:nvPr/>
          </p:nvSpPr>
          <p:spPr>
            <a:xfrm>
              <a:off x="4716016" y="4581128"/>
              <a:ext cx="1584176" cy="985029"/>
            </a:xfrm>
            <a:custGeom>
              <a:avLst/>
              <a:gdLst>
                <a:gd name="connsiteX0" fmla="*/ 0 w 1260034"/>
                <a:gd name="connsiteY0" fmla="*/ 624989 h 624989"/>
                <a:gd name="connsiteX1" fmla="*/ 380010 w 1260034"/>
                <a:gd name="connsiteY1" fmla="*/ 584989 h 624989"/>
                <a:gd name="connsiteX2" fmla="*/ 740020 w 1260034"/>
                <a:gd name="connsiteY2" fmla="*/ 444992 h 624989"/>
                <a:gd name="connsiteX3" fmla="*/ 1155031 w 1260034"/>
                <a:gd name="connsiteY3" fmla="*/ 89998 h 624989"/>
                <a:gd name="connsiteX4" fmla="*/ 1260034 w 1260034"/>
                <a:gd name="connsiteY4" fmla="*/ 0 h 62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034" h="624989">
                  <a:moveTo>
                    <a:pt x="0" y="624989"/>
                  </a:moveTo>
                  <a:cubicBezTo>
                    <a:pt x="128336" y="619988"/>
                    <a:pt x="256673" y="614988"/>
                    <a:pt x="380010" y="584989"/>
                  </a:cubicBezTo>
                  <a:cubicBezTo>
                    <a:pt x="503347" y="554990"/>
                    <a:pt x="610850" y="527490"/>
                    <a:pt x="740020" y="444992"/>
                  </a:cubicBezTo>
                  <a:cubicBezTo>
                    <a:pt x="869190" y="362493"/>
                    <a:pt x="1155031" y="89998"/>
                    <a:pt x="1155031" y="89998"/>
                  </a:cubicBezTo>
                  <a:lnTo>
                    <a:pt x="1260034" y="0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Kosočtverec 9"/>
          <p:cNvSpPr/>
          <p:nvPr/>
        </p:nvSpPr>
        <p:spPr>
          <a:xfrm>
            <a:off x="1692160" y="3678238"/>
            <a:ext cx="180000" cy="180000"/>
          </a:xfrm>
          <a:prstGeom prst="diamond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Kosočtverec 67"/>
          <p:cNvSpPr/>
          <p:nvPr/>
        </p:nvSpPr>
        <p:spPr>
          <a:xfrm>
            <a:off x="2843625" y="3804965"/>
            <a:ext cx="180000" cy="180000"/>
          </a:xfrm>
          <a:prstGeom prst="diamond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Kosočtverec 68"/>
          <p:cNvSpPr/>
          <p:nvPr/>
        </p:nvSpPr>
        <p:spPr>
          <a:xfrm>
            <a:off x="4337984" y="4934357"/>
            <a:ext cx="180000" cy="180000"/>
          </a:xfrm>
          <a:prstGeom prst="diamond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Kosočtverec 69"/>
          <p:cNvSpPr/>
          <p:nvPr/>
        </p:nvSpPr>
        <p:spPr>
          <a:xfrm>
            <a:off x="4316948" y="4090253"/>
            <a:ext cx="180000" cy="18000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Kosočtverec 70"/>
          <p:cNvSpPr/>
          <p:nvPr/>
        </p:nvSpPr>
        <p:spPr>
          <a:xfrm>
            <a:off x="7014041" y="4737193"/>
            <a:ext cx="180000" cy="18000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3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Rovinné</a:t>
            </a:r>
            <a:r>
              <a:rPr lang="en-US" dirty="0"/>
              <a:t> </a:t>
            </a:r>
            <a:r>
              <a:rPr lang="en-US" dirty="0" err="1"/>
              <a:t>Poiseuille</a:t>
            </a:r>
            <a:r>
              <a:rPr lang="cs-CZ" dirty="0" err="1"/>
              <a:t>ovo</a:t>
            </a:r>
            <a:r>
              <a:rPr lang="cs-CZ" dirty="0"/>
              <a:t> proudění</a:t>
            </a:r>
            <a:endParaRPr lang="en-US" dirty="0"/>
          </a:p>
          <a:p>
            <a:r>
              <a:rPr lang="en-US" dirty="0" err="1"/>
              <a:t>Poiseuille</a:t>
            </a:r>
            <a:r>
              <a:rPr lang="cs-CZ" dirty="0" err="1"/>
              <a:t>ovo</a:t>
            </a:r>
            <a:r>
              <a:rPr lang="cs-CZ" dirty="0"/>
              <a:t> proudění v trubce</a:t>
            </a:r>
            <a:endParaRPr lang="en-US" dirty="0"/>
          </a:p>
          <a:p>
            <a:r>
              <a:rPr lang="cs-CZ" dirty="0"/>
              <a:t>Rovinné</a:t>
            </a:r>
            <a:r>
              <a:rPr lang="en-US" dirty="0"/>
              <a:t> </a:t>
            </a:r>
            <a:r>
              <a:rPr lang="en-US" dirty="0" err="1"/>
              <a:t>Couette</a:t>
            </a:r>
            <a:r>
              <a:rPr lang="cs-CZ" dirty="0" err="1"/>
              <a:t>ovo</a:t>
            </a:r>
            <a:r>
              <a:rPr lang="cs-CZ" dirty="0"/>
              <a:t> proudění</a:t>
            </a:r>
            <a:endParaRPr lang="en-US" dirty="0"/>
          </a:p>
          <a:p>
            <a:r>
              <a:rPr lang="en-US" dirty="0"/>
              <a:t>Rayleigh-Bernard</a:t>
            </a:r>
            <a:r>
              <a:rPr lang="cs-CZ" dirty="0"/>
              <a:t>ova volná konvekce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4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délník 40"/>
          <p:cNvSpPr/>
          <p:nvPr/>
        </p:nvSpPr>
        <p:spPr>
          <a:xfrm>
            <a:off x="4499992" y="1862402"/>
            <a:ext cx="4122428" cy="2761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i="1" baseline="-25000" dirty="0">
                <a:latin typeface="Times New Roman"/>
                <a:cs typeface="Times New Roman"/>
              </a:rPr>
              <a:t>m</a:t>
            </a:r>
            <a:r>
              <a:rPr lang="en-US" dirty="0"/>
              <a:t> = 49.6 (!!!)</a:t>
            </a:r>
          </a:p>
          <a:p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i="1" baseline="-25000" dirty="0">
                <a:latin typeface="Times New Roman"/>
                <a:cs typeface="Times New Roman"/>
              </a:rPr>
              <a:t>G</a:t>
            </a:r>
            <a:r>
              <a:rPr lang="en-US" dirty="0"/>
              <a:t> ≈ 1000 </a:t>
            </a:r>
          </a:p>
          <a:p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i="1" baseline="-25000" dirty="0">
                <a:latin typeface="Times New Roman"/>
                <a:cs typeface="Times New Roman"/>
              </a:rPr>
              <a:t>C</a:t>
            </a:r>
            <a:r>
              <a:rPr lang="en-US" dirty="0"/>
              <a:t> = 5772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Rovinné</a:t>
            </a:r>
            <a:r>
              <a:rPr lang="en-US" dirty="0"/>
              <a:t> </a:t>
            </a:r>
            <a:r>
              <a:rPr lang="en-US" dirty="0" err="1"/>
              <a:t>Poiseuille</a:t>
            </a:r>
            <a:r>
              <a:rPr lang="cs-CZ" dirty="0" err="1"/>
              <a:t>ovo</a:t>
            </a:r>
            <a:r>
              <a:rPr lang="cs-CZ" dirty="0"/>
              <a:t> proudění</a:t>
            </a:r>
            <a:endParaRPr lang="en-US" dirty="0"/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4554028" y="1981200"/>
            <a:ext cx="3823295" cy="2313287"/>
            <a:chOff x="2855595" y="288925"/>
            <a:chExt cx="1885950" cy="1141095"/>
          </a:xfrm>
        </p:grpSpPr>
        <p:sp>
          <p:nvSpPr>
            <p:cNvPr id="25" name="Obdélník 24"/>
            <p:cNvSpPr/>
            <p:nvPr/>
          </p:nvSpPr>
          <p:spPr>
            <a:xfrm>
              <a:off x="3019425" y="288925"/>
              <a:ext cx="1612795" cy="140335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3019425" y="1289685"/>
              <a:ext cx="1612795" cy="140335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grpSp>
          <p:nvGrpSpPr>
            <p:cNvPr id="27" name="Skupina 26"/>
            <p:cNvGrpSpPr/>
            <p:nvPr/>
          </p:nvGrpSpPr>
          <p:grpSpPr>
            <a:xfrm>
              <a:off x="3449955" y="432435"/>
              <a:ext cx="802640" cy="861695"/>
              <a:chOff x="0" y="0"/>
              <a:chExt cx="802640" cy="861695"/>
            </a:xfrm>
          </p:grpSpPr>
          <p:cxnSp>
            <p:nvCxnSpPr>
              <p:cNvPr id="33" name="Přímá spojnice 32"/>
              <p:cNvCxnSpPr/>
              <p:nvPr/>
            </p:nvCxnSpPr>
            <p:spPr>
              <a:xfrm>
                <a:off x="1905" y="635"/>
                <a:ext cx="0" cy="86106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Volný tvar 33"/>
              <p:cNvSpPr/>
              <p:nvPr/>
            </p:nvSpPr>
            <p:spPr>
              <a:xfrm>
                <a:off x="0" y="0"/>
                <a:ext cx="802640" cy="426720"/>
              </a:xfrm>
              <a:custGeom>
                <a:avLst/>
                <a:gdLst>
                  <a:gd name="connsiteX0" fmla="*/ 0 w 809972"/>
                  <a:gd name="connsiteY0" fmla="*/ 0 h 444201"/>
                  <a:gd name="connsiteX1" fmla="*/ 421640 w 809972"/>
                  <a:gd name="connsiteY1" fmla="*/ 116840 h 444201"/>
                  <a:gd name="connsiteX2" fmla="*/ 726440 w 809972"/>
                  <a:gd name="connsiteY2" fmla="*/ 284480 h 444201"/>
                  <a:gd name="connsiteX3" fmla="*/ 802640 w 809972"/>
                  <a:gd name="connsiteY3" fmla="*/ 426720 h 444201"/>
                  <a:gd name="connsiteX4" fmla="*/ 802640 w 809972"/>
                  <a:gd name="connsiteY4" fmla="*/ 436880 h 444201"/>
                  <a:gd name="connsiteX0" fmla="*/ 0 w 810466"/>
                  <a:gd name="connsiteY0" fmla="*/ 0 h 444011"/>
                  <a:gd name="connsiteX1" fmla="*/ 421640 w 810466"/>
                  <a:gd name="connsiteY1" fmla="*/ 116840 h 444011"/>
                  <a:gd name="connsiteX2" fmla="*/ 719455 w 810466"/>
                  <a:gd name="connsiteY2" fmla="*/ 287655 h 444011"/>
                  <a:gd name="connsiteX3" fmla="*/ 802640 w 810466"/>
                  <a:gd name="connsiteY3" fmla="*/ 426720 h 444011"/>
                  <a:gd name="connsiteX4" fmla="*/ 802640 w 810466"/>
                  <a:gd name="connsiteY4" fmla="*/ 436880 h 444011"/>
                  <a:gd name="connsiteX0" fmla="*/ 0 w 810466"/>
                  <a:gd name="connsiteY0" fmla="*/ 0 h 444011"/>
                  <a:gd name="connsiteX1" fmla="*/ 421640 w 810466"/>
                  <a:gd name="connsiteY1" fmla="*/ 116840 h 444011"/>
                  <a:gd name="connsiteX2" fmla="*/ 719455 w 810466"/>
                  <a:gd name="connsiteY2" fmla="*/ 287655 h 444011"/>
                  <a:gd name="connsiteX3" fmla="*/ 802640 w 810466"/>
                  <a:gd name="connsiteY3" fmla="*/ 426720 h 444011"/>
                  <a:gd name="connsiteX4" fmla="*/ 802640 w 810466"/>
                  <a:gd name="connsiteY4" fmla="*/ 436880 h 444011"/>
                  <a:gd name="connsiteX0" fmla="*/ 0 w 810466"/>
                  <a:gd name="connsiteY0" fmla="*/ 0 h 442172"/>
                  <a:gd name="connsiteX1" fmla="*/ 421640 w 810466"/>
                  <a:gd name="connsiteY1" fmla="*/ 116840 h 442172"/>
                  <a:gd name="connsiteX2" fmla="*/ 719455 w 810466"/>
                  <a:gd name="connsiteY2" fmla="*/ 320887 h 442172"/>
                  <a:gd name="connsiteX3" fmla="*/ 802640 w 810466"/>
                  <a:gd name="connsiteY3" fmla="*/ 426720 h 442172"/>
                  <a:gd name="connsiteX4" fmla="*/ 802640 w 810466"/>
                  <a:gd name="connsiteY4" fmla="*/ 436880 h 442172"/>
                  <a:gd name="connsiteX0" fmla="*/ 0 w 810466"/>
                  <a:gd name="connsiteY0" fmla="*/ 0 h 442172"/>
                  <a:gd name="connsiteX1" fmla="*/ 421640 w 810466"/>
                  <a:gd name="connsiteY1" fmla="*/ 116840 h 442172"/>
                  <a:gd name="connsiteX2" fmla="*/ 719455 w 810466"/>
                  <a:gd name="connsiteY2" fmla="*/ 320887 h 442172"/>
                  <a:gd name="connsiteX3" fmla="*/ 802640 w 810466"/>
                  <a:gd name="connsiteY3" fmla="*/ 426720 h 442172"/>
                  <a:gd name="connsiteX4" fmla="*/ 802640 w 810466"/>
                  <a:gd name="connsiteY4" fmla="*/ 436880 h 442172"/>
                  <a:gd name="connsiteX0" fmla="*/ 0 w 810466"/>
                  <a:gd name="connsiteY0" fmla="*/ 0 h 442172"/>
                  <a:gd name="connsiteX1" fmla="*/ 432435 w 810466"/>
                  <a:gd name="connsiteY1" fmla="*/ 175472 h 442172"/>
                  <a:gd name="connsiteX2" fmla="*/ 719455 w 810466"/>
                  <a:gd name="connsiteY2" fmla="*/ 320887 h 442172"/>
                  <a:gd name="connsiteX3" fmla="*/ 802640 w 810466"/>
                  <a:gd name="connsiteY3" fmla="*/ 426720 h 442172"/>
                  <a:gd name="connsiteX4" fmla="*/ 802640 w 810466"/>
                  <a:gd name="connsiteY4" fmla="*/ 436880 h 442172"/>
                  <a:gd name="connsiteX0" fmla="*/ 0 w 802640"/>
                  <a:gd name="connsiteY0" fmla="*/ 0 h 426720"/>
                  <a:gd name="connsiteX1" fmla="*/ 432435 w 802640"/>
                  <a:gd name="connsiteY1" fmla="*/ 175472 h 426720"/>
                  <a:gd name="connsiteX2" fmla="*/ 719455 w 802640"/>
                  <a:gd name="connsiteY2" fmla="*/ 320887 h 426720"/>
                  <a:gd name="connsiteX3" fmla="*/ 802640 w 802640"/>
                  <a:gd name="connsiteY3" fmla="*/ 426720 h 426720"/>
                  <a:gd name="connsiteX0" fmla="*/ 0 w 802640"/>
                  <a:gd name="connsiteY0" fmla="*/ 0 h 426720"/>
                  <a:gd name="connsiteX1" fmla="*/ 432435 w 802640"/>
                  <a:gd name="connsiteY1" fmla="*/ 175472 h 426720"/>
                  <a:gd name="connsiteX2" fmla="*/ 719455 w 802640"/>
                  <a:gd name="connsiteY2" fmla="*/ 320887 h 426720"/>
                  <a:gd name="connsiteX3" fmla="*/ 802640 w 802640"/>
                  <a:gd name="connsiteY3" fmla="*/ 426720 h 426720"/>
                  <a:gd name="connsiteX0" fmla="*/ 0 w 802640"/>
                  <a:gd name="connsiteY0" fmla="*/ 0 h 426720"/>
                  <a:gd name="connsiteX1" fmla="*/ 432435 w 802640"/>
                  <a:gd name="connsiteY1" fmla="*/ 175472 h 426720"/>
                  <a:gd name="connsiteX2" fmla="*/ 719455 w 802640"/>
                  <a:gd name="connsiteY2" fmla="*/ 320887 h 426720"/>
                  <a:gd name="connsiteX3" fmla="*/ 802640 w 802640"/>
                  <a:gd name="connsiteY3" fmla="*/ 426720 h 426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2640" h="426720">
                    <a:moveTo>
                      <a:pt x="0" y="0"/>
                    </a:moveTo>
                    <a:cubicBezTo>
                      <a:pt x="143933" y="50588"/>
                      <a:pt x="312526" y="121991"/>
                      <a:pt x="432435" y="175472"/>
                    </a:cubicBezTo>
                    <a:cubicBezTo>
                      <a:pt x="552344" y="228953"/>
                      <a:pt x="657754" y="279012"/>
                      <a:pt x="719455" y="320887"/>
                    </a:cubicBezTo>
                    <a:cubicBezTo>
                      <a:pt x="781156" y="362762"/>
                      <a:pt x="801476" y="404213"/>
                      <a:pt x="802640" y="42672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  <p:sp>
            <p:nvSpPr>
              <p:cNvPr id="35" name="Volný tvar 34"/>
              <p:cNvSpPr/>
              <p:nvPr/>
            </p:nvSpPr>
            <p:spPr>
              <a:xfrm flipV="1">
                <a:off x="0" y="431165"/>
                <a:ext cx="802640" cy="426720"/>
              </a:xfrm>
              <a:custGeom>
                <a:avLst/>
                <a:gdLst>
                  <a:gd name="connsiteX0" fmla="*/ 0 w 809972"/>
                  <a:gd name="connsiteY0" fmla="*/ 0 h 444201"/>
                  <a:gd name="connsiteX1" fmla="*/ 421640 w 809972"/>
                  <a:gd name="connsiteY1" fmla="*/ 116840 h 444201"/>
                  <a:gd name="connsiteX2" fmla="*/ 726440 w 809972"/>
                  <a:gd name="connsiteY2" fmla="*/ 284480 h 444201"/>
                  <a:gd name="connsiteX3" fmla="*/ 802640 w 809972"/>
                  <a:gd name="connsiteY3" fmla="*/ 426720 h 444201"/>
                  <a:gd name="connsiteX4" fmla="*/ 802640 w 809972"/>
                  <a:gd name="connsiteY4" fmla="*/ 436880 h 444201"/>
                  <a:gd name="connsiteX0" fmla="*/ 0 w 810466"/>
                  <a:gd name="connsiteY0" fmla="*/ 0 h 444011"/>
                  <a:gd name="connsiteX1" fmla="*/ 421640 w 810466"/>
                  <a:gd name="connsiteY1" fmla="*/ 116840 h 444011"/>
                  <a:gd name="connsiteX2" fmla="*/ 719455 w 810466"/>
                  <a:gd name="connsiteY2" fmla="*/ 287655 h 444011"/>
                  <a:gd name="connsiteX3" fmla="*/ 802640 w 810466"/>
                  <a:gd name="connsiteY3" fmla="*/ 426720 h 444011"/>
                  <a:gd name="connsiteX4" fmla="*/ 802640 w 810466"/>
                  <a:gd name="connsiteY4" fmla="*/ 436880 h 444011"/>
                  <a:gd name="connsiteX0" fmla="*/ 0 w 810466"/>
                  <a:gd name="connsiteY0" fmla="*/ 0 h 444011"/>
                  <a:gd name="connsiteX1" fmla="*/ 421640 w 810466"/>
                  <a:gd name="connsiteY1" fmla="*/ 116840 h 444011"/>
                  <a:gd name="connsiteX2" fmla="*/ 719455 w 810466"/>
                  <a:gd name="connsiteY2" fmla="*/ 287655 h 444011"/>
                  <a:gd name="connsiteX3" fmla="*/ 802640 w 810466"/>
                  <a:gd name="connsiteY3" fmla="*/ 426720 h 444011"/>
                  <a:gd name="connsiteX4" fmla="*/ 802640 w 810466"/>
                  <a:gd name="connsiteY4" fmla="*/ 436880 h 444011"/>
                  <a:gd name="connsiteX0" fmla="*/ 0 w 810466"/>
                  <a:gd name="connsiteY0" fmla="*/ 0 h 442172"/>
                  <a:gd name="connsiteX1" fmla="*/ 421640 w 810466"/>
                  <a:gd name="connsiteY1" fmla="*/ 116840 h 442172"/>
                  <a:gd name="connsiteX2" fmla="*/ 719455 w 810466"/>
                  <a:gd name="connsiteY2" fmla="*/ 320887 h 442172"/>
                  <a:gd name="connsiteX3" fmla="*/ 802640 w 810466"/>
                  <a:gd name="connsiteY3" fmla="*/ 426720 h 442172"/>
                  <a:gd name="connsiteX4" fmla="*/ 802640 w 810466"/>
                  <a:gd name="connsiteY4" fmla="*/ 436880 h 442172"/>
                  <a:gd name="connsiteX0" fmla="*/ 0 w 810466"/>
                  <a:gd name="connsiteY0" fmla="*/ 0 h 442172"/>
                  <a:gd name="connsiteX1" fmla="*/ 421640 w 810466"/>
                  <a:gd name="connsiteY1" fmla="*/ 116840 h 442172"/>
                  <a:gd name="connsiteX2" fmla="*/ 719455 w 810466"/>
                  <a:gd name="connsiteY2" fmla="*/ 320887 h 442172"/>
                  <a:gd name="connsiteX3" fmla="*/ 802640 w 810466"/>
                  <a:gd name="connsiteY3" fmla="*/ 426720 h 442172"/>
                  <a:gd name="connsiteX4" fmla="*/ 802640 w 810466"/>
                  <a:gd name="connsiteY4" fmla="*/ 436880 h 442172"/>
                  <a:gd name="connsiteX0" fmla="*/ 0 w 810466"/>
                  <a:gd name="connsiteY0" fmla="*/ 0 h 442172"/>
                  <a:gd name="connsiteX1" fmla="*/ 432435 w 810466"/>
                  <a:gd name="connsiteY1" fmla="*/ 175472 h 442172"/>
                  <a:gd name="connsiteX2" fmla="*/ 719455 w 810466"/>
                  <a:gd name="connsiteY2" fmla="*/ 320887 h 442172"/>
                  <a:gd name="connsiteX3" fmla="*/ 802640 w 810466"/>
                  <a:gd name="connsiteY3" fmla="*/ 426720 h 442172"/>
                  <a:gd name="connsiteX4" fmla="*/ 802640 w 810466"/>
                  <a:gd name="connsiteY4" fmla="*/ 436880 h 442172"/>
                  <a:gd name="connsiteX0" fmla="*/ 0 w 802640"/>
                  <a:gd name="connsiteY0" fmla="*/ 0 h 426720"/>
                  <a:gd name="connsiteX1" fmla="*/ 432435 w 802640"/>
                  <a:gd name="connsiteY1" fmla="*/ 175472 h 426720"/>
                  <a:gd name="connsiteX2" fmla="*/ 719455 w 802640"/>
                  <a:gd name="connsiteY2" fmla="*/ 320887 h 426720"/>
                  <a:gd name="connsiteX3" fmla="*/ 802640 w 802640"/>
                  <a:gd name="connsiteY3" fmla="*/ 426720 h 426720"/>
                  <a:gd name="connsiteX0" fmla="*/ 0 w 802640"/>
                  <a:gd name="connsiteY0" fmla="*/ 0 h 426720"/>
                  <a:gd name="connsiteX1" fmla="*/ 432435 w 802640"/>
                  <a:gd name="connsiteY1" fmla="*/ 175472 h 426720"/>
                  <a:gd name="connsiteX2" fmla="*/ 719455 w 802640"/>
                  <a:gd name="connsiteY2" fmla="*/ 320887 h 426720"/>
                  <a:gd name="connsiteX3" fmla="*/ 802640 w 802640"/>
                  <a:gd name="connsiteY3" fmla="*/ 426720 h 426720"/>
                  <a:gd name="connsiteX0" fmla="*/ 0 w 802640"/>
                  <a:gd name="connsiteY0" fmla="*/ 0 h 426720"/>
                  <a:gd name="connsiteX1" fmla="*/ 432435 w 802640"/>
                  <a:gd name="connsiteY1" fmla="*/ 175472 h 426720"/>
                  <a:gd name="connsiteX2" fmla="*/ 719455 w 802640"/>
                  <a:gd name="connsiteY2" fmla="*/ 320887 h 426720"/>
                  <a:gd name="connsiteX3" fmla="*/ 802640 w 802640"/>
                  <a:gd name="connsiteY3" fmla="*/ 426720 h 426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2640" h="426720">
                    <a:moveTo>
                      <a:pt x="0" y="0"/>
                    </a:moveTo>
                    <a:cubicBezTo>
                      <a:pt x="143933" y="50588"/>
                      <a:pt x="312526" y="121991"/>
                      <a:pt x="432435" y="175472"/>
                    </a:cubicBezTo>
                    <a:cubicBezTo>
                      <a:pt x="552344" y="228953"/>
                      <a:pt x="657754" y="279012"/>
                      <a:pt x="719455" y="320887"/>
                    </a:cubicBezTo>
                    <a:cubicBezTo>
                      <a:pt x="781156" y="362762"/>
                      <a:pt x="801476" y="404213"/>
                      <a:pt x="802640" y="42672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  <p:cxnSp>
            <p:nvCxnSpPr>
              <p:cNvPr id="36" name="Přímá spojnice se šipkou 35"/>
              <p:cNvCxnSpPr/>
              <p:nvPr/>
            </p:nvCxnSpPr>
            <p:spPr>
              <a:xfrm>
                <a:off x="0" y="140970"/>
                <a:ext cx="28702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se šipkou 36"/>
              <p:cNvCxnSpPr/>
              <p:nvPr/>
            </p:nvCxnSpPr>
            <p:spPr>
              <a:xfrm>
                <a:off x="0" y="715010"/>
                <a:ext cx="28702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nice se šipkou 37"/>
              <p:cNvCxnSpPr/>
              <p:nvPr/>
            </p:nvCxnSpPr>
            <p:spPr>
              <a:xfrm>
                <a:off x="1905" y="571500"/>
                <a:ext cx="64389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Přímá spojnice se šipkou 38"/>
              <p:cNvCxnSpPr/>
              <p:nvPr/>
            </p:nvCxnSpPr>
            <p:spPr>
              <a:xfrm>
                <a:off x="0" y="284480"/>
                <a:ext cx="64389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Přímá spojnice se šipkou 39"/>
              <p:cNvCxnSpPr/>
              <p:nvPr/>
            </p:nvCxnSpPr>
            <p:spPr>
              <a:xfrm>
                <a:off x="0" y="431165"/>
                <a:ext cx="77660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Přímá spojnice 27"/>
            <p:cNvCxnSpPr/>
            <p:nvPr/>
          </p:nvCxnSpPr>
          <p:spPr>
            <a:xfrm>
              <a:off x="3019425" y="1293495"/>
              <a:ext cx="161279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28"/>
            <p:cNvCxnSpPr/>
            <p:nvPr/>
          </p:nvCxnSpPr>
          <p:spPr>
            <a:xfrm>
              <a:off x="3019425" y="434340"/>
              <a:ext cx="161279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29"/>
            <p:cNvCxnSpPr/>
            <p:nvPr/>
          </p:nvCxnSpPr>
          <p:spPr>
            <a:xfrm>
              <a:off x="2855595" y="863389"/>
              <a:ext cx="1885950" cy="634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se šipkou 30"/>
            <p:cNvCxnSpPr/>
            <p:nvPr/>
          </p:nvCxnSpPr>
          <p:spPr>
            <a:xfrm>
              <a:off x="4599940" y="438785"/>
              <a:ext cx="0" cy="42523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ové pole 9"/>
            <p:cNvSpPr txBox="1"/>
            <p:nvPr/>
          </p:nvSpPr>
          <p:spPr>
            <a:xfrm>
              <a:off x="4322445" y="514350"/>
              <a:ext cx="287020" cy="28702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cs-CZ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</a:t>
              </a:r>
              <a:endParaRPr lang="cs-CZ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71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délník 25"/>
          <p:cNvSpPr/>
          <p:nvPr/>
        </p:nvSpPr>
        <p:spPr>
          <a:xfrm>
            <a:off x="4427984" y="1556792"/>
            <a:ext cx="4392488" cy="266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i="1" baseline="-25000" dirty="0">
                <a:latin typeface="Times New Roman"/>
                <a:cs typeface="Times New Roman"/>
              </a:rPr>
              <a:t>m</a:t>
            </a:r>
            <a:r>
              <a:rPr lang="en-US" dirty="0"/>
              <a:t> = 81.5 (!!!)</a:t>
            </a:r>
          </a:p>
          <a:p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i="1" baseline="-25000" dirty="0">
                <a:latin typeface="Times New Roman"/>
                <a:cs typeface="Times New Roman"/>
              </a:rPr>
              <a:t>G</a:t>
            </a:r>
            <a:r>
              <a:rPr lang="en-US" dirty="0"/>
              <a:t> ≈ 2040</a:t>
            </a:r>
          </a:p>
          <a:p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i="1" baseline="-25000" dirty="0">
                <a:latin typeface="Times New Roman"/>
                <a:cs typeface="Times New Roman"/>
              </a:rPr>
              <a:t>C</a:t>
            </a:r>
            <a:r>
              <a:rPr lang="en-US" dirty="0"/>
              <a:t> = ∞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Poiseuille</a:t>
            </a:r>
            <a:r>
              <a:rPr lang="cs-CZ" dirty="0" err="1"/>
              <a:t>ovo</a:t>
            </a:r>
            <a:r>
              <a:rPr lang="cs-CZ" dirty="0"/>
              <a:t> proudění v trubce</a:t>
            </a:r>
            <a:endParaRPr lang="en-US" dirty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4939351" y="2060848"/>
            <a:ext cx="3412050" cy="1724144"/>
            <a:chOff x="364490" y="288925"/>
            <a:chExt cx="2272030" cy="1148080"/>
          </a:xfrm>
        </p:grpSpPr>
        <p:sp>
          <p:nvSpPr>
            <p:cNvPr id="8" name="Ovál 7"/>
            <p:cNvSpPr/>
            <p:nvPr/>
          </p:nvSpPr>
          <p:spPr>
            <a:xfrm>
              <a:off x="437303" y="432435"/>
              <a:ext cx="358775" cy="86106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9" name="Ovál 8"/>
            <p:cNvSpPr/>
            <p:nvPr/>
          </p:nvSpPr>
          <p:spPr>
            <a:xfrm>
              <a:off x="2048510" y="432435"/>
              <a:ext cx="358775" cy="86106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747520" y="288925"/>
              <a:ext cx="480378" cy="1148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cxnSp>
          <p:nvCxnSpPr>
            <p:cNvPr id="11" name="Přímá spojnice 10"/>
            <p:cNvCxnSpPr/>
            <p:nvPr/>
          </p:nvCxnSpPr>
          <p:spPr>
            <a:xfrm>
              <a:off x="616691" y="432435"/>
              <a:ext cx="161120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>
              <a:off x="615103" y="1293495"/>
              <a:ext cx="161279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364490" y="862965"/>
              <a:ext cx="252201" cy="0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Skupina 13"/>
            <p:cNvGrpSpPr/>
            <p:nvPr/>
          </p:nvGrpSpPr>
          <p:grpSpPr>
            <a:xfrm>
              <a:off x="1082040" y="431800"/>
              <a:ext cx="802640" cy="861695"/>
              <a:chOff x="1082040" y="431800"/>
              <a:chExt cx="802640" cy="861695"/>
            </a:xfrm>
          </p:grpSpPr>
          <p:cxnSp>
            <p:nvCxnSpPr>
              <p:cNvPr id="18" name="Přímá spojnice 17"/>
              <p:cNvCxnSpPr/>
              <p:nvPr/>
            </p:nvCxnSpPr>
            <p:spPr>
              <a:xfrm>
                <a:off x="1083945" y="432435"/>
                <a:ext cx="0" cy="86106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Volný tvar 18"/>
              <p:cNvSpPr/>
              <p:nvPr/>
            </p:nvSpPr>
            <p:spPr>
              <a:xfrm>
                <a:off x="1082040" y="431800"/>
                <a:ext cx="802640" cy="426720"/>
              </a:xfrm>
              <a:custGeom>
                <a:avLst/>
                <a:gdLst>
                  <a:gd name="connsiteX0" fmla="*/ 0 w 809972"/>
                  <a:gd name="connsiteY0" fmla="*/ 0 h 444201"/>
                  <a:gd name="connsiteX1" fmla="*/ 421640 w 809972"/>
                  <a:gd name="connsiteY1" fmla="*/ 116840 h 444201"/>
                  <a:gd name="connsiteX2" fmla="*/ 726440 w 809972"/>
                  <a:gd name="connsiteY2" fmla="*/ 284480 h 444201"/>
                  <a:gd name="connsiteX3" fmla="*/ 802640 w 809972"/>
                  <a:gd name="connsiteY3" fmla="*/ 426720 h 444201"/>
                  <a:gd name="connsiteX4" fmla="*/ 802640 w 809972"/>
                  <a:gd name="connsiteY4" fmla="*/ 436880 h 444201"/>
                  <a:gd name="connsiteX0" fmla="*/ 0 w 810466"/>
                  <a:gd name="connsiteY0" fmla="*/ 0 h 444011"/>
                  <a:gd name="connsiteX1" fmla="*/ 421640 w 810466"/>
                  <a:gd name="connsiteY1" fmla="*/ 116840 h 444011"/>
                  <a:gd name="connsiteX2" fmla="*/ 719455 w 810466"/>
                  <a:gd name="connsiteY2" fmla="*/ 287655 h 444011"/>
                  <a:gd name="connsiteX3" fmla="*/ 802640 w 810466"/>
                  <a:gd name="connsiteY3" fmla="*/ 426720 h 444011"/>
                  <a:gd name="connsiteX4" fmla="*/ 802640 w 810466"/>
                  <a:gd name="connsiteY4" fmla="*/ 436880 h 444011"/>
                  <a:gd name="connsiteX0" fmla="*/ 0 w 810466"/>
                  <a:gd name="connsiteY0" fmla="*/ 0 h 444011"/>
                  <a:gd name="connsiteX1" fmla="*/ 421640 w 810466"/>
                  <a:gd name="connsiteY1" fmla="*/ 116840 h 444011"/>
                  <a:gd name="connsiteX2" fmla="*/ 719455 w 810466"/>
                  <a:gd name="connsiteY2" fmla="*/ 287655 h 444011"/>
                  <a:gd name="connsiteX3" fmla="*/ 802640 w 810466"/>
                  <a:gd name="connsiteY3" fmla="*/ 426720 h 444011"/>
                  <a:gd name="connsiteX4" fmla="*/ 802640 w 810466"/>
                  <a:gd name="connsiteY4" fmla="*/ 436880 h 444011"/>
                  <a:gd name="connsiteX0" fmla="*/ 0 w 810466"/>
                  <a:gd name="connsiteY0" fmla="*/ 0 h 442172"/>
                  <a:gd name="connsiteX1" fmla="*/ 421640 w 810466"/>
                  <a:gd name="connsiteY1" fmla="*/ 116840 h 442172"/>
                  <a:gd name="connsiteX2" fmla="*/ 719455 w 810466"/>
                  <a:gd name="connsiteY2" fmla="*/ 320887 h 442172"/>
                  <a:gd name="connsiteX3" fmla="*/ 802640 w 810466"/>
                  <a:gd name="connsiteY3" fmla="*/ 426720 h 442172"/>
                  <a:gd name="connsiteX4" fmla="*/ 802640 w 810466"/>
                  <a:gd name="connsiteY4" fmla="*/ 436880 h 442172"/>
                  <a:gd name="connsiteX0" fmla="*/ 0 w 810466"/>
                  <a:gd name="connsiteY0" fmla="*/ 0 h 442172"/>
                  <a:gd name="connsiteX1" fmla="*/ 421640 w 810466"/>
                  <a:gd name="connsiteY1" fmla="*/ 116840 h 442172"/>
                  <a:gd name="connsiteX2" fmla="*/ 719455 w 810466"/>
                  <a:gd name="connsiteY2" fmla="*/ 320887 h 442172"/>
                  <a:gd name="connsiteX3" fmla="*/ 802640 w 810466"/>
                  <a:gd name="connsiteY3" fmla="*/ 426720 h 442172"/>
                  <a:gd name="connsiteX4" fmla="*/ 802640 w 810466"/>
                  <a:gd name="connsiteY4" fmla="*/ 436880 h 442172"/>
                  <a:gd name="connsiteX0" fmla="*/ 0 w 810466"/>
                  <a:gd name="connsiteY0" fmla="*/ 0 h 442172"/>
                  <a:gd name="connsiteX1" fmla="*/ 432435 w 810466"/>
                  <a:gd name="connsiteY1" fmla="*/ 175472 h 442172"/>
                  <a:gd name="connsiteX2" fmla="*/ 719455 w 810466"/>
                  <a:gd name="connsiteY2" fmla="*/ 320887 h 442172"/>
                  <a:gd name="connsiteX3" fmla="*/ 802640 w 810466"/>
                  <a:gd name="connsiteY3" fmla="*/ 426720 h 442172"/>
                  <a:gd name="connsiteX4" fmla="*/ 802640 w 810466"/>
                  <a:gd name="connsiteY4" fmla="*/ 436880 h 442172"/>
                  <a:gd name="connsiteX0" fmla="*/ 0 w 802640"/>
                  <a:gd name="connsiteY0" fmla="*/ 0 h 426720"/>
                  <a:gd name="connsiteX1" fmla="*/ 432435 w 802640"/>
                  <a:gd name="connsiteY1" fmla="*/ 175472 h 426720"/>
                  <a:gd name="connsiteX2" fmla="*/ 719455 w 802640"/>
                  <a:gd name="connsiteY2" fmla="*/ 320887 h 426720"/>
                  <a:gd name="connsiteX3" fmla="*/ 802640 w 802640"/>
                  <a:gd name="connsiteY3" fmla="*/ 426720 h 426720"/>
                  <a:gd name="connsiteX0" fmla="*/ 0 w 802640"/>
                  <a:gd name="connsiteY0" fmla="*/ 0 h 426720"/>
                  <a:gd name="connsiteX1" fmla="*/ 432435 w 802640"/>
                  <a:gd name="connsiteY1" fmla="*/ 175472 h 426720"/>
                  <a:gd name="connsiteX2" fmla="*/ 719455 w 802640"/>
                  <a:gd name="connsiteY2" fmla="*/ 320887 h 426720"/>
                  <a:gd name="connsiteX3" fmla="*/ 802640 w 802640"/>
                  <a:gd name="connsiteY3" fmla="*/ 426720 h 426720"/>
                  <a:gd name="connsiteX0" fmla="*/ 0 w 802640"/>
                  <a:gd name="connsiteY0" fmla="*/ 0 h 426720"/>
                  <a:gd name="connsiteX1" fmla="*/ 432435 w 802640"/>
                  <a:gd name="connsiteY1" fmla="*/ 175472 h 426720"/>
                  <a:gd name="connsiteX2" fmla="*/ 719455 w 802640"/>
                  <a:gd name="connsiteY2" fmla="*/ 320887 h 426720"/>
                  <a:gd name="connsiteX3" fmla="*/ 802640 w 802640"/>
                  <a:gd name="connsiteY3" fmla="*/ 426720 h 426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2640" h="426720">
                    <a:moveTo>
                      <a:pt x="0" y="0"/>
                    </a:moveTo>
                    <a:cubicBezTo>
                      <a:pt x="143933" y="50588"/>
                      <a:pt x="312526" y="121991"/>
                      <a:pt x="432435" y="175472"/>
                    </a:cubicBezTo>
                    <a:cubicBezTo>
                      <a:pt x="552344" y="228953"/>
                      <a:pt x="657754" y="279012"/>
                      <a:pt x="719455" y="320887"/>
                    </a:cubicBezTo>
                    <a:cubicBezTo>
                      <a:pt x="781156" y="362762"/>
                      <a:pt x="801476" y="404213"/>
                      <a:pt x="802640" y="42672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  <p:sp>
            <p:nvSpPr>
              <p:cNvPr id="20" name="Volný tvar 19"/>
              <p:cNvSpPr/>
              <p:nvPr/>
            </p:nvSpPr>
            <p:spPr>
              <a:xfrm flipV="1">
                <a:off x="1082040" y="862965"/>
                <a:ext cx="802640" cy="426720"/>
              </a:xfrm>
              <a:custGeom>
                <a:avLst/>
                <a:gdLst>
                  <a:gd name="connsiteX0" fmla="*/ 0 w 809972"/>
                  <a:gd name="connsiteY0" fmla="*/ 0 h 444201"/>
                  <a:gd name="connsiteX1" fmla="*/ 421640 w 809972"/>
                  <a:gd name="connsiteY1" fmla="*/ 116840 h 444201"/>
                  <a:gd name="connsiteX2" fmla="*/ 726440 w 809972"/>
                  <a:gd name="connsiteY2" fmla="*/ 284480 h 444201"/>
                  <a:gd name="connsiteX3" fmla="*/ 802640 w 809972"/>
                  <a:gd name="connsiteY3" fmla="*/ 426720 h 444201"/>
                  <a:gd name="connsiteX4" fmla="*/ 802640 w 809972"/>
                  <a:gd name="connsiteY4" fmla="*/ 436880 h 444201"/>
                  <a:gd name="connsiteX0" fmla="*/ 0 w 810466"/>
                  <a:gd name="connsiteY0" fmla="*/ 0 h 444011"/>
                  <a:gd name="connsiteX1" fmla="*/ 421640 w 810466"/>
                  <a:gd name="connsiteY1" fmla="*/ 116840 h 444011"/>
                  <a:gd name="connsiteX2" fmla="*/ 719455 w 810466"/>
                  <a:gd name="connsiteY2" fmla="*/ 287655 h 444011"/>
                  <a:gd name="connsiteX3" fmla="*/ 802640 w 810466"/>
                  <a:gd name="connsiteY3" fmla="*/ 426720 h 444011"/>
                  <a:gd name="connsiteX4" fmla="*/ 802640 w 810466"/>
                  <a:gd name="connsiteY4" fmla="*/ 436880 h 444011"/>
                  <a:gd name="connsiteX0" fmla="*/ 0 w 810466"/>
                  <a:gd name="connsiteY0" fmla="*/ 0 h 444011"/>
                  <a:gd name="connsiteX1" fmla="*/ 421640 w 810466"/>
                  <a:gd name="connsiteY1" fmla="*/ 116840 h 444011"/>
                  <a:gd name="connsiteX2" fmla="*/ 719455 w 810466"/>
                  <a:gd name="connsiteY2" fmla="*/ 287655 h 444011"/>
                  <a:gd name="connsiteX3" fmla="*/ 802640 w 810466"/>
                  <a:gd name="connsiteY3" fmla="*/ 426720 h 444011"/>
                  <a:gd name="connsiteX4" fmla="*/ 802640 w 810466"/>
                  <a:gd name="connsiteY4" fmla="*/ 436880 h 444011"/>
                  <a:gd name="connsiteX0" fmla="*/ 0 w 810466"/>
                  <a:gd name="connsiteY0" fmla="*/ 0 h 442172"/>
                  <a:gd name="connsiteX1" fmla="*/ 421640 w 810466"/>
                  <a:gd name="connsiteY1" fmla="*/ 116840 h 442172"/>
                  <a:gd name="connsiteX2" fmla="*/ 719455 w 810466"/>
                  <a:gd name="connsiteY2" fmla="*/ 320887 h 442172"/>
                  <a:gd name="connsiteX3" fmla="*/ 802640 w 810466"/>
                  <a:gd name="connsiteY3" fmla="*/ 426720 h 442172"/>
                  <a:gd name="connsiteX4" fmla="*/ 802640 w 810466"/>
                  <a:gd name="connsiteY4" fmla="*/ 436880 h 442172"/>
                  <a:gd name="connsiteX0" fmla="*/ 0 w 810466"/>
                  <a:gd name="connsiteY0" fmla="*/ 0 h 442172"/>
                  <a:gd name="connsiteX1" fmla="*/ 421640 w 810466"/>
                  <a:gd name="connsiteY1" fmla="*/ 116840 h 442172"/>
                  <a:gd name="connsiteX2" fmla="*/ 719455 w 810466"/>
                  <a:gd name="connsiteY2" fmla="*/ 320887 h 442172"/>
                  <a:gd name="connsiteX3" fmla="*/ 802640 w 810466"/>
                  <a:gd name="connsiteY3" fmla="*/ 426720 h 442172"/>
                  <a:gd name="connsiteX4" fmla="*/ 802640 w 810466"/>
                  <a:gd name="connsiteY4" fmla="*/ 436880 h 442172"/>
                  <a:gd name="connsiteX0" fmla="*/ 0 w 810466"/>
                  <a:gd name="connsiteY0" fmla="*/ 0 h 442172"/>
                  <a:gd name="connsiteX1" fmla="*/ 432435 w 810466"/>
                  <a:gd name="connsiteY1" fmla="*/ 175472 h 442172"/>
                  <a:gd name="connsiteX2" fmla="*/ 719455 w 810466"/>
                  <a:gd name="connsiteY2" fmla="*/ 320887 h 442172"/>
                  <a:gd name="connsiteX3" fmla="*/ 802640 w 810466"/>
                  <a:gd name="connsiteY3" fmla="*/ 426720 h 442172"/>
                  <a:gd name="connsiteX4" fmla="*/ 802640 w 810466"/>
                  <a:gd name="connsiteY4" fmla="*/ 436880 h 442172"/>
                  <a:gd name="connsiteX0" fmla="*/ 0 w 802640"/>
                  <a:gd name="connsiteY0" fmla="*/ 0 h 426720"/>
                  <a:gd name="connsiteX1" fmla="*/ 432435 w 802640"/>
                  <a:gd name="connsiteY1" fmla="*/ 175472 h 426720"/>
                  <a:gd name="connsiteX2" fmla="*/ 719455 w 802640"/>
                  <a:gd name="connsiteY2" fmla="*/ 320887 h 426720"/>
                  <a:gd name="connsiteX3" fmla="*/ 802640 w 802640"/>
                  <a:gd name="connsiteY3" fmla="*/ 426720 h 426720"/>
                  <a:gd name="connsiteX0" fmla="*/ 0 w 802640"/>
                  <a:gd name="connsiteY0" fmla="*/ 0 h 426720"/>
                  <a:gd name="connsiteX1" fmla="*/ 432435 w 802640"/>
                  <a:gd name="connsiteY1" fmla="*/ 175472 h 426720"/>
                  <a:gd name="connsiteX2" fmla="*/ 719455 w 802640"/>
                  <a:gd name="connsiteY2" fmla="*/ 320887 h 426720"/>
                  <a:gd name="connsiteX3" fmla="*/ 802640 w 802640"/>
                  <a:gd name="connsiteY3" fmla="*/ 426720 h 426720"/>
                  <a:gd name="connsiteX0" fmla="*/ 0 w 802640"/>
                  <a:gd name="connsiteY0" fmla="*/ 0 h 426720"/>
                  <a:gd name="connsiteX1" fmla="*/ 432435 w 802640"/>
                  <a:gd name="connsiteY1" fmla="*/ 175472 h 426720"/>
                  <a:gd name="connsiteX2" fmla="*/ 719455 w 802640"/>
                  <a:gd name="connsiteY2" fmla="*/ 320887 h 426720"/>
                  <a:gd name="connsiteX3" fmla="*/ 802640 w 802640"/>
                  <a:gd name="connsiteY3" fmla="*/ 426720 h 426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2640" h="426720">
                    <a:moveTo>
                      <a:pt x="0" y="0"/>
                    </a:moveTo>
                    <a:cubicBezTo>
                      <a:pt x="143933" y="50588"/>
                      <a:pt x="312526" y="121991"/>
                      <a:pt x="432435" y="175472"/>
                    </a:cubicBezTo>
                    <a:cubicBezTo>
                      <a:pt x="552344" y="228953"/>
                      <a:pt x="657754" y="279012"/>
                      <a:pt x="719455" y="320887"/>
                    </a:cubicBezTo>
                    <a:cubicBezTo>
                      <a:pt x="781156" y="362762"/>
                      <a:pt x="801476" y="404213"/>
                      <a:pt x="802640" y="42672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  <p:cxnSp>
            <p:nvCxnSpPr>
              <p:cNvPr id="21" name="Přímá spojnice se šipkou 20"/>
              <p:cNvCxnSpPr/>
              <p:nvPr/>
            </p:nvCxnSpPr>
            <p:spPr>
              <a:xfrm>
                <a:off x="1082040" y="572770"/>
                <a:ext cx="28702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se šipkou 21"/>
              <p:cNvCxnSpPr/>
              <p:nvPr/>
            </p:nvCxnSpPr>
            <p:spPr>
              <a:xfrm>
                <a:off x="1082040" y="1146810"/>
                <a:ext cx="28702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Přímá spojnice se šipkou 22"/>
              <p:cNvCxnSpPr/>
              <p:nvPr/>
            </p:nvCxnSpPr>
            <p:spPr>
              <a:xfrm>
                <a:off x="1083945" y="1003300"/>
                <a:ext cx="64389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Přímá spojnice se šipkou 23"/>
              <p:cNvCxnSpPr/>
              <p:nvPr/>
            </p:nvCxnSpPr>
            <p:spPr>
              <a:xfrm>
                <a:off x="1082040" y="716280"/>
                <a:ext cx="64389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Přímá spojnice se šipkou 24"/>
              <p:cNvCxnSpPr/>
              <p:nvPr/>
            </p:nvCxnSpPr>
            <p:spPr>
              <a:xfrm>
                <a:off x="1082040" y="862965"/>
                <a:ext cx="77660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Přímá spojnice 14"/>
            <p:cNvCxnSpPr/>
            <p:nvPr/>
          </p:nvCxnSpPr>
          <p:spPr>
            <a:xfrm flipV="1">
              <a:off x="2407285" y="858520"/>
              <a:ext cx="229235" cy="635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>
              <a:off x="2159423" y="434340"/>
              <a:ext cx="0" cy="85534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 pole 11"/>
            <p:cNvSpPr txBox="1"/>
            <p:nvPr/>
          </p:nvSpPr>
          <p:spPr>
            <a:xfrm>
              <a:off x="1790383" y="492125"/>
              <a:ext cx="436880" cy="28702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cs-CZ" sz="2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ø</a:t>
              </a:r>
              <a:r>
                <a:rPr lang="cs-CZ" sz="20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</a:t>
              </a:r>
              <a:endPara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56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5076056" y="1628800"/>
            <a:ext cx="3672408" cy="259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i="1" baseline="-25000" dirty="0">
                <a:latin typeface="Times New Roman"/>
                <a:cs typeface="Times New Roman"/>
              </a:rPr>
              <a:t>m</a:t>
            </a:r>
            <a:r>
              <a:rPr lang="en-US" dirty="0"/>
              <a:t> = 20.7 (!!!)</a:t>
            </a:r>
          </a:p>
          <a:p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i="1" baseline="-25000" dirty="0">
                <a:latin typeface="Times New Roman"/>
                <a:cs typeface="Times New Roman"/>
              </a:rPr>
              <a:t>G</a:t>
            </a:r>
            <a:r>
              <a:rPr lang="en-US" dirty="0"/>
              <a:t> ≈ 325</a:t>
            </a:r>
          </a:p>
          <a:p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i="1" baseline="-25000" dirty="0">
                <a:latin typeface="Times New Roman"/>
                <a:cs typeface="Times New Roman"/>
              </a:rPr>
              <a:t>C</a:t>
            </a:r>
            <a:r>
              <a:rPr lang="en-US" dirty="0"/>
              <a:t> = ∞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Rovinné</a:t>
            </a:r>
            <a:r>
              <a:rPr lang="en-US" dirty="0"/>
              <a:t> </a:t>
            </a:r>
            <a:r>
              <a:rPr lang="en-US" dirty="0" err="1"/>
              <a:t>Couette</a:t>
            </a:r>
            <a:r>
              <a:rPr lang="cs-CZ" dirty="0" err="1"/>
              <a:t>ovo</a:t>
            </a:r>
            <a:r>
              <a:rPr lang="cs-CZ" dirty="0"/>
              <a:t> proudění</a:t>
            </a:r>
            <a:endParaRPr lang="en-US" dirty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5220072" y="1962792"/>
            <a:ext cx="3238128" cy="1959231"/>
            <a:chOff x="180000" y="180000"/>
            <a:chExt cx="1885950" cy="1141095"/>
          </a:xfrm>
        </p:grpSpPr>
        <p:cxnSp>
          <p:nvCxnSpPr>
            <p:cNvPr id="8" name="Přímá spojnice 7"/>
            <p:cNvCxnSpPr/>
            <p:nvPr/>
          </p:nvCxnSpPr>
          <p:spPr>
            <a:xfrm>
              <a:off x="180000" y="754464"/>
              <a:ext cx="1885950" cy="634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bdélník 8"/>
            <p:cNvSpPr/>
            <p:nvPr/>
          </p:nvSpPr>
          <p:spPr>
            <a:xfrm>
              <a:off x="343830" y="180000"/>
              <a:ext cx="1612795" cy="140335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343830" y="1180760"/>
              <a:ext cx="1612795" cy="140335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cxnSp>
          <p:nvCxnSpPr>
            <p:cNvPr id="11" name="Přímá spojnice 10"/>
            <p:cNvCxnSpPr/>
            <p:nvPr/>
          </p:nvCxnSpPr>
          <p:spPr>
            <a:xfrm>
              <a:off x="972185" y="324145"/>
              <a:ext cx="0" cy="86106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/>
            <p:cNvCxnSpPr/>
            <p:nvPr/>
          </p:nvCxnSpPr>
          <p:spPr>
            <a:xfrm>
              <a:off x="972185" y="612140"/>
              <a:ext cx="14097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/>
            <p:nvPr/>
          </p:nvCxnSpPr>
          <p:spPr>
            <a:xfrm>
              <a:off x="974090" y="396875"/>
              <a:ext cx="354330" cy="855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>
              <a:off x="343830" y="1184570"/>
              <a:ext cx="161279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>
              <a:off x="343830" y="325415"/>
              <a:ext cx="161279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>
              <a:off x="1924345" y="329860"/>
              <a:ext cx="0" cy="42523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 pole 9"/>
            <p:cNvSpPr txBox="1"/>
            <p:nvPr/>
          </p:nvSpPr>
          <p:spPr>
            <a:xfrm>
              <a:off x="1637325" y="405425"/>
              <a:ext cx="203835" cy="28702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cs-CZ" sz="20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</a:t>
              </a:r>
              <a:endParaRPr lang="cs-CZ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cxnSp>
          <p:nvCxnSpPr>
            <p:cNvPr id="18" name="Přímá spojnice se šipkou 17"/>
            <p:cNvCxnSpPr/>
            <p:nvPr/>
          </p:nvCxnSpPr>
          <p:spPr>
            <a:xfrm>
              <a:off x="972185" y="683895"/>
              <a:ext cx="69215" cy="855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se šipkou 18"/>
            <p:cNvCxnSpPr/>
            <p:nvPr/>
          </p:nvCxnSpPr>
          <p:spPr>
            <a:xfrm>
              <a:off x="970280" y="540385"/>
              <a:ext cx="21463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se šipkou 19"/>
            <p:cNvCxnSpPr/>
            <p:nvPr/>
          </p:nvCxnSpPr>
          <p:spPr>
            <a:xfrm>
              <a:off x="970280" y="468630"/>
              <a:ext cx="28702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>
            <a:xfrm flipH="1">
              <a:off x="541655" y="329860"/>
              <a:ext cx="868339" cy="8509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Skupina 21"/>
            <p:cNvGrpSpPr/>
            <p:nvPr/>
          </p:nvGrpSpPr>
          <p:grpSpPr>
            <a:xfrm flipH="1" flipV="1">
              <a:off x="614045" y="827405"/>
              <a:ext cx="358140" cy="295275"/>
              <a:chOff x="178095" y="180000"/>
              <a:chExt cx="358140" cy="295275"/>
            </a:xfrm>
          </p:grpSpPr>
          <p:cxnSp>
            <p:nvCxnSpPr>
              <p:cNvPr id="23" name="Přímá spojnice se šipkou 22"/>
              <p:cNvCxnSpPr/>
              <p:nvPr/>
            </p:nvCxnSpPr>
            <p:spPr>
              <a:xfrm>
                <a:off x="180000" y="395265"/>
                <a:ext cx="14097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Přímá spojnice se šipkou 23"/>
              <p:cNvCxnSpPr/>
              <p:nvPr/>
            </p:nvCxnSpPr>
            <p:spPr>
              <a:xfrm>
                <a:off x="181905" y="180000"/>
                <a:ext cx="354330" cy="825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Přímá spojnice se šipkou 24"/>
              <p:cNvCxnSpPr/>
              <p:nvPr/>
            </p:nvCxnSpPr>
            <p:spPr>
              <a:xfrm>
                <a:off x="180000" y="467020"/>
                <a:ext cx="69215" cy="825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Přímá spojnice se šipkou 25"/>
              <p:cNvCxnSpPr/>
              <p:nvPr/>
            </p:nvCxnSpPr>
            <p:spPr>
              <a:xfrm>
                <a:off x="178095" y="323510"/>
                <a:ext cx="21463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se šipkou 26"/>
              <p:cNvCxnSpPr/>
              <p:nvPr/>
            </p:nvCxnSpPr>
            <p:spPr>
              <a:xfrm>
                <a:off x="178095" y="251755"/>
                <a:ext cx="287020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5138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i="1" baseline="-25000" dirty="0">
                <a:latin typeface="Times New Roman"/>
                <a:cs typeface="Times New Roman"/>
              </a:rPr>
              <a:t>m</a:t>
            </a:r>
            <a:r>
              <a:rPr lang="en-US" dirty="0"/>
              <a:t> = </a:t>
            </a:r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i="1" baseline="-25000" dirty="0">
                <a:latin typeface="Times New Roman"/>
                <a:cs typeface="Times New Roman"/>
              </a:rPr>
              <a:t>G</a:t>
            </a:r>
            <a:r>
              <a:rPr lang="en-US" dirty="0"/>
              <a:t> = </a:t>
            </a:r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i="1" baseline="-25000" dirty="0">
                <a:latin typeface="Times New Roman"/>
                <a:cs typeface="Times New Roman"/>
              </a:rPr>
              <a:t>C</a:t>
            </a:r>
            <a:r>
              <a:rPr lang="en-US" dirty="0"/>
              <a:t> = 1707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Rayleigh-Bernard</a:t>
            </a:r>
            <a:r>
              <a:rPr lang="cs-CZ" dirty="0"/>
              <a:t>ova volná konvekce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4" y="2170849"/>
            <a:ext cx="32861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Rayleigh-Benard-convection in tw... (H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903" y="2132856"/>
            <a:ext cx="4648717" cy="296726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4" y="3854501"/>
            <a:ext cx="3286125" cy="184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97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Rayleighova</a:t>
            </a:r>
            <a:r>
              <a:rPr lang="cs-CZ" dirty="0"/>
              <a:t>-</a:t>
            </a:r>
            <a:r>
              <a:rPr lang="cs-CZ" dirty="0" err="1"/>
              <a:t>Bénárdova</a:t>
            </a:r>
            <a:r>
              <a:rPr lang="cs-CZ" dirty="0"/>
              <a:t> nestabilita</a:t>
            </a: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5148064" y="3501008"/>
          <a:ext cx="18859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4" imgW="901309" imgH="418918" progId="Equation.DSMT4">
                  <p:embed/>
                </p:oleObj>
              </mc:Choice>
              <mc:Fallback>
                <p:oleObj name="Equation" r:id="rId4" imgW="901309" imgH="418918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3501008"/>
                        <a:ext cx="188595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/>
          <p:cNvPicPr/>
          <p:nvPr/>
        </p:nvPicPr>
        <p:blipFill>
          <a:blip r:embed="rId6" cstate="print">
            <a:grayscl/>
            <a:lum contrast="10000"/>
          </a:blip>
          <a:srcRect/>
          <a:stretch>
            <a:fillRect/>
          </a:stretch>
        </p:blipFill>
        <p:spPr bwMode="auto">
          <a:xfrm>
            <a:off x="6372200" y="1340768"/>
            <a:ext cx="2584450" cy="172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2309" descr="prof_bl_plumes.gif"/>
          <p:cNvPicPr>
            <a:picLocks noChangeAspect="1"/>
          </p:cNvPicPr>
          <p:nvPr/>
        </p:nvPicPr>
        <p:blipFill>
          <a:blip r:embed="rId7" cstate="print">
            <a:grayscl/>
            <a:lum bright="-3000" contrast="36000"/>
          </a:blip>
          <a:stretch>
            <a:fillRect/>
          </a:stretch>
        </p:blipFill>
        <p:spPr>
          <a:xfrm>
            <a:off x="3275856" y="1412776"/>
            <a:ext cx="2897315" cy="15954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3789040"/>
            <a:ext cx="3201818" cy="270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5148064" y="4725144"/>
          <a:ext cx="29194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9" imgW="1460160" imgH="228600" progId="Equation.DSMT4">
                  <p:embed/>
                </p:oleObj>
              </mc:Choice>
              <mc:Fallback>
                <p:oleObj name="Equation" r:id="rId9" imgW="146016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4725144"/>
                        <a:ext cx="2919413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Obrázek 9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1268760"/>
            <a:ext cx="2047875" cy="158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Skupina 13"/>
          <p:cNvGrpSpPr/>
          <p:nvPr/>
        </p:nvGrpSpPr>
        <p:grpSpPr>
          <a:xfrm>
            <a:off x="7164288" y="3645024"/>
            <a:ext cx="1426416" cy="646331"/>
            <a:chOff x="7164288" y="3645024"/>
            <a:chExt cx="1426416" cy="646331"/>
          </a:xfrm>
        </p:grpSpPr>
        <p:sp>
          <p:nvSpPr>
            <p:cNvPr id="11" name="TextovéPole 10"/>
            <p:cNvSpPr txBox="1"/>
            <p:nvPr/>
          </p:nvSpPr>
          <p:spPr>
            <a:xfrm>
              <a:off x="7164288" y="3645024"/>
              <a:ext cx="14264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FF0000"/>
                  </a:solidFill>
                </a:rPr>
                <a:t>Vztlaková síla</a:t>
              </a:r>
            </a:p>
            <a:p>
              <a:pPr algn="ctr"/>
              <a:r>
                <a:rPr lang="cs-CZ" dirty="0">
                  <a:solidFill>
                    <a:srgbClr val="00B050"/>
                  </a:solidFill>
                </a:rPr>
                <a:t>Vazká síla</a:t>
              </a:r>
            </a:p>
          </p:txBody>
        </p:sp>
        <p:cxnSp>
          <p:nvCxnSpPr>
            <p:cNvPr id="13" name="Přímá spojovací čára 12"/>
            <p:cNvCxnSpPr>
              <a:stCxn id="11" idx="1"/>
              <a:endCxn id="11" idx="3"/>
            </p:cNvCxnSpPr>
            <p:nvPr/>
          </p:nvCxnSpPr>
          <p:spPr>
            <a:xfrm rot="10800000" flipH="1">
              <a:off x="7164288" y="3968190"/>
              <a:ext cx="14264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Kelvinova</a:t>
            </a:r>
            <a:r>
              <a:rPr lang="cs-CZ" dirty="0"/>
              <a:t>-</a:t>
            </a:r>
            <a:r>
              <a:rPr lang="cs-CZ" dirty="0" err="1"/>
              <a:t>Helmholtzova</a:t>
            </a:r>
            <a:r>
              <a:rPr lang="cs-CZ" dirty="0"/>
              <a:t> nestabilita</a:t>
            </a:r>
          </a:p>
        </p:txBody>
      </p:sp>
      <p:pic>
        <p:nvPicPr>
          <p:cNvPr id="3" name="Obrázek 2"/>
          <p:cNvPicPr/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1259632" y="1340768"/>
            <a:ext cx="5986832" cy="122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149080"/>
            <a:ext cx="3262154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5004048" y="4797152"/>
          <a:ext cx="145256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6" imgW="825480" imgH="393480" progId="Equation.DSMT4">
                  <p:embed/>
                </p:oleObj>
              </mc:Choice>
              <mc:Fallback>
                <p:oleObj name="Equation" r:id="rId6" imgW="825480" imgH="39348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4797152"/>
                        <a:ext cx="1452562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3" descr="kelvin_helm.gif"/>
          <p:cNvPicPr/>
          <p:nvPr/>
        </p:nvPicPr>
        <p:blipFill>
          <a:blip r:embed="rId8" cstate="print">
            <a:grayscl/>
          </a:blip>
          <a:stretch>
            <a:fillRect/>
          </a:stretch>
        </p:blipFill>
        <p:spPr>
          <a:xfrm>
            <a:off x="1854212" y="2805112"/>
            <a:ext cx="5435575" cy="12477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Taylorova</a:t>
            </a:r>
            <a:r>
              <a:rPr lang="cs-CZ" dirty="0"/>
              <a:t>-</a:t>
            </a:r>
            <a:r>
              <a:rPr lang="cs-CZ" dirty="0" err="1"/>
              <a:t>Couettova</a:t>
            </a:r>
            <a:r>
              <a:rPr lang="cs-CZ" dirty="0"/>
              <a:t> nestabilita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4644008" y="2204864"/>
          <a:ext cx="1601788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4" imgW="774364" imgH="418918" progId="Equation.DSMT4">
                  <p:embed/>
                </p:oleObj>
              </mc:Choice>
              <mc:Fallback>
                <p:oleObj name="Equation" r:id="rId4" imgW="774364" imgH="418918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2204864"/>
                        <a:ext cx="1601788" cy="839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323528" y="1628800"/>
            <a:ext cx="2524715" cy="363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5580112" y="4509120"/>
          <a:ext cx="26733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7" imgW="1447560" imgH="228600" progId="Equation.DSMT4">
                  <p:embed/>
                </p:oleObj>
              </mc:Choice>
              <mc:Fallback>
                <p:oleObj name="Equation" r:id="rId7" imgW="144756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4509120"/>
                        <a:ext cx="267335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1556792"/>
            <a:ext cx="1242107" cy="476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Skupina 9"/>
          <p:cNvGrpSpPr/>
          <p:nvPr/>
        </p:nvGrpSpPr>
        <p:grpSpPr>
          <a:xfrm>
            <a:off x="6588224" y="2276872"/>
            <a:ext cx="1560684" cy="646331"/>
            <a:chOff x="6588224" y="1844824"/>
            <a:chExt cx="1560684" cy="646331"/>
          </a:xfrm>
        </p:grpSpPr>
        <p:sp>
          <p:nvSpPr>
            <p:cNvPr id="11" name="TextovéPole 10"/>
            <p:cNvSpPr txBox="1"/>
            <p:nvPr/>
          </p:nvSpPr>
          <p:spPr>
            <a:xfrm>
              <a:off x="6588224" y="1844824"/>
              <a:ext cx="15606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FF0000"/>
                  </a:solidFill>
                </a:rPr>
                <a:t>Odstředivá síla</a:t>
              </a:r>
            </a:p>
            <a:p>
              <a:pPr algn="ctr"/>
              <a:r>
                <a:rPr lang="cs-CZ" dirty="0">
                  <a:solidFill>
                    <a:srgbClr val="00B050"/>
                  </a:solidFill>
                </a:rPr>
                <a:t>Vazká síla</a:t>
              </a:r>
            </a:p>
          </p:txBody>
        </p:sp>
        <p:cxnSp>
          <p:nvCxnSpPr>
            <p:cNvPr id="12" name="Přímá spojovací čára 11"/>
            <p:cNvCxnSpPr>
              <a:stCxn id="11" idx="1"/>
              <a:endCxn id="11" idx="3"/>
            </p:cNvCxnSpPr>
            <p:nvPr/>
          </p:nvCxnSpPr>
          <p:spPr>
            <a:xfrm rot="10800000" flipH="1">
              <a:off x="6588224" y="2167990"/>
              <a:ext cx="156068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Görtlerova</a:t>
            </a:r>
            <a:r>
              <a:rPr lang="cs-CZ" dirty="0"/>
              <a:t> nestabilita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107504" y="1556792"/>
            <a:ext cx="5263200" cy="294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03" y="4149075"/>
            <a:ext cx="3896748" cy="254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7092280" y="3573016"/>
          <a:ext cx="154781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6" imgW="634680" imgH="228600" progId="Equation.DSMT4">
                  <p:embed/>
                </p:oleObj>
              </mc:Choice>
              <mc:Fallback>
                <p:oleObj name="Equation" r:id="rId6" imgW="63468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280" y="3573016"/>
                        <a:ext cx="1547812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4427984" y="1700808"/>
          <a:ext cx="214788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8" imgW="1079500" imgH="469900" progId="Equation.DSMT4">
                  <p:embed/>
                </p:oleObj>
              </mc:Choice>
              <mc:Fallback>
                <p:oleObj name="Equation" r:id="rId8" imgW="1079500" imgH="46990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1700808"/>
                        <a:ext cx="2147888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Skupina 12"/>
          <p:cNvGrpSpPr/>
          <p:nvPr/>
        </p:nvGrpSpPr>
        <p:grpSpPr>
          <a:xfrm>
            <a:off x="6588224" y="1844824"/>
            <a:ext cx="1560684" cy="646331"/>
            <a:chOff x="6588224" y="1844824"/>
            <a:chExt cx="1560684" cy="646331"/>
          </a:xfrm>
        </p:grpSpPr>
        <p:sp>
          <p:nvSpPr>
            <p:cNvPr id="9" name="TextovéPole 8"/>
            <p:cNvSpPr txBox="1"/>
            <p:nvPr/>
          </p:nvSpPr>
          <p:spPr>
            <a:xfrm>
              <a:off x="6588224" y="1844824"/>
              <a:ext cx="15606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FF0000"/>
                  </a:solidFill>
                </a:rPr>
                <a:t>Odstředivá síla</a:t>
              </a:r>
            </a:p>
            <a:p>
              <a:pPr algn="ctr"/>
              <a:r>
                <a:rPr lang="cs-CZ" dirty="0">
                  <a:solidFill>
                    <a:srgbClr val="00B050"/>
                  </a:solidFill>
                </a:rPr>
                <a:t>Vazká síla</a:t>
              </a:r>
            </a:p>
          </p:txBody>
        </p:sp>
        <p:cxnSp>
          <p:nvCxnSpPr>
            <p:cNvPr id="11" name="Přímá spojovací čára 10"/>
            <p:cNvCxnSpPr>
              <a:stCxn id="9" idx="1"/>
              <a:endCxn id="9" idx="3"/>
            </p:cNvCxnSpPr>
            <p:nvPr/>
          </p:nvCxnSpPr>
          <p:spPr>
            <a:xfrm rot="10800000" flipH="1">
              <a:off x="6588224" y="2167990"/>
              <a:ext cx="156068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Reynoldsův</a:t>
            </a:r>
            <a:r>
              <a:rPr lang="cs-CZ" dirty="0"/>
              <a:t> experiment</a:t>
            </a:r>
          </a:p>
        </p:txBody>
      </p:sp>
      <p:sp>
        <p:nvSpPr>
          <p:cNvPr id="3" name="Obdélník 2"/>
          <p:cNvSpPr/>
          <p:nvPr/>
        </p:nvSpPr>
        <p:spPr>
          <a:xfrm>
            <a:off x="6012160" y="1772816"/>
            <a:ext cx="2293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Osborn</a:t>
            </a:r>
            <a:r>
              <a:rPr lang="cs-CZ" dirty="0"/>
              <a:t> </a:t>
            </a:r>
            <a:r>
              <a:rPr lang="cs-CZ" dirty="0" err="1"/>
              <a:t>Reynolds</a:t>
            </a:r>
            <a:r>
              <a:rPr lang="cs-CZ" dirty="0"/>
              <a:t> 1883</a:t>
            </a:r>
          </a:p>
        </p:txBody>
      </p:sp>
      <p:pic>
        <p:nvPicPr>
          <p:cNvPr id="4" name="Obrázek 9" descr="Reynolds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844824"/>
            <a:ext cx="3516453" cy="3603741"/>
          </a:xfrm>
          <a:prstGeom prst="rect">
            <a:avLst/>
          </a:prstGeom>
        </p:spPr>
      </p:pic>
      <p:pic>
        <p:nvPicPr>
          <p:cNvPr id="5" name="Obrázek 10" descr="Rey_pipe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348880"/>
            <a:ext cx="4236952" cy="3027142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6516216" y="5373216"/>
          <a:ext cx="1141412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6" imgW="583947" imgH="393529" progId="Equation.DSMT4">
                  <p:embed/>
                </p:oleObj>
              </mc:Choice>
              <mc:Fallback>
                <p:oleObj name="Equation" r:id="rId6" imgW="583947" imgH="393529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5373216"/>
                        <a:ext cx="1141412" cy="785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Úplavy za tělesy</a:t>
            </a:r>
          </a:p>
        </p:txBody>
      </p:sp>
      <p:pic>
        <p:nvPicPr>
          <p:cNvPr id="3" name="Obrázek 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365104"/>
            <a:ext cx="2986491" cy="198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8673" name="Object 1"/>
          <p:cNvGraphicFramePr>
            <a:graphicFrameLocks noChangeAspect="1"/>
          </p:cNvGraphicFramePr>
          <p:nvPr/>
        </p:nvGraphicFramePr>
        <p:xfrm>
          <a:off x="4355976" y="2708920"/>
          <a:ext cx="10112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Equation" r:id="rId5" imgW="583947" imgH="228501" progId="Equation.DSMT4">
                  <p:embed/>
                </p:oleObj>
              </mc:Choice>
              <mc:Fallback>
                <p:oleObj name="Equation" r:id="rId5" imgW="583947" imgH="228501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2708920"/>
                        <a:ext cx="1011238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délník 5"/>
          <p:cNvSpPr/>
          <p:nvPr/>
        </p:nvSpPr>
        <p:spPr>
          <a:xfrm>
            <a:off x="1259632" y="3645024"/>
            <a:ext cx="3962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von</a:t>
            </a:r>
            <a:r>
              <a:rPr lang="cs-CZ" dirty="0"/>
              <a:t> </a:t>
            </a:r>
            <a:r>
              <a:rPr lang="cs-CZ" dirty="0" err="1"/>
              <a:t>Kármánova</a:t>
            </a:r>
            <a:r>
              <a:rPr lang="cs-CZ" dirty="0"/>
              <a:t>-</a:t>
            </a:r>
            <a:r>
              <a:rPr lang="cs-CZ" dirty="0" err="1"/>
              <a:t>Bénárdova</a:t>
            </a:r>
            <a:r>
              <a:rPr lang="cs-CZ" dirty="0"/>
              <a:t> vírová stezka</a:t>
            </a:r>
          </a:p>
        </p:txBody>
      </p:sp>
      <p:pic>
        <p:nvPicPr>
          <p:cNvPr id="7" name="Obrázek 5" descr="karman.bmp"/>
          <p:cNvPicPr/>
          <p:nvPr/>
        </p:nvPicPr>
        <p:blipFill>
          <a:blip r:embed="rId7" cstate="print">
            <a:grayscl/>
          </a:blip>
          <a:stretch>
            <a:fillRect/>
          </a:stretch>
        </p:blipFill>
        <p:spPr>
          <a:xfrm>
            <a:off x="251520" y="1196752"/>
            <a:ext cx="3439854" cy="19804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Reynoldsův</a:t>
            </a:r>
            <a:r>
              <a:rPr lang="cs-CZ" dirty="0"/>
              <a:t> experiment</a:t>
            </a:r>
          </a:p>
        </p:txBody>
      </p:sp>
      <p:pic>
        <p:nvPicPr>
          <p:cNvPr id="7" name="R_tank (převedené).mov">
            <a:hlinkClick r:id="" action="ppaction://media"/>
            <a:extLst>
              <a:ext uri="{FF2B5EF4-FFF2-40B4-BE49-F238E27FC236}">
                <a16:creationId xmlns:a16="http://schemas.microsoft.com/office/drawing/2014/main" xmlns="" id="{D61F1988-C3DA-D744-AA5C-894FC6169F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96232" y="1268760"/>
            <a:ext cx="4064000" cy="3048000"/>
          </a:xfrm>
          <a:prstGeom prst="rect">
            <a:avLst/>
          </a:prstGeom>
        </p:spPr>
      </p:pic>
      <p:pic>
        <p:nvPicPr>
          <p:cNvPr id="8" name="R_laminar2_ovrly (převedené).mov">
            <a:hlinkClick r:id="" action="ppaction://media"/>
            <a:extLst>
              <a:ext uri="{FF2B5EF4-FFF2-40B4-BE49-F238E27FC236}">
                <a16:creationId xmlns:a16="http://schemas.microsoft.com/office/drawing/2014/main" xmlns="" id="{3BC333A3-6AF6-0B40-B8B8-A521787DF9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731" y="4617132"/>
            <a:ext cx="2987824" cy="2240868"/>
          </a:xfrm>
          <a:prstGeom prst="rect">
            <a:avLst/>
          </a:prstGeom>
        </p:spPr>
      </p:pic>
      <p:pic>
        <p:nvPicPr>
          <p:cNvPr id="9" name="R_transitional2_ovrly (převedené).mov">
            <a:hlinkClick r:id="" action="ppaction://media"/>
            <a:extLst>
              <a:ext uri="{FF2B5EF4-FFF2-40B4-BE49-F238E27FC236}">
                <a16:creationId xmlns:a16="http://schemas.microsoft.com/office/drawing/2014/main" xmlns="" id="{0EA2D779-C742-0E43-B791-9C6A5F4204E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75940" y="4605503"/>
            <a:ext cx="2992120" cy="2244090"/>
          </a:xfrm>
          <a:prstGeom prst="rect">
            <a:avLst/>
          </a:prstGeom>
        </p:spPr>
      </p:pic>
      <p:pic>
        <p:nvPicPr>
          <p:cNvPr id="10" name="R_turbulent2_ovrly (převedené).mov">
            <a:hlinkClick r:id="" action="ppaction://media"/>
            <a:extLst>
              <a:ext uri="{FF2B5EF4-FFF2-40B4-BE49-F238E27FC236}">
                <a16:creationId xmlns:a16="http://schemas.microsoft.com/office/drawing/2014/main" xmlns="" id="{3B309E61-C4AF-BB44-BF03-4CDE618A410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80445" y="4617132"/>
            <a:ext cx="2992120" cy="224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4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4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Stabilita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683568" y="1556792"/>
            <a:ext cx="7926866" cy="178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grayscl/>
            <a:lum bright="-9000" contrast="17000"/>
          </a:blip>
          <a:srcRect/>
          <a:stretch>
            <a:fillRect/>
          </a:stretch>
        </p:blipFill>
        <p:spPr bwMode="auto">
          <a:xfrm>
            <a:off x="1331640" y="4221088"/>
            <a:ext cx="6511183" cy="160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259632" y="3212976"/>
            <a:ext cx="85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stabilní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987824" y="3212976"/>
            <a:ext cx="127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indiferentní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076056" y="3212976"/>
            <a:ext cx="1123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nestabilní</a:t>
            </a:r>
          </a:p>
          <a:p>
            <a:r>
              <a:rPr lang="cs-CZ" dirty="0"/>
              <a:t>lineárně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948264" y="3212976"/>
            <a:ext cx="120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nestabilní</a:t>
            </a:r>
          </a:p>
          <a:p>
            <a:r>
              <a:rPr lang="cs-CZ" b="1" dirty="0"/>
              <a:t>nelineárně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547664" y="5733256"/>
            <a:ext cx="85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stabilní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3848" y="5733256"/>
            <a:ext cx="1332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konvektivně</a:t>
            </a:r>
          </a:p>
          <a:p>
            <a:r>
              <a:rPr lang="cs-CZ" dirty="0">
                <a:solidFill>
                  <a:srgbClr val="FF0000"/>
                </a:solidFill>
              </a:rPr>
              <a:t>nestabilní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372200" y="5733256"/>
            <a:ext cx="1116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absolutně</a:t>
            </a:r>
          </a:p>
          <a:p>
            <a:r>
              <a:rPr lang="cs-CZ" dirty="0">
                <a:solidFill>
                  <a:srgbClr val="FF0000"/>
                </a:solidFill>
              </a:rPr>
              <a:t>nestabilní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932040" y="5733256"/>
            <a:ext cx="1161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nestabilní</a:t>
            </a:r>
          </a:p>
          <a:p>
            <a:r>
              <a:rPr lang="cs-CZ" dirty="0"/>
              <a:t>mezi K a </a:t>
            </a:r>
            <a:r>
              <a:rPr lang="cs-CZ" dirty="0" err="1"/>
              <a:t>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Nevazká stabilita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Eulerovy </a:t>
            </a:r>
            <a:r>
              <a:rPr lang="cs-CZ" dirty="0" err="1"/>
              <a:t>rice</a:t>
            </a:r>
            <a:endParaRPr lang="cs-CZ" dirty="0"/>
          </a:p>
          <a:p>
            <a:r>
              <a:rPr lang="cs-CZ" dirty="0"/>
              <a:t>Smyková oblast</a:t>
            </a: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3851920" y="1484784"/>
          <a:ext cx="2505075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4" imgW="1282700" imgH="393700" progId="Equation.DSMT4">
                  <p:embed/>
                </p:oleObj>
              </mc:Choice>
              <mc:Fallback>
                <p:oleObj name="Equation" r:id="rId4" imgW="1282700" imgH="39370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1484784"/>
                        <a:ext cx="2505075" cy="78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" name="Skupina 38"/>
          <p:cNvGrpSpPr/>
          <p:nvPr/>
        </p:nvGrpSpPr>
        <p:grpSpPr>
          <a:xfrm>
            <a:off x="395536" y="2852936"/>
            <a:ext cx="5715000" cy="2928938"/>
            <a:chOff x="611560" y="2852936"/>
            <a:chExt cx="5715000" cy="2928938"/>
          </a:xfrm>
        </p:grpSpPr>
        <p:grpSp>
          <p:nvGrpSpPr>
            <p:cNvPr id="15363" name="Group 3"/>
            <p:cNvGrpSpPr>
              <a:grpSpLocks noChangeAspect="1"/>
            </p:cNvGrpSpPr>
            <p:nvPr/>
          </p:nvGrpSpPr>
          <p:grpSpPr bwMode="auto">
            <a:xfrm>
              <a:off x="611560" y="2852936"/>
              <a:ext cx="5715000" cy="2928938"/>
              <a:chOff x="2259" y="12898"/>
              <a:chExt cx="7200" cy="3748"/>
            </a:xfrm>
          </p:grpSpPr>
          <p:sp>
            <p:nvSpPr>
              <p:cNvPr id="15364" name="AutoShape 4"/>
              <p:cNvSpPr>
                <a:spLocks noChangeAspect="1" noChangeArrowheads="1"/>
              </p:cNvSpPr>
              <p:nvPr/>
            </p:nvSpPr>
            <p:spPr bwMode="auto">
              <a:xfrm>
                <a:off x="2259" y="12898"/>
                <a:ext cx="7200" cy="3748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grpSp>
            <p:nvGrpSpPr>
              <p:cNvPr id="15365" name="Group 5"/>
              <p:cNvGrpSpPr>
                <a:grpSpLocks/>
              </p:cNvGrpSpPr>
              <p:nvPr/>
            </p:nvGrpSpPr>
            <p:grpSpPr bwMode="auto">
              <a:xfrm>
                <a:off x="3603" y="13122"/>
                <a:ext cx="4512" cy="398"/>
                <a:chOff x="3603" y="13122"/>
                <a:chExt cx="4512" cy="398"/>
              </a:xfrm>
            </p:grpSpPr>
            <p:sp>
              <p:nvSpPr>
                <p:cNvPr id="15366" name="Rectangle 6" descr="Široký šikmo dolů"/>
                <p:cNvSpPr>
                  <a:spLocks noChangeArrowheads="1"/>
                </p:cNvSpPr>
                <p:nvPr/>
              </p:nvSpPr>
              <p:spPr bwMode="auto">
                <a:xfrm>
                  <a:off x="3603" y="13122"/>
                  <a:ext cx="4512" cy="398"/>
                </a:xfrm>
                <a:prstGeom prst="rect">
                  <a:avLst/>
                </a:prstGeom>
                <a:pattFill prst="wdDnDiag">
                  <a:fgClr>
                    <a:srgbClr val="000000"/>
                  </a:fgClr>
                  <a:bgClr>
                    <a:srgbClr val="FFFFFF"/>
                  </a:bgClr>
                </a:patt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5367" name="Line 7"/>
                <p:cNvSpPr>
                  <a:spLocks noChangeShapeType="1"/>
                </p:cNvSpPr>
                <p:nvPr/>
              </p:nvSpPr>
              <p:spPr bwMode="auto">
                <a:xfrm>
                  <a:off x="3603" y="13520"/>
                  <a:ext cx="4512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15368" name="Group 8"/>
              <p:cNvGrpSpPr>
                <a:grpSpLocks/>
              </p:cNvGrpSpPr>
              <p:nvPr/>
            </p:nvGrpSpPr>
            <p:grpSpPr bwMode="auto">
              <a:xfrm rot="10800000">
                <a:off x="3603" y="15639"/>
                <a:ext cx="4512" cy="398"/>
                <a:chOff x="3603" y="13122"/>
                <a:chExt cx="4512" cy="398"/>
              </a:xfrm>
            </p:grpSpPr>
            <p:sp>
              <p:nvSpPr>
                <p:cNvPr id="15369" name="Rectangle 9" descr="Široký šikmo dolů"/>
                <p:cNvSpPr>
                  <a:spLocks noChangeArrowheads="1"/>
                </p:cNvSpPr>
                <p:nvPr/>
              </p:nvSpPr>
              <p:spPr bwMode="auto">
                <a:xfrm flipH="1" flipV="1">
                  <a:off x="3603" y="13122"/>
                  <a:ext cx="4512" cy="398"/>
                </a:xfrm>
                <a:prstGeom prst="rect">
                  <a:avLst/>
                </a:prstGeom>
                <a:pattFill prst="wdDnDiag">
                  <a:fgClr>
                    <a:srgbClr val="000000"/>
                  </a:fgClr>
                  <a:bgClr>
                    <a:srgbClr val="FFFFFF"/>
                  </a:bgClr>
                </a:patt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5370" name="Line 10"/>
                <p:cNvSpPr>
                  <a:spLocks noChangeShapeType="1"/>
                </p:cNvSpPr>
                <p:nvPr/>
              </p:nvSpPr>
              <p:spPr bwMode="auto">
                <a:xfrm>
                  <a:off x="3603" y="13520"/>
                  <a:ext cx="4512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</p:grpSp>
          <p:sp>
            <p:nvSpPr>
              <p:cNvPr id="15371" name="Line 11"/>
              <p:cNvSpPr>
                <a:spLocks noChangeShapeType="1"/>
              </p:cNvSpPr>
              <p:nvPr/>
            </p:nvSpPr>
            <p:spPr bwMode="auto">
              <a:xfrm>
                <a:off x="3123" y="14579"/>
                <a:ext cx="537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lgDash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372" name="Line 12"/>
              <p:cNvSpPr>
                <a:spLocks noChangeShapeType="1"/>
              </p:cNvSpPr>
              <p:nvPr/>
            </p:nvSpPr>
            <p:spPr bwMode="auto">
              <a:xfrm>
                <a:off x="4947" y="13520"/>
                <a:ext cx="0" cy="211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373" name="Text Box 13"/>
              <p:cNvSpPr txBox="1">
                <a:spLocks noChangeArrowheads="1"/>
              </p:cNvSpPr>
              <p:nvPr/>
            </p:nvSpPr>
            <p:spPr bwMode="auto">
              <a:xfrm>
                <a:off x="2739" y="13255"/>
                <a:ext cx="816" cy="4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8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kumimoji="0" lang="cs-CZ" sz="1800" b="0" i="1" u="none" strike="noStrike" cap="none" normalizeH="0" baseline="-25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kumimoji="0" lang="cs-CZ" sz="18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=L</a:t>
                </a:r>
              </a:p>
            </p:txBody>
          </p:sp>
          <p:sp>
            <p:nvSpPr>
              <p:cNvPr id="15374" name="Text Box 14"/>
              <p:cNvSpPr txBox="1">
                <a:spLocks noChangeArrowheads="1"/>
              </p:cNvSpPr>
              <p:nvPr/>
            </p:nvSpPr>
            <p:spPr bwMode="auto">
              <a:xfrm>
                <a:off x="2739" y="15374"/>
                <a:ext cx="888" cy="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375" name="Freeform 15"/>
              <p:cNvSpPr>
                <a:spLocks/>
              </p:cNvSpPr>
              <p:nvPr/>
            </p:nvSpPr>
            <p:spPr bwMode="auto">
              <a:xfrm>
                <a:off x="5235" y="13521"/>
                <a:ext cx="1390" cy="2118"/>
              </a:xfrm>
              <a:custGeom>
                <a:avLst/>
                <a:gdLst/>
                <a:ahLst/>
                <a:cxnLst>
                  <a:cxn ang="0">
                    <a:pos x="1738" y="0"/>
                  </a:cxn>
                  <a:cxn ang="0">
                    <a:pos x="1441" y="976"/>
                  </a:cxn>
                  <a:cxn ang="0">
                    <a:pos x="419" y="1795"/>
                  </a:cxn>
                  <a:cxn ang="0">
                    <a:pos x="0" y="2606"/>
                  </a:cxn>
                </a:cxnLst>
                <a:rect l="0" t="0" r="r" b="b"/>
                <a:pathLst>
                  <a:path w="1738" h="2606">
                    <a:moveTo>
                      <a:pt x="1738" y="0"/>
                    </a:moveTo>
                    <a:cubicBezTo>
                      <a:pt x="1690" y="163"/>
                      <a:pt x="1661" y="677"/>
                      <a:pt x="1441" y="976"/>
                    </a:cubicBezTo>
                    <a:cubicBezTo>
                      <a:pt x="1221" y="1275"/>
                      <a:pt x="659" y="1523"/>
                      <a:pt x="419" y="1795"/>
                    </a:cubicBezTo>
                    <a:cubicBezTo>
                      <a:pt x="179" y="2067"/>
                      <a:pt x="87" y="2437"/>
                      <a:pt x="0" y="2606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376" name="Text Box 16"/>
              <p:cNvSpPr txBox="1">
                <a:spLocks noChangeArrowheads="1"/>
              </p:cNvSpPr>
              <p:nvPr/>
            </p:nvSpPr>
            <p:spPr bwMode="auto">
              <a:xfrm>
                <a:off x="5811" y="14976"/>
                <a:ext cx="889" cy="4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8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U(x</a:t>
                </a:r>
                <a:r>
                  <a:rPr kumimoji="0" lang="cs-CZ" sz="1800" b="0" i="1" u="none" strike="noStrike" cap="none" normalizeH="0" baseline="-25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kumimoji="0" lang="cs-CZ" sz="18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</p:txBody>
          </p:sp>
          <p:sp>
            <p:nvSpPr>
              <p:cNvPr id="15377" name="Line 17"/>
              <p:cNvSpPr>
                <a:spLocks noChangeShapeType="1"/>
              </p:cNvSpPr>
              <p:nvPr/>
            </p:nvSpPr>
            <p:spPr bwMode="auto">
              <a:xfrm>
                <a:off x="4947" y="13785"/>
                <a:ext cx="16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378" name="Line 18"/>
              <p:cNvSpPr>
                <a:spLocks noChangeShapeType="1"/>
              </p:cNvSpPr>
              <p:nvPr/>
            </p:nvSpPr>
            <p:spPr bwMode="auto">
              <a:xfrm>
                <a:off x="4947" y="14314"/>
                <a:ext cx="14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379" name="Line 19"/>
              <p:cNvSpPr>
                <a:spLocks noChangeShapeType="1"/>
              </p:cNvSpPr>
              <p:nvPr/>
            </p:nvSpPr>
            <p:spPr bwMode="auto">
              <a:xfrm>
                <a:off x="4947" y="14844"/>
                <a:ext cx="76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380" name="Line 20"/>
              <p:cNvSpPr>
                <a:spLocks noChangeShapeType="1"/>
              </p:cNvSpPr>
              <p:nvPr/>
            </p:nvSpPr>
            <p:spPr bwMode="auto">
              <a:xfrm>
                <a:off x="4947" y="15418"/>
                <a:ext cx="38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cxnSp>
            <p:nvCxnSpPr>
              <p:cNvPr id="15382" name="AutoShape 22"/>
              <p:cNvCxnSpPr>
                <a:cxnSpLocks noChangeShapeType="1"/>
              </p:cNvCxnSpPr>
              <p:nvPr/>
            </p:nvCxnSpPr>
            <p:spPr bwMode="auto">
              <a:xfrm>
                <a:off x="8663" y="14580"/>
                <a:ext cx="576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5383" name="AutoShape 23"/>
              <p:cNvCxnSpPr>
                <a:cxnSpLocks noChangeShapeType="1"/>
              </p:cNvCxnSpPr>
              <p:nvPr/>
            </p:nvCxnSpPr>
            <p:spPr bwMode="auto">
              <a:xfrm flipV="1">
                <a:off x="8663" y="14050"/>
                <a:ext cx="0" cy="53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5384" name="Text Box 24"/>
              <p:cNvSpPr txBox="1">
                <a:spLocks noChangeArrowheads="1"/>
              </p:cNvSpPr>
              <p:nvPr/>
            </p:nvSpPr>
            <p:spPr bwMode="auto">
              <a:xfrm>
                <a:off x="8567" y="13785"/>
                <a:ext cx="422" cy="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385" name="Text Box 25"/>
              <p:cNvSpPr txBox="1">
                <a:spLocks noChangeArrowheads="1"/>
              </p:cNvSpPr>
              <p:nvPr/>
            </p:nvSpPr>
            <p:spPr bwMode="auto">
              <a:xfrm>
                <a:off x="8972" y="14096"/>
                <a:ext cx="475" cy="4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8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kumimoji="0" lang="cs-CZ" sz="1800" b="0" i="1" u="none" strike="noStrike" cap="none" normalizeH="0" baseline="-25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29" name="Obdélník 28"/>
            <p:cNvSpPr/>
            <p:nvPr/>
          </p:nvSpPr>
          <p:spPr>
            <a:xfrm>
              <a:off x="5724128" y="3501008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cs-CZ" i="1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cs-CZ" i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0" name="Obdélník 29"/>
            <p:cNvSpPr/>
            <p:nvPr/>
          </p:nvSpPr>
          <p:spPr>
            <a:xfrm>
              <a:off x="899592" y="4797152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cs-CZ" i="1" dirty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cs-CZ" i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cs-CZ" i="1" dirty="0">
                  <a:latin typeface="Times New Roman" pitchFamily="18" charset="0"/>
                  <a:cs typeface="Times New Roman" pitchFamily="18" charset="0"/>
                </a:rPr>
                <a:t>=-L</a:t>
              </a:r>
            </a:p>
          </p:txBody>
        </p:sp>
      </p:grpSp>
      <p:sp>
        <p:nvSpPr>
          <p:cNvPr id="15387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5389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5391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5393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0" name="Skupina 39"/>
          <p:cNvGrpSpPr/>
          <p:nvPr/>
        </p:nvGrpSpPr>
        <p:grpSpPr>
          <a:xfrm>
            <a:off x="6588224" y="4437112"/>
            <a:ext cx="2346325" cy="2203425"/>
            <a:chOff x="6588224" y="4437112"/>
            <a:chExt cx="2346325" cy="2203425"/>
          </a:xfrm>
        </p:grpSpPr>
        <p:graphicFrame>
          <p:nvGraphicFramePr>
            <p:cNvPr id="15386" name="Object 26"/>
            <p:cNvGraphicFramePr>
              <a:graphicFrameLocks noChangeAspect="1"/>
            </p:cNvGraphicFramePr>
            <p:nvPr/>
          </p:nvGraphicFramePr>
          <p:xfrm>
            <a:off x="6588224" y="4437112"/>
            <a:ext cx="2346325" cy="557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Equation" r:id="rId6" imgW="1143000" imgH="279400" progId="Equation.DSMT4">
                    <p:embed/>
                  </p:oleObj>
                </mc:Choice>
                <mc:Fallback>
                  <p:oleObj name="Equation" r:id="rId6" imgW="1143000" imgH="279400" progId="Equation.DSMT4">
                    <p:embed/>
                    <p:pic>
                      <p:nvPicPr>
                        <p:cNvPr id="0" name="Picture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88224" y="4437112"/>
                          <a:ext cx="2346325" cy="5572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88" name="Object 28"/>
            <p:cNvGraphicFramePr>
              <a:graphicFrameLocks noChangeAspect="1"/>
            </p:cNvGraphicFramePr>
            <p:nvPr/>
          </p:nvGraphicFramePr>
          <p:xfrm>
            <a:off x="6588224" y="4941168"/>
            <a:ext cx="327025" cy="455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Equation" r:id="rId8" imgW="190500" imgH="228600" progId="Equation.DSMT4">
                    <p:embed/>
                  </p:oleObj>
                </mc:Choice>
                <mc:Fallback>
                  <p:oleObj name="Equation" r:id="rId8" imgW="190500" imgH="228600" progId="Equation.DSMT4">
                    <p:embed/>
                    <p:pic>
                      <p:nvPicPr>
                        <p:cNvPr id="0" name="Picture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88224" y="4941168"/>
                          <a:ext cx="327025" cy="4556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90" name="Object 30"/>
            <p:cNvGraphicFramePr>
              <a:graphicFrameLocks noChangeAspect="1"/>
            </p:cNvGraphicFramePr>
            <p:nvPr/>
          </p:nvGraphicFramePr>
          <p:xfrm>
            <a:off x="6588224" y="5733256"/>
            <a:ext cx="1514475" cy="511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" name="Equation" r:id="rId10" imgW="850531" imgH="253890" progId="Equation.DSMT4">
                    <p:embed/>
                  </p:oleObj>
                </mc:Choice>
                <mc:Fallback>
                  <p:oleObj name="Equation" r:id="rId10" imgW="850531" imgH="253890" progId="Equation.DSMT4">
                    <p:embed/>
                    <p:pic>
                      <p:nvPicPr>
                        <p:cNvPr id="0" name="Picture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88224" y="5733256"/>
                          <a:ext cx="1514475" cy="511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92" name="Object 32"/>
            <p:cNvGraphicFramePr>
              <a:graphicFrameLocks noChangeAspect="1"/>
            </p:cNvGraphicFramePr>
            <p:nvPr/>
          </p:nvGraphicFramePr>
          <p:xfrm>
            <a:off x="6588224" y="6237312"/>
            <a:ext cx="327025" cy="403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8" name="Equation" r:id="rId12" imgW="177569" imgH="202936" progId="Equation.DSMT4">
                    <p:embed/>
                  </p:oleObj>
                </mc:Choice>
                <mc:Fallback>
                  <p:oleObj name="Equation" r:id="rId12" imgW="177569" imgH="202936" progId="Equation.DSMT4">
                    <p:embed/>
                    <p:pic>
                      <p:nvPicPr>
                        <p:cNvPr id="0" name="Picture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88224" y="6237312"/>
                          <a:ext cx="327025" cy="4032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Nevazká stabilita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Linearizované</a:t>
            </a:r>
            <a:r>
              <a:rPr lang="cs-CZ" dirty="0"/>
              <a:t> </a:t>
            </a:r>
            <a:r>
              <a:rPr lang="cs-CZ" dirty="0" err="1"/>
              <a:t>rice</a:t>
            </a:r>
            <a:r>
              <a:rPr lang="cs-CZ" dirty="0"/>
              <a:t> pro fluktuace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Řešení: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Nestabilní pro </a:t>
            </a: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5148064" y="2132856"/>
          <a:ext cx="2943225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4" imgW="1955800" imgH="1333500" progId="Equation.DSMT4">
                  <p:embed/>
                </p:oleObj>
              </mc:Choice>
              <mc:Fallback>
                <p:oleObj name="Equation" r:id="rId4" imgW="1955800" imgH="133350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2132856"/>
                        <a:ext cx="2943225" cy="200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2051720" y="4149080"/>
          <a:ext cx="3714750" cy="125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6" imgW="2400300" imgH="838200" progId="Equation.DSMT4">
                  <p:embed/>
                </p:oleObj>
              </mc:Choice>
              <mc:Fallback>
                <p:oleObj name="Equation" r:id="rId6" imgW="2400300" imgH="838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4149080"/>
                        <a:ext cx="3714750" cy="1252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6372200" y="4941168"/>
          <a:ext cx="1371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8" imgW="761669" imgH="228501" progId="Equation.DSMT4">
                  <p:embed/>
                </p:oleObj>
              </mc:Choice>
              <mc:Fallback>
                <p:oleObj name="Equation" r:id="rId8" imgW="761669" imgH="228501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4941168"/>
                        <a:ext cx="1371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7417" name="Object 9"/>
          <p:cNvGraphicFramePr>
            <a:graphicFrameLocks noChangeAspect="1"/>
          </p:cNvGraphicFramePr>
          <p:nvPr/>
        </p:nvGraphicFramePr>
        <p:xfrm>
          <a:off x="3635896" y="5445224"/>
          <a:ext cx="63023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10" imgW="355320" imgH="228600" progId="Equation.DSMT4">
                  <p:embed/>
                </p:oleObj>
              </mc:Choice>
              <mc:Fallback>
                <p:oleObj name="Equation" r:id="rId10" imgW="355320" imgH="2286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5445224"/>
                        <a:ext cx="630238" cy="458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Nevazká stabilita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úpravách:</a:t>
            </a:r>
          </a:p>
          <a:p>
            <a:endParaRPr lang="cs-CZ" dirty="0"/>
          </a:p>
          <a:p>
            <a:r>
              <a:rPr lang="cs-CZ" dirty="0"/>
              <a:t>Aby</a:t>
            </a:r>
            <a:r>
              <a:rPr lang="en-US" dirty="0"/>
              <a:t> </a:t>
            </a:r>
            <a:r>
              <a:rPr lang="en-US" i="1" dirty="0" err="1">
                <a:latin typeface="Symbol" pitchFamily="18" charset="2"/>
                <a:cs typeface="Times New Roman" pitchFamily="18" charset="0"/>
              </a:rPr>
              <a:t>w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&gt;0</a:t>
            </a:r>
            <a:r>
              <a:rPr lang="cs-CZ" dirty="0"/>
              <a:t> potom 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’’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(x</a:t>
            </a:r>
            <a:r>
              <a:rPr lang="cs-CZ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cs-CZ" dirty="0"/>
              <a:t>musí měnit znaménko </a:t>
            </a:r>
          </a:p>
          <a:p>
            <a:r>
              <a:rPr lang="cs-CZ" b="1" i="1" dirty="0"/>
              <a:t>Nutnou</a:t>
            </a:r>
            <a:r>
              <a:rPr lang="cs-CZ" i="1" dirty="0"/>
              <a:t> podmínkou pro lineární nestabilitu smykového proudění nevazké tekutiny s profilem střední rychlosti 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U(x</a:t>
            </a:r>
            <a:r>
              <a:rPr lang="cs-CZ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cs-CZ" i="1" dirty="0"/>
              <a:t> je změna znaménka 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’’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(x</a:t>
            </a:r>
            <a:r>
              <a:rPr lang="cs-CZ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cs-CZ" i="1" dirty="0"/>
              <a:t>někde v proudu.</a:t>
            </a:r>
            <a:endParaRPr lang="cs-CZ" dirty="0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3131840" y="1628800"/>
          <a:ext cx="3163888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4" imgW="1497950" imgH="533169" progId="Equation.DSMT4">
                  <p:embed/>
                </p:oleObj>
              </mc:Choice>
              <mc:Fallback>
                <p:oleObj name="Equation" r:id="rId4" imgW="1497950" imgH="533169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1628800"/>
                        <a:ext cx="3163888" cy="1062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4860032" y="5445224"/>
            <a:ext cx="3696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B050"/>
                </a:solidFill>
              </a:rPr>
              <a:t>Rayleighů</a:t>
            </a:r>
            <a:r>
              <a:rPr lang="en-US" dirty="0">
                <a:solidFill>
                  <a:srgbClr val="00B050"/>
                </a:solidFill>
              </a:rPr>
              <a:t>v</a:t>
            </a:r>
            <a:r>
              <a:rPr lang="cs-CZ" dirty="0">
                <a:solidFill>
                  <a:srgbClr val="00B050"/>
                </a:solidFill>
              </a:rPr>
              <a:t> teorém o inflexním bodu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99592" y="6021288"/>
            <a:ext cx="3284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Není postačující!!!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Nevazká stabilita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i="1" dirty="0"/>
              <a:t>Nutnou podmínkou pro nestabilitu je, aby platila nerovnice </a:t>
            </a:r>
            <a:r>
              <a:rPr lang="cs-CZ" sz="2800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’’(U-U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cs-CZ" sz="2800" i="1" dirty="0">
                <a:latin typeface="Times New Roman" pitchFamily="18" charset="0"/>
                <a:cs typeface="Times New Roman" pitchFamily="18" charset="0"/>
              </a:rPr>
              <a:t> &lt;0 </a:t>
            </a:r>
            <a:r>
              <a:rPr lang="cs-CZ" sz="2800" i="1" dirty="0"/>
              <a:t>někde uvnitř proudového pole, kdy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cs-CZ" sz="2800" i="1" dirty="0"/>
              <a:t> je bod kde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U’’=0</a:t>
            </a:r>
            <a:r>
              <a:rPr lang="cs-CZ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 i="1" dirty="0"/>
              <a:t>a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=U(x</a:t>
            </a:r>
            <a:r>
              <a:rPr lang="en-US" sz="2800" i="1" baseline="-25000" dirty="0"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cs-CZ" sz="2800" i="1" dirty="0"/>
              <a:t>.</a:t>
            </a:r>
            <a:endParaRPr lang="cs-CZ" sz="2800" dirty="0"/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732240" y="2852936"/>
            <a:ext cx="185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Fjørtoftův</a:t>
            </a:r>
            <a:r>
              <a:rPr lang="cs-CZ" dirty="0">
                <a:solidFill>
                  <a:srgbClr val="FF0000"/>
                </a:solidFill>
              </a:rPr>
              <a:t> teorém</a:t>
            </a:r>
          </a:p>
        </p:txBody>
      </p:sp>
      <p:pic>
        <p:nvPicPr>
          <p:cNvPr id="5" name="Obrázek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356992"/>
            <a:ext cx="5296535" cy="326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2483768" y="3645024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stabilní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076056" y="3645024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stabilní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483768" y="5373216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stabilní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148064" y="5373216"/>
            <a:ext cx="1283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nestabilní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523</Words>
  <Application>Microsoft Office PowerPoint</Application>
  <PresentationFormat>Předvádění na obrazovce (4:3)</PresentationFormat>
  <Paragraphs>202</Paragraphs>
  <Slides>30</Slides>
  <Notes>30</Notes>
  <HiddenSlides>0</HiddenSlides>
  <MMClips>5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SimSun</vt:lpstr>
      <vt:lpstr>Arial</vt:lpstr>
      <vt:lpstr>Calibri</vt:lpstr>
      <vt:lpstr>Symbol</vt:lpstr>
      <vt:lpstr>Times New Roman</vt:lpstr>
      <vt:lpstr>Motiv sady Office</vt:lpstr>
      <vt:lpstr>Equation</vt:lpstr>
      <vt:lpstr>Stabilita laminárního proudění</vt:lpstr>
      <vt:lpstr>Smykové oblasti SO</vt:lpstr>
      <vt:lpstr>Reynoldsův experiment</vt:lpstr>
      <vt:lpstr>Reynoldsův experiment</vt:lpstr>
      <vt:lpstr>Stabilita</vt:lpstr>
      <vt:lpstr>Nevazká stabilita</vt:lpstr>
      <vt:lpstr>Nevazká stabilita</vt:lpstr>
      <vt:lpstr>Nevazká stabilita</vt:lpstr>
      <vt:lpstr>Nevazká stabilita</vt:lpstr>
      <vt:lpstr>Vliv vazkosti</vt:lpstr>
      <vt:lpstr>Vazké řešení</vt:lpstr>
      <vt:lpstr>Stabilita řešení OS </vt:lpstr>
      <vt:lpstr>Řešení O-S ric</vt:lpstr>
      <vt:lpstr>Linearizovaný model</vt:lpstr>
      <vt:lpstr>Problém</vt:lpstr>
      <vt:lpstr>Poruchy - topologie</vt:lpstr>
      <vt:lpstr>Energetické metody (1970)</vt:lpstr>
      <vt:lpstr>Určující parametr R</vt:lpstr>
      <vt:lpstr>Stabilitní diagram</vt:lpstr>
      <vt:lpstr>Stabilitní diagram</vt:lpstr>
      <vt:lpstr>Příklady</vt:lpstr>
      <vt:lpstr>Rovinné Poiseuilleovo proudění</vt:lpstr>
      <vt:lpstr>Poiseuilleovo proudění v trubce</vt:lpstr>
      <vt:lpstr>Rovinné Couetteovo proudění</vt:lpstr>
      <vt:lpstr>Rayleigh-Bernardova volná konvekce</vt:lpstr>
      <vt:lpstr>Rayleighova-Bénárdova nestabilita</vt:lpstr>
      <vt:lpstr>Kelvinova-Helmholtzova nestabilita</vt:lpstr>
      <vt:lpstr>Taylorova-Couettova nestabilita</vt:lpstr>
      <vt:lpstr>Görtlerova nestabilita</vt:lpstr>
      <vt:lpstr>Úplavy za tělesy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Stabilita</dc:title>
  <dc:creator>Uruba</dc:creator>
  <cp:lastModifiedBy>Vaclav Uruba</cp:lastModifiedBy>
  <cp:revision>51</cp:revision>
  <dcterms:created xsi:type="dcterms:W3CDTF">2010-11-07T20:10:16Z</dcterms:created>
  <dcterms:modified xsi:type="dcterms:W3CDTF">2024-09-04T15:26:35Z</dcterms:modified>
</cp:coreProperties>
</file>