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sldIdLst>
    <p:sldId id="256" r:id="rId2"/>
    <p:sldId id="270" r:id="rId3"/>
    <p:sldId id="275" r:id="rId4"/>
    <p:sldId id="277" r:id="rId5"/>
    <p:sldId id="272" r:id="rId6"/>
    <p:sldId id="273" r:id="rId7"/>
    <p:sldId id="274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2" r:id="rId16"/>
    <p:sldId id="306" r:id="rId17"/>
    <p:sldId id="308" r:id="rId18"/>
    <p:sldId id="309" r:id="rId19"/>
    <p:sldId id="312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5"/>
  </p:normalViewPr>
  <p:slideViewPr>
    <p:cSldViewPr>
      <p:cViewPr varScale="1">
        <p:scale>
          <a:sx n="101" d="100"/>
          <a:sy n="10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A014F-7E41-46D4-B307-5DA433B860E3}" type="datetimeFigureOut">
              <a:rPr lang="cs-CZ" smtClean="0"/>
              <a:pPr/>
              <a:t>4.9.2024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54ABF-D05D-4711-AF24-4BA330264C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1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54ABF-D05D-4711-AF24-4BA330264CEF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188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0715AE-BAD6-437B-9508-CD9914ACB79C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926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A9DE5-A5AD-4385-9983-6CBCF93AB79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574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0715AE-BAD6-437B-9508-CD9914ACB79C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319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0715AE-BAD6-437B-9508-CD9914ACB79C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607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0715AE-BAD6-437B-9508-CD9914ACB79C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701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0715AE-BAD6-437B-9508-CD9914ACB79C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480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A9DE5-A5AD-4385-9983-6CBCF93AB79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434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412DD-606D-401A-AF06-E9D7DDBAC11A}" type="slidenum">
              <a:rPr lang="cs-CZ"/>
              <a:pPr/>
              <a:t>17</a:t>
            </a:fld>
            <a:endParaRPr lang="cs-CZ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470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0715AE-BAD6-437B-9508-CD9914ACB79C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711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A9DE5-A5AD-4385-9983-6CBCF93AB79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01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54ABF-D05D-4711-AF24-4BA330264CEF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075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54ABF-D05D-4711-AF24-4BA330264CEF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19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54ABF-D05D-4711-AF24-4BA330264CEF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238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54ABF-D05D-4711-AF24-4BA330264CEF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538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54ABF-D05D-4711-AF24-4BA330264CEF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74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54ABF-D05D-4711-AF24-4BA330264CEF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245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0715AE-BAD6-437B-9508-CD9914ACB79C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034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54ABF-D05D-4711-AF24-4BA330264CEF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065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CBA8-5A1D-474D-AE45-DFB74119A62C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D71-207F-47D9-B563-A4EC6D8535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D80D-48D7-4D2B-9D7C-7B9CBCDC3D6B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D71-207F-47D9-B563-A4EC6D8535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57DC-5AEA-46AE-B269-E42EA170C6D7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D71-207F-47D9-B563-A4EC6D8535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6B81-77C9-4E76-BB76-6B3A6EB4262A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D71-207F-47D9-B563-A4EC6D8535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0CC5-8E5A-42D5-AADB-EE28C817B86D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D71-207F-47D9-B563-A4EC6D8535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DBAB-2E54-4E50-B3A0-860FDCC1D79F}" type="datetime1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D71-207F-47D9-B563-A4EC6D8535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F072-348D-4179-96B8-451DBDC7C063}" type="datetime1">
              <a:rPr lang="cs-CZ" smtClean="0"/>
              <a:t>4.9.2024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D71-207F-47D9-B563-A4EC6D8535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5EE9-53E9-4EB4-8C9E-452EE3AF5E13}" type="datetime1">
              <a:rPr lang="cs-CZ" smtClean="0"/>
              <a:t>4.9.2024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D71-207F-47D9-B563-A4EC6D8535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17D5-B91A-4C25-8985-780879670BB1}" type="datetime1">
              <a:rPr lang="cs-CZ" smtClean="0"/>
              <a:t>4.9.2024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D71-207F-47D9-B563-A4EC6D8535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8EE6-521A-46CE-9481-D6F2F6BD6173}" type="datetime1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D71-207F-47D9-B563-A4EC6D8535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E420-01FD-4A0B-A26C-2B2FFFED77D5}" type="datetime1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D71-207F-47D9-B563-A4EC6D8535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89562-7582-4B35-82C9-E9390D072155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8ED71-207F-47D9-B563-A4EC6D8535B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zcu.cz/~uruba/vyuka/MTI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Přechod laminárního proudění do turbulence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Prof. Václav </a:t>
            </a:r>
            <a:r>
              <a:rPr lang="cs-CZ" dirty="0" smtClean="0"/>
              <a:t>Uruba</a:t>
            </a:r>
          </a:p>
          <a:p>
            <a:r>
              <a:rPr lang="cs-CZ" sz="2400">
                <a:hlinkClick r:id="rId3"/>
              </a:rPr>
              <a:t>http://home.zcu.cz/~</a:t>
            </a:r>
            <a:r>
              <a:rPr lang="cs-CZ" sz="2400">
                <a:hlinkClick r:id="rId3"/>
              </a:rPr>
              <a:t>uruba/vyuka/MTII</a:t>
            </a:r>
            <a:r>
              <a:rPr lang="cs-CZ" sz="2400" smtClean="0">
                <a:hlinkClick r:id="rId3"/>
              </a:rPr>
              <a:t>/</a:t>
            </a:r>
            <a:r>
              <a:rPr lang="cs-CZ" sz="2400" smtClean="0"/>
              <a:t> </a:t>
            </a:r>
            <a:endParaRPr lang="cs-CZ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 – </a:t>
            </a:r>
            <a:r>
              <a:rPr lang="cs-CZ" dirty="0"/>
              <a:t>mezní vrstva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http://www.ladhyx.polytechnique.fr/servlet/com.univ.collaboratif.utils.LectureFichiergw?ID_FICHIER=1268753359199&amp;ID_FICHE=5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971" y="2565975"/>
            <a:ext cx="6229229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50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</a:t>
            </a:r>
            <a:r>
              <a:rPr lang="cs-CZ" noProof="0" dirty="0" err="1"/>
              <a:t>ollmienovy</a:t>
            </a:r>
            <a:r>
              <a:rPr lang="en-US" noProof="0" dirty="0"/>
              <a:t>-S</a:t>
            </a:r>
            <a:r>
              <a:rPr lang="cs-CZ" noProof="0" dirty="0" err="1"/>
              <a:t>chlichtingovy</a:t>
            </a:r>
            <a:r>
              <a:rPr lang="en-US" noProof="0" dirty="0"/>
              <a:t> </a:t>
            </a:r>
            <a:r>
              <a:rPr lang="cs-CZ" noProof="0" dirty="0"/>
              <a:t>vlny</a:t>
            </a:r>
            <a:endParaRPr lang="en-US" noProof="0" dirty="0"/>
          </a:p>
        </p:txBody>
      </p:sp>
      <p:pic>
        <p:nvPicPr>
          <p:cNvPr id="99333" name="Picture 5" descr="Kleban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8428038" cy="3252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932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 – </a:t>
            </a:r>
            <a:r>
              <a:rPr lang="en-US" dirty="0" err="1"/>
              <a:t>Poiseuille</a:t>
            </a:r>
            <a:r>
              <a:rPr lang="en-US" dirty="0"/>
              <a:t> Flow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848872" cy="215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7848872" cy="244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955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 – </a:t>
            </a:r>
            <a:r>
              <a:rPr lang="en-US" dirty="0" err="1"/>
              <a:t>Poiseuille</a:t>
            </a:r>
            <a:r>
              <a:rPr lang="en-US" dirty="0"/>
              <a:t> Flow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416824" cy="340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604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 – </a:t>
            </a:r>
            <a:r>
              <a:rPr lang="en-US" dirty="0" err="1"/>
              <a:t>Poiseuille</a:t>
            </a:r>
            <a:r>
              <a:rPr lang="en-US" dirty="0"/>
              <a:t> Flow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5400600" cy="326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5" y="1562241"/>
            <a:ext cx="5423347" cy="340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2544"/>
            <a:ext cx="8442877" cy="435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60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Layer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Flat Plate: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const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hmf.enseeiht.fr/travaux/bei/beiep/sites/default/files/users/amolinie2/flat_plat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7807051" cy="2931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513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Stru</a:t>
            </a:r>
            <a:r>
              <a:rPr lang="cs-CZ" dirty="0"/>
              <a:t>k</a:t>
            </a:r>
            <a:r>
              <a:rPr lang="en-US" dirty="0"/>
              <a:t>tur</a:t>
            </a:r>
            <a:r>
              <a:rPr lang="cs-CZ" dirty="0"/>
              <a:t>y při přechodu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5093171" cy="352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52936"/>
            <a:ext cx="3460985" cy="218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9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</a:t>
            </a:r>
            <a:r>
              <a:rPr lang="cs-CZ" dirty="0"/>
              <a:t>é</a:t>
            </a:r>
            <a:r>
              <a:rPr lang="en-US" dirty="0"/>
              <a:t>n</a:t>
            </a:r>
            <a:r>
              <a:rPr lang="cs-CZ" dirty="0" err="1"/>
              <a:t>áře</a:t>
            </a: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/>
          </a:bodyPr>
          <a:lstStyle/>
          <a:p>
            <a:r>
              <a:rPr lang="en-US" sz="2800" dirty="0"/>
              <a:t>K-type (</a:t>
            </a:r>
            <a:r>
              <a:rPr lang="en-US" sz="2800" dirty="0" err="1"/>
              <a:t>Klebanoff</a:t>
            </a:r>
            <a:r>
              <a:rPr lang="en-US" sz="2800" dirty="0"/>
              <a:t>)</a:t>
            </a:r>
          </a:p>
          <a:p>
            <a:r>
              <a:rPr lang="en-US" sz="2800" dirty="0"/>
              <a:t>H-type (Herbert)</a:t>
            </a:r>
          </a:p>
          <a:p>
            <a:r>
              <a:rPr lang="en-US" sz="2800" dirty="0"/>
              <a:t>O-type (oblique)</a:t>
            </a:r>
          </a:p>
          <a:p>
            <a:r>
              <a:rPr lang="en-US" sz="2800" dirty="0"/>
              <a:t>Bypass transition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04" y="1450377"/>
            <a:ext cx="2417763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577" y="1484784"/>
            <a:ext cx="2306637" cy="389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39" y="1461139"/>
            <a:ext cx="2198687" cy="39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6260306" y="836712"/>
            <a:ext cx="2820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i="1" dirty="0" err="1">
                <a:solidFill>
                  <a:srgbClr val="FFFF00"/>
                </a:solidFill>
                <a:latin typeface="Times New Roman" pitchFamily="18" charset="0"/>
              </a:rPr>
              <a:t>Berlin</a:t>
            </a:r>
            <a:r>
              <a:rPr lang="cs-CZ" sz="2400" i="1" dirty="0">
                <a:solidFill>
                  <a:srgbClr val="FFFF00"/>
                </a:solidFill>
                <a:latin typeface="Times New Roman" pitchFamily="18" charset="0"/>
              </a:rPr>
              <a:t> et al. (1999)</a:t>
            </a:r>
          </a:p>
        </p:txBody>
      </p:sp>
    </p:spTree>
    <p:extLst>
      <p:ext uri="{BB962C8B-B14F-4D97-AF65-F5344CB8AC3E}">
        <p14:creationId xmlns:p14="http://schemas.microsoft.com/office/powerpoint/2010/main" val="311546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  <p:bldP spid="70668" grpId="0"/>
      <p:bldP spid="7066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Zkrácený přechod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r>
              <a:rPr lang="en-US" dirty="0"/>
              <a:t>Morkovin MV, </a:t>
            </a:r>
            <a:r>
              <a:rPr lang="en-US" dirty="0" err="1"/>
              <a:t>Reshotko</a:t>
            </a:r>
            <a:r>
              <a:rPr lang="en-US" dirty="0"/>
              <a:t> E, Herbert T. 1994</a:t>
            </a:r>
          </a:p>
        </p:txBody>
      </p:sp>
      <p:grpSp>
        <p:nvGrpSpPr>
          <p:cNvPr id="5" name="Plátno 114"/>
          <p:cNvGrpSpPr/>
          <p:nvPr/>
        </p:nvGrpSpPr>
        <p:grpSpPr>
          <a:xfrm>
            <a:off x="4152883" y="1268760"/>
            <a:ext cx="5024755" cy="5451475"/>
            <a:chOff x="0" y="0"/>
            <a:chExt cx="5024755" cy="5451475"/>
          </a:xfrm>
        </p:grpSpPr>
        <p:sp>
          <p:nvSpPr>
            <p:cNvPr id="6" name="Obdélník 5"/>
            <p:cNvSpPr/>
            <p:nvPr/>
          </p:nvSpPr>
          <p:spPr>
            <a:xfrm>
              <a:off x="0" y="0"/>
              <a:ext cx="5024755" cy="5451475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ové pole 66"/>
            <p:cNvSpPr txBox="1">
              <a:spLocks noChangeArrowheads="1"/>
            </p:cNvSpPr>
            <p:nvPr/>
          </p:nvSpPr>
          <p:spPr bwMode="auto">
            <a:xfrm>
              <a:off x="1817720" y="4557926"/>
              <a:ext cx="1600218" cy="337146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Turbulence</a:t>
              </a:r>
              <a:endParaRPr lang="cs-C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Šipka dolů 7"/>
            <p:cNvSpPr>
              <a:spLocks noChangeArrowheads="1"/>
            </p:cNvSpPr>
            <p:nvPr/>
          </p:nvSpPr>
          <p:spPr bwMode="auto">
            <a:xfrm>
              <a:off x="2506327" y="4058227"/>
              <a:ext cx="224402" cy="505499"/>
            </a:xfrm>
            <a:prstGeom prst="downArrow">
              <a:avLst>
                <a:gd name="adj1" fmla="val 50000"/>
                <a:gd name="adj2" fmla="val 49988"/>
              </a:avLst>
            </a:prstGeom>
            <a:solidFill>
              <a:schemeClr val="tx1">
                <a:lumMod val="100000"/>
                <a:lumOff val="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9" name="Šipka dolů 8"/>
            <p:cNvSpPr>
              <a:spLocks noChangeArrowheads="1"/>
            </p:cNvSpPr>
            <p:nvPr/>
          </p:nvSpPr>
          <p:spPr bwMode="auto">
            <a:xfrm>
              <a:off x="1836620" y="3529085"/>
              <a:ext cx="224402" cy="442561"/>
            </a:xfrm>
            <a:prstGeom prst="downArrow">
              <a:avLst>
                <a:gd name="adj1" fmla="val 50000"/>
                <a:gd name="adj2" fmla="val 50001"/>
              </a:avLst>
            </a:prstGeom>
            <a:solidFill>
              <a:schemeClr val="tx1">
                <a:lumMod val="100000"/>
                <a:lumOff val="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10" name="Šipka dolů 9"/>
            <p:cNvSpPr>
              <a:spLocks noChangeArrowheads="1"/>
            </p:cNvSpPr>
            <p:nvPr/>
          </p:nvSpPr>
          <p:spPr bwMode="auto">
            <a:xfrm>
              <a:off x="3171435" y="3186137"/>
              <a:ext cx="224402" cy="785508"/>
            </a:xfrm>
            <a:prstGeom prst="downArrow">
              <a:avLst>
                <a:gd name="adj1" fmla="val 50000"/>
                <a:gd name="adj2" fmla="val 49988"/>
              </a:avLst>
            </a:prstGeom>
            <a:solidFill>
              <a:schemeClr val="tx1">
                <a:lumMod val="100000"/>
                <a:lumOff val="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11" name="Textové pole 57"/>
            <p:cNvSpPr txBox="1">
              <a:spLocks noChangeArrowheads="1"/>
            </p:cNvSpPr>
            <p:nvPr/>
          </p:nvSpPr>
          <p:spPr bwMode="auto">
            <a:xfrm>
              <a:off x="228703" y="3300453"/>
              <a:ext cx="2286025" cy="353549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Sekundární mechanismus</a:t>
              </a:r>
            </a:p>
          </p:txBody>
        </p:sp>
        <p:sp>
          <p:nvSpPr>
            <p:cNvPr id="12" name="Textové pole 60"/>
            <p:cNvSpPr txBox="1">
              <a:spLocks noChangeArrowheads="1"/>
            </p:cNvSpPr>
            <p:nvPr/>
          </p:nvSpPr>
          <p:spPr bwMode="auto">
            <a:xfrm>
              <a:off x="3086034" y="2728875"/>
              <a:ext cx="1714519" cy="467864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Zkrácený přechod</a:t>
              </a:r>
            </a:p>
            <a:p>
              <a:pPr algn="ctr">
                <a:spcAft>
                  <a:spcPts val="0"/>
                </a:spcAft>
              </a:pPr>
              <a:r>
                <a:rPr lang="cs-CZ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Bypass</a:t>
              </a:r>
            </a:p>
          </p:txBody>
        </p:sp>
        <p:sp>
          <p:nvSpPr>
            <p:cNvPr id="13" name="Šipka dolů 12"/>
            <p:cNvSpPr>
              <a:spLocks noChangeArrowheads="1"/>
            </p:cNvSpPr>
            <p:nvPr/>
          </p:nvSpPr>
          <p:spPr bwMode="auto">
            <a:xfrm>
              <a:off x="928710" y="2843190"/>
              <a:ext cx="249803" cy="442561"/>
            </a:xfrm>
            <a:prstGeom prst="downArrow">
              <a:avLst>
                <a:gd name="adj1" fmla="val 50000"/>
                <a:gd name="adj2" fmla="val 50010"/>
              </a:avLst>
            </a:prstGeom>
            <a:solidFill>
              <a:schemeClr val="tx1">
                <a:lumMod val="100000"/>
                <a:lumOff val="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14" name="Textové pole 54"/>
            <p:cNvSpPr txBox="1">
              <a:spLocks noChangeArrowheads="1"/>
            </p:cNvSpPr>
            <p:nvPr/>
          </p:nvSpPr>
          <p:spPr bwMode="auto">
            <a:xfrm>
              <a:off x="228703" y="2614559"/>
              <a:ext cx="1714519" cy="353549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Primární módy</a:t>
              </a:r>
            </a:p>
          </p:txBody>
        </p:sp>
        <p:sp>
          <p:nvSpPr>
            <p:cNvPr id="15" name="Šipka dolů 14"/>
            <p:cNvSpPr>
              <a:spLocks noChangeArrowheads="1"/>
            </p:cNvSpPr>
            <p:nvPr/>
          </p:nvSpPr>
          <p:spPr bwMode="auto">
            <a:xfrm>
              <a:off x="1421716" y="213929"/>
              <a:ext cx="224302" cy="683694"/>
            </a:xfrm>
            <a:prstGeom prst="downArrow">
              <a:avLst>
                <a:gd name="adj1" fmla="val 50000"/>
                <a:gd name="adj2" fmla="val 50019"/>
              </a:avLst>
            </a:prstGeom>
            <a:solidFill>
              <a:schemeClr val="tx1">
                <a:lumMod val="100000"/>
                <a:lumOff val="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16" name="Šipka dolů 15"/>
            <p:cNvSpPr>
              <a:spLocks noChangeArrowheads="1"/>
            </p:cNvSpPr>
            <p:nvPr/>
          </p:nvSpPr>
          <p:spPr bwMode="auto">
            <a:xfrm>
              <a:off x="2396226" y="1014139"/>
              <a:ext cx="224302" cy="571678"/>
            </a:xfrm>
            <a:prstGeom prst="downArrow">
              <a:avLst>
                <a:gd name="adj1" fmla="val 50000"/>
                <a:gd name="adj2" fmla="val 50012"/>
              </a:avLst>
            </a:prstGeom>
            <a:solidFill>
              <a:schemeClr val="tx1">
                <a:lumMod val="100000"/>
                <a:lumOff val="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17" name="Šipka dolů 16"/>
            <p:cNvSpPr>
              <a:spLocks noChangeArrowheads="1"/>
            </p:cNvSpPr>
            <p:nvPr/>
          </p:nvSpPr>
          <p:spPr bwMode="auto">
            <a:xfrm>
              <a:off x="928910" y="1128455"/>
              <a:ext cx="252203" cy="1491905"/>
            </a:xfrm>
            <a:prstGeom prst="downArrow">
              <a:avLst>
                <a:gd name="adj1" fmla="val 50000"/>
                <a:gd name="adj2" fmla="val 50002"/>
              </a:avLst>
            </a:prstGeom>
            <a:solidFill>
              <a:schemeClr val="tx1">
                <a:lumMod val="100000"/>
                <a:lumOff val="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18" name="Šipka dolů 17"/>
            <p:cNvSpPr>
              <a:spLocks noChangeArrowheads="1"/>
            </p:cNvSpPr>
            <p:nvPr/>
          </p:nvSpPr>
          <p:spPr bwMode="auto">
            <a:xfrm>
              <a:off x="3938743" y="1128455"/>
              <a:ext cx="224402" cy="1606221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chemeClr val="tx1">
                <a:lumMod val="100000"/>
                <a:lumOff val="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19" name="Šipka dolů 18"/>
            <p:cNvSpPr>
              <a:spLocks noChangeArrowheads="1"/>
            </p:cNvSpPr>
            <p:nvPr/>
          </p:nvSpPr>
          <p:spPr bwMode="auto">
            <a:xfrm>
              <a:off x="3122934" y="1700033"/>
              <a:ext cx="224402" cy="1034442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chemeClr val="tx1">
                <a:lumMod val="100000"/>
                <a:lumOff val="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20" name="Šipka dolů 19"/>
            <p:cNvSpPr>
              <a:spLocks noChangeArrowheads="1"/>
            </p:cNvSpPr>
            <p:nvPr/>
          </p:nvSpPr>
          <p:spPr bwMode="auto">
            <a:xfrm>
              <a:off x="2282025" y="1700033"/>
              <a:ext cx="224102" cy="1585718"/>
            </a:xfrm>
            <a:prstGeom prst="downArrow">
              <a:avLst>
                <a:gd name="adj1" fmla="val 50000"/>
                <a:gd name="adj2" fmla="val 50016"/>
              </a:avLst>
            </a:prstGeom>
            <a:solidFill>
              <a:schemeClr val="tx1">
                <a:lumMod val="100000"/>
                <a:lumOff val="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21" name="Šipka dolů 20"/>
            <p:cNvSpPr>
              <a:spLocks noChangeArrowheads="1"/>
            </p:cNvSpPr>
            <p:nvPr/>
          </p:nvSpPr>
          <p:spPr bwMode="auto">
            <a:xfrm>
              <a:off x="1714319" y="1700033"/>
              <a:ext cx="224402" cy="920326"/>
            </a:xfrm>
            <a:prstGeom prst="downArrow">
              <a:avLst>
                <a:gd name="adj1" fmla="val 50000"/>
                <a:gd name="adj2" fmla="val 49987"/>
              </a:avLst>
            </a:prstGeom>
            <a:solidFill>
              <a:schemeClr val="tx1">
                <a:lumMod val="100000"/>
                <a:lumOff val="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22" name="Textové pole 48"/>
            <p:cNvSpPr txBox="1">
              <a:spLocks noChangeArrowheads="1"/>
            </p:cNvSpPr>
            <p:nvPr/>
          </p:nvSpPr>
          <p:spPr bwMode="auto">
            <a:xfrm>
              <a:off x="914410" y="907925"/>
              <a:ext cx="3424737" cy="334846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Receptivita</a:t>
              </a:r>
            </a:p>
          </p:txBody>
        </p:sp>
        <p:sp>
          <p:nvSpPr>
            <p:cNvPr id="23" name="Textové pole 31"/>
            <p:cNvSpPr txBox="1">
              <a:spLocks noChangeArrowheads="1"/>
            </p:cNvSpPr>
            <p:nvPr/>
          </p:nvSpPr>
          <p:spPr bwMode="auto">
            <a:xfrm>
              <a:off x="890810" y="2042981"/>
              <a:ext cx="342904" cy="342947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endParaRPr lang="cs-C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ové pole 79"/>
            <p:cNvSpPr txBox="1">
              <a:spLocks noChangeArrowheads="1"/>
            </p:cNvSpPr>
            <p:nvPr/>
          </p:nvSpPr>
          <p:spPr bwMode="auto">
            <a:xfrm>
              <a:off x="1656618" y="2042981"/>
              <a:ext cx="342904" cy="342947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</a:t>
              </a:r>
              <a:endParaRPr lang="cs-C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Textové pole 82"/>
            <p:cNvSpPr txBox="1">
              <a:spLocks noChangeArrowheads="1"/>
            </p:cNvSpPr>
            <p:nvPr/>
          </p:nvSpPr>
          <p:spPr bwMode="auto">
            <a:xfrm>
              <a:off x="2215024" y="2042981"/>
              <a:ext cx="342904" cy="342947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endParaRPr lang="cs-C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Textové pole 85"/>
            <p:cNvSpPr txBox="1">
              <a:spLocks noChangeArrowheads="1"/>
            </p:cNvSpPr>
            <p:nvPr/>
          </p:nvSpPr>
          <p:spPr bwMode="auto">
            <a:xfrm>
              <a:off x="3064834" y="2042981"/>
              <a:ext cx="342904" cy="342947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endParaRPr lang="cs-C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Textové pole 88"/>
            <p:cNvSpPr txBox="1">
              <a:spLocks noChangeArrowheads="1"/>
            </p:cNvSpPr>
            <p:nvPr/>
          </p:nvSpPr>
          <p:spPr bwMode="auto">
            <a:xfrm>
              <a:off x="3882142" y="2042981"/>
              <a:ext cx="342904" cy="342947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endParaRPr lang="cs-C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Textové pole 63"/>
            <p:cNvSpPr txBox="1">
              <a:spLocks noChangeArrowheads="1"/>
            </p:cNvSpPr>
            <p:nvPr/>
          </p:nvSpPr>
          <p:spPr bwMode="auto">
            <a:xfrm>
              <a:off x="1828020" y="3986347"/>
              <a:ext cx="1600218" cy="326745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Rozpad</a:t>
              </a:r>
            </a:p>
          </p:txBody>
        </p:sp>
        <p:sp>
          <p:nvSpPr>
            <p:cNvPr id="29" name="Textové pole 9"/>
            <p:cNvSpPr txBox="1">
              <a:spLocks noChangeArrowheads="1"/>
            </p:cNvSpPr>
            <p:nvPr/>
          </p:nvSpPr>
          <p:spPr bwMode="auto">
            <a:xfrm>
              <a:off x="928710" y="110215"/>
              <a:ext cx="3410137" cy="342947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Buzení vnějšími poruchami</a:t>
              </a:r>
            </a:p>
          </p:txBody>
        </p:sp>
        <p:sp>
          <p:nvSpPr>
            <p:cNvPr id="30" name="Textové pole 51"/>
            <p:cNvSpPr txBox="1">
              <a:spLocks noChangeArrowheads="1"/>
            </p:cNvSpPr>
            <p:nvPr/>
          </p:nvSpPr>
          <p:spPr bwMode="auto">
            <a:xfrm>
              <a:off x="1714419" y="1585718"/>
              <a:ext cx="1714519" cy="353549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Přechodový růst</a:t>
              </a:r>
            </a:p>
          </p:txBody>
        </p:sp>
        <p:cxnSp>
          <p:nvCxnSpPr>
            <p:cNvPr id="31" name="Přímá spojnice se šipkou 30"/>
            <p:cNvCxnSpPr>
              <a:cxnSpLocks noChangeShapeType="1"/>
            </p:cNvCxnSpPr>
            <p:nvPr/>
          </p:nvCxnSpPr>
          <p:spPr bwMode="auto">
            <a:xfrm>
              <a:off x="914510" y="671192"/>
              <a:ext cx="3543339" cy="0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100000"/>
                  <a:lumOff val="0"/>
                </a:schemeClr>
              </a:solidFill>
              <a:prstDash val="dash"/>
              <a:miter lim="800000"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Textové pole 71"/>
            <p:cNvSpPr txBox="1">
              <a:spLocks noChangeArrowheads="1"/>
            </p:cNvSpPr>
            <p:nvPr/>
          </p:nvSpPr>
          <p:spPr bwMode="auto">
            <a:xfrm>
              <a:off x="2557928" y="556876"/>
              <a:ext cx="942710" cy="342947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amplituda</a:t>
              </a:r>
              <a:endParaRPr lang="cs-C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65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Zkrácený přechod</a:t>
            </a:r>
            <a:endParaRPr lang="en-US" dirty="0"/>
          </a:p>
        </p:txBody>
      </p:sp>
      <p:pic>
        <p:nvPicPr>
          <p:cNvPr id="4" name="Bypass transition induced by fre... (SD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47664" y="1639341"/>
            <a:ext cx="6034088" cy="4525963"/>
          </a:xfrm>
        </p:spPr>
      </p:pic>
    </p:spTree>
    <p:extLst>
      <p:ext uri="{BB962C8B-B14F-4D97-AF65-F5344CB8AC3E}">
        <p14:creationId xmlns:p14="http://schemas.microsoft.com/office/powerpoint/2010/main" val="304939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/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545205" y="1772816"/>
            <a:ext cx="5598795" cy="240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Přechod mezní vrstvy </a:t>
            </a:r>
            <a:r>
              <a:rPr lang="cs-CZ"/>
              <a:t>do turbulence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dirty="0"/>
              <a:t>Laminární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err="1"/>
              <a:t>TS</a:t>
            </a:r>
            <a:r>
              <a:rPr lang="cs-CZ" sz="2800" dirty="0"/>
              <a:t> vlny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Vlásenkové víry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Sekundární nestabilita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Skvrny turbulence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Vyvinuté turbulentní proudění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539552" y="5013176"/>
          <a:ext cx="155098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761669" imgH="393529" progId="Equation.DSMT4">
                  <p:embed/>
                </p:oleObj>
              </mc:Choice>
              <mc:Fallback>
                <p:oleObj name="Equation" r:id="rId5" imgW="761669" imgH="393529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013176"/>
                        <a:ext cx="1550988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2555776" y="5157192"/>
          <a:ext cx="1054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7" imgW="609480" imgH="241200" progId="Equation.DSMT4">
                  <p:embed/>
                </p:oleObj>
              </mc:Choice>
              <mc:Fallback>
                <p:oleObj name="Equation" r:id="rId7" imgW="609480" imgH="241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157192"/>
                        <a:ext cx="10541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5282318"/>
            <a:ext cx="3816424" cy="157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Přirozený přechod mezní vrstvy do turbulence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916113"/>
            <a:ext cx="8393112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6469793" y="4451920"/>
            <a:ext cx="1720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P.</a:t>
            </a:r>
            <a:r>
              <a:rPr lang="cs-CZ" dirty="0" err="1"/>
              <a:t>Schlatter</a:t>
            </a:r>
            <a:r>
              <a:rPr lang="en-US" dirty="0"/>
              <a:t>, 2005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Přechod do turbulence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Laminární proudění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Ztráta stability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Vznik pravidelných vírových struktur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Sekundární, </a:t>
            </a:r>
            <a:r>
              <a:rPr lang="cs-CZ" dirty="0" err="1"/>
              <a:t>terciální</a:t>
            </a:r>
            <a:r>
              <a:rPr lang="cs-CZ" dirty="0"/>
              <a:t>, … nestabilita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Rozpad pravidelných struktur – skvrny turbulence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Vyvinutá turbulence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668344" y="2636912"/>
            <a:ext cx="1210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Zkrácený</a:t>
            </a:r>
          </a:p>
          <a:p>
            <a:r>
              <a:rPr lang="cs-CZ" dirty="0">
                <a:solidFill>
                  <a:srgbClr val="FF0000"/>
                </a:solidFill>
              </a:rPr>
              <a:t>přechod</a:t>
            </a:r>
          </a:p>
          <a:p>
            <a:r>
              <a:rPr lang="cs-CZ" dirty="0">
                <a:solidFill>
                  <a:srgbClr val="FF0000"/>
                </a:solidFill>
              </a:rPr>
              <a:t>do</a:t>
            </a:r>
          </a:p>
          <a:p>
            <a:r>
              <a:rPr lang="cs-CZ" dirty="0">
                <a:solidFill>
                  <a:srgbClr val="FF0000"/>
                </a:solidFill>
              </a:rPr>
              <a:t>turbulence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467544" y="2204864"/>
            <a:ext cx="6696744" cy="1800200"/>
            <a:chOff x="467544" y="2204864"/>
            <a:chExt cx="6696744" cy="1800200"/>
          </a:xfrm>
        </p:grpSpPr>
        <p:sp>
          <p:nvSpPr>
            <p:cNvPr id="4" name="Obdélník 3"/>
            <p:cNvSpPr/>
            <p:nvPr/>
          </p:nvSpPr>
          <p:spPr>
            <a:xfrm>
              <a:off x="467544" y="2204864"/>
              <a:ext cx="6696744" cy="1800200"/>
            </a:xfrm>
            <a:prstGeom prst="rect">
              <a:avLst/>
            </a:prstGeom>
            <a:solidFill>
              <a:srgbClr val="FF00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" name="Přímá spojovací čára 6"/>
            <p:cNvCxnSpPr/>
            <p:nvPr/>
          </p:nvCxnSpPr>
          <p:spPr>
            <a:xfrm flipV="1">
              <a:off x="467544" y="2204864"/>
              <a:ext cx="6696744" cy="1800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čára 8"/>
            <p:cNvCxnSpPr/>
            <p:nvPr/>
          </p:nvCxnSpPr>
          <p:spPr>
            <a:xfrm>
              <a:off x="467544" y="2204864"/>
              <a:ext cx="6696744" cy="1800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Zkrácený přechod do turbulence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„Velké“ poruchy </a:t>
            </a:r>
          </a:p>
          <a:p>
            <a:pPr lvl="1"/>
            <a:r>
              <a:rPr lang="cs-CZ" dirty="0"/>
              <a:t>Turbulence v nabíhajícím proudu</a:t>
            </a:r>
          </a:p>
          <a:p>
            <a:pPr lvl="1"/>
            <a:r>
              <a:rPr lang="cs-CZ" dirty="0"/>
              <a:t>Drsné stěny</a:t>
            </a:r>
          </a:p>
        </p:txBody>
      </p:sp>
      <p:pic>
        <p:nvPicPr>
          <p:cNvPr id="4" name="Obrázek 3"/>
          <p:cNvPicPr/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3212976"/>
            <a:ext cx="5598795" cy="240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365104"/>
            <a:ext cx="3368040" cy="236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1835696" y="3645024"/>
            <a:ext cx="2088232" cy="1656184"/>
          </a:xfrm>
          <a:prstGeom prst="rect">
            <a:avLst/>
          </a:prstGeom>
          <a:solidFill>
            <a:srgbClr val="FF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652120" y="1196752"/>
            <a:ext cx="1781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Bypass </a:t>
            </a:r>
            <a:r>
              <a:rPr lang="cs-CZ" i="1" dirty="0" err="1"/>
              <a:t>transition</a:t>
            </a:r>
            <a:endParaRPr lang="cs-CZ" dirty="0"/>
          </a:p>
        </p:txBody>
      </p:sp>
      <p:pic>
        <p:nvPicPr>
          <p:cNvPr id="8" name="Obrázek 7" descr="trans_bypa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12976"/>
            <a:ext cx="561975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Vlásenkový vír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Sekundární nestabilita</a:t>
            </a:r>
          </a:p>
          <a:p>
            <a:r>
              <a:rPr lang="cs-CZ" dirty="0" err="1"/>
              <a:t>Terciální</a:t>
            </a:r>
            <a:r>
              <a:rPr lang="cs-CZ" dirty="0"/>
              <a:t>…</a:t>
            </a:r>
          </a:p>
        </p:txBody>
      </p:sp>
      <p:pic>
        <p:nvPicPr>
          <p:cNvPr id="4" name="Obrázek 7" descr="hairpin copy.pn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2699792" y="2132856"/>
            <a:ext cx="6095238" cy="278857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652120" y="1196752"/>
            <a:ext cx="1474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err="1"/>
              <a:t>hairpin</a:t>
            </a:r>
            <a:r>
              <a:rPr lang="cs-CZ" i="1" dirty="0"/>
              <a:t> </a:t>
            </a:r>
            <a:r>
              <a:rPr lang="cs-CZ" i="1" dirty="0" err="1"/>
              <a:t>vortex</a:t>
            </a:r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1043608" y="5157192"/>
            <a:ext cx="2348537" cy="134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/>
          <p:cNvPicPr/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4788024" y="5157192"/>
            <a:ext cx="2348537" cy="134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467544" y="5805264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211960" y="573325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Skvrny turbulence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11560" y="1988840"/>
            <a:ext cx="3877877" cy="2409653"/>
            <a:chOff x="1908" y="12830"/>
            <a:chExt cx="3339" cy="1824"/>
          </a:xfrm>
        </p:grpSpPr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8" y="12830"/>
              <a:ext cx="3339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4944" y="14377"/>
              <a:ext cx="16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cs-CZ" sz="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cs-CZ" sz="1200">
                <a:latin typeface="Times New Roman" pitchFamily="18" charset="0"/>
              </a:endParaRPr>
            </a:p>
          </p:txBody>
        </p:sp>
      </p:grp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5004048" y="2060848"/>
            <a:ext cx="3858972" cy="227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/>
          <p:cNvPicPr/>
          <p:nvPr/>
        </p:nvPicPr>
        <p:blipFill>
          <a:blip r:embed="rId5" cstate="print"/>
          <a:srcRect l="1927" t="1191" r="771" b="1191"/>
          <a:stretch>
            <a:fillRect/>
          </a:stretch>
        </p:blipFill>
        <p:spPr bwMode="auto">
          <a:xfrm>
            <a:off x="5292080" y="4509120"/>
            <a:ext cx="3118205" cy="2032000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5364088" y="1196752"/>
            <a:ext cx="1730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turbulence </a:t>
            </a:r>
            <a:r>
              <a:rPr lang="cs-CZ" i="1" dirty="0" err="1"/>
              <a:t>spots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563888" y="5877272"/>
            <a:ext cx="1389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intermitence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100392" cy="35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744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2770" name="Picture 2" descr="http://www-images.warwick.ac.uk/fac/sci/eng/staff/dal/turbulencecontrol/klinestreak.jpg?maxWidth=281&amp;maxHeight=3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17319"/>
            <a:ext cx="3781772" cy="4430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http://cfpl.ae.utexas.edu/wp-content/uploads/2012/06/turbwed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08" y="1989369"/>
            <a:ext cx="3480321" cy="30977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12667"/>
            <a:ext cx="3585921" cy="26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070300" y="1466572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FF00"/>
                </a:solidFill>
              </a:rPr>
              <a:t>streaks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0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220</Words>
  <Application>Microsoft Office PowerPoint</Application>
  <PresentationFormat>Předvádění na obrazovce (4:3)</PresentationFormat>
  <Paragraphs>92</Paragraphs>
  <Slides>19</Slides>
  <Notes>19</Notes>
  <HiddenSlides>0</HiddenSlides>
  <MMClips>1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Motiv sady Office</vt:lpstr>
      <vt:lpstr>Equation</vt:lpstr>
      <vt:lpstr>Přechod laminárního proudění do turbulence</vt:lpstr>
      <vt:lpstr>Přechod mezní vrstvy do turbulence</vt:lpstr>
      <vt:lpstr>Přirozený přechod mezní vrstvy do turbulence</vt:lpstr>
      <vt:lpstr>Přechod do turbulence</vt:lpstr>
      <vt:lpstr>Zkrácený přechod do turbulence</vt:lpstr>
      <vt:lpstr>Vlásenkový vír</vt:lpstr>
      <vt:lpstr>Skvrny turbulence</vt:lpstr>
      <vt:lpstr>OP</vt:lpstr>
      <vt:lpstr>Realita</vt:lpstr>
      <vt:lpstr>OP – mezní vrstva</vt:lpstr>
      <vt:lpstr>Tollmienovy-Schlichtingovy vlny</vt:lpstr>
      <vt:lpstr>OP – Poiseuille Flow</vt:lpstr>
      <vt:lpstr>OP – Poiseuille Flow</vt:lpstr>
      <vt:lpstr>OP – Poiseuille Flow</vt:lpstr>
      <vt:lpstr>Boundary Layer</vt:lpstr>
      <vt:lpstr>Struktury při přechodu</vt:lpstr>
      <vt:lpstr>Scénáře</vt:lpstr>
      <vt:lpstr>Zkrácený přechod</vt:lpstr>
      <vt:lpstr>Zkrácený přechod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Stabilita</dc:title>
  <dc:creator>Uruba</dc:creator>
  <cp:lastModifiedBy>Vaclav Uruba</cp:lastModifiedBy>
  <cp:revision>50</cp:revision>
  <dcterms:created xsi:type="dcterms:W3CDTF">2010-11-07T20:10:16Z</dcterms:created>
  <dcterms:modified xsi:type="dcterms:W3CDTF">2024-09-04T15:26:56Z</dcterms:modified>
</cp:coreProperties>
</file>