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09" r:id="rId3"/>
    <p:sldId id="308" r:id="rId4"/>
    <p:sldId id="281" r:id="rId5"/>
    <p:sldId id="306" r:id="rId6"/>
    <p:sldId id="305" r:id="rId7"/>
    <p:sldId id="304" r:id="rId8"/>
    <p:sldId id="299" r:id="rId9"/>
    <p:sldId id="298" r:id="rId10"/>
    <p:sldId id="287" r:id="rId11"/>
    <p:sldId id="285" r:id="rId12"/>
    <p:sldId id="296" r:id="rId13"/>
    <p:sldId id="294" r:id="rId14"/>
    <p:sldId id="295" r:id="rId15"/>
    <p:sldId id="303" r:id="rId16"/>
    <p:sldId id="288" r:id="rId17"/>
    <p:sldId id="289" r:id="rId18"/>
    <p:sldId id="290" r:id="rId19"/>
    <p:sldId id="291" r:id="rId20"/>
    <p:sldId id="292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94670" autoAdjust="0"/>
  </p:normalViewPr>
  <p:slideViewPr>
    <p:cSldViewPr>
      <p:cViewPr varScale="1">
        <p:scale>
          <a:sx n="80" d="100"/>
          <a:sy n="80" d="100"/>
        </p:scale>
        <p:origin x="11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fld id="{CCD5C573-9750-42C0-8B52-B5C7D99F92C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3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277CCCF-39B9-472A-AC29-7CB9338965C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247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982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076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396A-B7A3-4010-9E02-FE7CBF55709D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532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929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827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396A-B7A3-4010-9E02-FE7CBF55709D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812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396A-B7A3-4010-9E02-FE7CBF55709D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174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396A-B7A3-4010-9E02-FE7CBF55709D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772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396A-B7A3-4010-9E02-FE7CBF55709D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402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396A-B7A3-4010-9E02-FE7CBF55709D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644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09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425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8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172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773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144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631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CCCF-39B9-472A-AC29-7CB9338965C7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85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061CA1-D492-49C7-999A-042982E8C261}" type="datetime1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Deterministický chaos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36CC4-5822-4897-A04F-72D12160335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C77BB0-48AB-4ED5-939E-924320C3B1DC}" type="datetime1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Deterministický chaos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B3440-B357-437B-8AB4-16115B52871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2446338" cy="457200"/>
          </a:xfrm>
        </p:spPr>
        <p:txBody>
          <a:bodyPr/>
          <a:lstStyle>
            <a:lvl1pPr>
              <a:defRPr/>
            </a:lvl1pPr>
          </a:lstStyle>
          <a:p>
            <a:fld id="{2C26C1F6-BCEB-4196-97BD-A868BB27881B}" type="datetime1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563938" y="6237288"/>
            <a:ext cx="3319462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Deterministický chaos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235825" y="6248400"/>
            <a:ext cx="1222375" cy="457200"/>
          </a:xfrm>
        </p:spPr>
        <p:txBody>
          <a:bodyPr/>
          <a:lstStyle>
            <a:lvl1pPr>
              <a:defRPr/>
            </a:lvl1pPr>
          </a:lstStyle>
          <a:p>
            <a:fld id="{37312474-5D1F-4E8D-A034-CBA1054461F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446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6B727C95-3EC0-443D-8769-CB97896C1B95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3938" y="6237288"/>
            <a:ext cx="3319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/>
              <a:t>Deterministický chaos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5825" y="6248400"/>
            <a:ext cx="122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3BC0AE6F-78A9-4564-8404-C519E06CFE6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FC7590-8EC2-4B3A-80AE-CED4C9D1C085}" type="datetime1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Deterministický chaos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7E181-F409-47B2-A7B7-23704E5D8C2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898BAF-5A53-4936-B8F0-A45E12EF69AC}" type="datetime1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Deterministický chaos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19D79-6A99-46B1-8334-E6F9ED11568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08416D-876E-49AE-BF1B-00AC84E4319B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Deterministický chaos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A21B5-419A-4845-A27A-79FD6336383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446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0846E1B6-CBD1-4AA7-8049-090C3073C2B4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3938" y="6237288"/>
            <a:ext cx="3319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/>
              <a:t>Deterministický chaos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5825" y="6248400"/>
            <a:ext cx="122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3BC0AE6F-78A9-4564-8404-C519E06CFE6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72887F-D127-4E45-B558-378D8A80AB6E}" type="datetime1">
              <a:rPr lang="cs-CZ" smtClean="0"/>
              <a:t>14.03.2023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Deterministický chaos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8A528D-2626-4234-BF4F-513200EC984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12CC5D-A765-4701-BDF9-D6039529A1AC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Deterministický chaos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75392-6E47-4AF0-8BC3-E7D9BA80386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63D446-EB29-4306-A176-AC8F66A1F3FE}" type="datetime1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Deterministický chaos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C880B-330E-4043-8C90-C15F5F7FFF1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_20b_TMAV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446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64643861-AB30-48A0-AD06-95B9742FA177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3938" y="6237288"/>
            <a:ext cx="3319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/>
              <a:t>Deterministický chaos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5825" y="6248400"/>
            <a:ext cx="122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3BC0AE6F-78A9-4564-8404-C519E06CFE68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.jpg"/><Relationship Id="rId7" Type="http://schemas.openxmlformats.org/officeDocument/2006/relationships/image" Target="../media/image5.wmf"/><Relationship Id="rId12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9.png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11" Type="http://schemas.openxmlformats.org/officeDocument/2006/relationships/image" Target="../media/image23.emf"/><Relationship Id="rId5" Type="http://schemas.openxmlformats.org/officeDocument/2006/relationships/oleObject" Target="../embeddings/oleObject8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20.png"/><Relationship Id="rId9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412875"/>
            <a:ext cx="7847012" cy="1944688"/>
          </a:xfrm>
        </p:spPr>
        <p:txBody>
          <a:bodyPr/>
          <a:lstStyle/>
          <a:p>
            <a:r>
              <a:rPr lang="cs-CZ" sz="4800" b="1"/>
              <a:t>Deterministický chaos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4292600"/>
            <a:ext cx="64008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4000"/>
              <a:t>Václav Uruba</a:t>
            </a:r>
          </a:p>
          <a:p>
            <a:pPr>
              <a:lnSpc>
                <a:spcPct val="90000"/>
              </a:lnSpc>
            </a:pPr>
            <a:r>
              <a:rPr lang="cs-CZ"/>
              <a:t>Ústav termomechaniky</a:t>
            </a:r>
          </a:p>
          <a:p>
            <a:pPr>
              <a:lnSpc>
                <a:spcPct val="90000"/>
              </a:lnSpc>
            </a:pPr>
            <a:r>
              <a:rPr lang="cs-CZ"/>
              <a:t>AV ČR</a:t>
            </a:r>
            <a:endParaRPr lang="cs-CZ"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563938" y="6237288"/>
            <a:ext cx="3319462" cy="457200"/>
          </a:xfrm>
        </p:spPr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7235825" y="6248400"/>
            <a:ext cx="1222375" cy="457200"/>
          </a:xfrm>
        </p:spPr>
        <p:txBody>
          <a:bodyPr/>
          <a:lstStyle/>
          <a:p>
            <a:fld id="{174006CE-A7EC-4D80-941B-A73A20B603A9}" type="slidenum">
              <a:rPr lang="cs-CZ"/>
              <a:pPr/>
              <a:t>10</a:t>
            </a:fld>
            <a:endParaRPr lang="cs-CZ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Lorenz</a:t>
            </a:r>
            <a:r>
              <a:rPr lang="cs-CZ"/>
              <a:t>ův</a:t>
            </a:r>
            <a:r>
              <a:rPr lang="en-US"/>
              <a:t> atra</a:t>
            </a:r>
            <a:r>
              <a:rPr lang="cs-CZ"/>
              <a:t>k</a:t>
            </a:r>
            <a:r>
              <a:rPr lang="en-US"/>
              <a:t>tor</a:t>
            </a:r>
            <a:endParaRPr lang="cs-CZ"/>
          </a:p>
        </p:txBody>
      </p:sp>
      <p:pic>
        <p:nvPicPr>
          <p:cNvPr id="104451" name="Picture 3" descr="Lorenz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452563"/>
            <a:ext cx="4762500" cy="4762500"/>
          </a:xfrm>
          <a:prstGeom prst="rect">
            <a:avLst/>
          </a:prstGeom>
          <a:noFill/>
        </p:spPr>
      </p:pic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8701A23-EB4C-4A2C-81DC-28FC39F26E2E}" type="datetime1">
              <a:rPr lang="cs-CZ" smtClean="0"/>
              <a:t>14.03.2023</a:t>
            </a:fld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563938" y="6237288"/>
            <a:ext cx="3319462" cy="457200"/>
          </a:xfrm>
        </p:spPr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7235825" y="6248400"/>
            <a:ext cx="1222375" cy="457200"/>
          </a:xfrm>
        </p:spPr>
        <p:txBody>
          <a:bodyPr/>
          <a:lstStyle/>
          <a:p>
            <a:fld id="{582992A1-B3B2-4ACF-ABC5-7899F5938CD5}" type="slidenum">
              <a:rPr lang="cs-CZ"/>
              <a:pPr/>
              <a:t>11</a:t>
            </a:fld>
            <a:endParaRPr lang="cs-CZ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Lorenzův atraktor - simulace</a:t>
            </a:r>
          </a:p>
        </p:txBody>
      </p:sp>
      <p:pic>
        <p:nvPicPr>
          <p:cNvPr id="101381" name="Picture 5" descr="lordemo_tr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844675"/>
            <a:ext cx="7296150" cy="3989388"/>
          </a:xfrm>
          <a:prstGeom prst="rect">
            <a:avLst/>
          </a:prstGeom>
          <a:noFill/>
        </p:spPr>
      </p:pic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0F6218-DE77-4082-B21A-B41957FD770E}" type="datetime1">
              <a:rPr lang="cs-CZ" smtClean="0"/>
              <a:t>14.03.2023</a:t>
            </a:fld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/>
              <a:t>Je tvořen spojitou křivkou v prostoru, která obecně začíná v jistém počátečním bodě, může však mít nekonečně velkou délku. Přitom vyplňuje jistý přesně vymezený </a:t>
            </a:r>
            <a:r>
              <a:rPr lang="cs-CZ" sz="2400" dirty="0" err="1"/>
              <a:t>podprostor</a:t>
            </a:r>
            <a:r>
              <a:rPr lang="cs-CZ" sz="2400" dirty="0"/>
              <a:t> ve fázovém prostoru, ze kterého nikdy nevybíhá;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Nikdy neprotíná sám sebe, nekříží se ani se neopakuje;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Má vlastnost </a:t>
            </a:r>
            <a:r>
              <a:rPr lang="cs-CZ" sz="2400" dirty="0" err="1"/>
              <a:t>fraktálů</a:t>
            </a:r>
            <a:r>
              <a:rPr lang="cs-CZ" sz="2400" dirty="0"/>
              <a:t>, tj. jeho struktura se opakuje na různých měřítkách;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Jeho průběh v prostoru je náhodný, chaotický, nepředpověditelný.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Lorenzův atraktor - vlastnosti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4660E9-0568-454E-9658-C67D6BD895CF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Rozlehlý DS (extended DS)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Velké (teoreticky nekonečné) množství prvků</a:t>
            </a:r>
          </a:p>
          <a:p>
            <a:r>
              <a:rPr lang="cs-CZ"/>
              <a:t>Velký počet stupňů volnosti</a:t>
            </a:r>
          </a:p>
          <a:p>
            <a:r>
              <a:rPr lang="cs-CZ"/>
              <a:t>Korelace klesá k 0 s odlehlostí</a:t>
            </a:r>
          </a:p>
          <a:p>
            <a:r>
              <a:rPr lang="cs-CZ"/>
              <a:t>Matematické modelování pomocí PDE</a:t>
            </a:r>
          </a:p>
          <a:p>
            <a:r>
              <a:rPr lang="cs-CZ"/>
              <a:t>Vznik koherentních struktur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A3A574B-31CF-49B6-96BD-875B879F8292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Dvoubodová korelace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50825" y="1844675"/>
            <a:ext cx="5715000" cy="3852863"/>
            <a:chOff x="738" y="1094"/>
            <a:chExt cx="3600" cy="2427"/>
          </a:xfrm>
        </p:grpSpPr>
        <p:sp>
          <p:nvSpPr>
            <p:cNvPr id="150533" name="AutoShape 5"/>
            <p:cNvSpPr>
              <a:spLocks noChangeAspect="1" noChangeArrowheads="1"/>
            </p:cNvSpPr>
            <p:nvPr/>
          </p:nvSpPr>
          <p:spPr bwMode="auto">
            <a:xfrm>
              <a:off x="738" y="1094"/>
              <a:ext cx="3600" cy="24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34" name="Line 6"/>
            <p:cNvSpPr>
              <a:spLocks noChangeShapeType="1"/>
            </p:cNvSpPr>
            <p:nvPr/>
          </p:nvSpPr>
          <p:spPr bwMode="auto">
            <a:xfrm>
              <a:off x="882" y="3050"/>
              <a:ext cx="33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35" name="Line 7"/>
            <p:cNvSpPr>
              <a:spLocks noChangeShapeType="1"/>
            </p:cNvSpPr>
            <p:nvPr/>
          </p:nvSpPr>
          <p:spPr bwMode="auto">
            <a:xfrm flipV="1">
              <a:off x="1074" y="1224"/>
              <a:ext cx="1" cy="2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36" name="Freeform 8"/>
            <p:cNvSpPr>
              <a:spLocks/>
            </p:cNvSpPr>
            <p:nvPr/>
          </p:nvSpPr>
          <p:spPr bwMode="auto">
            <a:xfrm>
              <a:off x="1037" y="1365"/>
              <a:ext cx="3008" cy="1652"/>
            </a:xfrm>
            <a:custGeom>
              <a:avLst/>
              <a:gdLst/>
              <a:ahLst/>
              <a:cxnLst>
                <a:cxn ang="0">
                  <a:pos x="0" y="267"/>
                </a:cxn>
                <a:cxn ang="0">
                  <a:pos x="91" y="13"/>
                </a:cxn>
                <a:cxn ang="0">
                  <a:pos x="203" y="287"/>
                </a:cxn>
                <a:cxn ang="0">
                  <a:pos x="547" y="1352"/>
                </a:cxn>
                <a:cxn ang="0">
                  <a:pos x="1158" y="2582"/>
                </a:cxn>
                <a:cxn ang="0">
                  <a:pos x="2952" y="3814"/>
                </a:cxn>
                <a:cxn ang="0">
                  <a:pos x="7519" y="4129"/>
                </a:cxn>
              </a:cxnLst>
              <a:rect l="0" t="0" r="r" b="b"/>
              <a:pathLst>
                <a:path w="7519" h="4129">
                  <a:moveTo>
                    <a:pt x="0" y="267"/>
                  </a:moveTo>
                  <a:cubicBezTo>
                    <a:pt x="17" y="225"/>
                    <a:pt x="57" y="10"/>
                    <a:pt x="91" y="13"/>
                  </a:cubicBezTo>
                  <a:cubicBezTo>
                    <a:pt x="125" y="16"/>
                    <a:pt x="102" y="0"/>
                    <a:pt x="203" y="287"/>
                  </a:cubicBezTo>
                  <a:cubicBezTo>
                    <a:pt x="304" y="574"/>
                    <a:pt x="400" y="982"/>
                    <a:pt x="547" y="1352"/>
                  </a:cubicBezTo>
                  <a:cubicBezTo>
                    <a:pt x="694" y="1722"/>
                    <a:pt x="889" y="2209"/>
                    <a:pt x="1158" y="2582"/>
                  </a:cubicBezTo>
                  <a:cubicBezTo>
                    <a:pt x="1427" y="2955"/>
                    <a:pt x="1932" y="3570"/>
                    <a:pt x="2952" y="3814"/>
                  </a:cubicBezTo>
                  <a:cubicBezTo>
                    <a:pt x="4012" y="4072"/>
                    <a:pt x="6568" y="4064"/>
                    <a:pt x="7519" y="4129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37" name="Line 9"/>
            <p:cNvSpPr>
              <a:spLocks noChangeShapeType="1"/>
            </p:cNvSpPr>
            <p:nvPr/>
          </p:nvSpPr>
          <p:spPr bwMode="auto">
            <a:xfrm>
              <a:off x="1642" y="2137"/>
              <a:ext cx="0" cy="12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38" name="Freeform 10"/>
            <p:cNvSpPr>
              <a:spLocks/>
            </p:cNvSpPr>
            <p:nvPr/>
          </p:nvSpPr>
          <p:spPr bwMode="auto">
            <a:xfrm>
              <a:off x="1037" y="1365"/>
              <a:ext cx="229" cy="1731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95" y="0"/>
                </a:cxn>
                <a:cxn ang="0">
                  <a:pos x="183" y="297"/>
                </a:cxn>
                <a:cxn ang="0">
                  <a:pos x="318" y="1407"/>
                </a:cxn>
                <a:cxn ang="0">
                  <a:pos x="572" y="4326"/>
                </a:cxn>
              </a:cxnLst>
              <a:rect l="0" t="0" r="r" b="b"/>
              <a:pathLst>
                <a:path w="572" h="4326">
                  <a:moveTo>
                    <a:pt x="0" y="300"/>
                  </a:moveTo>
                  <a:cubicBezTo>
                    <a:pt x="20" y="123"/>
                    <a:pt x="65" y="0"/>
                    <a:pt x="95" y="0"/>
                  </a:cubicBezTo>
                  <a:cubicBezTo>
                    <a:pt x="125" y="0"/>
                    <a:pt x="146" y="63"/>
                    <a:pt x="183" y="297"/>
                  </a:cubicBezTo>
                  <a:cubicBezTo>
                    <a:pt x="220" y="531"/>
                    <a:pt x="253" y="736"/>
                    <a:pt x="318" y="1407"/>
                  </a:cubicBezTo>
                  <a:cubicBezTo>
                    <a:pt x="383" y="2078"/>
                    <a:pt x="519" y="3718"/>
                    <a:pt x="572" y="4326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39" name="Freeform 11"/>
            <p:cNvSpPr>
              <a:spLocks/>
            </p:cNvSpPr>
            <p:nvPr/>
          </p:nvSpPr>
          <p:spPr bwMode="auto">
            <a:xfrm>
              <a:off x="2418" y="1876"/>
              <a:ext cx="672" cy="723"/>
            </a:xfrm>
            <a:custGeom>
              <a:avLst/>
              <a:gdLst/>
              <a:ahLst/>
              <a:cxnLst>
                <a:cxn ang="0">
                  <a:pos x="0" y="1807"/>
                </a:cxn>
                <a:cxn ang="0">
                  <a:pos x="459" y="450"/>
                </a:cxn>
                <a:cxn ang="0">
                  <a:pos x="840" y="14"/>
                </a:cxn>
                <a:cxn ang="0">
                  <a:pos x="1224" y="532"/>
                </a:cxn>
                <a:cxn ang="0">
                  <a:pos x="1680" y="1807"/>
                </a:cxn>
              </a:cxnLst>
              <a:rect l="0" t="0" r="r" b="b"/>
              <a:pathLst>
                <a:path w="1680" h="1807">
                  <a:moveTo>
                    <a:pt x="0" y="1807"/>
                  </a:moveTo>
                  <a:cubicBezTo>
                    <a:pt x="76" y="1581"/>
                    <a:pt x="319" y="749"/>
                    <a:pt x="459" y="450"/>
                  </a:cubicBezTo>
                  <a:cubicBezTo>
                    <a:pt x="599" y="151"/>
                    <a:pt x="713" y="0"/>
                    <a:pt x="840" y="14"/>
                  </a:cubicBezTo>
                  <a:cubicBezTo>
                    <a:pt x="967" y="28"/>
                    <a:pt x="1084" y="233"/>
                    <a:pt x="1224" y="532"/>
                  </a:cubicBezTo>
                  <a:cubicBezTo>
                    <a:pt x="1364" y="831"/>
                    <a:pt x="1585" y="1541"/>
                    <a:pt x="1680" y="1807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40" name="Line 12"/>
            <p:cNvSpPr>
              <a:spLocks noChangeShapeType="1"/>
            </p:cNvSpPr>
            <p:nvPr/>
          </p:nvSpPr>
          <p:spPr bwMode="auto">
            <a:xfrm>
              <a:off x="1071" y="3180"/>
              <a:ext cx="20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41" name="Line 13"/>
            <p:cNvSpPr>
              <a:spLocks noChangeShapeType="1"/>
            </p:cNvSpPr>
            <p:nvPr/>
          </p:nvSpPr>
          <p:spPr bwMode="auto">
            <a:xfrm>
              <a:off x="1071" y="3311"/>
              <a:ext cx="5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42" name="Line 14"/>
            <p:cNvSpPr>
              <a:spLocks noChangeShapeType="1"/>
            </p:cNvSpPr>
            <p:nvPr/>
          </p:nvSpPr>
          <p:spPr bwMode="auto">
            <a:xfrm flipH="1">
              <a:off x="1266" y="2920"/>
              <a:ext cx="0" cy="3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43" name="Line 15"/>
            <p:cNvSpPr>
              <a:spLocks noChangeShapeType="1"/>
            </p:cNvSpPr>
            <p:nvPr/>
          </p:nvSpPr>
          <p:spPr bwMode="auto">
            <a:xfrm>
              <a:off x="2594" y="1684"/>
              <a:ext cx="28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44" name="Line 16"/>
            <p:cNvSpPr>
              <a:spLocks noChangeShapeType="1"/>
            </p:cNvSpPr>
            <p:nvPr/>
          </p:nvSpPr>
          <p:spPr bwMode="auto">
            <a:xfrm flipH="1">
              <a:off x="2867" y="1684"/>
              <a:ext cx="1" cy="4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45" name="Line 17"/>
            <p:cNvSpPr>
              <a:spLocks noChangeShapeType="1"/>
            </p:cNvSpPr>
            <p:nvPr/>
          </p:nvSpPr>
          <p:spPr bwMode="auto">
            <a:xfrm flipH="1">
              <a:off x="2607" y="1684"/>
              <a:ext cx="1" cy="4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46" name="Text Box 18"/>
            <p:cNvSpPr txBox="1">
              <a:spLocks noChangeArrowheads="1"/>
            </p:cNvSpPr>
            <p:nvPr/>
          </p:nvSpPr>
          <p:spPr bwMode="auto">
            <a:xfrm>
              <a:off x="3594" y="3082"/>
              <a:ext cx="190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 i="1"/>
                <a:t>r</a:t>
              </a:r>
              <a:endParaRPr lang="cs-CZ"/>
            </a:p>
          </p:txBody>
        </p:sp>
        <p:sp>
          <p:nvSpPr>
            <p:cNvPr id="150547" name="Text Box 19"/>
            <p:cNvSpPr txBox="1">
              <a:spLocks noChangeArrowheads="1"/>
            </p:cNvSpPr>
            <p:nvPr/>
          </p:nvSpPr>
          <p:spPr bwMode="auto">
            <a:xfrm>
              <a:off x="885" y="1750"/>
              <a:ext cx="190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 i="1">
                  <a:latin typeface="Symbol" pitchFamily="18" charset="2"/>
                </a:rPr>
                <a:t>r</a:t>
              </a:r>
              <a:endParaRPr lang="cs-CZ"/>
            </a:p>
          </p:txBody>
        </p:sp>
        <p:sp>
          <p:nvSpPr>
            <p:cNvPr id="150548" name="Text Box 20"/>
            <p:cNvSpPr txBox="1">
              <a:spLocks noChangeArrowheads="1"/>
            </p:cNvSpPr>
            <p:nvPr/>
          </p:nvSpPr>
          <p:spPr bwMode="auto">
            <a:xfrm>
              <a:off x="1085" y="3024"/>
              <a:ext cx="190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 i="1">
                  <a:latin typeface="Symbol" pitchFamily="18" charset="2"/>
                </a:rPr>
                <a:t>l</a:t>
              </a:r>
              <a:endParaRPr lang="cs-CZ"/>
            </a:p>
          </p:txBody>
        </p:sp>
        <p:sp>
          <p:nvSpPr>
            <p:cNvPr id="150549" name="Text Box 21"/>
            <p:cNvSpPr txBox="1">
              <a:spLocks noChangeArrowheads="1"/>
            </p:cNvSpPr>
            <p:nvPr/>
          </p:nvSpPr>
          <p:spPr bwMode="auto">
            <a:xfrm>
              <a:off x="1404" y="3148"/>
              <a:ext cx="19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 i="1"/>
                <a:t>L</a:t>
              </a:r>
              <a:endParaRPr lang="cs-CZ"/>
            </a:p>
          </p:txBody>
        </p:sp>
        <p:sp>
          <p:nvSpPr>
            <p:cNvPr id="150550" name="Text Box 22"/>
            <p:cNvSpPr txBox="1">
              <a:spLocks noChangeArrowheads="1"/>
            </p:cNvSpPr>
            <p:nvPr/>
          </p:nvSpPr>
          <p:spPr bwMode="auto">
            <a:xfrm>
              <a:off x="2642" y="1521"/>
              <a:ext cx="190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 i="1">
                  <a:latin typeface="Symbol" pitchFamily="18" charset="2"/>
                </a:rPr>
                <a:t>h</a:t>
              </a:r>
              <a:endParaRPr lang="cs-CZ"/>
            </a:p>
          </p:txBody>
        </p:sp>
        <p:sp>
          <p:nvSpPr>
            <p:cNvPr id="150551" name="Line 23"/>
            <p:cNvSpPr>
              <a:spLocks noChangeShapeType="1"/>
            </p:cNvSpPr>
            <p:nvPr/>
          </p:nvSpPr>
          <p:spPr bwMode="auto">
            <a:xfrm>
              <a:off x="1214" y="1422"/>
              <a:ext cx="1142" cy="3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Dot"/>
              <a:round/>
              <a:headEnd/>
              <a:tailEnd type="stealth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552" name="Line 24"/>
            <p:cNvSpPr>
              <a:spLocks noChangeShapeType="1"/>
            </p:cNvSpPr>
            <p:nvPr/>
          </p:nvSpPr>
          <p:spPr bwMode="auto">
            <a:xfrm>
              <a:off x="1214" y="1521"/>
              <a:ext cx="1047" cy="8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Dot"/>
              <a:round/>
              <a:headEnd/>
              <a:tailEnd type="stealth" w="med" len="med"/>
            </a:ln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150555" name="Object 27"/>
          <p:cNvGraphicFramePr>
            <a:graphicFrameLocks noChangeAspect="1"/>
          </p:cNvGraphicFramePr>
          <p:nvPr/>
        </p:nvGraphicFramePr>
        <p:xfrm>
          <a:off x="4716463" y="1844675"/>
          <a:ext cx="4427537" cy="131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17360" imgH="571320" progId="Equation.DSMT4">
                  <p:embed/>
                </p:oleObj>
              </mc:Choice>
              <mc:Fallback>
                <p:oleObj name="Equation" r:id="rId3" imgW="1917360" imgH="57132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844675"/>
                        <a:ext cx="4427537" cy="1319213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56" name="Text Box 28"/>
          <p:cNvSpPr txBox="1">
            <a:spLocks noChangeArrowheads="1"/>
          </p:cNvSpPr>
          <p:nvPr/>
        </p:nvSpPr>
        <p:spPr bwMode="auto">
          <a:xfrm>
            <a:off x="5940425" y="3573463"/>
            <a:ext cx="2735263" cy="1552575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Měřítka turbulence</a:t>
            </a:r>
          </a:p>
          <a:p>
            <a:pPr>
              <a:buFontTx/>
              <a:buChar char="•"/>
            </a:pPr>
            <a:r>
              <a:rPr lang="cs-CZ">
                <a:solidFill>
                  <a:schemeClr val="bg1"/>
                </a:solidFill>
              </a:rPr>
              <a:t>Kolmogorovovo m.</a:t>
            </a:r>
          </a:p>
          <a:p>
            <a:pPr>
              <a:buFontTx/>
              <a:buChar char="•"/>
            </a:pPr>
            <a:r>
              <a:rPr lang="cs-CZ">
                <a:solidFill>
                  <a:schemeClr val="bg1"/>
                </a:solidFill>
              </a:rPr>
              <a:t>Taylorovo m.</a:t>
            </a:r>
          </a:p>
          <a:p>
            <a:pPr>
              <a:buFontTx/>
              <a:buChar char="•"/>
            </a:pPr>
            <a:r>
              <a:rPr lang="cs-CZ">
                <a:solidFill>
                  <a:schemeClr val="bg1"/>
                </a:solidFill>
              </a:rPr>
              <a:t>Integrální m.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851EF8A-D75B-46DE-886B-D6D1D6396936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0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Deterministic</a:t>
            </a:r>
            <a:r>
              <a:rPr lang="cs-CZ"/>
              <a:t>ký</a:t>
            </a:r>
            <a:r>
              <a:rPr lang="en-US"/>
              <a:t> chaos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Deterministic</a:t>
            </a:r>
            <a:r>
              <a:rPr lang="cs-CZ" dirty="0" err="1"/>
              <a:t>ký</a:t>
            </a:r>
            <a:r>
              <a:rPr lang="en-US" dirty="0"/>
              <a:t> </a:t>
            </a:r>
            <a:r>
              <a:rPr lang="en-US" dirty="0" err="1"/>
              <a:t>syst</a:t>
            </a:r>
            <a:r>
              <a:rPr lang="cs-CZ" dirty="0" err="1"/>
              <a:t>é</a:t>
            </a:r>
            <a:r>
              <a:rPr lang="en-US" dirty="0"/>
              <a:t>m </a:t>
            </a:r>
          </a:p>
          <a:p>
            <a:r>
              <a:rPr lang="cs-CZ" dirty="0"/>
              <a:t>Určité OP</a:t>
            </a:r>
          </a:p>
          <a:p>
            <a:r>
              <a:rPr lang="cs-CZ" dirty="0"/>
              <a:t>Citlivost na PP</a:t>
            </a:r>
            <a:endParaRPr lang="en-US" dirty="0"/>
          </a:p>
          <a:p>
            <a:r>
              <a:rPr lang="cs-CZ" dirty="0"/>
              <a:t>Fázová trajektorie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cs-CZ" dirty="0"/>
              <a:t>podivný</a:t>
            </a:r>
            <a:r>
              <a:rPr lang="en-US" dirty="0"/>
              <a:t> </a:t>
            </a:r>
            <a:r>
              <a:rPr lang="en-US" dirty="0" err="1"/>
              <a:t>atra</a:t>
            </a:r>
            <a:r>
              <a:rPr lang="cs-CZ" dirty="0"/>
              <a:t>k</a:t>
            </a:r>
            <a:r>
              <a:rPr lang="en-US" dirty="0"/>
              <a:t>tor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399088" y="2492375"/>
            <a:ext cx="37449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>
                <a:solidFill>
                  <a:srgbClr val="FF3300"/>
                </a:solidFill>
                <a:latin typeface="Arial" charset="0"/>
              </a:rPr>
              <a:t>NELINEÁRNÍ!!!</a:t>
            </a:r>
          </a:p>
        </p:txBody>
      </p:sp>
      <p:sp>
        <p:nvSpPr>
          <p:cNvPr id="96261" name="Oval 5"/>
          <p:cNvSpPr>
            <a:spLocks noChangeArrowheads="1"/>
          </p:cNvSpPr>
          <p:nvPr/>
        </p:nvSpPr>
        <p:spPr bwMode="auto">
          <a:xfrm>
            <a:off x="3851275" y="1916113"/>
            <a:ext cx="1584325" cy="7270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>
            <a:off x="5508625" y="2276475"/>
            <a:ext cx="1150938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3EEDB48-33D2-49B5-A86C-08E63275175D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/>
      <p:bldP spid="96261" grpId="0" animBg="1"/>
      <p:bldP spid="962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Metody analýzy diskrétních DS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/>
              <a:t>Fyzikální prostor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Korelace, spektra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Fraktalita 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Stabilita</a:t>
            </a:r>
          </a:p>
          <a:p>
            <a:pPr>
              <a:lnSpc>
                <a:spcPct val="90000"/>
              </a:lnSpc>
            </a:pPr>
            <a:r>
              <a:rPr lang="cs-CZ" sz="2400"/>
              <a:t>Fázový prostor 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Atraktory 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Ljapunovovi exponenty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Bifurkace, stabilita atraktoru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Entropie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Rekurentní diagramy</a:t>
            </a:r>
          </a:p>
          <a:p>
            <a:pPr>
              <a:lnSpc>
                <a:spcPct val="90000"/>
              </a:lnSpc>
            </a:pPr>
            <a:r>
              <a:rPr lang="cs-CZ" sz="2400"/>
              <a:t>…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D527C6-74D2-4C8E-A3EB-30C0945E3A90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3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3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3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3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Spektra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094038" cy="4114800"/>
          </a:xfrm>
        </p:spPr>
        <p:txBody>
          <a:bodyPr/>
          <a:lstStyle/>
          <a:p>
            <a:r>
              <a:rPr lang="cs-CZ"/>
              <a:t>Spektrum energie</a:t>
            </a:r>
          </a:p>
        </p:txBody>
      </p:sp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1649413"/>
            <a:ext cx="5834062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D2ED98-B284-4011-9C8C-E5B99E70022E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Lyapunovovi exponenty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Stabilita daného stavu</a:t>
            </a:r>
          </a:p>
          <a:p>
            <a:r>
              <a:rPr lang="cs-CZ"/>
              <a:t>Analýza ve fázovém prostoru</a:t>
            </a:r>
          </a:p>
        </p:txBody>
      </p:sp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55653" name="Object 5"/>
          <p:cNvGraphicFramePr>
            <a:graphicFrameLocks noChangeAspect="1"/>
          </p:cNvGraphicFramePr>
          <p:nvPr/>
        </p:nvGraphicFramePr>
        <p:xfrm>
          <a:off x="3419475" y="3309938"/>
          <a:ext cx="1514475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6880" imgH="241200" progId="Equation.DSMT4">
                  <p:embed/>
                </p:oleObj>
              </mc:Choice>
              <mc:Fallback>
                <p:oleObj name="Equation" r:id="rId3" imgW="596880" imgH="24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309938"/>
                        <a:ext cx="1514475" cy="601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55655" name="Object 7"/>
          <p:cNvGraphicFramePr>
            <a:graphicFrameLocks noChangeAspect="1"/>
          </p:cNvGraphicFramePr>
          <p:nvPr/>
        </p:nvGraphicFramePr>
        <p:xfrm>
          <a:off x="4933950" y="3911600"/>
          <a:ext cx="262255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253800" progId="Equation.DSMT4">
                  <p:embed/>
                </p:oleObj>
              </mc:Choice>
              <mc:Fallback>
                <p:oleObj name="Equation" r:id="rId5" imgW="1054080" imgH="253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950" y="3911600"/>
                        <a:ext cx="2622550" cy="636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6" name="Object 8"/>
          <p:cNvGraphicFramePr>
            <a:graphicFrameLocks noChangeAspect="1"/>
          </p:cNvGraphicFramePr>
          <p:nvPr/>
        </p:nvGraphicFramePr>
        <p:xfrm>
          <a:off x="1549400" y="4686300"/>
          <a:ext cx="262096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54080" imgH="228600" progId="Equation.DSMT4">
                  <p:embed/>
                </p:oleObj>
              </mc:Choice>
              <mc:Fallback>
                <p:oleObj name="Equation" r:id="rId7" imgW="105408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0" y="4686300"/>
                        <a:ext cx="2620963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7" name="Object 9"/>
          <p:cNvGraphicFramePr>
            <a:graphicFrameLocks noChangeAspect="1"/>
          </p:cNvGraphicFramePr>
          <p:nvPr/>
        </p:nvGraphicFramePr>
        <p:xfrm>
          <a:off x="1538288" y="5259388"/>
          <a:ext cx="300037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06360" imgH="228600" progId="Equation.DSMT4">
                  <p:embed/>
                </p:oleObj>
              </mc:Choice>
              <mc:Fallback>
                <p:oleObj name="Equation" r:id="rId9" imgW="120636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8288" y="5259388"/>
                        <a:ext cx="3000375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0F1795-1918-43CC-9E19-29AECF84B3AB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Entropie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054850" cy="4114800"/>
          </a:xfrm>
        </p:spPr>
        <p:txBody>
          <a:bodyPr/>
          <a:lstStyle/>
          <a:p>
            <a:r>
              <a:rPr lang="cs-CZ" sz="2800"/>
              <a:t>Kolmogorov-Sinaiova entropie</a:t>
            </a:r>
          </a:p>
          <a:p>
            <a:endParaRPr lang="cs-CZ" sz="2800"/>
          </a:p>
          <a:p>
            <a:endParaRPr lang="cs-CZ" sz="2800"/>
          </a:p>
          <a:p>
            <a:r>
              <a:rPr lang="cs-CZ" sz="2800"/>
              <a:t>Shannonova entropie</a:t>
            </a:r>
          </a:p>
          <a:p>
            <a:endParaRPr lang="cs-CZ" sz="2800"/>
          </a:p>
          <a:p>
            <a:endParaRPr lang="cs-CZ" sz="2800"/>
          </a:p>
          <a:p>
            <a:r>
              <a:rPr lang="cs-CZ" sz="2800"/>
              <a:t>Předpověditelnost</a:t>
            </a:r>
          </a:p>
        </p:txBody>
      </p:sp>
      <p:graphicFrame>
        <p:nvGraphicFramePr>
          <p:cNvPr id="15667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332538" y="2133600"/>
          <a:ext cx="191135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1760" imgH="368280" progId="Equation.DSMT4">
                  <p:embed/>
                </p:oleObj>
              </mc:Choice>
              <mc:Fallback>
                <p:oleObj name="Equation" r:id="rId3" imgW="761760" imgH="3682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2538" y="2133600"/>
                        <a:ext cx="1911350" cy="92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7" name="Object 5"/>
          <p:cNvGraphicFramePr>
            <a:graphicFrameLocks noChangeAspect="1"/>
          </p:cNvGraphicFramePr>
          <p:nvPr/>
        </p:nvGraphicFramePr>
        <p:xfrm>
          <a:off x="4471988" y="5013325"/>
          <a:ext cx="1179512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9800" imgH="393480" progId="Equation.DSMT4">
                  <p:embed/>
                </p:oleObj>
              </mc:Choice>
              <mc:Fallback>
                <p:oleObj name="Equation" r:id="rId5" imgW="46980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5013325"/>
                        <a:ext cx="1179512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78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56679" name="Object 7"/>
          <p:cNvGraphicFramePr>
            <a:graphicFrameLocks noChangeAspect="1"/>
          </p:cNvGraphicFramePr>
          <p:nvPr/>
        </p:nvGraphicFramePr>
        <p:xfrm>
          <a:off x="4518025" y="3429000"/>
          <a:ext cx="30734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18960" imgH="431640" progId="Equation.DSMT4">
                  <p:embed/>
                </p:oleObj>
              </mc:Choice>
              <mc:Fallback>
                <p:oleObj name="Equation" r:id="rId7" imgW="1218960" imgH="4316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5" y="3429000"/>
                        <a:ext cx="3073400" cy="1082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2474-5D1F-4E8D-A034-CBA1054461FF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4493-6F6E-4D17-BA35-2DD1DFFF37BE}" type="datetime1">
              <a:rPr lang="cs-CZ" smtClean="0"/>
              <a:t>14.03.2023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1A8009A-22D9-DFC7-B3ED-64416DC44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Kyvadlo </a:t>
            </a:r>
          </a:p>
          <a:p>
            <a:endParaRPr lang="cs-CZ" dirty="0"/>
          </a:p>
          <a:p>
            <a:r>
              <a:rPr lang="cs-CZ" dirty="0"/>
              <a:t>Primitivní proměnné: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Fázový prostor</a:t>
            </a:r>
            <a:endParaRPr lang="en-US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61CD0F6-6036-239B-DEB1-35234073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Dynamický systém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9F46C3-F344-DC6D-4B49-226A59A5D0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B727C95-3EC0-443D-8769-CB97896C1B95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7E59AF-7A3E-14D5-45B6-19041B8B9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10CA1C-CB41-46BB-2974-44A37B4C3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8" name="Obrázek 7" descr="Obsah obrázku diagram&#10;&#10;Popis byl vytvořen automaticky">
            <a:extLst>
              <a:ext uri="{FF2B5EF4-FFF2-40B4-BE49-F238E27FC236}">
                <a16:creationId xmlns:a16="http://schemas.microsoft.com/office/drawing/2014/main" id="{6F5ACF12-783D-8516-BD2E-C7804170F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888" y="1662112"/>
            <a:ext cx="2857500" cy="2143125"/>
          </a:xfrm>
          <a:prstGeom prst="rect">
            <a:avLst/>
          </a:prstGeom>
        </p:spPr>
      </p:pic>
      <p:pic>
        <p:nvPicPr>
          <p:cNvPr id="10" name="Obrázek 9" descr="Obsah obrázku diagram&#10;&#10;Popis byl vytvořen automaticky">
            <a:extLst>
              <a:ext uri="{FF2B5EF4-FFF2-40B4-BE49-F238E27FC236}">
                <a16:creationId xmlns:a16="http://schemas.microsoft.com/office/drawing/2014/main" id="{7639DF35-DD90-C44C-13C8-F00DBEC2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65" y="4033837"/>
            <a:ext cx="2105025" cy="2143125"/>
          </a:xfrm>
          <a:prstGeom prst="rect">
            <a:avLst/>
          </a:prstGeom>
        </p:spPr>
      </p:pic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1690B181-0597-0CE7-A386-EE87E4B254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391376"/>
              </p:ext>
            </p:extLst>
          </p:nvPr>
        </p:nvGraphicFramePr>
        <p:xfrm>
          <a:off x="1482632" y="2733674"/>
          <a:ext cx="2133360" cy="40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66680" imgH="203040" progId="Equation.DSMT4">
                  <p:embed/>
                </p:oleObj>
              </mc:Choice>
              <mc:Fallback>
                <p:oleObj name="Equation" r:id="rId4" imgW="10666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2632" y="2733674"/>
                        <a:ext cx="2133360" cy="40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E2D30D1A-CED9-EA2B-AAFE-68C565C222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174862"/>
              </p:ext>
            </p:extLst>
          </p:nvPr>
        </p:nvGraphicFramePr>
        <p:xfrm>
          <a:off x="1564681" y="3718247"/>
          <a:ext cx="2108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54080" imgH="457200" progId="Equation.DSMT4">
                  <p:embed/>
                </p:oleObj>
              </mc:Choice>
              <mc:Fallback>
                <p:oleObj name="Equation" r:id="rId6" imgW="1054080" imgH="457200" progId="Equation.DSMT4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1690B181-0597-0CE7-A386-EE87E4B254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64681" y="3718247"/>
                        <a:ext cx="21082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FE002DAC-6530-D091-033E-8C8350665D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886646"/>
              </p:ext>
            </p:extLst>
          </p:nvPr>
        </p:nvGraphicFramePr>
        <p:xfrm>
          <a:off x="5868144" y="1864984"/>
          <a:ext cx="279360" cy="329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680" imgH="164880" progId="Equation.DSMT4">
                  <p:embed/>
                </p:oleObj>
              </mc:Choice>
              <mc:Fallback>
                <p:oleObj name="Equation" r:id="rId8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68144" y="1864984"/>
                        <a:ext cx="279360" cy="329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6C380996-0D20-C3AF-171A-7A0C44E115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432274"/>
              </p:ext>
            </p:extLst>
          </p:nvPr>
        </p:nvGraphicFramePr>
        <p:xfrm>
          <a:off x="6956465" y="5195888"/>
          <a:ext cx="279360" cy="329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9680" imgH="164880" progId="Equation.DSMT4">
                  <p:embed/>
                </p:oleObj>
              </mc:Choice>
              <mc:Fallback>
                <p:oleObj name="Equation" r:id="rId10" imgW="139680" imgH="164880" progId="Equation.DSMT4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id="{FE002DAC-6530-D091-033E-8C8350665D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56465" y="5195888"/>
                        <a:ext cx="279360" cy="329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0817FA9D-A746-8E0E-5175-1324392D6F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705038"/>
              </p:ext>
            </p:extLst>
          </p:nvPr>
        </p:nvGraphicFramePr>
        <p:xfrm>
          <a:off x="6449638" y="4033837"/>
          <a:ext cx="254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6720" imgH="203040" progId="Equation.DSMT4">
                  <p:embed/>
                </p:oleObj>
              </mc:Choice>
              <mc:Fallback>
                <p:oleObj name="Equation" r:id="rId11" imgW="126720" imgH="203040" progId="Equation.DSMT4">
                  <p:embed/>
                  <p:pic>
                    <p:nvPicPr>
                      <p:cNvPr id="14" name="Objekt 13">
                        <a:extLst>
                          <a:ext uri="{FF2B5EF4-FFF2-40B4-BE49-F238E27FC236}">
                            <a16:creationId xmlns:a16="http://schemas.microsoft.com/office/drawing/2014/main" id="{6C380996-0D20-C3AF-171A-7A0C44E115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49638" y="4033837"/>
                        <a:ext cx="254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ublinový popisek: zahnutá čára 15">
            <a:extLst>
              <a:ext uri="{FF2B5EF4-FFF2-40B4-BE49-F238E27FC236}">
                <a16:creationId xmlns:a16="http://schemas.microsoft.com/office/drawing/2014/main" id="{44D87FDF-B106-30D3-6CAE-907021B9FB4C}"/>
              </a:ext>
            </a:extLst>
          </p:cNvPr>
          <p:cNvSpPr/>
          <p:nvPr/>
        </p:nvSpPr>
        <p:spPr>
          <a:xfrm>
            <a:off x="7659117" y="4119459"/>
            <a:ext cx="1335088" cy="4161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7913"/>
              <a:gd name="adj6" fmla="val -89923"/>
            </a:avLst>
          </a:prstGeom>
          <a:solidFill>
            <a:srgbClr val="FFFF00"/>
          </a:solidFill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rgbClr val="FF0000"/>
                </a:solidFill>
              </a:rPr>
              <a:t>ATRACTOR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dirty="0"/>
              <a:t>Fraktální dimenze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Fraktalita</a:t>
            </a:r>
            <a:r>
              <a:rPr lang="cs-CZ" dirty="0"/>
              <a:t>“ </a:t>
            </a:r>
          </a:p>
          <a:p>
            <a:pPr lvl="1"/>
            <a:r>
              <a:rPr lang="cs-CZ" dirty="0"/>
              <a:t>„Box </a:t>
            </a:r>
            <a:r>
              <a:rPr lang="cs-CZ" dirty="0" err="1"/>
              <a:t>counting</a:t>
            </a:r>
            <a:r>
              <a:rPr lang="cs-CZ" dirty="0"/>
              <a:t>“ dimense</a:t>
            </a:r>
          </a:p>
          <a:p>
            <a:pPr lvl="1"/>
            <a:r>
              <a:rPr lang="cs-CZ" dirty="0"/>
              <a:t>Informační dimense</a:t>
            </a:r>
          </a:p>
          <a:p>
            <a:pPr lvl="1"/>
            <a:r>
              <a:rPr lang="cs-CZ" dirty="0"/>
              <a:t>Korelační dimense</a:t>
            </a:r>
          </a:p>
          <a:p>
            <a:r>
              <a:rPr lang="cs-CZ" i="1" dirty="0" err="1">
                <a:solidFill>
                  <a:srgbClr val="FFFF99"/>
                </a:solidFill>
                <a:latin typeface="Times New Roman" pitchFamily="18" charset="0"/>
              </a:rPr>
              <a:t>Sp</a:t>
            </a:r>
            <a:r>
              <a:rPr lang="cs-CZ" i="1" dirty="0">
                <a:solidFill>
                  <a:srgbClr val="FFFF99"/>
                </a:solidFill>
                <a:latin typeface="Times New Roman" pitchFamily="18" charset="0"/>
              </a:rPr>
              <a:t> </a:t>
            </a:r>
            <a:r>
              <a:rPr lang="cs-CZ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</a:rPr>
              <a:t>~</a:t>
            </a:r>
            <a:r>
              <a:rPr lang="cs-CZ" i="1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</a:rPr>
              <a:t> k</a:t>
            </a:r>
            <a:r>
              <a:rPr lang="cs-CZ" baseline="30000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</a:rPr>
              <a:t>-</a:t>
            </a:r>
            <a:r>
              <a:rPr lang="cs-CZ" i="1" baseline="30000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</a:rPr>
              <a:t>C</a:t>
            </a:r>
            <a:r>
              <a:rPr lang="cs-CZ" i="1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</a:rPr>
              <a:t>   </a:t>
            </a:r>
            <a:r>
              <a:rPr lang="cs-CZ" dirty="0">
                <a:solidFill>
                  <a:srgbClr val="FFFF99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cs-CZ" i="1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   D = C </a:t>
            </a:r>
            <a:r>
              <a:rPr lang="cs-CZ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+ 1</a:t>
            </a:r>
          </a:p>
          <a:p>
            <a:pPr>
              <a:buFont typeface="Wingdings" pitchFamily="2" charset="2"/>
              <a:buNone/>
            </a:pPr>
            <a:r>
              <a:rPr lang="cs-CZ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 (</a:t>
            </a:r>
            <a:r>
              <a:rPr lang="cs-CZ" dirty="0" err="1">
                <a:solidFill>
                  <a:srgbClr val="FFFF99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Kolmogorov</a:t>
            </a:r>
            <a:r>
              <a:rPr lang="cs-CZ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: </a:t>
            </a:r>
            <a:r>
              <a:rPr lang="cs-CZ" i="1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C=5/3</a:t>
            </a:r>
            <a:r>
              <a:rPr lang="cs-CZ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cs-CZ" dirty="0">
                <a:solidFill>
                  <a:srgbClr val="FFFF99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cs-CZ" i="1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 D=2,7</a:t>
            </a:r>
            <a:r>
              <a:rPr lang="cs-CZ" dirty="0">
                <a:solidFill>
                  <a:srgbClr val="FFFF99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376E0D-3A17-4E65-8F27-9E1A532B7F29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Zemská atmosféra</a:t>
            </a:r>
          </a:p>
        </p:txBody>
      </p:sp>
      <p:pic>
        <p:nvPicPr>
          <p:cNvPr id="9218" name="Picture 2" descr="http://upload.wikimedia.org/wikipedia/commons/thumb/9/9d/Comparison_US_standard_atmosphere_1962.svg/512px-Comparison_US_standard_atmosphere_196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4382616" cy="43826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2" descr="http://www.astrobio.net/amee/summer_2008/Features/images/PluckingDaisyworldEarth%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0347"/>
            <a:ext cx="3108130" cy="310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EF7AF10-9FD2-46DC-AE2C-AA7924280324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84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563938" y="6237288"/>
            <a:ext cx="3319462" cy="457200"/>
          </a:xfrm>
        </p:spPr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1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7235825" y="6248400"/>
            <a:ext cx="1222375" cy="457200"/>
          </a:xfrm>
        </p:spPr>
        <p:txBody>
          <a:bodyPr/>
          <a:lstStyle/>
          <a:p>
            <a:fld id="{41A33044-9F38-4469-82FD-6C8498D2FE0F}" type="slidenum">
              <a:rPr lang="cs-CZ"/>
              <a:pPr/>
              <a:t>4</a:t>
            </a:fld>
            <a:endParaRPr lang="cs-CZ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 err="1"/>
              <a:t>Rayleigh</a:t>
            </a:r>
            <a:r>
              <a:rPr lang="cs-CZ" sz="3800" dirty="0"/>
              <a:t> – </a:t>
            </a:r>
            <a:r>
              <a:rPr lang="cs-CZ" sz="3800" dirty="0" err="1"/>
              <a:t>Bénardova</a:t>
            </a:r>
            <a:r>
              <a:rPr lang="cs-CZ" sz="3800" dirty="0"/>
              <a:t> nestabilita</a:t>
            </a:r>
          </a:p>
        </p:txBody>
      </p:sp>
      <p:pic>
        <p:nvPicPr>
          <p:cNvPr id="97283" name="Picture 3" descr="Ben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89138"/>
            <a:ext cx="5326062" cy="1965325"/>
          </a:xfrm>
          <a:prstGeom prst="rect">
            <a:avLst/>
          </a:prstGeom>
          <a:noFill/>
        </p:spPr>
      </p:pic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97285" name="Object 5"/>
          <p:cNvGraphicFramePr>
            <a:graphicFrameLocks noChangeAspect="1"/>
          </p:cNvGraphicFramePr>
          <p:nvPr/>
        </p:nvGraphicFramePr>
        <p:xfrm>
          <a:off x="6011863" y="2700338"/>
          <a:ext cx="2828925" cy="304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30040" imgH="1218960" progId="Equation.DSMT4">
                  <p:embed/>
                </p:oleObj>
              </mc:Choice>
              <mc:Fallback>
                <p:oleObj name="Equation" r:id="rId4" imgW="1130040" imgH="12189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700338"/>
                        <a:ext cx="2828925" cy="304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97287" name="Object 7"/>
          <p:cNvGraphicFramePr>
            <a:graphicFrameLocks noChangeAspect="1"/>
          </p:cNvGraphicFramePr>
          <p:nvPr/>
        </p:nvGraphicFramePr>
        <p:xfrm>
          <a:off x="3924300" y="4095750"/>
          <a:ext cx="1252538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7960" imgH="660240" progId="Equation.DSMT4">
                  <p:embed/>
                </p:oleObj>
              </mc:Choice>
              <mc:Fallback>
                <p:oleObj name="Equation" r:id="rId6" imgW="507960" imgH="6602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4095750"/>
                        <a:ext cx="1252538" cy="164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8" name="Rectangle 8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1116013" y="4221163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Lorenz 1963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323850" y="5013325"/>
            <a:ext cx="24479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 i="1"/>
              <a:t>x </a:t>
            </a:r>
            <a:r>
              <a:rPr lang="cs-CZ" sz="1200"/>
              <a:t>  rychlost rotace</a:t>
            </a:r>
          </a:p>
          <a:p>
            <a:r>
              <a:rPr lang="cs-CZ" sz="1200" i="1"/>
              <a:t>y</a:t>
            </a:r>
            <a:r>
              <a:rPr lang="cs-CZ" sz="1200"/>
              <a:t>   rozdíl teplot</a:t>
            </a:r>
          </a:p>
          <a:p>
            <a:r>
              <a:rPr lang="cs-CZ" sz="1200" i="1"/>
              <a:t>z</a:t>
            </a:r>
            <a:r>
              <a:rPr lang="cs-CZ" sz="1200"/>
              <a:t>   odchylka profilu teploty od lin.</a:t>
            </a:r>
          </a:p>
          <a:p>
            <a:r>
              <a:rPr lang="cs-CZ" sz="1200" i="1"/>
              <a:t>r</a:t>
            </a:r>
            <a:r>
              <a:rPr lang="cs-CZ" sz="1200"/>
              <a:t>   Rayleigho číslo (krit. 24,74)</a:t>
            </a:r>
          </a:p>
          <a:p>
            <a:r>
              <a:rPr lang="cs-CZ" sz="1200" i="1"/>
              <a:t>sig</a:t>
            </a:r>
            <a:r>
              <a:rPr lang="cs-CZ" sz="1200"/>
              <a:t> Prandtlovo číslo</a:t>
            </a:r>
          </a:p>
          <a:p>
            <a:r>
              <a:rPr lang="cs-CZ" sz="1200" i="1"/>
              <a:t>b  </a:t>
            </a:r>
            <a:r>
              <a:rPr lang="cs-CZ" sz="1200"/>
              <a:t> štíhlost buňky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C5F66D2-AFA2-4E61-AE1D-7EF5849838E6}" type="datetime1">
              <a:rPr lang="cs-CZ" smtClean="0"/>
              <a:t>14.03.2023</a:t>
            </a:fld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Rovinný model</a:t>
            </a:r>
          </a:p>
        </p:txBody>
      </p:sp>
      <p:pic>
        <p:nvPicPr>
          <p:cNvPr id="3" name="Rayleigh-Benard-convection in tw... (H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347" y="1428238"/>
            <a:ext cx="4648717" cy="2967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21354"/>
            <a:ext cx="3702232" cy="207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1" y="4395503"/>
            <a:ext cx="32861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03E0A1F-1846-4F5D-B10E-C6B47936B022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52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Experiment</a:t>
            </a:r>
            <a:endParaRPr lang="cs-CZ" dirty="0"/>
          </a:p>
        </p:txBody>
      </p:sp>
      <p:pic>
        <p:nvPicPr>
          <p:cNvPr id="3" name="Obrázek 2" descr="rouleauxvi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060848"/>
            <a:ext cx="5817840" cy="387856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67D6B29-132F-447D-B0BE-6A6E64017DDB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990656" cy="1143000"/>
          </a:xfrm>
        </p:spPr>
        <p:txBody>
          <a:bodyPr>
            <a:normAutofit fontScale="90000"/>
          </a:bodyPr>
          <a:lstStyle/>
          <a:p>
            <a:r>
              <a:rPr lang="cs-CZ" sz="4400" dirty="0" err="1"/>
              <a:t>Rayleigh</a:t>
            </a:r>
            <a:r>
              <a:rPr lang="cs-CZ" sz="4400" dirty="0"/>
              <a:t> – </a:t>
            </a:r>
            <a:r>
              <a:rPr lang="cs-CZ" sz="4400" dirty="0" err="1"/>
              <a:t>Bénardova</a:t>
            </a:r>
            <a:r>
              <a:rPr lang="cs-CZ" sz="4400" dirty="0"/>
              <a:t> konvekce</a:t>
            </a:r>
            <a:endParaRPr lang="cs-CZ" dirty="0"/>
          </a:p>
        </p:txBody>
      </p:sp>
      <p:pic>
        <p:nvPicPr>
          <p:cNvPr id="6" name="Obrázek 5" descr="benard time lapse etl.noaa.gov RBCel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204864"/>
            <a:ext cx="3810000" cy="2543175"/>
          </a:xfrm>
          <a:prstGeom prst="rect">
            <a:avLst/>
          </a:prstGeom>
        </p:spPr>
      </p:pic>
      <p:pic>
        <p:nvPicPr>
          <p:cNvPr id="7" name="Obrázek 6" descr="benard catea.gatech.edu BenardConvection-MVanDyk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060848"/>
            <a:ext cx="2857500" cy="26193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796136" y="3140968"/>
            <a:ext cx="36004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ovací šipka 9"/>
          <p:cNvCxnSpPr/>
          <p:nvPr/>
        </p:nvCxnSpPr>
        <p:spPr>
          <a:xfrm rot="10800000">
            <a:off x="4572000" y="2204864"/>
            <a:ext cx="1224136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rot="5400000">
            <a:off x="4535996" y="3392996"/>
            <a:ext cx="1296144" cy="12241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ADDD0C-CA75-4DBD-B72D-008EA08DD372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/>
              <a:t>Rovnice jsou autonomní (pravá strana explicitně neobsahuje čas, koeficienty jsou konstantní);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Obsahují pouze 1. časové derivace. Důsledkem tohoto spolu s uvážením autonomie systému je zřejmé, že jeho vývoj závisí pouze na okamžitých vlastnostech proměnných  a nikoli na jejich historii;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Rovnice jsou nelineární, viz členy  a  ve druhé a třetí rovnici;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Systém je disipativní. Tento závěr plyne z přítomnosti diagonálních částí soustavy rovnic, které odpovídají ustalujícímu se řešení;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Řešení soustavy rovnic je omezené v prostoru proměnných. 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mat.modelu LS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B9B966-1F69-4C1C-8832-AFB0E794B60D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Lorenz</a:t>
            </a:r>
            <a:r>
              <a:rPr lang="cs-CZ" dirty="0" err="1"/>
              <a:t>ův</a:t>
            </a:r>
            <a:r>
              <a:rPr lang="en-US" dirty="0"/>
              <a:t> </a:t>
            </a:r>
            <a:r>
              <a:rPr lang="en-US" dirty="0" err="1"/>
              <a:t>atra</a:t>
            </a:r>
            <a:r>
              <a:rPr lang="cs-CZ" dirty="0"/>
              <a:t>k</a:t>
            </a:r>
            <a:r>
              <a:rPr lang="en-US" dirty="0"/>
              <a:t>tor</a:t>
            </a:r>
            <a:endParaRPr lang="cs-CZ" dirty="0"/>
          </a:p>
        </p:txBody>
      </p:sp>
      <p:pic>
        <p:nvPicPr>
          <p:cNvPr id="3" name="Picture 3" descr="Loren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752600"/>
            <a:ext cx="320516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Lorenz_cas_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2170113"/>
            <a:ext cx="5184775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datum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3428A37-7E5B-4D0E-8123-35A1487BD169}" type="datetime1">
              <a:rPr lang="cs-CZ" smtClean="0"/>
              <a:t>14.03.2023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Deterministický chaos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C0AE6F-78A9-4564-8404-C519E06CFE68}" type="slidenum">
              <a:rPr lang="cs-CZ" smtClean="0"/>
              <a:pPr/>
              <a:t>9</a:t>
            </a:fld>
            <a:endParaRPr lang="cs-CZ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772284"/>
              </p:ext>
            </p:extLst>
          </p:nvPr>
        </p:nvGraphicFramePr>
        <p:xfrm>
          <a:off x="5067300" y="31115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7000" imgH="190500" progId="Equation.DSMT4">
                  <p:embed/>
                </p:oleObj>
              </mc:Choice>
              <mc:Fallback>
                <p:oleObj name="Equation" r:id="rId5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67300" y="31115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303989"/>
              </p:ext>
            </p:extLst>
          </p:nvPr>
        </p:nvGraphicFramePr>
        <p:xfrm>
          <a:off x="5067300" y="31115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7000" imgH="190500" progId="Equation.DSMT4">
                  <p:embed/>
                </p:oleObj>
              </mc:Choice>
              <mc:Fallback>
                <p:oleObj name="Equation" r:id="rId7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67300" y="31115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654602"/>
              </p:ext>
            </p:extLst>
          </p:nvPr>
        </p:nvGraphicFramePr>
        <p:xfrm>
          <a:off x="5076056" y="2132856"/>
          <a:ext cx="2044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44700" imgH="292100" progId="Equation.DSMT4">
                  <p:embed/>
                </p:oleObj>
              </mc:Choice>
              <mc:Fallback>
                <p:oleObj name="Equation" r:id="rId8" imgW="20447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76056" y="2132856"/>
                        <a:ext cx="2044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803273"/>
              </p:ext>
            </p:extLst>
          </p:nvPr>
        </p:nvGraphicFramePr>
        <p:xfrm>
          <a:off x="5076056" y="2996952"/>
          <a:ext cx="2514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14600" imgH="292100" progId="Equation.DSMT4">
                  <p:embed/>
                </p:oleObj>
              </mc:Choice>
              <mc:Fallback>
                <p:oleObj name="Equation" r:id="rId10" imgW="25146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76056" y="2996952"/>
                        <a:ext cx="2514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uruba">
  <a:themeElements>
    <a:clrScheme name="urub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urub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rub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rub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rub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rub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rub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rub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rub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uruba</Template>
  <TotalTime>831</TotalTime>
  <Words>484</Words>
  <Application>Microsoft Office PowerPoint</Application>
  <PresentationFormat>Předvádění na obrazovce (4:3)</PresentationFormat>
  <Paragraphs>167</Paragraphs>
  <Slides>20</Slides>
  <Notes>18</Notes>
  <HiddenSlides>0</HiddenSlides>
  <MMClips>1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Wingdings</vt:lpstr>
      <vt:lpstr>Times New Roman</vt:lpstr>
      <vt:lpstr>Symbol</vt:lpstr>
      <vt:lpstr>uruba</vt:lpstr>
      <vt:lpstr>Equation</vt:lpstr>
      <vt:lpstr>MathType 7.0 Equation</vt:lpstr>
      <vt:lpstr>Deterministický chaos</vt:lpstr>
      <vt:lpstr>Dynamický systém</vt:lpstr>
      <vt:lpstr>Zemská atmosféra</vt:lpstr>
      <vt:lpstr>Rayleigh – Bénardova nestabilita</vt:lpstr>
      <vt:lpstr>Rovinný model</vt:lpstr>
      <vt:lpstr>Experiment</vt:lpstr>
      <vt:lpstr>Rayleigh – Bénardova konvekce</vt:lpstr>
      <vt:lpstr>Vlastnosti mat.modelu LS</vt:lpstr>
      <vt:lpstr>Lorenzův atraktor</vt:lpstr>
      <vt:lpstr>Lorenzův atraktor</vt:lpstr>
      <vt:lpstr>Lorenzův atraktor - simulace</vt:lpstr>
      <vt:lpstr>Lorenzův atraktor - vlastnosti</vt:lpstr>
      <vt:lpstr>Rozlehlý DS (extended DS)</vt:lpstr>
      <vt:lpstr>Dvoubodová korelace</vt:lpstr>
      <vt:lpstr>Deterministický chaos</vt:lpstr>
      <vt:lpstr>Metody analýzy diskrétních DS</vt:lpstr>
      <vt:lpstr>Spektra</vt:lpstr>
      <vt:lpstr>Lyapunovovi exponenty</vt:lpstr>
      <vt:lpstr>Entropie</vt:lpstr>
      <vt:lpstr>Fraktální dimenze</vt:lpstr>
    </vt:vector>
  </TitlesOfParts>
  <Company>ÚT AV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Receptivity of a Free Shear Layer to Excitation by a Synthetic Jet</dc:title>
  <dc:creator>Václav Uruba</dc:creator>
  <cp:lastModifiedBy>Václav Uruba</cp:lastModifiedBy>
  <cp:revision>55</cp:revision>
  <dcterms:created xsi:type="dcterms:W3CDTF">2005-03-23T19:42:36Z</dcterms:created>
  <dcterms:modified xsi:type="dcterms:W3CDTF">2023-03-13T23:20:10Z</dcterms:modified>
</cp:coreProperties>
</file>