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7" r:id="rId4"/>
    <p:sldId id="273" r:id="rId5"/>
    <p:sldId id="259" r:id="rId6"/>
    <p:sldId id="260" r:id="rId7"/>
    <p:sldId id="262" r:id="rId8"/>
    <p:sldId id="261" r:id="rId9"/>
    <p:sldId id="276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10" Type="http://schemas.openxmlformats.org/officeDocument/2006/relationships/image" Target="../media/image49.wmf"/><Relationship Id="rId4" Type="http://schemas.openxmlformats.org/officeDocument/2006/relationships/image" Target="../media/image4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1BB12-58B6-4F1A-AE65-DB05BEEE4915}" type="datetimeFigureOut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9A03-3BDA-4579-887E-E93C040B39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8295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0824C-71B7-48CD-A187-B581622BD891}" type="datetimeFigureOut">
              <a:rPr lang="cs-CZ" smtClean="0"/>
              <a:pPr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95654-3E80-43DF-9B3B-C5E5E40633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home.zcu.cz/~uruba/vyuka/MTII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6.wmf"/><Relationship Id="rId22" Type="http://schemas.openxmlformats.org/officeDocument/2006/relationships/image" Target="../media/image4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43.bin"/><Relationship Id="rId21" Type="http://schemas.openxmlformats.org/officeDocument/2006/relationships/image" Target="../media/image57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3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image" Target="../media/image55.wmf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6.bin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3.wmf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5.bin"/><Relationship Id="rId7" Type="http://schemas.openxmlformats.org/officeDocument/2006/relationships/oleObject" Target="../embeddings/oleObject57.bin"/><Relationship Id="rId12" Type="http://schemas.openxmlformats.org/officeDocument/2006/relationships/oleObject" Target="../embeddings/oleObject60.bin"/><Relationship Id="rId17" Type="http://schemas.openxmlformats.org/officeDocument/2006/relationships/oleObject" Target="../embeddings/oleObject63.bin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62.bin"/><Relationship Id="rId20" Type="http://schemas.openxmlformats.org/officeDocument/2006/relationships/image" Target="../media/image6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60.wmf"/><Relationship Id="rId11" Type="http://schemas.openxmlformats.org/officeDocument/2006/relationships/image" Target="../media/image62.wmf"/><Relationship Id="rId24" Type="http://schemas.openxmlformats.org/officeDocument/2006/relationships/oleObject" Target="../embeddings/oleObject68.bin"/><Relationship Id="rId5" Type="http://schemas.openxmlformats.org/officeDocument/2006/relationships/oleObject" Target="../embeddings/oleObject56.bin"/><Relationship Id="rId15" Type="http://schemas.openxmlformats.org/officeDocument/2006/relationships/image" Target="../media/image64.wmf"/><Relationship Id="rId23" Type="http://schemas.openxmlformats.org/officeDocument/2006/relationships/oleObject" Target="../embeddings/oleObject67.bin"/><Relationship Id="rId10" Type="http://schemas.openxmlformats.org/officeDocument/2006/relationships/oleObject" Target="../embeddings/oleObject59.bin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59.wmf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image" Target="../media/image10.wmf"/><Relationship Id="rId5" Type="http://schemas.openxmlformats.org/officeDocument/2006/relationships/image" Target="../media/image11.png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10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image" Target="../media/image1.wmf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5.wmf"/><Relationship Id="rId20" Type="http://schemas.openxmlformats.org/officeDocument/2006/relationships/image" Target="../media/image27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9.w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Teorie vyvinuté turbulence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2"/>
              </a:rPr>
              <a:t>http://home.zcu.cz/~</a:t>
            </a:r>
            <a:r>
              <a:rPr lang="cs-CZ" sz="2400">
                <a:hlinkClick r:id="rId2"/>
              </a:rPr>
              <a:t>uruba/vyuka/MTII</a:t>
            </a:r>
            <a:r>
              <a:rPr lang="cs-CZ" sz="2400" smtClean="0">
                <a:hlinkClick r:id="rId2"/>
              </a:rPr>
              <a:t>/</a:t>
            </a:r>
            <a:r>
              <a:rPr lang="cs-CZ" sz="2400" smtClean="0"/>
              <a:t> </a:t>
            </a:r>
            <a:endParaRPr lang="cs-CZ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Energetické spektrum</a:t>
            </a:r>
          </a:p>
        </p:txBody>
      </p:sp>
      <p:sp>
        <p:nvSpPr>
          <p:cNvPr id="25" name="Zástupný symbol pro obsah 2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Inerciální o.:</a:t>
            </a: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24" name="Skupina 23"/>
          <p:cNvGrpSpPr/>
          <p:nvPr/>
        </p:nvGrpSpPr>
        <p:grpSpPr>
          <a:xfrm>
            <a:off x="1547664" y="2924944"/>
            <a:ext cx="3706143" cy="3240435"/>
            <a:chOff x="1763688" y="2276872"/>
            <a:chExt cx="3706143" cy="3240435"/>
          </a:xfrm>
        </p:grpSpPr>
        <p:cxnSp>
          <p:nvCxnSpPr>
            <p:cNvPr id="27653" name="AutoShape 5"/>
            <p:cNvCxnSpPr>
              <a:cxnSpLocks noChangeShapeType="1"/>
            </p:cNvCxnSpPr>
            <p:nvPr/>
          </p:nvCxnSpPr>
          <p:spPr bwMode="auto">
            <a:xfrm flipV="1">
              <a:off x="1877244" y="2633599"/>
              <a:ext cx="0" cy="25970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27654" name="AutoShape 6"/>
            <p:cNvCxnSpPr>
              <a:cxnSpLocks noChangeShapeType="1"/>
            </p:cNvCxnSpPr>
            <p:nvPr/>
          </p:nvCxnSpPr>
          <p:spPr bwMode="auto">
            <a:xfrm>
              <a:off x="1877244" y="5230684"/>
              <a:ext cx="3588849" cy="85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27655" name="Freeform 7"/>
            <p:cNvSpPr>
              <a:spLocks/>
            </p:cNvSpPr>
            <p:nvPr/>
          </p:nvSpPr>
          <p:spPr bwMode="auto">
            <a:xfrm>
              <a:off x="1877244" y="3128769"/>
              <a:ext cx="2911559" cy="2101915"/>
            </a:xfrm>
            <a:custGeom>
              <a:avLst/>
              <a:gdLst/>
              <a:ahLst/>
              <a:cxnLst>
                <a:cxn ang="0">
                  <a:pos x="0" y="1052"/>
                </a:cxn>
                <a:cxn ang="0">
                  <a:pos x="1279" y="87"/>
                </a:cxn>
                <a:cxn ang="0">
                  <a:pos x="2167" y="531"/>
                </a:cxn>
                <a:cxn ang="0">
                  <a:pos x="3753" y="2224"/>
                </a:cxn>
                <a:cxn ang="0">
                  <a:pos x="4151" y="3074"/>
                </a:cxn>
              </a:cxnLst>
              <a:rect l="0" t="0" r="r" b="b"/>
              <a:pathLst>
                <a:path w="4151" h="3074">
                  <a:moveTo>
                    <a:pt x="0" y="1052"/>
                  </a:moveTo>
                  <a:cubicBezTo>
                    <a:pt x="459" y="613"/>
                    <a:pt x="918" y="174"/>
                    <a:pt x="1279" y="87"/>
                  </a:cubicBezTo>
                  <a:cubicBezTo>
                    <a:pt x="1640" y="0"/>
                    <a:pt x="1755" y="175"/>
                    <a:pt x="2167" y="531"/>
                  </a:cubicBezTo>
                  <a:cubicBezTo>
                    <a:pt x="2579" y="887"/>
                    <a:pt x="3422" y="1800"/>
                    <a:pt x="3753" y="2224"/>
                  </a:cubicBezTo>
                  <a:cubicBezTo>
                    <a:pt x="4084" y="2648"/>
                    <a:pt x="4117" y="2861"/>
                    <a:pt x="4151" y="3074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27656" name="AutoShape 8"/>
            <p:cNvCxnSpPr>
              <a:cxnSpLocks noChangeShapeType="1"/>
            </p:cNvCxnSpPr>
            <p:nvPr/>
          </p:nvCxnSpPr>
          <p:spPr bwMode="auto">
            <a:xfrm>
              <a:off x="3559517" y="3423310"/>
              <a:ext cx="999726" cy="104242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</p:cxnSp>
        <p:cxnSp>
          <p:nvCxnSpPr>
            <p:cNvPr id="27657" name="AutoShape 9"/>
            <p:cNvCxnSpPr>
              <a:cxnSpLocks noChangeShapeType="1"/>
            </p:cNvCxnSpPr>
            <p:nvPr/>
          </p:nvCxnSpPr>
          <p:spPr bwMode="auto">
            <a:xfrm flipV="1">
              <a:off x="1877244" y="3128769"/>
              <a:ext cx="638738" cy="525906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</p:cxn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3865305" y="3560763"/>
              <a:ext cx="966431" cy="344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73152" tIns="36576" rIns="73152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sklon </a:t>
              </a:r>
              <a:r>
                <a:rPr kumimoji="0" lang="cs-CZ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-5/3</a:t>
              </a:r>
              <a:endParaRPr kumimoji="0" lang="cs-C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1877244" y="2889721"/>
              <a:ext cx="719347" cy="345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73152" tIns="36576" rIns="73152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sklon </a:t>
              </a:r>
              <a:r>
                <a:rPr kumimoji="0" lang="cs-CZ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cs-C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7664" name="Object 16"/>
            <p:cNvGraphicFramePr>
              <a:graphicFrameLocks noChangeAspect="1"/>
            </p:cNvGraphicFramePr>
            <p:nvPr/>
          </p:nvGraphicFramePr>
          <p:xfrm>
            <a:off x="1763688" y="2276872"/>
            <a:ext cx="832366" cy="346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Equation" r:id="rId3" imgW="596880" imgH="253800" progId="Equation.DSMT4">
                    <p:embed/>
                  </p:oleObj>
                </mc:Choice>
                <mc:Fallback>
                  <p:oleObj name="Equation" r:id="rId3" imgW="596880" imgH="253800" progId="Equation.DSMT4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3688" y="2276872"/>
                          <a:ext cx="832366" cy="3464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66" name="Object 18"/>
            <p:cNvGraphicFramePr>
              <a:graphicFrameLocks noChangeAspect="1"/>
            </p:cNvGraphicFramePr>
            <p:nvPr/>
          </p:nvGraphicFramePr>
          <p:xfrm>
            <a:off x="4981358" y="5260468"/>
            <a:ext cx="488473" cy="2560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Equation" r:id="rId5" imgW="355320" imgH="203040" progId="Equation.DSMT4">
                    <p:embed/>
                  </p:oleObj>
                </mc:Choice>
                <mc:Fallback>
                  <p:oleObj name="Equation" r:id="rId5" imgW="355320" imgH="203040" progId="Equation.DSMT4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1358" y="5260468"/>
                          <a:ext cx="488473" cy="2560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18"/>
            <p:cNvGraphicFramePr>
              <a:graphicFrameLocks noChangeAspect="1"/>
            </p:cNvGraphicFramePr>
            <p:nvPr/>
          </p:nvGraphicFramePr>
          <p:xfrm>
            <a:off x="4644008" y="5229200"/>
            <a:ext cx="330759" cy="2710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Equation" r:id="rId7" imgW="241200" imgH="215640" progId="Equation.DSMT4">
                    <p:embed/>
                  </p:oleObj>
                </mc:Choice>
                <mc:Fallback>
                  <p:oleObj name="Equation" r:id="rId7" imgW="241200" imgH="215640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44008" y="5229200"/>
                          <a:ext cx="330759" cy="2710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69" name="Object 18"/>
            <p:cNvGraphicFramePr>
              <a:graphicFrameLocks noChangeAspect="1"/>
            </p:cNvGraphicFramePr>
            <p:nvPr/>
          </p:nvGraphicFramePr>
          <p:xfrm>
            <a:off x="2771800" y="5229200"/>
            <a:ext cx="348284" cy="2881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Equation" r:id="rId9" imgW="253800" imgH="228600" progId="Equation.DSMT4">
                    <p:embed/>
                  </p:oleObj>
                </mc:Choice>
                <mc:Fallback>
                  <p:oleObj name="Equation" r:id="rId9" imgW="253800" imgH="228600" progId="Equation.DSMT4">
                    <p:embed/>
                    <p:pic>
                      <p:nvPicPr>
                        <p:cNvPr id="0" name="Picture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1800" y="5229200"/>
                          <a:ext cx="348284" cy="2881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7670" name="Object 22"/>
          <p:cNvGraphicFramePr>
            <a:graphicFrameLocks/>
          </p:cNvGraphicFramePr>
          <p:nvPr/>
        </p:nvGraphicFramePr>
        <p:xfrm>
          <a:off x="5652120" y="3356992"/>
          <a:ext cx="23653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1180800" imgH="253800" progId="Equation.DSMT4">
                  <p:embed/>
                </p:oleObj>
              </mc:Choice>
              <mc:Fallback>
                <p:oleObj name="Equation" r:id="rId11" imgW="1180800" imgH="253800" progId="Equation.DSMT4">
                  <p:embed/>
                  <p:pic>
                    <p:nvPicPr>
                      <p:cNvPr id="0" name="Picture 22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356992"/>
                        <a:ext cx="236537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1" name="Object 23"/>
          <p:cNvGraphicFramePr>
            <a:graphicFrameLocks/>
          </p:cNvGraphicFramePr>
          <p:nvPr/>
        </p:nvGraphicFramePr>
        <p:xfrm>
          <a:off x="7812360" y="4005064"/>
          <a:ext cx="723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482400" imgH="177480" progId="Equation.DSMT4">
                  <p:embed/>
                </p:oleObj>
              </mc:Choice>
              <mc:Fallback>
                <p:oleObj name="Equation" r:id="rId13" imgW="482400" imgH="177480" progId="Equation.DSMT4">
                  <p:embed/>
                  <p:pic>
                    <p:nvPicPr>
                      <p:cNvPr id="0" name="Picture 23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4005064"/>
                        <a:ext cx="7239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/>
          <p:cNvGraphicFramePr>
            <a:graphicFrameLocks/>
          </p:cNvGraphicFramePr>
          <p:nvPr/>
        </p:nvGraphicFramePr>
        <p:xfrm>
          <a:off x="3286894" y="1556792"/>
          <a:ext cx="7810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520560" imgH="482400" progId="Equation.DSMT4">
                  <p:embed/>
                </p:oleObj>
              </mc:Choice>
              <mc:Fallback>
                <p:oleObj name="Equation" r:id="rId15" imgW="520560" imgH="482400" progId="Equation.DSMT4">
                  <p:embed/>
                  <p:pic>
                    <p:nvPicPr>
                      <p:cNvPr id="0" name="Object 22"/>
                      <p:cNvPicPr>
                        <a:picLocks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894" y="1556792"/>
                        <a:ext cx="78105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2"/>
          <p:cNvGraphicFramePr>
            <a:graphicFrameLocks/>
          </p:cNvGraphicFramePr>
          <p:nvPr/>
        </p:nvGraphicFramePr>
        <p:xfrm>
          <a:off x="6876256" y="1772816"/>
          <a:ext cx="11620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774360" imgH="253800" progId="Equation.DSMT4">
                  <p:embed/>
                </p:oleObj>
              </mc:Choice>
              <mc:Fallback>
                <p:oleObj name="Equation" r:id="rId17" imgW="774360" imgH="253800" progId="Equation.DSMT4">
                  <p:embed/>
                  <p:pic>
                    <p:nvPicPr>
                      <p:cNvPr id="0" name="Picture 25"/>
                      <p:cNvPicPr>
                        <a:picLocks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772816"/>
                        <a:ext cx="11620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Skupina 31"/>
          <p:cNvGrpSpPr/>
          <p:nvPr/>
        </p:nvGrpSpPr>
        <p:grpSpPr>
          <a:xfrm>
            <a:off x="4427984" y="1484784"/>
            <a:ext cx="1008062" cy="917674"/>
            <a:chOff x="3491880" y="1412776"/>
            <a:chExt cx="1008062" cy="917674"/>
          </a:xfrm>
        </p:grpSpPr>
        <p:graphicFrame>
          <p:nvGraphicFramePr>
            <p:cNvPr id="27674" name="Object 26"/>
            <p:cNvGraphicFramePr>
              <a:graphicFrameLocks/>
            </p:cNvGraphicFramePr>
            <p:nvPr/>
          </p:nvGraphicFramePr>
          <p:xfrm>
            <a:off x="3491880" y="1412776"/>
            <a:ext cx="1008062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6" name="Equation" r:id="rId19" imgW="672808" imgH="279279" progId="Equation.DSMT4">
                    <p:embed/>
                  </p:oleObj>
                </mc:Choice>
                <mc:Fallback>
                  <p:oleObj name="Equation" r:id="rId19" imgW="672808" imgH="279279" progId="Equation.DSMT4">
                    <p:embed/>
                    <p:pic>
                      <p:nvPicPr>
                        <p:cNvPr id="0" name="Picture 2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1880" y="1412776"/>
                          <a:ext cx="1008062" cy="419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75" name="Object 27"/>
            <p:cNvGraphicFramePr>
              <a:graphicFrameLocks/>
            </p:cNvGraphicFramePr>
            <p:nvPr/>
          </p:nvGraphicFramePr>
          <p:xfrm>
            <a:off x="3568700" y="1951038"/>
            <a:ext cx="739775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7" name="Equation" r:id="rId21" imgW="495000" imgH="253800" progId="Equation.DSMT4">
                    <p:embed/>
                  </p:oleObj>
                </mc:Choice>
                <mc:Fallback>
                  <p:oleObj name="Equation" r:id="rId21" imgW="495000" imgH="253800" progId="Equation.DSMT4">
                    <p:embed/>
                    <p:pic>
                      <p:nvPicPr>
                        <p:cNvPr id="0" name="Picture 27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8700" y="1951038"/>
                          <a:ext cx="739775" cy="379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30" name="Přímá spojovací šipka 29"/>
          <p:cNvCxnSpPr/>
          <p:nvPr/>
        </p:nvCxnSpPr>
        <p:spPr>
          <a:xfrm rot="5400000">
            <a:off x="6120172" y="2384884"/>
            <a:ext cx="1080120" cy="864096"/>
          </a:xfrm>
          <a:prstGeom prst="straightConnector1">
            <a:avLst/>
          </a:prstGeom>
          <a:ln w="508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7236296" y="4437112"/>
            <a:ext cx="1544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Z experimentů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Modelové spektrum</a:t>
            </a:r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1920280" y="2390640"/>
            <a:ext cx="2887980" cy="2304822"/>
            <a:chOff x="1658" y="1257"/>
            <a:chExt cx="4548" cy="3630"/>
          </a:xfrm>
        </p:grpSpPr>
        <p:cxnSp>
          <p:nvCxnSpPr>
            <p:cNvPr id="28677" name="AutoShape 5"/>
            <p:cNvCxnSpPr>
              <a:cxnSpLocks noChangeAspect="1" noChangeShapeType="1"/>
            </p:cNvCxnSpPr>
            <p:nvPr/>
          </p:nvCxnSpPr>
          <p:spPr bwMode="auto">
            <a:xfrm flipV="1">
              <a:off x="1658" y="1571"/>
              <a:ext cx="3" cy="28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28678" name="AutoShape 6"/>
            <p:cNvCxnSpPr>
              <a:cxnSpLocks noChangeAspect="1" noChangeShapeType="1"/>
            </p:cNvCxnSpPr>
            <p:nvPr/>
          </p:nvCxnSpPr>
          <p:spPr bwMode="auto">
            <a:xfrm>
              <a:off x="1658" y="4456"/>
              <a:ext cx="454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28679" name="Text Box 7"/>
            <p:cNvSpPr txBox="1">
              <a:spLocks noChangeAspect="1" noChangeArrowheads="1"/>
            </p:cNvSpPr>
            <p:nvPr/>
          </p:nvSpPr>
          <p:spPr bwMode="auto">
            <a:xfrm>
              <a:off x="3689" y="4414"/>
              <a:ext cx="967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80" name="Freeform 8"/>
            <p:cNvSpPr>
              <a:spLocks noChangeAspect="1"/>
            </p:cNvSpPr>
            <p:nvPr/>
          </p:nvSpPr>
          <p:spPr bwMode="auto">
            <a:xfrm>
              <a:off x="1690" y="2015"/>
              <a:ext cx="4207" cy="2445"/>
            </a:xfrm>
            <a:custGeom>
              <a:avLst/>
              <a:gdLst/>
              <a:ahLst/>
              <a:cxnLst>
                <a:cxn ang="0">
                  <a:pos x="0" y="904"/>
                </a:cxn>
                <a:cxn ang="0">
                  <a:pos x="699" y="311"/>
                </a:cxn>
                <a:cxn ang="0">
                  <a:pos x="1695" y="184"/>
                </a:cxn>
                <a:cxn ang="0">
                  <a:pos x="4850" y="2281"/>
                </a:cxn>
                <a:cxn ang="0">
                  <a:pos x="5655" y="3286"/>
                </a:cxn>
              </a:cxnLst>
              <a:rect l="0" t="0" r="r" b="b"/>
              <a:pathLst>
                <a:path w="5655" h="3286">
                  <a:moveTo>
                    <a:pt x="0" y="904"/>
                  </a:moveTo>
                  <a:cubicBezTo>
                    <a:pt x="445" y="481"/>
                    <a:pt x="499" y="469"/>
                    <a:pt x="699" y="311"/>
                  </a:cubicBezTo>
                  <a:cubicBezTo>
                    <a:pt x="899" y="153"/>
                    <a:pt x="1282" y="0"/>
                    <a:pt x="1695" y="184"/>
                  </a:cubicBezTo>
                  <a:cubicBezTo>
                    <a:pt x="2108" y="368"/>
                    <a:pt x="4405" y="1950"/>
                    <a:pt x="4850" y="2281"/>
                  </a:cubicBezTo>
                  <a:cubicBezTo>
                    <a:pt x="5295" y="2612"/>
                    <a:pt x="5338" y="2830"/>
                    <a:pt x="5655" y="3286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681" name="Freeform 9"/>
            <p:cNvSpPr>
              <a:spLocks noChangeAspect="1"/>
            </p:cNvSpPr>
            <p:nvPr/>
          </p:nvSpPr>
          <p:spPr bwMode="auto">
            <a:xfrm>
              <a:off x="1695" y="2022"/>
              <a:ext cx="3572" cy="2398"/>
            </a:xfrm>
            <a:custGeom>
              <a:avLst/>
              <a:gdLst/>
              <a:ahLst/>
              <a:cxnLst>
                <a:cxn ang="0">
                  <a:pos x="0" y="904"/>
                </a:cxn>
                <a:cxn ang="0">
                  <a:pos x="699" y="311"/>
                </a:cxn>
                <a:cxn ang="0">
                  <a:pos x="1695" y="184"/>
                </a:cxn>
                <a:cxn ang="0">
                  <a:pos x="3909" y="1635"/>
                </a:cxn>
                <a:cxn ang="0">
                  <a:pos x="4799" y="3224"/>
                </a:cxn>
              </a:cxnLst>
              <a:rect l="0" t="0" r="r" b="b"/>
              <a:pathLst>
                <a:path w="4799" h="3224">
                  <a:moveTo>
                    <a:pt x="0" y="904"/>
                  </a:moveTo>
                  <a:cubicBezTo>
                    <a:pt x="445" y="481"/>
                    <a:pt x="499" y="469"/>
                    <a:pt x="699" y="311"/>
                  </a:cubicBezTo>
                  <a:cubicBezTo>
                    <a:pt x="899" y="153"/>
                    <a:pt x="1282" y="0"/>
                    <a:pt x="1695" y="184"/>
                  </a:cubicBezTo>
                  <a:cubicBezTo>
                    <a:pt x="2108" y="368"/>
                    <a:pt x="3464" y="1304"/>
                    <a:pt x="3909" y="1635"/>
                  </a:cubicBezTo>
                  <a:cubicBezTo>
                    <a:pt x="4354" y="1966"/>
                    <a:pt x="4650" y="2652"/>
                    <a:pt x="4799" y="3224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682" name="Freeform 10"/>
            <p:cNvSpPr>
              <a:spLocks noChangeAspect="1"/>
            </p:cNvSpPr>
            <p:nvPr/>
          </p:nvSpPr>
          <p:spPr bwMode="auto">
            <a:xfrm>
              <a:off x="1686" y="2028"/>
              <a:ext cx="2934" cy="2345"/>
            </a:xfrm>
            <a:custGeom>
              <a:avLst/>
              <a:gdLst/>
              <a:ahLst/>
              <a:cxnLst>
                <a:cxn ang="0">
                  <a:pos x="0" y="904"/>
                </a:cxn>
                <a:cxn ang="0">
                  <a:pos x="699" y="311"/>
                </a:cxn>
                <a:cxn ang="0">
                  <a:pos x="1695" y="184"/>
                </a:cxn>
                <a:cxn ang="0">
                  <a:pos x="3138" y="1097"/>
                </a:cxn>
                <a:cxn ang="0">
                  <a:pos x="3942" y="3151"/>
                </a:cxn>
              </a:cxnLst>
              <a:rect l="0" t="0" r="r" b="b"/>
              <a:pathLst>
                <a:path w="3942" h="3151">
                  <a:moveTo>
                    <a:pt x="0" y="904"/>
                  </a:moveTo>
                  <a:cubicBezTo>
                    <a:pt x="445" y="481"/>
                    <a:pt x="499" y="469"/>
                    <a:pt x="699" y="311"/>
                  </a:cubicBezTo>
                  <a:cubicBezTo>
                    <a:pt x="899" y="153"/>
                    <a:pt x="1282" y="0"/>
                    <a:pt x="1695" y="184"/>
                  </a:cubicBezTo>
                  <a:cubicBezTo>
                    <a:pt x="2108" y="368"/>
                    <a:pt x="2693" y="766"/>
                    <a:pt x="3138" y="1097"/>
                  </a:cubicBezTo>
                  <a:cubicBezTo>
                    <a:pt x="3583" y="1428"/>
                    <a:pt x="3793" y="2579"/>
                    <a:pt x="3942" y="3151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683" name="Freeform 11"/>
            <p:cNvSpPr>
              <a:spLocks noChangeAspect="1"/>
            </p:cNvSpPr>
            <p:nvPr/>
          </p:nvSpPr>
          <p:spPr bwMode="auto">
            <a:xfrm>
              <a:off x="1662" y="2036"/>
              <a:ext cx="2343" cy="2305"/>
            </a:xfrm>
            <a:custGeom>
              <a:avLst/>
              <a:gdLst/>
              <a:ahLst/>
              <a:cxnLst>
                <a:cxn ang="0">
                  <a:pos x="0" y="904"/>
                </a:cxn>
                <a:cxn ang="0">
                  <a:pos x="699" y="311"/>
                </a:cxn>
                <a:cxn ang="0">
                  <a:pos x="1695" y="184"/>
                </a:cxn>
                <a:cxn ang="0">
                  <a:pos x="2281" y="495"/>
                </a:cxn>
                <a:cxn ang="0">
                  <a:pos x="3149" y="3100"/>
                </a:cxn>
              </a:cxnLst>
              <a:rect l="0" t="0" r="r" b="b"/>
              <a:pathLst>
                <a:path w="3149" h="3100">
                  <a:moveTo>
                    <a:pt x="0" y="904"/>
                  </a:moveTo>
                  <a:cubicBezTo>
                    <a:pt x="445" y="481"/>
                    <a:pt x="499" y="469"/>
                    <a:pt x="699" y="311"/>
                  </a:cubicBezTo>
                  <a:cubicBezTo>
                    <a:pt x="899" y="153"/>
                    <a:pt x="1282" y="0"/>
                    <a:pt x="1695" y="184"/>
                  </a:cubicBezTo>
                  <a:cubicBezTo>
                    <a:pt x="2108" y="368"/>
                    <a:pt x="1836" y="164"/>
                    <a:pt x="2281" y="495"/>
                  </a:cubicBezTo>
                  <a:cubicBezTo>
                    <a:pt x="2726" y="826"/>
                    <a:pt x="3000" y="2528"/>
                    <a:pt x="3149" y="310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684" name="Text Box 12"/>
            <p:cNvSpPr txBox="1">
              <a:spLocks noChangeAspect="1" noChangeArrowheads="1"/>
            </p:cNvSpPr>
            <p:nvPr/>
          </p:nvSpPr>
          <p:spPr bwMode="auto">
            <a:xfrm>
              <a:off x="2837" y="3821"/>
              <a:ext cx="1151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8685" name="AutoShape 13"/>
            <p:cNvCxnSpPr>
              <a:cxnSpLocks noChangeAspect="1" noChangeShapeType="1"/>
            </p:cNvCxnSpPr>
            <p:nvPr/>
          </p:nvCxnSpPr>
          <p:spPr bwMode="auto">
            <a:xfrm>
              <a:off x="3503" y="3742"/>
              <a:ext cx="2394" cy="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686" name="Text Box 14"/>
            <p:cNvSpPr txBox="1">
              <a:spLocks noChangeAspect="1" noChangeArrowheads="1"/>
            </p:cNvSpPr>
            <p:nvPr/>
          </p:nvSpPr>
          <p:spPr bwMode="auto">
            <a:xfrm>
              <a:off x="4522" y="3995"/>
              <a:ext cx="671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87" name="Text Box 15"/>
            <p:cNvSpPr txBox="1">
              <a:spLocks noChangeAspect="1" noChangeArrowheads="1"/>
            </p:cNvSpPr>
            <p:nvPr/>
          </p:nvSpPr>
          <p:spPr bwMode="auto">
            <a:xfrm>
              <a:off x="3936" y="3916"/>
              <a:ext cx="620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88" name="Text Box 16"/>
            <p:cNvSpPr txBox="1">
              <a:spLocks noChangeAspect="1" noChangeArrowheads="1"/>
            </p:cNvSpPr>
            <p:nvPr/>
          </p:nvSpPr>
          <p:spPr bwMode="auto">
            <a:xfrm>
              <a:off x="5148" y="4058"/>
              <a:ext cx="759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89" name="Text Box 17"/>
            <p:cNvSpPr txBox="1">
              <a:spLocks noChangeAspect="1" noChangeArrowheads="1"/>
            </p:cNvSpPr>
            <p:nvPr/>
          </p:nvSpPr>
          <p:spPr bwMode="auto">
            <a:xfrm>
              <a:off x="1663" y="1257"/>
              <a:ext cx="1218" cy="8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692" name="Group 20"/>
          <p:cNvGrpSpPr>
            <a:grpSpLocks/>
          </p:cNvGrpSpPr>
          <p:nvPr/>
        </p:nvGrpSpPr>
        <p:grpSpPr bwMode="auto">
          <a:xfrm>
            <a:off x="4892080" y="2235716"/>
            <a:ext cx="2621280" cy="2437523"/>
            <a:chOff x="6338" y="1013"/>
            <a:chExt cx="4128" cy="3839"/>
          </a:xfrm>
        </p:grpSpPr>
        <p:cxnSp>
          <p:nvCxnSpPr>
            <p:cNvPr id="28693" name="AutoShape 21"/>
            <p:cNvCxnSpPr>
              <a:cxnSpLocks noChangeAspect="1" noChangeShapeType="1"/>
            </p:cNvCxnSpPr>
            <p:nvPr/>
          </p:nvCxnSpPr>
          <p:spPr bwMode="auto">
            <a:xfrm flipV="1">
              <a:off x="6338" y="1505"/>
              <a:ext cx="1" cy="29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28694" name="AutoShape 22"/>
            <p:cNvCxnSpPr>
              <a:cxnSpLocks noChangeAspect="1" noChangeShapeType="1"/>
            </p:cNvCxnSpPr>
            <p:nvPr/>
          </p:nvCxnSpPr>
          <p:spPr bwMode="auto">
            <a:xfrm>
              <a:off x="6338" y="4454"/>
              <a:ext cx="412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28695" name="Text Box 23"/>
            <p:cNvSpPr txBox="1">
              <a:spLocks noChangeAspect="1" noChangeArrowheads="1"/>
            </p:cNvSpPr>
            <p:nvPr/>
          </p:nvSpPr>
          <p:spPr bwMode="auto">
            <a:xfrm>
              <a:off x="8414" y="4427"/>
              <a:ext cx="932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96" name="Text Box 24"/>
            <p:cNvSpPr txBox="1">
              <a:spLocks noChangeAspect="1" noChangeArrowheads="1"/>
            </p:cNvSpPr>
            <p:nvPr/>
          </p:nvSpPr>
          <p:spPr bwMode="auto">
            <a:xfrm>
              <a:off x="6338" y="1013"/>
              <a:ext cx="1220" cy="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97" name="Freeform 25"/>
            <p:cNvSpPr>
              <a:spLocks noChangeAspect="1"/>
            </p:cNvSpPr>
            <p:nvPr/>
          </p:nvSpPr>
          <p:spPr bwMode="auto">
            <a:xfrm>
              <a:off x="6369" y="1916"/>
              <a:ext cx="3706" cy="2478"/>
            </a:xfrm>
            <a:custGeom>
              <a:avLst/>
              <a:gdLst/>
              <a:ahLst/>
              <a:cxnLst>
                <a:cxn ang="0">
                  <a:pos x="0" y="904"/>
                </a:cxn>
                <a:cxn ang="0">
                  <a:pos x="699" y="311"/>
                </a:cxn>
                <a:cxn ang="0">
                  <a:pos x="1695" y="184"/>
                </a:cxn>
                <a:cxn ang="0">
                  <a:pos x="4109" y="1732"/>
                </a:cxn>
                <a:cxn ang="0">
                  <a:pos x="4871" y="3257"/>
                </a:cxn>
              </a:cxnLst>
              <a:rect l="0" t="0" r="r" b="b"/>
              <a:pathLst>
                <a:path w="4871" h="3257">
                  <a:moveTo>
                    <a:pt x="0" y="904"/>
                  </a:moveTo>
                  <a:cubicBezTo>
                    <a:pt x="445" y="481"/>
                    <a:pt x="499" y="469"/>
                    <a:pt x="699" y="311"/>
                  </a:cubicBezTo>
                  <a:cubicBezTo>
                    <a:pt x="899" y="153"/>
                    <a:pt x="1282" y="0"/>
                    <a:pt x="1695" y="184"/>
                  </a:cubicBezTo>
                  <a:cubicBezTo>
                    <a:pt x="2108" y="368"/>
                    <a:pt x="3664" y="1401"/>
                    <a:pt x="4109" y="1732"/>
                  </a:cubicBezTo>
                  <a:cubicBezTo>
                    <a:pt x="4554" y="2063"/>
                    <a:pt x="4680" y="2643"/>
                    <a:pt x="4871" y="3257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698" name="Freeform 26"/>
            <p:cNvSpPr>
              <a:spLocks noChangeAspect="1"/>
            </p:cNvSpPr>
            <p:nvPr/>
          </p:nvSpPr>
          <p:spPr bwMode="auto">
            <a:xfrm>
              <a:off x="6369" y="2193"/>
              <a:ext cx="3729" cy="2224"/>
            </a:xfrm>
            <a:custGeom>
              <a:avLst/>
              <a:gdLst/>
              <a:ahLst/>
              <a:cxnLst>
                <a:cxn ang="0">
                  <a:pos x="0" y="1201"/>
                </a:cxn>
                <a:cxn ang="0">
                  <a:pos x="1123" y="290"/>
                </a:cxn>
                <a:cxn ang="0">
                  <a:pos x="2245" y="184"/>
                </a:cxn>
                <a:cxn ang="0">
                  <a:pos x="4139" y="1399"/>
                </a:cxn>
                <a:cxn ang="0">
                  <a:pos x="4901" y="2924"/>
                </a:cxn>
              </a:cxnLst>
              <a:rect l="0" t="0" r="r" b="b"/>
              <a:pathLst>
                <a:path w="4901" h="2924">
                  <a:moveTo>
                    <a:pt x="0" y="1201"/>
                  </a:moveTo>
                  <a:cubicBezTo>
                    <a:pt x="445" y="778"/>
                    <a:pt x="923" y="448"/>
                    <a:pt x="1123" y="290"/>
                  </a:cubicBezTo>
                  <a:cubicBezTo>
                    <a:pt x="1323" y="132"/>
                    <a:pt x="1832" y="0"/>
                    <a:pt x="2245" y="184"/>
                  </a:cubicBezTo>
                  <a:cubicBezTo>
                    <a:pt x="2658" y="368"/>
                    <a:pt x="3694" y="1069"/>
                    <a:pt x="4139" y="1399"/>
                  </a:cubicBezTo>
                  <a:cubicBezTo>
                    <a:pt x="4584" y="1730"/>
                    <a:pt x="4710" y="2310"/>
                    <a:pt x="4901" y="2924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699" name="Freeform 27"/>
            <p:cNvSpPr>
              <a:spLocks noChangeAspect="1"/>
            </p:cNvSpPr>
            <p:nvPr/>
          </p:nvSpPr>
          <p:spPr bwMode="auto">
            <a:xfrm>
              <a:off x="6369" y="2369"/>
              <a:ext cx="3736" cy="2055"/>
            </a:xfrm>
            <a:custGeom>
              <a:avLst/>
              <a:gdLst/>
              <a:ahLst/>
              <a:cxnLst>
                <a:cxn ang="0">
                  <a:pos x="0" y="1603"/>
                </a:cxn>
                <a:cxn ang="0">
                  <a:pos x="1525" y="311"/>
                </a:cxn>
                <a:cxn ang="0">
                  <a:pos x="2669" y="184"/>
                </a:cxn>
                <a:cxn ang="0">
                  <a:pos x="4148" y="1175"/>
                </a:cxn>
                <a:cxn ang="0">
                  <a:pos x="4910" y="2700"/>
                </a:cxn>
              </a:cxnLst>
              <a:rect l="0" t="0" r="r" b="b"/>
              <a:pathLst>
                <a:path w="4910" h="2700">
                  <a:moveTo>
                    <a:pt x="0" y="1603"/>
                  </a:moveTo>
                  <a:cubicBezTo>
                    <a:pt x="445" y="1180"/>
                    <a:pt x="1325" y="469"/>
                    <a:pt x="1525" y="311"/>
                  </a:cubicBezTo>
                  <a:cubicBezTo>
                    <a:pt x="1725" y="153"/>
                    <a:pt x="2256" y="0"/>
                    <a:pt x="2669" y="184"/>
                  </a:cubicBezTo>
                  <a:cubicBezTo>
                    <a:pt x="3082" y="368"/>
                    <a:pt x="3703" y="845"/>
                    <a:pt x="4148" y="1175"/>
                  </a:cubicBezTo>
                  <a:cubicBezTo>
                    <a:pt x="4593" y="1506"/>
                    <a:pt x="4719" y="2086"/>
                    <a:pt x="4910" y="270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700" name="Freeform 28"/>
            <p:cNvSpPr>
              <a:spLocks noChangeAspect="1"/>
            </p:cNvSpPr>
            <p:nvPr/>
          </p:nvSpPr>
          <p:spPr bwMode="auto">
            <a:xfrm>
              <a:off x="6662" y="2700"/>
              <a:ext cx="3450" cy="1747"/>
            </a:xfrm>
            <a:custGeom>
              <a:avLst/>
              <a:gdLst/>
              <a:ahLst/>
              <a:cxnLst>
                <a:cxn ang="0">
                  <a:pos x="0" y="1719"/>
                </a:cxn>
                <a:cxn ang="0">
                  <a:pos x="1736" y="279"/>
                </a:cxn>
                <a:cxn ang="0">
                  <a:pos x="2878" y="172"/>
                </a:cxn>
                <a:cxn ang="0">
                  <a:pos x="3773" y="769"/>
                </a:cxn>
                <a:cxn ang="0">
                  <a:pos x="4535" y="2294"/>
                </a:cxn>
              </a:cxnLst>
              <a:rect l="0" t="0" r="r" b="b"/>
              <a:pathLst>
                <a:path w="4535" h="2294">
                  <a:moveTo>
                    <a:pt x="0" y="1719"/>
                  </a:moveTo>
                  <a:cubicBezTo>
                    <a:pt x="445" y="1296"/>
                    <a:pt x="1536" y="437"/>
                    <a:pt x="1736" y="279"/>
                  </a:cubicBezTo>
                  <a:cubicBezTo>
                    <a:pt x="1936" y="121"/>
                    <a:pt x="2558" y="0"/>
                    <a:pt x="2878" y="172"/>
                  </a:cubicBezTo>
                  <a:cubicBezTo>
                    <a:pt x="3198" y="344"/>
                    <a:pt x="3328" y="439"/>
                    <a:pt x="3773" y="769"/>
                  </a:cubicBezTo>
                  <a:cubicBezTo>
                    <a:pt x="4218" y="1100"/>
                    <a:pt x="4344" y="1680"/>
                    <a:pt x="4535" y="2294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701" name="Text Box 29"/>
            <p:cNvSpPr txBox="1">
              <a:spLocks noChangeAspect="1" noChangeArrowheads="1"/>
            </p:cNvSpPr>
            <p:nvPr/>
          </p:nvSpPr>
          <p:spPr bwMode="auto">
            <a:xfrm>
              <a:off x="7066" y="3500"/>
              <a:ext cx="1151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8702" name="AutoShape 30"/>
            <p:cNvCxnSpPr>
              <a:cxnSpLocks noChangeAspect="1" noChangeShapeType="1"/>
            </p:cNvCxnSpPr>
            <p:nvPr/>
          </p:nvCxnSpPr>
          <p:spPr bwMode="auto">
            <a:xfrm flipH="1" flipV="1">
              <a:off x="6662" y="1916"/>
              <a:ext cx="1529" cy="11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703" name="Text Box 31"/>
            <p:cNvSpPr txBox="1">
              <a:spLocks noChangeAspect="1" noChangeArrowheads="1"/>
            </p:cNvSpPr>
            <p:nvPr/>
          </p:nvSpPr>
          <p:spPr bwMode="auto">
            <a:xfrm>
              <a:off x="6939" y="2993"/>
              <a:ext cx="620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704" name="Text Box 32"/>
            <p:cNvSpPr txBox="1">
              <a:spLocks noChangeAspect="1" noChangeArrowheads="1"/>
            </p:cNvSpPr>
            <p:nvPr/>
          </p:nvSpPr>
          <p:spPr bwMode="auto">
            <a:xfrm>
              <a:off x="6662" y="2635"/>
              <a:ext cx="671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705" name="Text Box 33"/>
            <p:cNvSpPr txBox="1">
              <a:spLocks noChangeAspect="1" noChangeArrowheads="1"/>
            </p:cNvSpPr>
            <p:nvPr/>
          </p:nvSpPr>
          <p:spPr bwMode="auto">
            <a:xfrm>
              <a:off x="6424" y="2320"/>
              <a:ext cx="759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73152" tIns="36576" rIns="73152" bIns="36576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707" name="Object 35"/>
          <p:cNvGraphicFramePr>
            <a:graphicFrameLocks/>
          </p:cNvGraphicFramePr>
          <p:nvPr/>
        </p:nvGraphicFramePr>
        <p:xfrm>
          <a:off x="1979712" y="2132856"/>
          <a:ext cx="931863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622300" imgH="457200" progId="Equation.DSMT4">
                  <p:embed/>
                </p:oleObj>
              </mc:Choice>
              <mc:Fallback>
                <p:oleObj name="Equation" r:id="rId3" imgW="622300" imgH="457200" progId="Equation.DSMT4">
                  <p:embed/>
                  <p:pic>
                    <p:nvPicPr>
                      <p:cNvPr id="0" name="Picture 3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132856"/>
                        <a:ext cx="931863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709" name="Object 37"/>
          <p:cNvGraphicFramePr>
            <a:graphicFrameLocks/>
          </p:cNvGraphicFramePr>
          <p:nvPr/>
        </p:nvGraphicFramePr>
        <p:xfrm>
          <a:off x="4860032" y="2060848"/>
          <a:ext cx="93186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622030" imgH="469696" progId="Equation.DSMT4">
                  <p:embed/>
                </p:oleObj>
              </mc:Choice>
              <mc:Fallback>
                <p:oleObj name="Equation" r:id="rId5" imgW="622030" imgH="469696" progId="Equation.DSMT4">
                  <p:embed/>
                  <p:pic>
                    <p:nvPicPr>
                      <p:cNvPr id="0" name="Picture 37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060848"/>
                        <a:ext cx="931863" cy="709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711" name="Object 39"/>
          <p:cNvGraphicFramePr>
            <a:graphicFrameLocks/>
          </p:cNvGraphicFramePr>
          <p:nvPr/>
        </p:nvGraphicFramePr>
        <p:xfrm>
          <a:off x="4211638" y="4437063"/>
          <a:ext cx="763587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508000" imgH="228600" progId="Equation.DSMT4">
                  <p:embed/>
                </p:oleObj>
              </mc:Choice>
              <mc:Fallback>
                <p:oleObj name="Equation" r:id="rId7" imgW="508000" imgH="228600" progId="Equation.DSMT4">
                  <p:embed/>
                  <p:pic>
                    <p:nvPicPr>
                      <p:cNvPr id="0" name="Picture 3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4437063"/>
                        <a:ext cx="763587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713" name="Object 41"/>
          <p:cNvGraphicFramePr>
            <a:graphicFrameLocks/>
          </p:cNvGraphicFramePr>
          <p:nvPr/>
        </p:nvGraphicFramePr>
        <p:xfrm>
          <a:off x="6875463" y="4437063"/>
          <a:ext cx="64452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431613" imgH="203112" progId="Equation.DSMT4">
                  <p:embed/>
                </p:oleObj>
              </mc:Choice>
              <mc:Fallback>
                <p:oleObj name="Equation" r:id="rId9" imgW="431613" imgH="203112" progId="Equation.DSMT4">
                  <p:embed/>
                  <p:pic>
                    <p:nvPicPr>
                      <p:cNvPr id="0" name="Picture 41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463" y="4437063"/>
                        <a:ext cx="644525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8715" name="Object 43"/>
          <p:cNvGraphicFramePr>
            <a:graphicFrameLocks noChangeAspect="1"/>
          </p:cNvGraphicFramePr>
          <p:nvPr/>
        </p:nvGraphicFramePr>
        <p:xfrm>
          <a:off x="2699792" y="4005064"/>
          <a:ext cx="581025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583947" imgH="228501" progId="Equation.DSMT4">
                  <p:embed/>
                </p:oleObj>
              </mc:Choice>
              <mc:Fallback>
                <p:oleObj name="Equation" r:id="rId11" imgW="583947" imgH="228501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005064"/>
                        <a:ext cx="581025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3"/>
          <p:cNvGraphicFramePr>
            <a:graphicFrameLocks noChangeAspect="1"/>
          </p:cNvGraphicFramePr>
          <p:nvPr/>
        </p:nvGraphicFramePr>
        <p:xfrm>
          <a:off x="5652120" y="3645024"/>
          <a:ext cx="581025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583947" imgH="228501" progId="Equation.DSMT4">
                  <p:embed/>
                </p:oleObj>
              </mc:Choice>
              <mc:Fallback>
                <p:oleObj name="Equation" r:id="rId13" imgW="583947" imgH="228501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645024"/>
                        <a:ext cx="581025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kt 46"/>
          <p:cNvGraphicFramePr>
            <a:graphicFrameLocks noChangeAspect="1"/>
          </p:cNvGraphicFramePr>
          <p:nvPr/>
        </p:nvGraphicFramePr>
        <p:xfrm>
          <a:off x="5580112" y="3356992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4" imgW="228600" imgH="152280" progId="Equation.DSMT4">
                  <p:embed/>
                </p:oleObj>
              </mc:Choice>
              <mc:Fallback>
                <p:oleObj name="Equation" r:id="rId14" imgW="228600" imgH="1522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356992"/>
                        <a:ext cx="2286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kt 47"/>
          <p:cNvGraphicFramePr>
            <a:graphicFrameLocks noChangeAspect="1"/>
          </p:cNvGraphicFramePr>
          <p:nvPr/>
        </p:nvGraphicFramePr>
        <p:xfrm>
          <a:off x="3419872" y="4077072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6" imgW="228600" imgH="152280" progId="Equation.DSMT4">
                  <p:embed/>
                </p:oleObj>
              </mc:Choice>
              <mc:Fallback>
                <p:oleObj name="Equation" r:id="rId16" imgW="228600" imgH="1522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77072"/>
                        <a:ext cx="2286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0" name="Object 46"/>
          <p:cNvGraphicFramePr>
            <a:graphicFrameLocks noChangeAspect="1"/>
          </p:cNvGraphicFramePr>
          <p:nvPr/>
        </p:nvGraphicFramePr>
        <p:xfrm>
          <a:off x="5338812" y="3186688"/>
          <a:ext cx="2413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7" imgW="241200" imgH="152280" progId="Equation.DSMT4">
                  <p:embed/>
                </p:oleObj>
              </mc:Choice>
              <mc:Fallback>
                <p:oleObj name="Equation" r:id="rId17" imgW="241200" imgH="1522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812" y="3186688"/>
                        <a:ext cx="2413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1" name="Object 46"/>
          <p:cNvGraphicFramePr>
            <a:graphicFrameLocks noChangeAspect="1"/>
          </p:cNvGraphicFramePr>
          <p:nvPr/>
        </p:nvGraphicFramePr>
        <p:xfrm>
          <a:off x="3817630" y="4077072"/>
          <a:ext cx="2413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19" imgW="241200" imgH="152280" progId="Equation.DSMT4">
                  <p:embed/>
                </p:oleObj>
              </mc:Choice>
              <mc:Fallback>
                <p:oleObj name="Equation" r:id="rId19" imgW="241200" imgH="1522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630" y="4077072"/>
                        <a:ext cx="2413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2" name="Object 46"/>
          <p:cNvGraphicFramePr>
            <a:graphicFrameLocks noChangeAspect="1"/>
          </p:cNvGraphicFramePr>
          <p:nvPr/>
        </p:nvGraphicFramePr>
        <p:xfrm>
          <a:off x="4139952" y="4077072"/>
          <a:ext cx="2921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0" imgW="291960" imgH="152280" progId="Equation.DSMT4">
                  <p:embed/>
                </p:oleObj>
              </mc:Choice>
              <mc:Fallback>
                <p:oleObj name="Equation" r:id="rId20" imgW="291960" imgH="1522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077072"/>
                        <a:ext cx="2921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3" name="Object 46"/>
          <p:cNvGraphicFramePr>
            <a:graphicFrameLocks noChangeAspect="1"/>
          </p:cNvGraphicFramePr>
          <p:nvPr/>
        </p:nvGraphicFramePr>
        <p:xfrm>
          <a:off x="5076056" y="3060576"/>
          <a:ext cx="2921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2" imgW="291960" imgH="152280" progId="Equation.DSMT4">
                  <p:embed/>
                </p:oleObj>
              </mc:Choice>
              <mc:Fallback>
                <p:oleObj name="Equation" r:id="rId22" imgW="291960" imgH="1522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3060576"/>
                        <a:ext cx="2921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ovéPole 52"/>
          <p:cNvSpPr txBox="1"/>
          <p:nvPr/>
        </p:nvSpPr>
        <p:spPr>
          <a:xfrm>
            <a:off x="539552" y="5085184"/>
            <a:ext cx="663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Normalizace:                    integrální m.                      </a:t>
            </a:r>
            <a:r>
              <a:rPr lang="cs-CZ" dirty="0" err="1"/>
              <a:t>Kolmogorovovo</a:t>
            </a:r>
            <a:r>
              <a:rPr lang="cs-CZ" dirty="0"/>
              <a:t> 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Skutečné spektrum</a:t>
            </a:r>
          </a:p>
        </p:txBody>
      </p:sp>
      <p:pic>
        <p:nvPicPr>
          <p:cNvPr id="3" name="Obrázek 2"/>
          <p:cNvPicPr/>
          <p:nvPr/>
        </p:nvPicPr>
        <p:blipFill>
          <a:blip r:embed="rId2" cstate="print">
            <a:grayscl/>
          </a:blip>
          <a:srcRect t="2263"/>
          <a:stretch>
            <a:fillRect/>
          </a:stretch>
        </p:blipFill>
        <p:spPr bwMode="auto">
          <a:xfrm>
            <a:off x="2195736" y="1556792"/>
            <a:ext cx="4800600" cy="481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Kaskáda</a:t>
            </a: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58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6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62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64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67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71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80" name="Skupina 79"/>
          <p:cNvGrpSpPr/>
          <p:nvPr/>
        </p:nvGrpSpPr>
        <p:grpSpPr>
          <a:xfrm>
            <a:off x="323528" y="1322859"/>
            <a:ext cx="6363186" cy="2322165"/>
            <a:chOff x="323528" y="1268760"/>
            <a:chExt cx="6363186" cy="2322165"/>
          </a:xfrm>
        </p:grpSpPr>
        <p:sp>
          <p:nvSpPr>
            <p:cNvPr id="123" name="Vývojový diagram: postup 122"/>
            <p:cNvSpPr/>
            <p:nvPr/>
          </p:nvSpPr>
          <p:spPr>
            <a:xfrm>
              <a:off x="3851920" y="1916832"/>
              <a:ext cx="2088232" cy="1296144"/>
            </a:xfrm>
            <a:prstGeom prst="flowChartProcess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725" name="Line 5"/>
            <p:cNvSpPr>
              <a:spLocks noChangeShapeType="1"/>
            </p:cNvSpPr>
            <p:nvPr/>
          </p:nvSpPr>
          <p:spPr bwMode="auto">
            <a:xfrm>
              <a:off x="2804324" y="1890636"/>
              <a:ext cx="0" cy="13395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26" name="Line 6"/>
            <p:cNvSpPr>
              <a:spLocks noChangeShapeType="1"/>
            </p:cNvSpPr>
            <p:nvPr/>
          </p:nvSpPr>
          <p:spPr bwMode="auto">
            <a:xfrm>
              <a:off x="2804324" y="3230230"/>
              <a:ext cx="38823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27" name="Line 7"/>
            <p:cNvSpPr>
              <a:spLocks noChangeShapeType="1"/>
            </p:cNvSpPr>
            <p:nvPr/>
          </p:nvSpPr>
          <p:spPr bwMode="auto">
            <a:xfrm flipV="1">
              <a:off x="3525049" y="2425839"/>
              <a:ext cx="0" cy="8621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>
              <a:off x="6036474" y="2535038"/>
              <a:ext cx="635" cy="5847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29" name="Freeform 9"/>
            <p:cNvSpPr>
              <a:spLocks/>
            </p:cNvSpPr>
            <p:nvPr/>
          </p:nvSpPr>
          <p:spPr bwMode="auto">
            <a:xfrm>
              <a:off x="2991014" y="1903969"/>
              <a:ext cx="2846070" cy="1165002"/>
            </a:xfrm>
            <a:custGeom>
              <a:avLst/>
              <a:gdLst/>
              <a:ahLst/>
              <a:cxnLst>
                <a:cxn ang="0">
                  <a:pos x="0" y="668"/>
                </a:cxn>
                <a:cxn ang="0">
                  <a:pos x="578" y="151"/>
                </a:cxn>
                <a:cxn ang="0">
                  <a:pos x="973" y="20"/>
                </a:cxn>
                <a:cxn ang="0">
                  <a:pos x="4168" y="1237"/>
                </a:cxn>
                <a:cxn ang="0">
                  <a:pos x="4482" y="1835"/>
                </a:cxn>
              </a:cxnLst>
              <a:rect l="0" t="0" r="r" b="b"/>
              <a:pathLst>
                <a:path w="4482" h="1835">
                  <a:moveTo>
                    <a:pt x="0" y="668"/>
                  </a:moveTo>
                  <a:cubicBezTo>
                    <a:pt x="96" y="582"/>
                    <a:pt x="426" y="211"/>
                    <a:pt x="578" y="151"/>
                  </a:cubicBezTo>
                  <a:cubicBezTo>
                    <a:pt x="730" y="91"/>
                    <a:pt x="770" y="40"/>
                    <a:pt x="973" y="20"/>
                  </a:cubicBezTo>
                  <a:cubicBezTo>
                    <a:pt x="1176" y="0"/>
                    <a:pt x="4012" y="1164"/>
                    <a:pt x="4168" y="1237"/>
                  </a:cubicBezTo>
                  <a:cubicBezTo>
                    <a:pt x="4324" y="1310"/>
                    <a:pt x="4417" y="1711"/>
                    <a:pt x="4482" y="1835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34" name="Line 14"/>
            <p:cNvSpPr>
              <a:spLocks noChangeShapeType="1"/>
            </p:cNvSpPr>
            <p:nvPr/>
          </p:nvSpPr>
          <p:spPr bwMode="auto">
            <a:xfrm>
              <a:off x="4124489" y="2168078"/>
              <a:ext cx="798195" cy="314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aphicFrame>
          <p:nvGraphicFramePr>
            <p:cNvPr id="30761" name="Object 41"/>
            <p:cNvGraphicFramePr>
              <a:graphicFrameLocks noChangeAspect="1"/>
            </p:cNvGraphicFramePr>
            <p:nvPr/>
          </p:nvGraphicFramePr>
          <p:xfrm>
            <a:off x="3419872" y="3284984"/>
            <a:ext cx="171450" cy="247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6" name="Equation" r:id="rId3" imgW="177646" imgH="228402" progId="Equation.DSMT4">
                    <p:embed/>
                  </p:oleObj>
                </mc:Choice>
                <mc:Fallback>
                  <p:oleObj name="Equation" r:id="rId3" imgW="177646" imgH="228402" progId="Equation.DSMT4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9872" y="3284984"/>
                          <a:ext cx="171450" cy="2476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63" name="Object 43"/>
            <p:cNvGraphicFramePr>
              <a:graphicFrameLocks/>
            </p:cNvGraphicFramePr>
            <p:nvPr/>
          </p:nvGraphicFramePr>
          <p:xfrm>
            <a:off x="3563938" y="2565400"/>
            <a:ext cx="125412" cy="139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Equation" r:id="rId5" imgW="126720" imgH="139680" progId="Equation.DSMT4">
                    <p:embed/>
                  </p:oleObj>
                </mc:Choice>
                <mc:Fallback>
                  <p:oleObj name="Equation" r:id="rId5" imgW="126720" imgH="139680" progId="Equation.DSMT4">
                    <p:embed/>
                    <p:pic>
                      <p:nvPicPr>
                        <p:cNvPr id="0" name="Picture 4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3938" y="2565400"/>
                          <a:ext cx="125412" cy="139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" name="Object 43"/>
            <p:cNvGraphicFramePr>
              <a:graphicFrameLocks/>
            </p:cNvGraphicFramePr>
            <p:nvPr/>
          </p:nvGraphicFramePr>
          <p:xfrm>
            <a:off x="6084168" y="2708920"/>
            <a:ext cx="125412" cy="139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8" name="Equation" r:id="rId7" imgW="126720" imgH="139680" progId="Equation.DSMT4">
                    <p:embed/>
                  </p:oleObj>
                </mc:Choice>
                <mc:Fallback>
                  <p:oleObj name="Equation" r:id="rId7" imgW="126720" imgH="139680" progId="Equation.DSMT4">
                    <p:embed/>
                    <p:pic>
                      <p:nvPicPr>
                        <p:cNvPr id="0" name="Object 4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84168" y="2708920"/>
                          <a:ext cx="125412" cy="139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66" name="Object 46"/>
            <p:cNvGraphicFramePr>
              <a:graphicFrameLocks/>
            </p:cNvGraphicFramePr>
            <p:nvPr/>
          </p:nvGraphicFramePr>
          <p:xfrm>
            <a:off x="6156325" y="3284538"/>
            <a:ext cx="528638" cy="306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9" name="Equation" r:id="rId8" imgW="355292" imgH="203024" progId="Equation.DSMT4">
                    <p:embed/>
                  </p:oleObj>
                </mc:Choice>
                <mc:Fallback>
                  <p:oleObj name="Equation" r:id="rId8" imgW="355292" imgH="203024" progId="Equation.DSMT4">
                    <p:embed/>
                    <p:pic>
                      <p:nvPicPr>
                        <p:cNvPr id="0" name="Picture 4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6325" y="3284538"/>
                          <a:ext cx="528638" cy="3063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33"/>
            <p:cNvGraphicFramePr>
              <a:graphicFrameLocks noChangeAspect="1"/>
            </p:cNvGraphicFramePr>
            <p:nvPr/>
          </p:nvGraphicFramePr>
          <p:xfrm>
            <a:off x="3923928" y="2564904"/>
            <a:ext cx="1085850" cy="276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" name="Equation" r:id="rId10" imgW="1091726" imgH="253890" progId="Equation.DSMT4">
                    <p:embed/>
                  </p:oleObj>
                </mc:Choice>
                <mc:Fallback>
                  <p:oleObj name="Equation" r:id="rId10" imgW="1091726" imgH="253890" progId="Equation.DSMT4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3928" y="2564904"/>
                          <a:ext cx="1085850" cy="2762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72" name="Object 52"/>
            <p:cNvGraphicFramePr>
              <a:graphicFrameLocks/>
            </p:cNvGraphicFramePr>
            <p:nvPr/>
          </p:nvGraphicFramePr>
          <p:xfrm>
            <a:off x="1907704" y="1988840"/>
            <a:ext cx="90011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" name="Equation" r:id="rId12" imgW="596641" imgH="253890" progId="Equation.DSMT4">
                    <p:embed/>
                  </p:oleObj>
                </mc:Choice>
                <mc:Fallback>
                  <p:oleObj name="Equation" r:id="rId12" imgW="596641" imgH="253890" progId="Equation.DSMT4">
                    <p:embed/>
                    <p:pic>
                      <p:nvPicPr>
                        <p:cNvPr id="0" name="Picture 5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7704" y="1988840"/>
                          <a:ext cx="90011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1" name="Skupina 120"/>
            <p:cNvGrpSpPr/>
            <p:nvPr/>
          </p:nvGrpSpPr>
          <p:grpSpPr>
            <a:xfrm>
              <a:off x="323528" y="2060848"/>
              <a:ext cx="1595760" cy="1080120"/>
              <a:chOff x="323528" y="2060848"/>
              <a:chExt cx="1595760" cy="1080120"/>
            </a:xfrm>
          </p:grpSpPr>
          <p:grpSp>
            <p:nvGrpSpPr>
              <p:cNvPr id="70" name="Skupina 69"/>
              <p:cNvGrpSpPr/>
              <p:nvPr/>
            </p:nvGrpSpPr>
            <p:grpSpPr>
              <a:xfrm>
                <a:off x="323528" y="2060848"/>
                <a:ext cx="1584970" cy="1080120"/>
                <a:chOff x="323528" y="2060848"/>
                <a:chExt cx="1584970" cy="1080120"/>
              </a:xfrm>
            </p:grpSpPr>
            <p:sp>
              <p:nvSpPr>
                <p:cNvPr id="56" name="Krychle 55"/>
                <p:cNvSpPr/>
                <p:nvPr/>
              </p:nvSpPr>
              <p:spPr>
                <a:xfrm>
                  <a:off x="323528" y="2060848"/>
                  <a:ext cx="1224136" cy="1080120"/>
                </a:xfrm>
                <a:prstGeom prst="cub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59" name="Přímá spojovací čára 58"/>
                <p:cNvCxnSpPr/>
                <p:nvPr/>
              </p:nvCxnSpPr>
              <p:spPr>
                <a:xfrm>
                  <a:off x="1547664" y="2852936"/>
                  <a:ext cx="3600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Přímá spojovací čára 59"/>
                <p:cNvCxnSpPr/>
                <p:nvPr/>
              </p:nvCxnSpPr>
              <p:spPr>
                <a:xfrm>
                  <a:off x="1547664" y="2060848"/>
                  <a:ext cx="3600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Přímá spojovací šipka 63"/>
                <p:cNvCxnSpPr/>
                <p:nvPr/>
              </p:nvCxnSpPr>
              <p:spPr>
                <a:xfrm rot="5400000">
                  <a:off x="1511660" y="2456892"/>
                  <a:ext cx="792088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30773" name="Object 5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92485205"/>
                  </p:ext>
                </p:extLst>
              </p:nvPr>
            </p:nvGraphicFramePr>
            <p:xfrm>
              <a:off x="1636713" y="2349376"/>
              <a:ext cx="282575" cy="2476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2" name="Equation" r:id="rId14" imgW="291960" imgH="228600" progId="Equation.DSMT4">
                      <p:embed/>
                    </p:oleObj>
                  </mc:Choice>
                  <mc:Fallback>
                    <p:oleObj name="Equation" r:id="rId14" imgW="291960" imgH="228600" progId="Equation.DSMT4">
                      <p:embed/>
                      <p:pic>
                        <p:nvPicPr>
                          <p:cNvPr id="0" name="Picture 5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36713" y="2349376"/>
                            <a:ext cx="282575" cy="2476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4" name="Elipsa 73"/>
              <p:cNvSpPr/>
              <p:nvPr/>
            </p:nvSpPr>
            <p:spPr>
              <a:xfrm>
                <a:off x="395536" y="2386984"/>
                <a:ext cx="792088" cy="72008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5" name="Elipsa 74"/>
              <p:cNvSpPr/>
              <p:nvPr/>
            </p:nvSpPr>
            <p:spPr>
              <a:xfrm rot="21305235">
                <a:off x="520022" y="2116731"/>
                <a:ext cx="866865" cy="15657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6" name="Elipsa 75"/>
              <p:cNvSpPr/>
              <p:nvPr/>
            </p:nvSpPr>
            <p:spPr>
              <a:xfrm>
                <a:off x="1314222" y="2276872"/>
                <a:ext cx="216024" cy="648072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22" name="TextovéPole 121"/>
            <p:cNvSpPr txBox="1"/>
            <p:nvPr/>
          </p:nvSpPr>
          <p:spPr>
            <a:xfrm>
              <a:off x="4211960" y="2852936"/>
              <a:ext cx="10145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B0F0"/>
                  </a:solidFill>
                </a:rPr>
                <a:t>isotropie</a:t>
              </a:r>
            </a:p>
          </p:txBody>
        </p:sp>
        <p:sp>
          <p:nvSpPr>
            <p:cNvPr id="126" name="Elipsa 125"/>
            <p:cNvSpPr/>
            <p:nvPr/>
          </p:nvSpPr>
          <p:spPr>
            <a:xfrm>
              <a:off x="4677912" y="2492896"/>
              <a:ext cx="360040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1" name="TextovéPole 130"/>
            <p:cNvSpPr txBox="1"/>
            <p:nvPr/>
          </p:nvSpPr>
          <p:spPr>
            <a:xfrm>
              <a:off x="4427984" y="1268760"/>
              <a:ext cx="94468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B050"/>
                  </a:solidFill>
                </a:rPr>
                <a:t>Kaskáda</a:t>
              </a:r>
            </a:p>
            <a:p>
              <a:r>
                <a:rPr lang="cs-CZ" dirty="0">
                  <a:solidFill>
                    <a:srgbClr val="00B050"/>
                  </a:solidFill>
                </a:rPr>
                <a:t>energie</a:t>
              </a:r>
            </a:p>
          </p:txBody>
        </p:sp>
      </p:grpSp>
      <p:grpSp>
        <p:nvGrpSpPr>
          <p:cNvPr id="79" name="Skupina 78"/>
          <p:cNvGrpSpPr/>
          <p:nvPr/>
        </p:nvGrpSpPr>
        <p:grpSpPr>
          <a:xfrm>
            <a:off x="323528" y="3685817"/>
            <a:ext cx="8547831" cy="2551495"/>
            <a:chOff x="323528" y="3685817"/>
            <a:chExt cx="8547831" cy="2551495"/>
          </a:xfrm>
        </p:grpSpPr>
        <p:sp>
          <p:nvSpPr>
            <p:cNvPr id="125" name="Vývojový diagram: postup 124"/>
            <p:cNvSpPr/>
            <p:nvPr/>
          </p:nvSpPr>
          <p:spPr>
            <a:xfrm>
              <a:off x="5436096" y="4779590"/>
              <a:ext cx="936104" cy="1080120"/>
            </a:xfrm>
            <a:prstGeom prst="flowChartProcess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736" name="Line 16"/>
            <p:cNvSpPr>
              <a:spLocks noChangeShapeType="1"/>
            </p:cNvSpPr>
            <p:nvPr/>
          </p:nvSpPr>
          <p:spPr bwMode="auto">
            <a:xfrm>
              <a:off x="2804324" y="3685817"/>
              <a:ext cx="635" cy="21954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38" name="Line 18"/>
            <p:cNvSpPr>
              <a:spLocks noChangeShapeType="1"/>
            </p:cNvSpPr>
            <p:nvPr/>
          </p:nvSpPr>
          <p:spPr bwMode="auto">
            <a:xfrm>
              <a:off x="2804959" y="5881227"/>
              <a:ext cx="388239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41" name="Line 21"/>
            <p:cNvSpPr>
              <a:spLocks noChangeShapeType="1"/>
            </p:cNvSpPr>
            <p:nvPr/>
          </p:nvSpPr>
          <p:spPr bwMode="auto">
            <a:xfrm flipV="1">
              <a:off x="5114454" y="5083185"/>
              <a:ext cx="635" cy="8621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42" name="Line 22"/>
            <p:cNvSpPr>
              <a:spLocks noChangeShapeType="1"/>
            </p:cNvSpPr>
            <p:nvPr/>
          </p:nvSpPr>
          <p:spPr bwMode="auto">
            <a:xfrm>
              <a:off x="6441604" y="5083185"/>
              <a:ext cx="635" cy="5847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44" name="Freeform 24"/>
            <p:cNvSpPr>
              <a:spLocks/>
            </p:cNvSpPr>
            <p:nvPr/>
          </p:nvSpPr>
          <p:spPr bwMode="auto">
            <a:xfrm>
              <a:off x="3138969" y="4111186"/>
              <a:ext cx="3142615" cy="1717981"/>
            </a:xfrm>
            <a:custGeom>
              <a:avLst/>
              <a:gdLst/>
              <a:ahLst/>
              <a:cxnLst>
                <a:cxn ang="0">
                  <a:pos x="0" y="628"/>
                </a:cxn>
                <a:cxn ang="0">
                  <a:pos x="325" y="162"/>
                </a:cxn>
                <a:cxn ang="0">
                  <a:pos x="730" y="20"/>
                </a:cxn>
                <a:cxn ang="0">
                  <a:pos x="2854" y="733"/>
                </a:cxn>
                <a:cxn ang="0">
                  <a:pos x="3514" y="1063"/>
                </a:cxn>
                <a:cxn ang="0">
                  <a:pos x="4776" y="2352"/>
                </a:cxn>
                <a:cxn ang="0">
                  <a:pos x="4949" y="2706"/>
                </a:cxn>
              </a:cxnLst>
              <a:rect l="0" t="0" r="r" b="b"/>
              <a:pathLst>
                <a:path w="4949" h="2706">
                  <a:moveTo>
                    <a:pt x="0" y="628"/>
                  </a:moveTo>
                  <a:cubicBezTo>
                    <a:pt x="54" y="550"/>
                    <a:pt x="203" y="263"/>
                    <a:pt x="325" y="162"/>
                  </a:cubicBezTo>
                  <a:cubicBezTo>
                    <a:pt x="480" y="71"/>
                    <a:pt x="537" y="0"/>
                    <a:pt x="730" y="20"/>
                  </a:cubicBezTo>
                  <a:cubicBezTo>
                    <a:pt x="923" y="40"/>
                    <a:pt x="2560" y="622"/>
                    <a:pt x="2854" y="733"/>
                  </a:cubicBezTo>
                  <a:cubicBezTo>
                    <a:pt x="3148" y="844"/>
                    <a:pt x="3322" y="901"/>
                    <a:pt x="3514" y="1063"/>
                  </a:cubicBezTo>
                  <a:cubicBezTo>
                    <a:pt x="3706" y="1225"/>
                    <a:pt x="4664" y="2240"/>
                    <a:pt x="4776" y="2352"/>
                  </a:cubicBezTo>
                  <a:cubicBezTo>
                    <a:pt x="4888" y="2464"/>
                    <a:pt x="4920" y="2647"/>
                    <a:pt x="4949" y="270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45" name="Freeform 25"/>
            <p:cNvSpPr>
              <a:spLocks/>
            </p:cNvSpPr>
            <p:nvPr/>
          </p:nvSpPr>
          <p:spPr bwMode="auto">
            <a:xfrm>
              <a:off x="4334674" y="4464813"/>
              <a:ext cx="649605" cy="847563"/>
            </a:xfrm>
            <a:custGeom>
              <a:avLst/>
              <a:gdLst/>
              <a:ahLst/>
              <a:cxnLst>
                <a:cxn ang="0">
                  <a:pos x="1023" y="1335"/>
                </a:cxn>
                <a:cxn ang="0">
                  <a:pos x="885" y="488"/>
                </a:cxn>
                <a:cxn ang="0">
                  <a:pos x="705" y="263"/>
                </a:cxn>
                <a:cxn ang="0">
                  <a:pos x="0" y="0"/>
                </a:cxn>
              </a:cxnLst>
              <a:rect l="0" t="0" r="r" b="b"/>
              <a:pathLst>
                <a:path w="1023" h="1335">
                  <a:moveTo>
                    <a:pt x="1023" y="1335"/>
                  </a:moveTo>
                  <a:cubicBezTo>
                    <a:pt x="1000" y="1195"/>
                    <a:pt x="938" y="667"/>
                    <a:pt x="885" y="488"/>
                  </a:cubicBezTo>
                  <a:cubicBezTo>
                    <a:pt x="832" y="309"/>
                    <a:pt x="852" y="344"/>
                    <a:pt x="705" y="263"/>
                  </a:cubicBezTo>
                  <a:cubicBezTo>
                    <a:pt x="558" y="182"/>
                    <a:pt x="147" y="55"/>
                    <a:pt x="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746" name="Freeform 26"/>
            <p:cNvSpPr>
              <a:spLocks/>
            </p:cNvSpPr>
            <p:nvPr/>
          </p:nvSpPr>
          <p:spPr bwMode="auto">
            <a:xfrm>
              <a:off x="5268759" y="4960018"/>
              <a:ext cx="637540" cy="504728"/>
            </a:xfrm>
            <a:custGeom>
              <a:avLst/>
              <a:gdLst/>
              <a:ahLst/>
              <a:cxnLst>
                <a:cxn ang="0">
                  <a:pos x="0" y="531"/>
                </a:cxn>
                <a:cxn ang="0">
                  <a:pos x="195" y="50"/>
                </a:cxn>
                <a:cxn ang="0">
                  <a:pos x="450" y="230"/>
                </a:cxn>
                <a:cxn ang="0">
                  <a:pos x="1004" y="795"/>
                </a:cxn>
              </a:cxnLst>
              <a:rect l="0" t="0" r="r" b="b"/>
              <a:pathLst>
                <a:path w="1004" h="795">
                  <a:moveTo>
                    <a:pt x="0" y="531"/>
                  </a:moveTo>
                  <a:cubicBezTo>
                    <a:pt x="32" y="451"/>
                    <a:pt x="120" y="100"/>
                    <a:pt x="195" y="50"/>
                  </a:cubicBezTo>
                  <a:cubicBezTo>
                    <a:pt x="270" y="0"/>
                    <a:pt x="315" y="106"/>
                    <a:pt x="450" y="230"/>
                  </a:cubicBezTo>
                  <a:cubicBezTo>
                    <a:pt x="585" y="354"/>
                    <a:pt x="889" y="677"/>
                    <a:pt x="1004" y="79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aphicFrame>
          <p:nvGraphicFramePr>
            <p:cNvPr id="30753" name="Object 33"/>
            <p:cNvGraphicFramePr>
              <a:graphicFrameLocks noChangeAspect="1"/>
            </p:cNvGraphicFramePr>
            <p:nvPr/>
          </p:nvGraphicFramePr>
          <p:xfrm>
            <a:off x="3563888" y="4635574"/>
            <a:ext cx="1085850" cy="276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Equation" r:id="rId16" imgW="1091726" imgH="253890" progId="Equation.DSMT4">
                    <p:embed/>
                  </p:oleObj>
                </mc:Choice>
                <mc:Fallback>
                  <p:oleObj name="Equation" r:id="rId16" imgW="1091726" imgH="253890" progId="Equation.DSMT4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3888" y="4635574"/>
                          <a:ext cx="1085850" cy="2762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5" name="Object 35"/>
            <p:cNvGraphicFramePr>
              <a:graphicFrameLocks noChangeAspect="1"/>
            </p:cNvGraphicFramePr>
            <p:nvPr/>
          </p:nvGraphicFramePr>
          <p:xfrm>
            <a:off x="5580112" y="4779590"/>
            <a:ext cx="1038225" cy="276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tion" r:id="rId17" imgW="1040948" imgH="253890" progId="Equation.DSMT4">
                    <p:embed/>
                  </p:oleObj>
                </mc:Choice>
                <mc:Fallback>
                  <p:oleObj name="Equation" r:id="rId17" imgW="1040948" imgH="253890" progId="Equation.DSMT4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80112" y="4779590"/>
                          <a:ext cx="1038225" cy="2762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7" name="Object 37"/>
            <p:cNvGraphicFramePr>
              <a:graphicFrameLocks noChangeAspect="1"/>
            </p:cNvGraphicFramePr>
            <p:nvPr/>
          </p:nvGraphicFramePr>
          <p:xfrm>
            <a:off x="6444208" y="5211638"/>
            <a:ext cx="13335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5" name="Equation" r:id="rId19" imgW="152268" imgH="203024" progId="Equation.DSMT4">
                    <p:embed/>
                  </p:oleObj>
                </mc:Choice>
                <mc:Fallback>
                  <p:oleObj name="Equation" r:id="rId19" imgW="152268" imgH="203024" progId="Equation.DSMT4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44208" y="5211638"/>
                          <a:ext cx="133350" cy="190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9" name="Object 39"/>
            <p:cNvGraphicFramePr>
              <a:graphicFrameLocks noChangeAspect="1"/>
            </p:cNvGraphicFramePr>
            <p:nvPr/>
          </p:nvGraphicFramePr>
          <p:xfrm>
            <a:off x="5148064" y="5931718"/>
            <a:ext cx="171450" cy="247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6" name="Equation" r:id="rId21" imgW="177646" imgH="228402" progId="Equation.DSMT4">
                    <p:embed/>
                  </p:oleObj>
                </mc:Choice>
                <mc:Fallback>
                  <p:oleObj name="Equation" r:id="rId21" imgW="177646" imgH="228402" progId="Equation.DSMT4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48064" y="5931718"/>
                          <a:ext cx="171450" cy="2476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68" name="Object 48"/>
            <p:cNvGraphicFramePr>
              <a:graphicFrameLocks/>
            </p:cNvGraphicFramePr>
            <p:nvPr/>
          </p:nvGraphicFramePr>
          <p:xfrm>
            <a:off x="6227763" y="5930925"/>
            <a:ext cx="528637" cy="306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7" name="Equation" r:id="rId22" imgW="355292" imgH="203024" progId="Equation.DSMT4">
                    <p:embed/>
                  </p:oleObj>
                </mc:Choice>
                <mc:Fallback>
                  <p:oleObj name="Equation" r:id="rId22" imgW="355292" imgH="203024" progId="Equation.DSMT4">
                    <p:embed/>
                    <p:pic>
                      <p:nvPicPr>
                        <p:cNvPr id="0" name="Picture 4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27763" y="5930925"/>
                          <a:ext cx="528637" cy="3063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70" name="Object 50"/>
            <p:cNvGraphicFramePr>
              <a:graphicFrameLocks/>
            </p:cNvGraphicFramePr>
            <p:nvPr/>
          </p:nvGraphicFramePr>
          <p:xfrm>
            <a:off x="1907704" y="3843486"/>
            <a:ext cx="90011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8" name="Equation" r:id="rId23" imgW="596641" imgH="253890" progId="Equation.DSMT4">
                    <p:embed/>
                  </p:oleObj>
                </mc:Choice>
                <mc:Fallback>
                  <p:oleObj name="Equation" r:id="rId23" imgW="596641" imgH="253890" progId="Equation.DSMT4">
                    <p:embed/>
                    <p:pic>
                      <p:nvPicPr>
                        <p:cNvPr id="0" name="Picture 5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7704" y="3843486"/>
                          <a:ext cx="90011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0" name="Skupina 119"/>
            <p:cNvGrpSpPr/>
            <p:nvPr/>
          </p:nvGrpSpPr>
          <p:grpSpPr>
            <a:xfrm>
              <a:off x="323528" y="4851400"/>
              <a:ext cx="2172022" cy="648270"/>
              <a:chOff x="323528" y="4652938"/>
              <a:chExt cx="2172022" cy="648270"/>
            </a:xfrm>
          </p:grpSpPr>
          <p:grpSp>
            <p:nvGrpSpPr>
              <p:cNvPr id="73" name="Skupina 72"/>
              <p:cNvGrpSpPr/>
              <p:nvPr/>
            </p:nvGrpSpPr>
            <p:grpSpPr>
              <a:xfrm>
                <a:off x="323528" y="4652938"/>
                <a:ext cx="2172022" cy="648270"/>
                <a:chOff x="323528" y="4652938"/>
                <a:chExt cx="2172022" cy="648270"/>
              </a:xfrm>
            </p:grpSpPr>
            <p:sp>
              <p:nvSpPr>
                <p:cNvPr id="57" name="Krychle 56"/>
                <p:cNvSpPr/>
                <p:nvPr/>
              </p:nvSpPr>
              <p:spPr>
                <a:xfrm>
                  <a:off x="323528" y="4653136"/>
                  <a:ext cx="1800200" cy="648072"/>
                </a:xfrm>
                <a:prstGeom prst="cube">
                  <a:avLst>
                    <a:gd name="adj" fmla="val 68001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65" name="Přímá spojovací čára 64"/>
                <p:cNvCxnSpPr/>
                <p:nvPr/>
              </p:nvCxnSpPr>
              <p:spPr>
                <a:xfrm>
                  <a:off x="2123728" y="4869160"/>
                  <a:ext cx="3600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Přímá spojovací čára 65"/>
                <p:cNvCxnSpPr/>
                <p:nvPr/>
              </p:nvCxnSpPr>
              <p:spPr>
                <a:xfrm>
                  <a:off x="2123728" y="4653136"/>
                  <a:ext cx="3600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Přímá spojovací šipka 66"/>
                <p:cNvCxnSpPr/>
                <p:nvPr/>
              </p:nvCxnSpPr>
              <p:spPr>
                <a:xfrm rot="5400000">
                  <a:off x="2376550" y="4761148"/>
                  <a:ext cx="215230" cy="794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aphicFrame>
              <p:nvGraphicFramePr>
                <p:cNvPr id="30774" name="Object 5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337906026"/>
                    </p:ext>
                  </p:extLst>
                </p:nvPr>
              </p:nvGraphicFramePr>
              <p:xfrm>
                <a:off x="2214563" y="4652938"/>
                <a:ext cx="280987" cy="2476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159" name="Equation" r:id="rId24" imgW="291960" imgH="228600" progId="Equation.DSMT4">
                        <p:embed/>
                      </p:oleObj>
                    </mc:Choice>
                    <mc:Fallback>
                      <p:oleObj name="Equation" r:id="rId24" imgW="291960" imgH="228600" progId="Equation.DSMT4">
                        <p:embed/>
                        <p:pic>
                          <p:nvPicPr>
                            <p:cNvPr id="0" name="Picture 5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5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214563" y="4652938"/>
                              <a:ext cx="280987" cy="24765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77" name="Elipsa 76"/>
              <p:cNvSpPr/>
              <p:nvPr/>
            </p:nvSpPr>
            <p:spPr>
              <a:xfrm rot="21159098">
                <a:off x="683568" y="4725144"/>
                <a:ext cx="1080120" cy="288032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8" name="Elipsa 77"/>
              <p:cNvSpPr/>
              <p:nvPr/>
            </p:nvSpPr>
            <p:spPr>
              <a:xfrm>
                <a:off x="395536" y="5128614"/>
                <a:ext cx="144016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6" name="Elipsa 85"/>
              <p:cNvSpPr/>
              <p:nvPr/>
            </p:nvSpPr>
            <p:spPr>
              <a:xfrm>
                <a:off x="611560" y="5128614"/>
                <a:ext cx="144016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1" name="Elipsa 100"/>
              <p:cNvSpPr/>
              <p:nvPr/>
            </p:nvSpPr>
            <p:spPr>
              <a:xfrm>
                <a:off x="827584" y="5128614"/>
                <a:ext cx="144016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2" name="Elipsa 101"/>
              <p:cNvSpPr/>
              <p:nvPr/>
            </p:nvSpPr>
            <p:spPr>
              <a:xfrm>
                <a:off x="1043608" y="5128614"/>
                <a:ext cx="144016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3" name="Elipsa 102"/>
              <p:cNvSpPr/>
              <p:nvPr/>
            </p:nvSpPr>
            <p:spPr>
              <a:xfrm>
                <a:off x="1259632" y="5128614"/>
                <a:ext cx="144016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4" name="Elipsa 103"/>
              <p:cNvSpPr/>
              <p:nvPr/>
            </p:nvSpPr>
            <p:spPr>
              <a:xfrm>
                <a:off x="1475656" y="5128614"/>
                <a:ext cx="144016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2" name="Elipsa 111"/>
              <p:cNvSpPr/>
              <p:nvPr/>
            </p:nvSpPr>
            <p:spPr>
              <a:xfrm>
                <a:off x="1691680" y="5085184"/>
                <a:ext cx="72008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3" name="Elipsa 112"/>
              <p:cNvSpPr/>
              <p:nvPr/>
            </p:nvSpPr>
            <p:spPr>
              <a:xfrm>
                <a:off x="1763688" y="5013176"/>
                <a:ext cx="72008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4" name="Elipsa 113"/>
              <p:cNvSpPr/>
              <p:nvPr/>
            </p:nvSpPr>
            <p:spPr>
              <a:xfrm>
                <a:off x="1835696" y="4941168"/>
                <a:ext cx="72008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5" name="Elipsa 114"/>
              <p:cNvSpPr/>
              <p:nvPr/>
            </p:nvSpPr>
            <p:spPr>
              <a:xfrm>
                <a:off x="1907704" y="4869160"/>
                <a:ext cx="72008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6" name="Elipsa 115"/>
              <p:cNvSpPr/>
              <p:nvPr/>
            </p:nvSpPr>
            <p:spPr>
              <a:xfrm>
                <a:off x="1979712" y="4797152"/>
                <a:ext cx="72008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8" name="Elipsa 117"/>
              <p:cNvSpPr/>
              <p:nvPr/>
            </p:nvSpPr>
            <p:spPr>
              <a:xfrm>
                <a:off x="2051720" y="4725144"/>
                <a:ext cx="72008" cy="144016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24" name="TextovéPole 123"/>
            <p:cNvSpPr txBox="1"/>
            <p:nvPr/>
          </p:nvSpPr>
          <p:spPr>
            <a:xfrm>
              <a:off x="5436096" y="5499670"/>
              <a:ext cx="8326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400" dirty="0">
                  <a:solidFill>
                    <a:srgbClr val="00B0F0"/>
                  </a:solidFill>
                </a:rPr>
                <a:t>isotropie</a:t>
              </a:r>
            </a:p>
          </p:txBody>
        </p:sp>
        <p:sp>
          <p:nvSpPr>
            <p:cNvPr id="127" name="Elipsa 126"/>
            <p:cNvSpPr/>
            <p:nvPr/>
          </p:nvSpPr>
          <p:spPr>
            <a:xfrm>
              <a:off x="4283968" y="4563566"/>
              <a:ext cx="360040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8" name="Elipsa 127"/>
            <p:cNvSpPr/>
            <p:nvPr/>
          </p:nvSpPr>
          <p:spPr>
            <a:xfrm>
              <a:off x="6300192" y="4707582"/>
              <a:ext cx="360040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9" name="TextovéPole 128"/>
            <p:cNvSpPr txBox="1"/>
            <p:nvPr/>
          </p:nvSpPr>
          <p:spPr>
            <a:xfrm>
              <a:off x="3563888" y="4995614"/>
              <a:ext cx="94468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B050"/>
                  </a:solidFill>
                </a:rPr>
                <a:t>Kaskáda</a:t>
              </a:r>
            </a:p>
            <a:p>
              <a:r>
                <a:rPr lang="cs-CZ" dirty="0">
                  <a:solidFill>
                    <a:srgbClr val="00B050"/>
                  </a:solidFill>
                </a:rPr>
                <a:t>energie</a:t>
              </a:r>
            </a:p>
          </p:txBody>
        </p:sp>
        <p:sp>
          <p:nvSpPr>
            <p:cNvPr id="130" name="TextovéPole 129"/>
            <p:cNvSpPr txBox="1"/>
            <p:nvPr/>
          </p:nvSpPr>
          <p:spPr>
            <a:xfrm>
              <a:off x="5508104" y="3987502"/>
              <a:ext cx="1023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B050"/>
                  </a:solidFill>
                </a:rPr>
                <a:t>Kaskáda</a:t>
              </a:r>
            </a:p>
            <a:p>
              <a:r>
                <a:rPr lang="cs-CZ" dirty="0" err="1">
                  <a:solidFill>
                    <a:srgbClr val="00B050"/>
                  </a:solidFill>
                </a:rPr>
                <a:t>enstrofie</a:t>
              </a:r>
              <a:endParaRPr lang="cs-CZ" dirty="0">
                <a:solidFill>
                  <a:srgbClr val="00B050"/>
                </a:solidFill>
              </a:endParaRPr>
            </a:p>
          </p:txBody>
        </p:sp>
        <p:sp>
          <p:nvSpPr>
            <p:cNvPr id="132" name="Obdélník 131"/>
            <p:cNvSpPr/>
            <p:nvPr/>
          </p:nvSpPr>
          <p:spPr>
            <a:xfrm>
              <a:off x="7236296" y="4131518"/>
              <a:ext cx="16350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dirty="0"/>
                <a:t>1967 </a:t>
              </a:r>
              <a:r>
                <a:rPr lang="cs-CZ" dirty="0" err="1"/>
                <a:t>Kraichnan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Richardsonova</a:t>
            </a:r>
            <a:r>
              <a:rPr lang="cs-CZ" dirty="0"/>
              <a:t> kaskáda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Největší víry</a:t>
            </a:r>
          </a:p>
          <a:p>
            <a:r>
              <a:rPr lang="cs-CZ" dirty="0"/>
              <a:t>Rozpad velkých vírů &gt; menší</a:t>
            </a:r>
          </a:p>
          <a:p>
            <a:r>
              <a:rPr lang="cs-CZ" dirty="0"/>
              <a:t>Energetická kaskáda  </a:t>
            </a:r>
          </a:p>
        </p:txBody>
      </p:sp>
      <p:sp>
        <p:nvSpPr>
          <p:cNvPr id="4" name="Obdélník 3"/>
          <p:cNvSpPr/>
          <p:nvPr/>
        </p:nvSpPr>
        <p:spPr>
          <a:xfrm>
            <a:off x="5436096" y="1196752"/>
            <a:ext cx="2153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L.F. </a:t>
            </a:r>
            <a:r>
              <a:rPr lang="cs-CZ" dirty="0" err="1"/>
              <a:t>Richardson</a:t>
            </a:r>
            <a:r>
              <a:rPr lang="cs-CZ" dirty="0"/>
              <a:t>, 1922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259138" y="1700808"/>
          <a:ext cx="2343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307880" imgH="228600" progId="Equation.DSMT4">
                  <p:embed/>
                </p:oleObj>
              </mc:Choice>
              <mc:Fallback>
                <p:oleObj name="Equation" r:id="rId3" imgW="130788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138" y="1700808"/>
                        <a:ext cx="2343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Skupina 23"/>
          <p:cNvGrpSpPr/>
          <p:nvPr/>
        </p:nvGrpSpPr>
        <p:grpSpPr>
          <a:xfrm>
            <a:off x="755576" y="3573016"/>
            <a:ext cx="3108920" cy="2590165"/>
            <a:chOff x="755576" y="3573016"/>
            <a:chExt cx="3108920" cy="2590165"/>
          </a:xfrm>
        </p:grpSpPr>
        <p:pic>
          <p:nvPicPr>
            <p:cNvPr id="10" name="Obrázek 1235" descr="kaskada.bmp"/>
            <p:cNvPicPr/>
            <p:nvPr/>
          </p:nvPicPr>
          <p:blipFill>
            <a:blip r:embed="rId5" cstate="print">
              <a:grayscl/>
            </a:blip>
            <a:stretch>
              <a:fillRect/>
            </a:stretch>
          </p:blipFill>
          <p:spPr>
            <a:xfrm>
              <a:off x="1115616" y="3573016"/>
              <a:ext cx="2743200" cy="2590165"/>
            </a:xfrm>
            <a:prstGeom prst="rect">
              <a:avLst/>
            </a:prstGeom>
          </p:spPr>
        </p:pic>
        <p:graphicFrame>
          <p:nvGraphicFramePr>
            <p:cNvPr id="13" name="Object 1"/>
            <p:cNvGraphicFramePr>
              <a:graphicFrameLocks noChangeAspect="1"/>
            </p:cNvGraphicFramePr>
            <p:nvPr/>
          </p:nvGraphicFramePr>
          <p:xfrm>
            <a:off x="755576" y="3717032"/>
            <a:ext cx="250825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6" imgW="139680" imgH="228600" progId="Equation.DSMT4">
                    <p:embed/>
                  </p:oleObj>
                </mc:Choice>
                <mc:Fallback>
                  <p:oleObj name="Equation" r:id="rId6" imgW="139680" imgH="2286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5576" y="3717032"/>
                          <a:ext cx="250825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"/>
            <p:cNvGraphicFramePr>
              <a:graphicFrameLocks noChangeAspect="1"/>
            </p:cNvGraphicFramePr>
            <p:nvPr/>
          </p:nvGraphicFramePr>
          <p:xfrm>
            <a:off x="755576" y="5661248"/>
            <a:ext cx="2286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8" imgW="126720" imgH="164880" progId="Equation.DSMT4">
                    <p:embed/>
                  </p:oleObj>
                </mc:Choice>
                <mc:Fallback>
                  <p:oleObj name="Equation" r:id="rId8" imgW="126720" imgH="1648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5576" y="5661248"/>
                          <a:ext cx="228600" cy="330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"/>
            <p:cNvGraphicFramePr>
              <a:graphicFrameLocks noChangeAspect="1"/>
            </p:cNvGraphicFramePr>
            <p:nvPr/>
          </p:nvGraphicFramePr>
          <p:xfrm>
            <a:off x="3563888" y="4797152"/>
            <a:ext cx="2286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10" imgW="126720" imgH="139680" progId="Equation.DSMT4">
                    <p:embed/>
                  </p:oleObj>
                </mc:Choice>
                <mc:Fallback>
                  <p:oleObj name="Equation" r:id="rId10" imgW="126720" imgH="1396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3888" y="4797152"/>
                          <a:ext cx="228600" cy="279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"/>
            <p:cNvGraphicFramePr>
              <a:graphicFrameLocks noChangeAspect="1"/>
            </p:cNvGraphicFramePr>
            <p:nvPr/>
          </p:nvGraphicFramePr>
          <p:xfrm>
            <a:off x="3635896" y="5661248"/>
            <a:ext cx="2286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12" imgW="126720" imgH="139680" progId="Equation.DSMT4">
                    <p:embed/>
                  </p:oleObj>
                </mc:Choice>
                <mc:Fallback>
                  <p:oleObj name="Equation" r:id="rId12" imgW="126720" imgH="13968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5896" y="5661248"/>
                          <a:ext cx="228600" cy="279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"/>
            <p:cNvGraphicFramePr>
              <a:graphicFrameLocks noChangeAspect="1"/>
            </p:cNvGraphicFramePr>
            <p:nvPr/>
          </p:nvGraphicFramePr>
          <p:xfrm>
            <a:off x="3635375" y="3751263"/>
            <a:ext cx="2286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14" imgW="126720" imgH="177480" progId="Equation.DSMT4">
                    <p:embed/>
                  </p:oleObj>
                </mc:Choice>
                <mc:Fallback>
                  <p:oleObj name="Equation" r:id="rId14" imgW="126720" imgH="177480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5375" y="3751263"/>
                          <a:ext cx="228600" cy="355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25" name="Skupina 24"/>
          <p:cNvGrpSpPr/>
          <p:nvPr/>
        </p:nvGrpSpPr>
        <p:grpSpPr>
          <a:xfrm>
            <a:off x="4044950" y="5059363"/>
            <a:ext cx="2079625" cy="1731962"/>
            <a:chOff x="4053557" y="5131371"/>
            <a:chExt cx="2079625" cy="1731962"/>
          </a:xfrm>
        </p:grpSpPr>
        <p:graphicFrame>
          <p:nvGraphicFramePr>
            <p:cNvPr id="1036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0626117"/>
                </p:ext>
              </p:extLst>
            </p:nvPr>
          </p:nvGraphicFramePr>
          <p:xfrm>
            <a:off x="4053557" y="5131371"/>
            <a:ext cx="1662113" cy="965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16" imgW="901440" imgH="482400" progId="Equation.DSMT4">
                    <p:embed/>
                  </p:oleObj>
                </mc:Choice>
                <mc:Fallback>
                  <p:oleObj name="Equation" r:id="rId16" imgW="901440" imgH="482400" progId="Equation.DSMT4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3557" y="5131371"/>
                          <a:ext cx="1662113" cy="965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8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8356247"/>
                </p:ext>
              </p:extLst>
            </p:nvPr>
          </p:nvGraphicFramePr>
          <p:xfrm>
            <a:off x="4072609" y="5881209"/>
            <a:ext cx="1198562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18" imgW="634725" imgH="228501" progId="Equation.DSMT4">
                    <p:embed/>
                  </p:oleObj>
                </mc:Choice>
                <mc:Fallback>
                  <p:oleObj name="Equation" r:id="rId18" imgW="634725" imgH="228501" progId="Equation.DSMT4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2609" y="5881209"/>
                          <a:ext cx="1198562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40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4962656"/>
                </p:ext>
              </p:extLst>
            </p:nvPr>
          </p:nvGraphicFramePr>
          <p:xfrm>
            <a:off x="4053557" y="6380733"/>
            <a:ext cx="2079625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20" imgW="1079280" imgH="241200" progId="Equation.DSMT4">
                    <p:embed/>
                  </p:oleObj>
                </mc:Choice>
                <mc:Fallback>
                  <p:oleObj name="Equation" r:id="rId20" imgW="1079280" imgH="241200" progId="Equation.DSMT4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3557" y="6380733"/>
                          <a:ext cx="2079625" cy="482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Skupina 25"/>
          <p:cNvGrpSpPr/>
          <p:nvPr/>
        </p:nvGrpSpPr>
        <p:grpSpPr>
          <a:xfrm>
            <a:off x="4823520" y="2708920"/>
            <a:ext cx="4320480" cy="1717905"/>
            <a:chOff x="4823520" y="2708920"/>
            <a:chExt cx="4320480" cy="1717905"/>
          </a:xfrm>
        </p:grpSpPr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4823520" y="2780928"/>
              <a:ext cx="4320480" cy="16458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ovéPole 20"/>
            <p:cNvSpPr txBox="1"/>
            <p:nvPr/>
          </p:nvSpPr>
          <p:spPr>
            <a:xfrm>
              <a:off x="5940152" y="2708920"/>
              <a:ext cx="783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err="1"/>
                <a:t>J.Swift</a:t>
              </a:r>
              <a:endParaRPr lang="cs-CZ" dirty="0"/>
            </a:p>
          </p:txBody>
        </p:sp>
      </p:grpSp>
      <p:grpSp>
        <p:nvGrpSpPr>
          <p:cNvPr id="27" name="Skupina 26"/>
          <p:cNvGrpSpPr/>
          <p:nvPr/>
        </p:nvGrpSpPr>
        <p:grpSpPr>
          <a:xfrm>
            <a:off x="5400668" y="4293096"/>
            <a:ext cx="3743332" cy="1119029"/>
            <a:chOff x="5400668" y="4293096"/>
            <a:chExt cx="3743332" cy="1119029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5400668" y="4581128"/>
              <a:ext cx="374333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2698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„</a:t>
              </a:r>
              <a:r>
                <a:rPr kumimoji="0" lang="en-US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Big whorls have little whorls</a:t>
              </a:r>
              <a:endParaRPr kumimoji="0" 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2698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That feed on their velocity,</a:t>
              </a:r>
              <a:endParaRPr kumimoji="0" 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2698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And little whorls have lesser whorls</a:t>
              </a:r>
              <a:endParaRPr kumimoji="0" 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2698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And so on to viscosity – in the molecular sense</a:t>
              </a:r>
              <a:r>
                <a:rPr kumimoji="0" lang="cs-CZ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.</a:t>
              </a:r>
              <a:r>
                <a:rPr kumimoji="0" lang="cs-CZ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“</a:t>
              </a:r>
              <a:endParaRPr kumimoji="0" 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bdélník 22"/>
            <p:cNvSpPr/>
            <p:nvPr/>
          </p:nvSpPr>
          <p:spPr>
            <a:xfrm>
              <a:off x="5724128" y="4293096"/>
              <a:ext cx="15752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dirty="0"/>
                <a:t>L.F. </a:t>
              </a:r>
              <a:r>
                <a:rPr lang="cs-CZ" dirty="0" err="1"/>
                <a:t>Richardson</a:t>
              </a:r>
              <a:endParaRPr lang="cs-CZ" dirty="0"/>
            </a:p>
          </p:txBody>
        </p:sp>
      </p:grp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xmlns="" id="{B65394E8-E717-4B17-9E22-77648C7202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815592"/>
              </p:ext>
            </p:extLst>
          </p:nvPr>
        </p:nvGraphicFramePr>
        <p:xfrm>
          <a:off x="7232576" y="5777185"/>
          <a:ext cx="1752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3" imgW="876240" imgH="444240" progId="Equation.DSMT4">
                  <p:embed/>
                </p:oleObj>
              </mc:Choice>
              <mc:Fallback>
                <p:oleObj name="Equation" r:id="rId23" imgW="8762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232576" y="5777185"/>
                        <a:ext cx="17526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Mechanismus kaskády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Zachování momentu hybnosti</a:t>
            </a:r>
          </a:p>
          <a:p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PROTAHOVÁNÍ</a:t>
            </a:r>
            <a:r>
              <a:rPr lang="cs-CZ" dirty="0"/>
              <a:t> vírů</a:t>
            </a:r>
          </a:p>
          <a:p>
            <a:r>
              <a:rPr lang="cs-CZ" dirty="0"/>
              <a:t>Generování vířivosti</a:t>
            </a:r>
          </a:p>
        </p:txBody>
      </p:sp>
      <p:pic>
        <p:nvPicPr>
          <p:cNvPr id="3" name="Picture 5" descr="kwan-qr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204864"/>
            <a:ext cx="225425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ska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0725" y="1289050"/>
            <a:ext cx="16573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Skupina 8"/>
          <p:cNvGrpSpPr/>
          <p:nvPr/>
        </p:nvGrpSpPr>
        <p:grpSpPr>
          <a:xfrm>
            <a:off x="3995936" y="4941168"/>
            <a:ext cx="2808312" cy="1652861"/>
            <a:chOff x="251520" y="3501008"/>
            <a:chExt cx="5121275" cy="3021013"/>
          </a:xfrm>
        </p:grpSpPr>
        <p:pic>
          <p:nvPicPr>
            <p:cNvPr id="5" name="Picture 4" descr="10829E5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01008"/>
              <a:ext cx="5121275" cy="302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Arc 11"/>
            <p:cNvSpPr>
              <a:spLocks/>
            </p:cNvSpPr>
            <p:nvPr/>
          </p:nvSpPr>
          <p:spPr bwMode="auto">
            <a:xfrm>
              <a:off x="971600" y="4725144"/>
              <a:ext cx="1150937" cy="317500"/>
            </a:xfrm>
            <a:custGeom>
              <a:avLst/>
              <a:gdLst>
                <a:gd name="T0" fmla="*/ 2147483647 w 42594"/>
                <a:gd name="T1" fmla="*/ 0 h 43200"/>
                <a:gd name="T2" fmla="*/ 0 w 42594"/>
                <a:gd name="T3" fmla="*/ 77841006 h 43200"/>
                <a:gd name="T4" fmla="*/ 2147483647 w 42594"/>
                <a:gd name="T5" fmla="*/ 63022228 h 43200"/>
                <a:gd name="T6" fmla="*/ 0 60000 65536"/>
                <a:gd name="T7" fmla="*/ 0 60000 65536"/>
                <a:gd name="T8" fmla="*/ 0 60000 65536"/>
                <a:gd name="T9" fmla="*/ 0 w 42594"/>
                <a:gd name="T10" fmla="*/ 0 h 43200"/>
                <a:gd name="T11" fmla="*/ 42594 w 42594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594" h="43200" fill="none" extrusionOk="0">
                  <a:moveTo>
                    <a:pt x="20993" y="0"/>
                  </a:moveTo>
                  <a:cubicBezTo>
                    <a:pt x="32923" y="0"/>
                    <a:pt x="42594" y="9670"/>
                    <a:pt x="42594" y="21600"/>
                  </a:cubicBezTo>
                  <a:cubicBezTo>
                    <a:pt x="42594" y="33529"/>
                    <a:pt x="32923" y="43200"/>
                    <a:pt x="20994" y="43200"/>
                  </a:cubicBezTo>
                  <a:cubicBezTo>
                    <a:pt x="11021" y="43200"/>
                    <a:pt x="2344" y="36372"/>
                    <a:pt x="-1" y="26679"/>
                  </a:cubicBezTo>
                </a:path>
                <a:path w="42594" h="43200" stroke="0" extrusionOk="0">
                  <a:moveTo>
                    <a:pt x="20993" y="0"/>
                  </a:moveTo>
                  <a:cubicBezTo>
                    <a:pt x="32923" y="0"/>
                    <a:pt x="42594" y="9670"/>
                    <a:pt x="42594" y="21600"/>
                  </a:cubicBezTo>
                  <a:cubicBezTo>
                    <a:pt x="42594" y="33529"/>
                    <a:pt x="32923" y="43200"/>
                    <a:pt x="20994" y="43200"/>
                  </a:cubicBezTo>
                  <a:cubicBezTo>
                    <a:pt x="11021" y="43200"/>
                    <a:pt x="2344" y="36372"/>
                    <a:pt x="-1" y="26679"/>
                  </a:cubicBezTo>
                  <a:lnTo>
                    <a:pt x="20994" y="21600"/>
                  </a:lnTo>
                  <a:close/>
                </a:path>
              </a:pathLst>
            </a:custGeom>
            <a:noFill/>
            <a:ln w="63500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" name="Arc 11"/>
            <p:cNvSpPr>
              <a:spLocks/>
            </p:cNvSpPr>
            <p:nvPr/>
          </p:nvSpPr>
          <p:spPr bwMode="auto">
            <a:xfrm>
              <a:off x="3205039" y="4797152"/>
              <a:ext cx="1150937" cy="317500"/>
            </a:xfrm>
            <a:custGeom>
              <a:avLst/>
              <a:gdLst>
                <a:gd name="T0" fmla="*/ 2147483647 w 42594"/>
                <a:gd name="T1" fmla="*/ 0 h 43200"/>
                <a:gd name="T2" fmla="*/ 0 w 42594"/>
                <a:gd name="T3" fmla="*/ 77841006 h 43200"/>
                <a:gd name="T4" fmla="*/ 2147483647 w 42594"/>
                <a:gd name="T5" fmla="*/ 63022228 h 43200"/>
                <a:gd name="T6" fmla="*/ 0 60000 65536"/>
                <a:gd name="T7" fmla="*/ 0 60000 65536"/>
                <a:gd name="T8" fmla="*/ 0 60000 65536"/>
                <a:gd name="T9" fmla="*/ 0 w 42594"/>
                <a:gd name="T10" fmla="*/ 0 h 43200"/>
                <a:gd name="T11" fmla="*/ 42594 w 42594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594" h="43200" fill="none" extrusionOk="0">
                  <a:moveTo>
                    <a:pt x="20993" y="0"/>
                  </a:moveTo>
                  <a:cubicBezTo>
                    <a:pt x="32923" y="0"/>
                    <a:pt x="42594" y="9670"/>
                    <a:pt x="42594" y="21600"/>
                  </a:cubicBezTo>
                  <a:cubicBezTo>
                    <a:pt x="42594" y="33529"/>
                    <a:pt x="32923" y="43200"/>
                    <a:pt x="20994" y="43200"/>
                  </a:cubicBezTo>
                  <a:cubicBezTo>
                    <a:pt x="11021" y="43200"/>
                    <a:pt x="2344" y="36372"/>
                    <a:pt x="-1" y="26679"/>
                  </a:cubicBezTo>
                </a:path>
                <a:path w="42594" h="43200" stroke="0" extrusionOk="0">
                  <a:moveTo>
                    <a:pt x="20993" y="0"/>
                  </a:moveTo>
                  <a:cubicBezTo>
                    <a:pt x="32923" y="0"/>
                    <a:pt x="42594" y="9670"/>
                    <a:pt x="42594" y="21600"/>
                  </a:cubicBezTo>
                  <a:cubicBezTo>
                    <a:pt x="42594" y="33529"/>
                    <a:pt x="32923" y="43200"/>
                    <a:pt x="20994" y="43200"/>
                  </a:cubicBezTo>
                  <a:cubicBezTo>
                    <a:pt x="11021" y="43200"/>
                    <a:pt x="2344" y="36372"/>
                    <a:pt x="-1" y="26679"/>
                  </a:cubicBezTo>
                  <a:lnTo>
                    <a:pt x="20994" y="21600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3" name="Skupina 32"/>
          <p:cNvGrpSpPr/>
          <p:nvPr/>
        </p:nvGrpSpPr>
        <p:grpSpPr>
          <a:xfrm>
            <a:off x="755576" y="3861048"/>
            <a:ext cx="3014663" cy="2338387"/>
            <a:chOff x="3130550" y="4052888"/>
            <a:chExt cx="3014663" cy="2338387"/>
          </a:xfrm>
        </p:grpSpPr>
        <p:sp>
          <p:nvSpPr>
            <p:cNvPr id="29698" name="Oval 2"/>
            <p:cNvSpPr>
              <a:spLocks noChangeAspect="1" noChangeArrowheads="1"/>
            </p:cNvSpPr>
            <p:nvPr/>
          </p:nvSpPr>
          <p:spPr bwMode="auto">
            <a:xfrm rot="16200000">
              <a:off x="3626643" y="5237957"/>
              <a:ext cx="874713" cy="6096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887400" prstMaterial="legacyWireframe">
              <a:bevelT w="13500" h="13500" prst="angle"/>
              <a:bevelB w="13500" h="13500" prst="angle"/>
              <a:extrusionClr>
                <a:srgbClr val="000000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cs-CZ"/>
            </a:p>
          </p:txBody>
        </p:sp>
        <p:sp>
          <p:nvSpPr>
            <p:cNvPr id="29699" name="Oval 3"/>
            <p:cNvSpPr>
              <a:spLocks noChangeAspect="1" noChangeArrowheads="1"/>
            </p:cNvSpPr>
            <p:nvPr/>
          </p:nvSpPr>
          <p:spPr bwMode="auto">
            <a:xfrm rot="16200000">
              <a:off x="3353594" y="5923757"/>
              <a:ext cx="439737" cy="3048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3630600" prstMaterial="legacyWireframe">
              <a:bevelT w="13500" h="13500" prst="angle"/>
              <a:bevelB w="13500" h="13500" prst="angle"/>
              <a:extrusionClr>
                <a:srgbClr val="000000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cs-CZ"/>
            </a:p>
          </p:txBody>
        </p:sp>
        <p:cxnSp>
          <p:nvCxnSpPr>
            <p:cNvPr id="29700" name="AutoShape 4"/>
            <p:cNvCxnSpPr>
              <a:cxnSpLocks noChangeShapeType="1"/>
            </p:cNvCxnSpPr>
            <p:nvPr/>
          </p:nvCxnSpPr>
          <p:spPr bwMode="auto">
            <a:xfrm>
              <a:off x="4735513" y="5514975"/>
              <a:ext cx="14097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29701" name="AutoShape 5"/>
            <p:cNvCxnSpPr>
              <a:cxnSpLocks noChangeShapeType="1"/>
            </p:cNvCxnSpPr>
            <p:nvPr/>
          </p:nvCxnSpPr>
          <p:spPr bwMode="auto">
            <a:xfrm flipV="1">
              <a:off x="4092575" y="4052888"/>
              <a:ext cx="0" cy="6953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29702" name="AutoShape 6"/>
            <p:cNvCxnSpPr>
              <a:cxnSpLocks noChangeShapeType="1"/>
            </p:cNvCxnSpPr>
            <p:nvPr/>
          </p:nvCxnSpPr>
          <p:spPr bwMode="auto">
            <a:xfrm flipV="1">
              <a:off x="5283200" y="4052888"/>
              <a:ext cx="333375" cy="3238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29703" name="AutoShape 7"/>
            <p:cNvSpPr>
              <a:spLocks noChangeArrowheads="1"/>
            </p:cNvSpPr>
            <p:nvPr/>
          </p:nvSpPr>
          <p:spPr bwMode="auto">
            <a:xfrm rot="-2620392">
              <a:off x="4935538" y="4400550"/>
              <a:ext cx="438150" cy="18097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704" name="AutoShape 8"/>
            <p:cNvSpPr>
              <a:spLocks noChangeArrowheads="1"/>
            </p:cNvSpPr>
            <p:nvPr/>
          </p:nvSpPr>
          <p:spPr bwMode="auto">
            <a:xfrm rot="8160000">
              <a:off x="3130550" y="6210300"/>
              <a:ext cx="438150" cy="18097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29705" name="AutoShape 9"/>
            <p:cNvCxnSpPr>
              <a:cxnSpLocks noChangeShapeType="1"/>
            </p:cNvCxnSpPr>
            <p:nvPr/>
          </p:nvCxnSpPr>
          <p:spPr bwMode="auto">
            <a:xfrm flipH="1">
              <a:off x="3957638" y="4206875"/>
              <a:ext cx="4762" cy="4762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</p:cxnSp>
        <p:cxnSp>
          <p:nvCxnSpPr>
            <p:cNvPr id="29706" name="AutoShape 10"/>
            <p:cNvCxnSpPr>
              <a:cxnSpLocks noChangeShapeType="1"/>
            </p:cNvCxnSpPr>
            <p:nvPr/>
          </p:nvCxnSpPr>
          <p:spPr bwMode="auto">
            <a:xfrm flipH="1">
              <a:off x="3536950" y="5078413"/>
              <a:ext cx="193675" cy="16668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29707" name="AutoShape 11"/>
            <p:cNvCxnSpPr>
              <a:cxnSpLocks noChangeShapeType="1"/>
            </p:cNvCxnSpPr>
            <p:nvPr/>
          </p:nvCxnSpPr>
          <p:spPr bwMode="auto">
            <a:xfrm flipV="1">
              <a:off x="4303713" y="4427538"/>
              <a:ext cx="150812" cy="127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29708" name="AutoShape 12"/>
            <p:cNvCxnSpPr>
              <a:cxnSpLocks noChangeShapeType="1"/>
            </p:cNvCxnSpPr>
            <p:nvPr/>
          </p:nvCxnSpPr>
          <p:spPr bwMode="auto">
            <a:xfrm flipV="1">
              <a:off x="5105400" y="5127625"/>
              <a:ext cx="127000" cy="1016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29709" name="AutoShape 13"/>
            <p:cNvCxnSpPr>
              <a:cxnSpLocks noChangeShapeType="1"/>
            </p:cNvCxnSpPr>
            <p:nvPr/>
          </p:nvCxnSpPr>
          <p:spPr bwMode="auto">
            <a:xfrm flipH="1">
              <a:off x="4368800" y="5729288"/>
              <a:ext cx="257175" cy="2238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29710" name="AutoShape 14"/>
            <p:cNvCxnSpPr>
              <a:cxnSpLocks noChangeShapeType="1"/>
            </p:cNvCxnSpPr>
            <p:nvPr/>
          </p:nvCxnSpPr>
          <p:spPr bwMode="auto">
            <a:xfrm>
              <a:off x="5016500" y="5600700"/>
              <a:ext cx="4953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</p:cxnSp>
        <p:cxnSp>
          <p:nvCxnSpPr>
            <p:cNvPr id="29711" name="AutoShape 15"/>
            <p:cNvCxnSpPr>
              <a:cxnSpLocks noChangeShapeType="1"/>
            </p:cNvCxnSpPr>
            <p:nvPr/>
          </p:nvCxnSpPr>
          <p:spPr bwMode="auto">
            <a:xfrm flipV="1">
              <a:off x="5281613" y="5438775"/>
              <a:ext cx="396875" cy="1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</p:cxnSp>
        <p:cxnSp>
          <p:nvCxnSpPr>
            <p:cNvPr id="29712" name="AutoShape 16"/>
            <p:cNvCxnSpPr>
              <a:cxnSpLocks noChangeShapeType="1"/>
            </p:cNvCxnSpPr>
            <p:nvPr/>
          </p:nvCxnSpPr>
          <p:spPr bwMode="auto">
            <a:xfrm>
              <a:off x="4183063" y="4132263"/>
              <a:ext cx="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</p:cxnSp>
        <p:sp>
          <p:nvSpPr>
            <p:cNvPr id="29713" name="Arc 17"/>
            <p:cNvSpPr>
              <a:spLocks/>
            </p:cNvSpPr>
            <p:nvPr/>
          </p:nvSpPr>
          <p:spPr bwMode="auto">
            <a:xfrm rot="18529102" flipV="1">
              <a:off x="3495675" y="4560888"/>
              <a:ext cx="444500" cy="444500"/>
            </a:xfrm>
            <a:custGeom>
              <a:avLst/>
              <a:gdLst>
                <a:gd name="G0" fmla="+- 7667 0 0"/>
                <a:gd name="G1" fmla="+- 21600 0 0"/>
                <a:gd name="G2" fmla="+- 21600 0 0"/>
                <a:gd name="T0" fmla="*/ 0 w 21496"/>
                <a:gd name="T1" fmla="*/ 1407 h 21600"/>
                <a:gd name="T2" fmla="*/ 21496 w 21496"/>
                <a:gd name="T3" fmla="*/ 5007 h 21600"/>
                <a:gd name="T4" fmla="*/ 7667 w 2149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96" h="21600" fill="none" extrusionOk="0">
                  <a:moveTo>
                    <a:pt x="-1" y="1406"/>
                  </a:moveTo>
                  <a:cubicBezTo>
                    <a:pt x="2449" y="476"/>
                    <a:pt x="5047" y="-1"/>
                    <a:pt x="7667" y="0"/>
                  </a:cubicBezTo>
                  <a:cubicBezTo>
                    <a:pt x="12720" y="0"/>
                    <a:pt x="17613" y="1771"/>
                    <a:pt x="21495" y="5007"/>
                  </a:cubicBezTo>
                </a:path>
                <a:path w="21496" h="21600" stroke="0" extrusionOk="0">
                  <a:moveTo>
                    <a:pt x="-1" y="1406"/>
                  </a:moveTo>
                  <a:cubicBezTo>
                    <a:pt x="2449" y="476"/>
                    <a:pt x="5047" y="-1"/>
                    <a:pt x="7667" y="0"/>
                  </a:cubicBezTo>
                  <a:cubicBezTo>
                    <a:pt x="12720" y="0"/>
                    <a:pt x="17613" y="1771"/>
                    <a:pt x="21495" y="5007"/>
                  </a:cubicBezTo>
                  <a:lnTo>
                    <a:pt x="766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714" name="Arc 18"/>
            <p:cNvSpPr>
              <a:spLocks/>
            </p:cNvSpPr>
            <p:nvPr/>
          </p:nvSpPr>
          <p:spPr bwMode="auto">
            <a:xfrm flipH="1" flipV="1">
              <a:off x="5040313" y="5229225"/>
              <a:ext cx="242887" cy="21113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142 w 21600"/>
                <a:gd name="T1" fmla="*/ 0 h 36227"/>
                <a:gd name="T2" fmla="*/ 15893 w 21600"/>
                <a:gd name="T3" fmla="*/ 36227 h 36227"/>
                <a:gd name="T4" fmla="*/ 0 w 21600"/>
                <a:gd name="T5" fmla="*/ 21600 h 36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6227" fill="none" extrusionOk="0">
                  <a:moveTo>
                    <a:pt x="141" y="0"/>
                  </a:moveTo>
                  <a:cubicBezTo>
                    <a:pt x="12015" y="78"/>
                    <a:pt x="21600" y="9726"/>
                    <a:pt x="21600" y="21600"/>
                  </a:cubicBezTo>
                  <a:cubicBezTo>
                    <a:pt x="21600" y="27019"/>
                    <a:pt x="19563" y="32240"/>
                    <a:pt x="15893" y="36227"/>
                  </a:cubicBezTo>
                </a:path>
                <a:path w="21600" h="36227" stroke="0" extrusionOk="0">
                  <a:moveTo>
                    <a:pt x="141" y="0"/>
                  </a:moveTo>
                  <a:cubicBezTo>
                    <a:pt x="12015" y="78"/>
                    <a:pt x="21600" y="9726"/>
                    <a:pt x="21600" y="21600"/>
                  </a:cubicBezTo>
                  <a:cubicBezTo>
                    <a:pt x="21600" y="27019"/>
                    <a:pt x="19563" y="32240"/>
                    <a:pt x="15893" y="3622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715" name="Arc 19"/>
            <p:cNvSpPr>
              <a:spLocks/>
            </p:cNvSpPr>
            <p:nvPr/>
          </p:nvSpPr>
          <p:spPr bwMode="auto">
            <a:xfrm flipH="1">
              <a:off x="4625975" y="5600700"/>
              <a:ext cx="412750" cy="28575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054"/>
                <a:gd name="T1" fmla="*/ 0 h 21600"/>
                <a:gd name="T2" fmla="*/ 18054 w 18054"/>
                <a:gd name="T3" fmla="*/ 9742 h 21600"/>
                <a:gd name="T4" fmla="*/ 0 w 1805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054" h="21600" fill="none" extrusionOk="0">
                  <a:moveTo>
                    <a:pt x="-1" y="0"/>
                  </a:moveTo>
                  <a:cubicBezTo>
                    <a:pt x="7274" y="0"/>
                    <a:pt x="14060" y="3661"/>
                    <a:pt x="18054" y="9741"/>
                  </a:cubicBezTo>
                </a:path>
                <a:path w="18054" h="21600" stroke="0" extrusionOk="0">
                  <a:moveTo>
                    <a:pt x="-1" y="0"/>
                  </a:moveTo>
                  <a:cubicBezTo>
                    <a:pt x="7274" y="0"/>
                    <a:pt x="14060" y="3661"/>
                    <a:pt x="18054" y="974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716" name="Arc 20"/>
            <p:cNvSpPr>
              <a:spLocks/>
            </p:cNvSpPr>
            <p:nvPr/>
          </p:nvSpPr>
          <p:spPr bwMode="auto">
            <a:xfrm flipH="1" flipV="1">
              <a:off x="4183063" y="4437063"/>
              <a:ext cx="119062" cy="128587"/>
            </a:xfrm>
            <a:custGeom>
              <a:avLst/>
              <a:gdLst>
                <a:gd name="G0" fmla="+- 9062 0 0"/>
                <a:gd name="G1" fmla="+- 21600 0 0"/>
                <a:gd name="G2" fmla="+- 21600 0 0"/>
                <a:gd name="T0" fmla="*/ 0 w 30662"/>
                <a:gd name="T1" fmla="*/ 1993 h 23443"/>
                <a:gd name="T2" fmla="*/ 30583 w 30662"/>
                <a:gd name="T3" fmla="*/ 23443 h 23443"/>
                <a:gd name="T4" fmla="*/ 9062 w 30662"/>
                <a:gd name="T5" fmla="*/ 21600 h 23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662" h="23443" fill="none" extrusionOk="0">
                  <a:moveTo>
                    <a:pt x="-1" y="1992"/>
                  </a:moveTo>
                  <a:cubicBezTo>
                    <a:pt x="2840" y="679"/>
                    <a:pt x="5932" y="-1"/>
                    <a:pt x="9062" y="0"/>
                  </a:cubicBezTo>
                  <a:cubicBezTo>
                    <a:pt x="20991" y="0"/>
                    <a:pt x="30662" y="9670"/>
                    <a:pt x="30662" y="21600"/>
                  </a:cubicBezTo>
                  <a:cubicBezTo>
                    <a:pt x="30662" y="22215"/>
                    <a:pt x="30635" y="22830"/>
                    <a:pt x="30583" y="23443"/>
                  </a:cubicBezTo>
                </a:path>
                <a:path w="30662" h="23443" stroke="0" extrusionOk="0">
                  <a:moveTo>
                    <a:pt x="-1" y="1992"/>
                  </a:moveTo>
                  <a:cubicBezTo>
                    <a:pt x="2840" y="679"/>
                    <a:pt x="5932" y="-1"/>
                    <a:pt x="9062" y="0"/>
                  </a:cubicBezTo>
                  <a:cubicBezTo>
                    <a:pt x="20991" y="0"/>
                    <a:pt x="30662" y="9670"/>
                    <a:pt x="30662" y="21600"/>
                  </a:cubicBezTo>
                  <a:cubicBezTo>
                    <a:pt x="30662" y="22215"/>
                    <a:pt x="30635" y="22830"/>
                    <a:pt x="30583" y="23443"/>
                  </a:cubicBezTo>
                  <a:lnTo>
                    <a:pt x="9062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pic>
        <p:nvPicPr>
          <p:cNvPr id="34" name="Obrázek 33" descr="pirouette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188640"/>
            <a:ext cx="1133475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Kaskáda vírů</a:t>
            </a:r>
          </a:p>
        </p:txBody>
      </p:sp>
      <p:sp>
        <p:nvSpPr>
          <p:cNvPr id="69" name="Zástupný symbol pro obsah 6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Protahování vírů</a:t>
            </a:r>
          </a:p>
          <a:p>
            <a:r>
              <a:rPr lang="cs-CZ" dirty="0"/>
              <a:t>Biot-</a:t>
            </a:r>
            <a:r>
              <a:rPr lang="cs-CZ" dirty="0" err="1"/>
              <a:t>Savart</a:t>
            </a:r>
            <a:endParaRPr lang="cs-CZ" dirty="0"/>
          </a:p>
        </p:txBody>
      </p:sp>
      <p:sp>
        <p:nvSpPr>
          <p:cNvPr id="32771" name="AutoShape 3"/>
          <p:cNvSpPr>
            <a:spLocks noChangeAspect="1" noChangeArrowheads="1"/>
          </p:cNvSpPr>
          <p:nvPr/>
        </p:nvSpPr>
        <p:spPr bwMode="auto">
          <a:xfrm>
            <a:off x="1619672" y="2924944"/>
            <a:ext cx="6038850" cy="34972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pic>
        <p:nvPicPr>
          <p:cNvPr id="32834" name="Picture 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852936"/>
            <a:ext cx="2987824" cy="2405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35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628800"/>
            <a:ext cx="3651409" cy="464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TextovéPole 69"/>
          <p:cNvSpPr txBox="1"/>
          <p:nvPr/>
        </p:nvSpPr>
        <p:spPr>
          <a:xfrm>
            <a:off x="3491880" y="5733256"/>
            <a:ext cx="1551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Isotropie </a:t>
            </a:r>
            <a:r>
              <a:rPr lang="en-US" sz="2400" b="1" dirty="0">
                <a:solidFill>
                  <a:srgbClr val="FF0000"/>
                </a:solidFill>
              </a:rPr>
              <a:t>&gt;</a:t>
            </a:r>
            <a:endParaRPr lang="cs-CZ" sz="2400" b="1" dirty="0">
              <a:solidFill>
                <a:srgbClr val="FF0000"/>
              </a:solidFill>
            </a:endParaRPr>
          </a:p>
        </p:txBody>
      </p:sp>
      <p:cxnSp>
        <p:nvCxnSpPr>
          <p:cNvPr id="72" name="Přímá spojovací šipka 71"/>
          <p:cNvCxnSpPr/>
          <p:nvPr/>
        </p:nvCxnSpPr>
        <p:spPr>
          <a:xfrm rot="10800000" flipV="1">
            <a:off x="4572000" y="2276872"/>
            <a:ext cx="172819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ovací šipka 73"/>
          <p:cNvCxnSpPr/>
          <p:nvPr/>
        </p:nvCxnSpPr>
        <p:spPr>
          <a:xfrm rot="10800000" flipV="1">
            <a:off x="3923928" y="3212976"/>
            <a:ext cx="172819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ovací šipka 75"/>
          <p:cNvCxnSpPr/>
          <p:nvPr/>
        </p:nvCxnSpPr>
        <p:spPr>
          <a:xfrm rot="10800000" flipV="1">
            <a:off x="2987824" y="2996952"/>
            <a:ext cx="43204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Přímá spojovací šipka 77"/>
          <p:cNvCxnSpPr/>
          <p:nvPr/>
        </p:nvCxnSpPr>
        <p:spPr>
          <a:xfrm rot="10800000" flipV="1">
            <a:off x="3275856" y="3861048"/>
            <a:ext cx="208823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Přímá spojovací šipka 79"/>
          <p:cNvCxnSpPr/>
          <p:nvPr/>
        </p:nvCxnSpPr>
        <p:spPr>
          <a:xfrm rot="10800000" flipV="1">
            <a:off x="3851920" y="3861048"/>
            <a:ext cx="230425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Přímá spojovací šipka 81"/>
          <p:cNvCxnSpPr/>
          <p:nvPr/>
        </p:nvCxnSpPr>
        <p:spPr>
          <a:xfrm rot="10800000">
            <a:off x="2339752" y="3717032"/>
            <a:ext cx="46805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Přímá spojovací šipka 83"/>
          <p:cNvCxnSpPr/>
          <p:nvPr/>
        </p:nvCxnSpPr>
        <p:spPr>
          <a:xfrm rot="10800000" flipV="1">
            <a:off x="2555776" y="3861048"/>
            <a:ext cx="532859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ovací šipka 90"/>
          <p:cNvCxnSpPr/>
          <p:nvPr/>
        </p:nvCxnSpPr>
        <p:spPr>
          <a:xfrm rot="5400000" flipH="1" flipV="1">
            <a:off x="-108520" y="5013176"/>
            <a:ext cx="1296144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ovací šipka 92"/>
          <p:cNvCxnSpPr/>
          <p:nvPr/>
        </p:nvCxnSpPr>
        <p:spPr>
          <a:xfrm>
            <a:off x="539552" y="5661248"/>
            <a:ext cx="1584176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ovací šipka 94"/>
          <p:cNvCxnSpPr/>
          <p:nvPr/>
        </p:nvCxnSpPr>
        <p:spPr>
          <a:xfrm flipV="1">
            <a:off x="539552" y="5085184"/>
            <a:ext cx="1224136" cy="57606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ovéPole 96"/>
          <p:cNvSpPr txBox="1"/>
          <p:nvPr/>
        </p:nvSpPr>
        <p:spPr>
          <a:xfrm>
            <a:off x="1763688" y="5661248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ovéPole 97"/>
          <p:cNvSpPr txBox="1"/>
          <p:nvPr/>
        </p:nvSpPr>
        <p:spPr>
          <a:xfrm>
            <a:off x="1691680" y="5013176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TextovéPole 98"/>
          <p:cNvSpPr txBox="1"/>
          <p:nvPr/>
        </p:nvSpPr>
        <p:spPr>
          <a:xfrm>
            <a:off x="539552" y="4365104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Kolmogorov</a:t>
            </a:r>
            <a:r>
              <a:rPr lang="cs-CZ" dirty="0"/>
              <a:t> K41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cs-CZ" b="1" dirty="0"/>
              <a:t>Hypotéza lokální izotropie</a:t>
            </a:r>
            <a:r>
              <a:rPr lang="cs-CZ" dirty="0"/>
              <a:t>: </a:t>
            </a:r>
            <a:r>
              <a:rPr lang="cs-CZ" i="1" dirty="0"/>
              <a:t>Při dostatečně vysokých </a:t>
            </a:r>
            <a:r>
              <a:rPr lang="cs-CZ" sz="3600" i="1" dirty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cs-CZ" i="1" dirty="0"/>
              <a:t> jsou pohyby malých měřítek </a:t>
            </a:r>
            <a:r>
              <a:rPr lang="cs-CZ" sz="3600" i="1" dirty="0">
                <a:latin typeface="Brush Script MT" pitchFamily="66" charset="0"/>
              </a:rPr>
              <a:t>l</a:t>
            </a:r>
            <a:r>
              <a:rPr lang="cs-CZ" sz="3600" b="1" i="1" dirty="0">
                <a:latin typeface="Brush Script MT" pitchFamily="66" charset="0"/>
              </a:rPr>
              <a:t> </a:t>
            </a:r>
            <a:r>
              <a:rPr lang="cs-CZ" sz="3600" i="1" dirty="0"/>
              <a:t>&lt;&lt; </a:t>
            </a:r>
            <a:r>
              <a:rPr lang="cs-CZ" sz="3600" i="1" dirty="0">
                <a:latin typeface="Brush Script MT" pitchFamily="66" charset="0"/>
              </a:rPr>
              <a:t>l</a:t>
            </a:r>
            <a:r>
              <a:rPr lang="cs-CZ" sz="3600" i="1" baseline="-25000" dirty="0"/>
              <a:t>0</a:t>
            </a:r>
            <a:r>
              <a:rPr lang="cs-CZ" sz="3600" i="1" dirty="0"/>
              <a:t> </a:t>
            </a:r>
            <a:r>
              <a:rPr lang="cs-CZ" i="1" dirty="0"/>
              <a:t>statisticky izotropní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Hranice </a:t>
            </a:r>
            <a:r>
              <a:rPr lang="cs-CZ" sz="3600" i="1" dirty="0" err="1">
                <a:latin typeface="Brush Script MT" pitchFamily="66" charset="0"/>
              </a:rPr>
              <a:t>l</a:t>
            </a:r>
            <a:r>
              <a:rPr lang="cs-CZ" sz="3600" i="1" baseline="-25000" dirty="0" err="1"/>
              <a:t>EI</a:t>
            </a:r>
            <a:r>
              <a:rPr lang="cs-CZ" sz="3600" i="1" dirty="0"/>
              <a:t> </a:t>
            </a:r>
            <a:r>
              <a:rPr lang="cs-CZ" sz="3600" i="1" dirty="0">
                <a:latin typeface="Times New Roman" pitchFamily="18" charset="0"/>
                <a:cs typeface="Times New Roman" pitchFamily="18" charset="0"/>
              </a:rPr>
              <a:t>≈ 1/6 </a:t>
            </a:r>
            <a:r>
              <a:rPr lang="cs-CZ" sz="3600" i="1" dirty="0">
                <a:latin typeface="Brush Script MT" pitchFamily="66" charset="0"/>
              </a:rPr>
              <a:t>l</a:t>
            </a:r>
            <a:r>
              <a:rPr lang="cs-CZ" sz="3600" i="1" baseline="-25000" dirty="0"/>
              <a:t>0</a:t>
            </a:r>
            <a:endParaRPr lang="cs-CZ" sz="36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Kolmogorov</a:t>
            </a:r>
            <a:r>
              <a:rPr lang="cs-CZ" dirty="0"/>
              <a:t> K41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b="1" dirty="0" err="1"/>
              <a:t>Kolmogorovova</a:t>
            </a:r>
            <a:r>
              <a:rPr lang="cs-CZ" b="1" dirty="0"/>
              <a:t> první podobnostní hypotéza:</a:t>
            </a:r>
            <a:r>
              <a:rPr lang="cs-CZ" dirty="0"/>
              <a:t> </a:t>
            </a:r>
            <a:r>
              <a:rPr lang="cs-CZ" i="1" dirty="0"/>
              <a:t>v turbulentním proudu při dostatečně vysokých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cs-CZ" i="1" dirty="0"/>
              <a:t> mají statistiky pohybů malých měřítek </a:t>
            </a:r>
            <a:r>
              <a:rPr lang="cs-CZ" i="1" dirty="0">
                <a:latin typeface="Brush Script MT" pitchFamily="66" charset="0"/>
              </a:rPr>
              <a:t>l</a:t>
            </a:r>
            <a:r>
              <a:rPr lang="cs-CZ" b="1" i="1" dirty="0">
                <a:latin typeface="Brush Script MT" pitchFamily="66" charset="0"/>
              </a:rPr>
              <a:t> </a:t>
            </a:r>
            <a:r>
              <a:rPr lang="cs-CZ" i="1" dirty="0"/>
              <a:t>&lt; </a:t>
            </a:r>
            <a:r>
              <a:rPr lang="cs-CZ" i="1" dirty="0" err="1">
                <a:latin typeface="Brush Script MT" pitchFamily="66" charset="0"/>
              </a:rPr>
              <a:t>l</a:t>
            </a:r>
            <a:r>
              <a:rPr lang="cs-CZ" i="1" baseline="-25000" dirty="0" err="1"/>
              <a:t>EI</a:t>
            </a:r>
            <a:r>
              <a:rPr lang="cs-CZ" i="1" baseline="-25000" dirty="0"/>
              <a:t> </a:t>
            </a:r>
            <a:r>
              <a:rPr lang="cs-CZ" i="1" dirty="0"/>
              <a:t> univerzální tvar a závisejí pouze na měřítku </a:t>
            </a:r>
            <a:r>
              <a:rPr lang="cs-CZ" i="1" dirty="0">
                <a:latin typeface="Brush Script MT" pitchFamily="66" charset="0"/>
              </a:rPr>
              <a:t>l</a:t>
            </a:r>
            <a:r>
              <a:rPr lang="cs-CZ" i="1" dirty="0"/>
              <a:t>, vazkosti </a:t>
            </a:r>
            <a:r>
              <a:rPr lang="cs-CZ" i="1" dirty="0">
                <a:latin typeface="Symbol" panose="05050102010706020507" pitchFamily="18" charset="2"/>
              </a:rPr>
              <a:t>n </a:t>
            </a:r>
            <a:r>
              <a:rPr lang="cs-CZ" i="1" dirty="0"/>
              <a:t> a rychlosti disipace </a:t>
            </a:r>
            <a:r>
              <a:rPr lang="cs-CZ" i="1" dirty="0">
                <a:latin typeface="Symbol" panose="05050102010706020507" pitchFamily="18" charset="2"/>
              </a:rPr>
              <a:t>e</a:t>
            </a:r>
            <a:r>
              <a:rPr lang="cs-CZ" i="1" dirty="0"/>
              <a:t>.</a:t>
            </a:r>
            <a:endParaRPr lang="cs-CZ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2555776" y="4869160"/>
            <a:ext cx="61853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>
                <a:solidFill>
                  <a:srgbClr val="FF0000"/>
                </a:solidFill>
              </a:rPr>
              <a:t>Oblast univerzální rovnováhy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Kolmogorov</a:t>
            </a:r>
            <a:r>
              <a:rPr lang="cs-CZ" dirty="0"/>
              <a:t> K41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b="1" dirty="0" err="1"/>
              <a:t>Kolmogorovova</a:t>
            </a:r>
            <a:r>
              <a:rPr lang="cs-CZ" b="1" dirty="0"/>
              <a:t> druhá podobnostní hypotéza</a:t>
            </a:r>
            <a:r>
              <a:rPr lang="cs-CZ" dirty="0"/>
              <a:t> </a:t>
            </a:r>
            <a:r>
              <a:rPr lang="cs-CZ" i="1" dirty="0"/>
              <a:t>v každém turbulentním proudění při velmi vysokém </a:t>
            </a:r>
            <a:r>
              <a:rPr lang="cs-CZ" sz="3600" i="1" dirty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cs-CZ" i="1" dirty="0"/>
              <a:t> blížícím se k nekonečnu mají pohyby turbulentních měřítek </a:t>
            </a:r>
            <a:r>
              <a:rPr lang="cs-CZ" sz="3600" i="1" dirty="0">
                <a:latin typeface="Brush Script MT" pitchFamily="66" charset="0"/>
              </a:rPr>
              <a:t>l</a:t>
            </a:r>
            <a:r>
              <a:rPr lang="cs-CZ" i="1" dirty="0"/>
              <a:t> takových, že platí </a:t>
            </a:r>
            <a:r>
              <a:rPr lang="cs-CZ" sz="3600" i="1" dirty="0">
                <a:latin typeface="Brush Script MT" pitchFamily="66" charset="0"/>
              </a:rPr>
              <a:t>l</a:t>
            </a:r>
            <a:r>
              <a:rPr lang="cs-CZ" sz="36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sz="3600" b="1" i="1" dirty="0">
                <a:latin typeface="Brush Script MT" pitchFamily="66" charset="0"/>
              </a:rPr>
              <a:t> </a:t>
            </a:r>
            <a:r>
              <a:rPr lang="cs-CZ" sz="3600" i="1" dirty="0"/>
              <a:t>&lt;&lt; </a:t>
            </a:r>
            <a:r>
              <a:rPr lang="cs-CZ" sz="3600" i="1" dirty="0">
                <a:latin typeface="Brush Script MT" pitchFamily="66" charset="0"/>
              </a:rPr>
              <a:t>l</a:t>
            </a:r>
            <a:r>
              <a:rPr lang="cs-CZ" sz="3600" i="1" dirty="0"/>
              <a:t> &lt;&lt; η</a:t>
            </a:r>
            <a:r>
              <a:rPr lang="cs-CZ" i="1" dirty="0"/>
              <a:t>, univerzální tvar a je závislá pouze na rychlosti disipace  </a:t>
            </a:r>
            <a:r>
              <a:rPr lang="cs-CZ" i="1" dirty="0">
                <a:latin typeface="Symbol" panose="05050102010706020507" pitchFamily="18" charset="2"/>
              </a:rPr>
              <a:t>e</a:t>
            </a:r>
            <a:r>
              <a:rPr lang="cs-CZ" i="1" dirty="0"/>
              <a:t>  a nikoli na vazkosti</a:t>
            </a:r>
            <a:r>
              <a:rPr lang="cs-CZ" i="1" dirty="0">
                <a:latin typeface="Symbol" pitchFamily="18" charset="2"/>
              </a:rPr>
              <a:t> </a:t>
            </a:r>
            <a:r>
              <a:rPr lang="cs-CZ" sz="3600" i="1" dirty="0">
                <a:latin typeface="Symbol" pitchFamily="18" charset="2"/>
              </a:rPr>
              <a:t>n</a:t>
            </a:r>
            <a:r>
              <a:rPr lang="cs-CZ" i="1" dirty="0"/>
              <a:t>.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211960" y="5589240"/>
            <a:ext cx="42863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>
                <a:solidFill>
                  <a:srgbClr val="FF0000"/>
                </a:solidFill>
              </a:rPr>
              <a:t>Inerciální podoblast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Kolmogorov</a:t>
            </a:r>
            <a:r>
              <a:rPr lang="cs-CZ" dirty="0"/>
              <a:t> K41</a:t>
            </a:r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2226117" y="3317422"/>
            <a:ext cx="5287321" cy="63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2685884" y="3318057"/>
            <a:ext cx="635" cy="11426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>
            <a:off x="6593904" y="3317422"/>
            <a:ext cx="635" cy="11426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7053671" y="3317422"/>
            <a:ext cx="635" cy="11426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5674370" y="3318057"/>
            <a:ext cx="635" cy="11426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3503177" y="3317422"/>
            <a:ext cx="635" cy="11426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 flipV="1">
            <a:off x="3503177" y="2672449"/>
            <a:ext cx="635" cy="644973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 flipV="1">
            <a:off x="5675005" y="2132856"/>
            <a:ext cx="635" cy="1184566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5904253" y="2465337"/>
            <a:ext cx="1379301" cy="459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Energetická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oblast</a:t>
            </a:r>
            <a:endParaRPr kumimoji="0" 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3958499" y="2827979"/>
            <a:ext cx="1379301" cy="459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Inerciální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podoblast</a:t>
            </a:r>
            <a:endParaRPr kumimoji="0" 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2123876" y="2827979"/>
            <a:ext cx="1379301" cy="459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Oblast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disipace</a:t>
            </a:r>
            <a:endParaRPr kumimoji="0" 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2195736" y="2132856"/>
            <a:ext cx="2946907" cy="34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s-CZ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Oblast univerzální rovnováhy </a:t>
            </a:r>
            <a:endParaRPr kumimoji="0" lang="cs-CZ" sz="24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ymbol" pitchFamily="18" charset="2"/>
              <a:cs typeface="Arial" pitchFamily="34" charset="0"/>
            </a:endParaRPr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2526490" y="3387252"/>
            <a:ext cx="4986948" cy="32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                                                                     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Objekt 53"/>
          <p:cNvGraphicFramePr>
            <a:graphicFrameLocks noChangeAspect="1"/>
          </p:cNvGraphicFramePr>
          <p:nvPr/>
        </p:nvGraphicFramePr>
        <p:xfrm>
          <a:off x="6578996" y="2666628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914400" imgH="181440" progId="Equation.DSMT4">
                  <p:embed/>
                </p:oleObj>
              </mc:Choice>
              <mc:Fallback>
                <p:oleObj name="Equation" r:id="rId3" imgW="914400" imgH="18144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996" y="2666628"/>
                        <a:ext cx="9144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7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486" name="Object 54"/>
          <p:cNvGraphicFramePr>
            <a:graphicFrameLocks/>
          </p:cNvGraphicFramePr>
          <p:nvPr/>
        </p:nvGraphicFramePr>
        <p:xfrm>
          <a:off x="6876404" y="3501008"/>
          <a:ext cx="30638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152202" imgH="177569" progId="Equation.DSMT4">
                  <p:embed/>
                </p:oleObj>
              </mc:Choice>
              <mc:Fallback>
                <p:oleObj name="Equation" r:id="rId5" imgW="152202" imgH="177569" progId="Equation.DSMT4">
                  <p:embed/>
                  <p:pic>
                    <p:nvPicPr>
                      <p:cNvPr id="0" name="Picture 5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404" y="3501008"/>
                        <a:ext cx="306387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9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488" name="Object 56"/>
          <p:cNvGraphicFramePr>
            <a:graphicFrameLocks/>
          </p:cNvGraphicFramePr>
          <p:nvPr/>
        </p:nvGraphicFramePr>
        <p:xfrm>
          <a:off x="6444729" y="3501008"/>
          <a:ext cx="2809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139700" imgH="228600" progId="Equation.DSMT4">
                  <p:embed/>
                </p:oleObj>
              </mc:Choice>
              <mc:Fallback>
                <p:oleObj name="Equation" r:id="rId7" imgW="139700" imgH="228600" progId="Equation.DSMT4">
                  <p:embed/>
                  <p:pic>
                    <p:nvPicPr>
                      <p:cNvPr id="0" name="Picture 56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729" y="3501008"/>
                        <a:ext cx="28098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91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490" name="Object 58"/>
          <p:cNvGraphicFramePr>
            <a:graphicFrameLocks/>
          </p:cNvGraphicFramePr>
          <p:nvPr/>
        </p:nvGraphicFramePr>
        <p:xfrm>
          <a:off x="5508104" y="3501008"/>
          <a:ext cx="38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190500" imgH="228600" progId="Equation.DSMT4">
                  <p:embed/>
                </p:oleObj>
              </mc:Choice>
              <mc:Fallback>
                <p:oleObj name="Equation" r:id="rId9" imgW="190500" imgH="228600" progId="Equation.DSMT4">
                  <p:embed/>
                  <p:pic>
                    <p:nvPicPr>
                      <p:cNvPr id="0" name="Picture 58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501008"/>
                        <a:ext cx="381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93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492" name="Object 60"/>
          <p:cNvGraphicFramePr>
            <a:graphicFrameLocks/>
          </p:cNvGraphicFramePr>
          <p:nvPr/>
        </p:nvGraphicFramePr>
        <p:xfrm>
          <a:off x="3347516" y="3501008"/>
          <a:ext cx="38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1" imgW="190500" imgH="228600" progId="Equation.DSMT4">
                  <p:embed/>
                </p:oleObj>
              </mc:Choice>
              <mc:Fallback>
                <p:oleObj name="Equation" r:id="rId11" imgW="190500" imgH="228600" progId="Equation.DSMT4">
                  <p:embed/>
                  <p:pic>
                    <p:nvPicPr>
                      <p:cNvPr id="0" name="Picture 60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516" y="3501008"/>
                        <a:ext cx="381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95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494" name="Object 62"/>
          <p:cNvGraphicFramePr>
            <a:graphicFrameLocks noChangeAspect="1"/>
          </p:cNvGraphicFramePr>
          <p:nvPr/>
        </p:nvGraphicFramePr>
        <p:xfrm>
          <a:off x="2591543" y="3573016"/>
          <a:ext cx="2524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126720" imgH="164880" progId="Equation.DSMT4">
                  <p:embed/>
                </p:oleObj>
              </mc:Choice>
              <mc:Fallback>
                <p:oleObj name="Equation" r:id="rId13" imgW="126720" imgH="16488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1543" y="3573016"/>
                        <a:ext cx="252413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2"/>
          <p:cNvGraphicFramePr>
            <a:graphicFrameLocks noChangeAspect="1"/>
          </p:cNvGraphicFramePr>
          <p:nvPr/>
        </p:nvGraphicFramePr>
        <p:xfrm>
          <a:off x="2699792" y="2564904"/>
          <a:ext cx="252413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5" imgW="126720" imgH="139680" progId="Equation.DSMT4">
                  <p:embed/>
                </p:oleObj>
              </mc:Choice>
              <mc:Fallback>
                <p:oleObj name="Equation" r:id="rId15" imgW="126720" imgH="1396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564904"/>
                        <a:ext cx="252413" cy="280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Obdélník 66"/>
          <p:cNvSpPr/>
          <p:nvPr/>
        </p:nvSpPr>
        <p:spPr>
          <a:xfrm>
            <a:off x="1475656" y="3933056"/>
            <a:ext cx="16548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/>
              <a:t>Kolmogorovovo</a:t>
            </a:r>
            <a:endParaRPr lang="cs-CZ" dirty="0"/>
          </a:p>
          <a:p>
            <a:r>
              <a:rPr lang="cs-CZ" dirty="0"/>
              <a:t>měřítko</a:t>
            </a:r>
          </a:p>
        </p:txBody>
      </p:sp>
      <p:sp>
        <p:nvSpPr>
          <p:cNvPr id="69" name="Obdélník 68"/>
          <p:cNvSpPr/>
          <p:nvPr/>
        </p:nvSpPr>
        <p:spPr>
          <a:xfrm>
            <a:off x="6300340" y="3933056"/>
            <a:ext cx="10745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Integrální</a:t>
            </a:r>
          </a:p>
          <a:p>
            <a:r>
              <a:rPr lang="cs-CZ" dirty="0"/>
              <a:t>měřítko</a:t>
            </a:r>
          </a:p>
        </p:txBody>
      </p:sp>
      <p:grpSp>
        <p:nvGrpSpPr>
          <p:cNvPr id="59" name="Skupina 58"/>
          <p:cNvGrpSpPr/>
          <p:nvPr/>
        </p:nvGrpSpPr>
        <p:grpSpPr>
          <a:xfrm>
            <a:off x="1547664" y="5085184"/>
            <a:ext cx="6339766" cy="1152128"/>
            <a:chOff x="1547664" y="5085184"/>
            <a:chExt cx="6339766" cy="1152128"/>
          </a:xfrm>
        </p:grpSpPr>
        <p:sp>
          <p:nvSpPr>
            <p:cNvPr id="33" name="Šipka dolů 32"/>
            <p:cNvSpPr/>
            <p:nvPr/>
          </p:nvSpPr>
          <p:spPr>
            <a:xfrm>
              <a:off x="6372200" y="5157192"/>
              <a:ext cx="360040" cy="1008112"/>
            </a:xfrm>
            <a:prstGeom prst="downArrow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Šipka dolů 34"/>
            <p:cNvSpPr/>
            <p:nvPr/>
          </p:nvSpPr>
          <p:spPr>
            <a:xfrm flipV="1">
              <a:off x="2483768" y="5085184"/>
              <a:ext cx="360040" cy="1008112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TextovéPole 42"/>
            <p:cNvSpPr txBox="1"/>
            <p:nvPr/>
          </p:nvSpPr>
          <p:spPr>
            <a:xfrm>
              <a:off x="6876256" y="5157192"/>
              <a:ext cx="101117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2060"/>
                  </a:solidFill>
                </a:rPr>
                <a:t>Energie</a:t>
              </a:r>
            </a:p>
            <a:p>
              <a:r>
                <a:rPr lang="cs-CZ" dirty="0">
                  <a:solidFill>
                    <a:srgbClr val="002060"/>
                  </a:solidFill>
                </a:rPr>
                <a:t>Hlavního</a:t>
              </a:r>
            </a:p>
            <a:p>
              <a:r>
                <a:rPr lang="cs-CZ" dirty="0">
                  <a:solidFill>
                    <a:srgbClr val="002060"/>
                  </a:solidFill>
                </a:rPr>
                <a:t>Proudu </a:t>
              </a:r>
            </a:p>
          </p:txBody>
        </p:sp>
        <p:sp>
          <p:nvSpPr>
            <p:cNvPr id="44" name="TextovéPole 43"/>
            <p:cNvSpPr txBox="1"/>
            <p:nvPr/>
          </p:nvSpPr>
          <p:spPr>
            <a:xfrm>
              <a:off x="1547664" y="5373216"/>
              <a:ext cx="96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FF0000"/>
                  </a:solidFill>
                </a:rPr>
                <a:t>Disipace</a:t>
              </a:r>
            </a:p>
          </p:txBody>
        </p:sp>
        <p:sp>
          <p:nvSpPr>
            <p:cNvPr id="45" name="Šipka doleva 44"/>
            <p:cNvSpPr/>
            <p:nvPr/>
          </p:nvSpPr>
          <p:spPr>
            <a:xfrm>
              <a:off x="6012160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Šipka doleva 45"/>
            <p:cNvSpPr/>
            <p:nvPr/>
          </p:nvSpPr>
          <p:spPr>
            <a:xfrm>
              <a:off x="5760132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Šipka doleva 46"/>
            <p:cNvSpPr/>
            <p:nvPr/>
          </p:nvSpPr>
          <p:spPr>
            <a:xfrm>
              <a:off x="5508104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Šipka doleva 47"/>
            <p:cNvSpPr/>
            <p:nvPr/>
          </p:nvSpPr>
          <p:spPr>
            <a:xfrm>
              <a:off x="5256076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Šipka doleva 48"/>
            <p:cNvSpPr/>
            <p:nvPr/>
          </p:nvSpPr>
          <p:spPr>
            <a:xfrm>
              <a:off x="5004048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Šipka doleva 49"/>
            <p:cNvSpPr/>
            <p:nvPr/>
          </p:nvSpPr>
          <p:spPr>
            <a:xfrm>
              <a:off x="4752020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Šipka doleva 50"/>
            <p:cNvSpPr/>
            <p:nvPr/>
          </p:nvSpPr>
          <p:spPr>
            <a:xfrm>
              <a:off x="4247964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Šipka doleva 51"/>
            <p:cNvSpPr/>
            <p:nvPr/>
          </p:nvSpPr>
          <p:spPr>
            <a:xfrm>
              <a:off x="3995936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Šipka doleva 52"/>
            <p:cNvSpPr/>
            <p:nvPr/>
          </p:nvSpPr>
          <p:spPr>
            <a:xfrm>
              <a:off x="4499992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5" name="Šipka doleva 54"/>
            <p:cNvSpPr/>
            <p:nvPr/>
          </p:nvSpPr>
          <p:spPr>
            <a:xfrm>
              <a:off x="3239852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6" name="Šipka doleva 55"/>
            <p:cNvSpPr/>
            <p:nvPr/>
          </p:nvSpPr>
          <p:spPr>
            <a:xfrm>
              <a:off x="3743908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7" name="Šipka doleva 56"/>
            <p:cNvSpPr/>
            <p:nvPr/>
          </p:nvSpPr>
          <p:spPr>
            <a:xfrm>
              <a:off x="2987824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8" name="Šipka doleva 57"/>
            <p:cNvSpPr/>
            <p:nvPr/>
          </p:nvSpPr>
          <p:spPr>
            <a:xfrm>
              <a:off x="3491880" y="6021288"/>
              <a:ext cx="216024" cy="216024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3" name="Skupina 62"/>
          <p:cNvGrpSpPr/>
          <p:nvPr/>
        </p:nvGrpSpPr>
        <p:grpSpPr>
          <a:xfrm>
            <a:off x="3171159" y="3835572"/>
            <a:ext cx="1452385" cy="862355"/>
            <a:chOff x="3275856" y="3717032"/>
            <a:chExt cx="1452385" cy="862355"/>
          </a:xfrm>
        </p:grpSpPr>
        <p:sp>
          <p:nvSpPr>
            <p:cNvPr id="68" name="Obdélník 67"/>
            <p:cNvSpPr/>
            <p:nvPr/>
          </p:nvSpPr>
          <p:spPr>
            <a:xfrm>
              <a:off x="3275856" y="3933056"/>
              <a:ext cx="145238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dirty="0" err="1"/>
                <a:t>Taylorovo</a:t>
              </a:r>
              <a:endParaRPr lang="cs-CZ" dirty="0"/>
            </a:p>
            <a:p>
              <a:r>
                <a:rPr lang="cs-CZ" dirty="0" err="1"/>
                <a:t>mikroměřítko</a:t>
              </a:r>
              <a:endParaRPr lang="cs-CZ" dirty="0"/>
            </a:p>
          </p:txBody>
        </p:sp>
        <p:graphicFrame>
          <p:nvGraphicFramePr>
            <p:cNvPr id="18498" name="Object 66"/>
            <p:cNvGraphicFramePr>
              <a:graphicFrameLocks noChangeAspect="1"/>
            </p:cNvGraphicFramePr>
            <p:nvPr/>
          </p:nvGraphicFramePr>
          <p:xfrm>
            <a:off x="3851920" y="3717032"/>
            <a:ext cx="604838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Equation" r:id="rId17" imgW="406080" imgH="203040" progId="Equation.DSMT4">
                    <p:embed/>
                  </p:oleObj>
                </mc:Choice>
                <mc:Fallback>
                  <p:oleObj name="Equation" r:id="rId17" imgW="406080" imgH="203040" progId="Equation.DSMT4">
                    <p:embed/>
                    <p:pic>
                      <p:nvPicPr>
                        <p:cNvPr id="0" name="Picture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1920" y="3717032"/>
                          <a:ext cx="604838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Skupina 63"/>
          <p:cNvGrpSpPr/>
          <p:nvPr/>
        </p:nvGrpSpPr>
        <p:grpSpPr>
          <a:xfrm>
            <a:off x="3707904" y="1484784"/>
            <a:ext cx="1944216" cy="369332"/>
            <a:chOff x="3707904" y="1484784"/>
            <a:chExt cx="1944216" cy="369332"/>
          </a:xfrm>
        </p:grpSpPr>
        <p:cxnSp>
          <p:nvCxnSpPr>
            <p:cNvPr id="61" name="Přímá spojovací šipka 60"/>
            <p:cNvCxnSpPr/>
            <p:nvPr/>
          </p:nvCxnSpPr>
          <p:spPr>
            <a:xfrm rot="10800000">
              <a:off x="3707904" y="1844824"/>
              <a:ext cx="1944216" cy="1588"/>
            </a:xfrm>
            <a:prstGeom prst="straightConnector1">
              <a:avLst/>
            </a:prstGeom>
            <a:ln w="25400"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ovéPole 61"/>
            <p:cNvSpPr txBox="1"/>
            <p:nvPr/>
          </p:nvSpPr>
          <p:spPr>
            <a:xfrm>
              <a:off x="4427984" y="1484784"/>
              <a:ext cx="10145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70C0"/>
                  </a:solidFill>
                </a:rPr>
                <a:t>isotropie</a:t>
              </a:r>
            </a:p>
          </p:txBody>
        </p:sp>
      </p:grpSp>
      <p:graphicFrame>
        <p:nvGraphicFramePr>
          <p:cNvPr id="60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113944"/>
              </p:ext>
            </p:extLst>
          </p:nvPr>
        </p:nvGraphicFramePr>
        <p:xfrm>
          <a:off x="3419872" y="2420888"/>
          <a:ext cx="252413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9" imgW="127000" imgH="139700" progId="Equation.DSMT4">
                  <p:embed/>
                </p:oleObj>
              </mc:Choice>
              <mc:Fallback>
                <p:oleObj name="Equation" r:id="rId19" imgW="127000" imgH="139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420888"/>
                        <a:ext cx="252413" cy="280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xmlns="" id="{BD73EC80-0997-494E-BCF5-A136BD59C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379543"/>
              </p:ext>
            </p:extLst>
          </p:nvPr>
        </p:nvGraphicFramePr>
        <p:xfrm>
          <a:off x="5616116" y="4132444"/>
          <a:ext cx="558720" cy="736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1" imgW="279360" imgH="368280" progId="Equation.DSMT4">
                  <p:embed/>
                </p:oleObj>
              </mc:Choice>
              <mc:Fallback>
                <p:oleObj name="Equation" r:id="rId21" imgW="2793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616116" y="4132444"/>
                        <a:ext cx="558720" cy="736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6" grpId="0"/>
      <p:bldP spid="67" grpId="0"/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Kolmogorovova</a:t>
            </a:r>
            <a:r>
              <a:rPr lang="cs-CZ" dirty="0"/>
              <a:t> měřítka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r>
              <a:rPr lang="cs-CZ" dirty="0"/>
              <a:t>Veličiny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Měřítka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30" name="Skupina 29"/>
          <p:cNvGrpSpPr/>
          <p:nvPr/>
        </p:nvGrpSpPr>
        <p:grpSpPr>
          <a:xfrm>
            <a:off x="2411760" y="1700808"/>
            <a:ext cx="1008063" cy="936104"/>
            <a:chOff x="2411760" y="1700808"/>
            <a:chExt cx="1008063" cy="936104"/>
          </a:xfrm>
        </p:grpSpPr>
        <p:graphicFrame>
          <p:nvGraphicFramePr>
            <p:cNvPr id="33793" name="Object 1"/>
            <p:cNvGraphicFramePr>
              <a:graphicFrameLocks/>
            </p:cNvGraphicFramePr>
            <p:nvPr/>
          </p:nvGraphicFramePr>
          <p:xfrm>
            <a:off x="2411760" y="1700808"/>
            <a:ext cx="1008063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672808" imgH="279279" progId="Equation.DSMT4">
                    <p:embed/>
                  </p:oleObj>
                </mc:Choice>
                <mc:Fallback>
                  <p:oleObj name="Equation" r:id="rId3" imgW="672808" imgH="279279" progId="Equation.DSMT4">
                    <p:embed/>
                    <p:pic>
                      <p:nvPicPr>
                        <p:cNvPr id="0" name="Picture 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1760" y="1700808"/>
                          <a:ext cx="1008063" cy="419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795" name="Object 3"/>
            <p:cNvGraphicFramePr>
              <a:graphicFrameLocks/>
            </p:cNvGraphicFramePr>
            <p:nvPr/>
          </p:nvGraphicFramePr>
          <p:xfrm>
            <a:off x="2411760" y="2219400"/>
            <a:ext cx="892175" cy="417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596900" imgH="279400" progId="Equation.DSMT4">
                    <p:embed/>
                  </p:oleObj>
                </mc:Choice>
                <mc:Fallback>
                  <p:oleObj name="Equation" r:id="rId5" imgW="596900" imgH="279400" progId="Equation.DSMT4">
                    <p:embed/>
                    <p:pic>
                      <p:nvPicPr>
                        <p:cNvPr id="0" name="Picture 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1760" y="2219400"/>
                          <a:ext cx="892175" cy="4175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32" name="Skupina 31"/>
          <p:cNvGrpSpPr/>
          <p:nvPr/>
        </p:nvGrpSpPr>
        <p:grpSpPr>
          <a:xfrm>
            <a:off x="4427984" y="1628800"/>
            <a:ext cx="835025" cy="1224136"/>
            <a:chOff x="4427984" y="1628800"/>
            <a:chExt cx="835025" cy="1224136"/>
          </a:xfrm>
        </p:grpSpPr>
        <p:graphicFrame>
          <p:nvGraphicFramePr>
            <p:cNvPr id="33797" name="Object 5"/>
            <p:cNvGraphicFramePr>
              <a:graphicFrameLocks/>
            </p:cNvGraphicFramePr>
            <p:nvPr/>
          </p:nvGraphicFramePr>
          <p:xfrm>
            <a:off x="4427984" y="1628800"/>
            <a:ext cx="5715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7" imgW="380835" imgH="253890" progId="Equation.DSMT4">
                    <p:embed/>
                  </p:oleObj>
                </mc:Choice>
                <mc:Fallback>
                  <p:oleObj name="Equation" r:id="rId7" imgW="380835" imgH="253890" progId="Equation.DSMT4">
                    <p:embed/>
                    <p:pic>
                      <p:nvPicPr>
                        <p:cNvPr id="0" name="Picture 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7984" y="1628800"/>
                          <a:ext cx="571500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799" name="Object 7"/>
            <p:cNvGraphicFramePr>
              <a:graphicFrameLocks/>
            </p:cNvGraphicFramePr>
            <p:nvPr/>
          </p:nvGraphicFramePr>
          <p:xfrm>
            <a:off x="4427984" y="2051956"/>
            <a:ext cx="83502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9" imgW="558558" imgH="253890" progId="Equation.DSMT4">
                    <p:embed/>
                  </p:oleObj>
                </mc:Choice>
                <mc:Fallback>
                  <p:oleObj name="Equation" r:id="rId9" imgW="558558" imgH="253890" progId="Equation.DSMT4">
                    <p:embed/>
                    <p:pic>
                      <p:nvPicPr>
                        <p:cNvPr id="0" name="Picture 7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7984" y="2051956"/>
                          <a:ext cx="835025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01" name="Object 9"/>
            <p:cNvGraphicFramePr>
              <a:graphicFrameLocks/>
            </p:cNvGraphicFramePr>
            <p:nvPr/>
          </p:nvGraphicFramePr>
          <p:xfrm>
            <a:off x="4427984" y="2475111"/>
            <a:ext cx="571500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11" imgW="380835" imgH="253890" progId="Equation.DSMT4">
                    <p:embed/>
                  </p:oleObj>
                </mc:Choice>
                <mc:Fallback>
                  <p:oleObj name="Equation" r:id="rId11" imgW="380835" imgH="253890" progId="Equation.DSMT4">
                    <p:embed/>
                    <p:pic>
                      <p:nvPicPr>
                        <p:cNvPr id="0" name="Picture 9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7984" y="2475111"/>
                          <a:ext cx="571500" cy="377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33" name="Skupina 32"/>
          <p:cNvGrpSpPr/>
          <p:nvPr/>
        </p:nvGrpSpPr>
        <p:grpSpPr>
          <a:xfrm>
            <a:off x="2771800" y="3212976"/>
            <a:ext cx="4568527" cy="1019175"/>
            <a:chOff x="2771800" y="3212976"/>
            <a:chExt cx="4568527" cy="1019175"/>
          </a:xfrm>
        </p:grpSpPr>
        <p:graphicFrame>
          <p:nvGraphicFramePr>
            <p:cNvPr id="33803" name="Object 11"/>
            <p:cNvGraphicFramePr>
              <a:graphicFrameLocks/>
            </p:cNvGraphicFramePr>
            <p:nvPr/>
          </p:nvGraphicFramePr>
          <p:xfrm>
            <a:off x="2771800" y="3212976"/>
            <a:ext cx="1417637" cy="1019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13" imgW="711200" imgH="508000" progId="Equation.DSMT4">
                    <p:embed/>
                  </p:oleObj>
                </mc:Choice>
                <mc:Fallback>
                  <p:oleObj name="Equation" r:id="rId13" imgW="711200" imgH="508000" progId="Equation.DSMT4">
                    <p:embed/>
                    <p:pic>
                      <p:nvPicPr>
                        <p:cNvPr id="0" name="Picture 1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1800" y="3212976"/>
                          <a:ext cx="1417637" cy="1019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05" name="Object 13"/>
            <p:cNvGraphicFramePr>
              <a:graphicFrameLocks/>
            </p:cNvGraphicFramePr>
            <p:nvPr/>
          </p:nvGraphicFramePr>
          <p:xfrm>
            <a:off x="4330576" y="3443957"/>
            <a:ext cx="1468437" cy="557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Equation" r:id="rId15" imgW="736600" imgH="279400" progId="Equation.DSMT4">
                    <p:embed/>
                  </p:oleObj>
                </mc:Choice>
                <mc:Fallback>
                  <p:oleObj name="Equation" r:id="rId15" imgW="736600" imgH="279400" progId="Equation.DSMT4">
                    <p:embed/>
                    <p:pic>
                      <p:nvPicPr>
                        <p:cNvPr id="0" name="Picture 1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0576" y="3443957"/>
                          <a:ext cx="1468437" cy="557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07" name="Object 15"/>
            <p:cNvGraphicFramePr>
              <a:graphicFrameLocks/>
            </p:cNvGraphicFramePr>
            <p:nvPr/>
          </p:nvGraphicFramePr>
          <p:xfrm>
            <a:off x="5940152" y="3251076"/>
            <a:ext cx="1400175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Equation" r:id="rId17" imgW="698500" imgH="469900" progId="Equation.DSMT4">
                    <p:embed/>
                  </p:oleObj>
                </mc:Choice>
                <mc:Fallback>
                  <p:oleObj name="Equation" r:id="rId17" imgW="698500" imgH="469900" progId="Equation.DSMT4">
                    <p:embed/>
                    <p:pic>
                      <p:nvPicPr>
                        <p:cNvPr id="0" name="Picture 1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0152" y="3251076"/>
                          <a:ext cx="1400175" cy="942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3809" name="Objec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8466437"/>
              </p:ext>
            </p:extLst>
          </p:nvPr>
        </p:nvGraphicFramePr>
        <p:xfrm>
          <a:off x="1259632" y="4365104"/>
          <a:ext cx="1849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9" imgW="927000" imgH="419040" progId="Equation.DSMT4">
                  <p:embed/>
                </p:oleObj>
              </mc:Choice>
              <mc:Fallback>
                <p:oleObj name="Equation" r:id="rId19" imgW="927000" imgH="419040" progId="Equation.DSMT4">
                  <p:embed/>
                  <p:pic>
                    <p:nvPicPr>
                      <p:cNvPr id="0" name="Picture 17"/>
                      <p:cNvPicPr>
                        <a:picLocks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365104"/>
                        <a:ext cx="18494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3811" name="Object 19"/>
          <p:cNvGraphicFramePr>
            <a:graphicFrameLocks/>
          </p:cNvGraphicFramePr>
          <p:nvPr/>
        </p:nvGraphicFramePr>
        <p:xfrm>
          <a:off x="4067944" y="4581128"/>
          <a:ext cx="11668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1" imgW="583947" imgH="241195" progId="Equation.DSMT4">
                  <p:embed/>
                </p:oleObj>
              </mc:Choice>
              <mc:Fallback>
                <p:oleObj name="Equation" r:id="rId21" imgW="583947" imgH="241195" progId="Equation.DSMT4">
                  <p:embed/>
                  <p:pic>
                    <p:nvPicPr>
                      <p:cNvPr id="0" name="Picture 19"/>
                      <p:cNvPicPr>
                        <a:picLocks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581128"/>
                        <a:ext cx="1166812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/>
          </p:cNvGraphicFramePr>
          <p:nvPr/>
        </p:nvGraphicFramePr>
        <p:xfrm>
          <a:off x="5884863" y="1989138"/>
          <a:ext cx="10191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3" imgW="507960" imgH="253800" progId="Equation.DSMT4">
                  <p:embed/>
                </p:oleObj>
              </mc:Choice>
              <mc:Fallback>
                <p:oleObj name="Equation" r:id="rId23" imgW="507960" imgH="253800" progId="Equation.DSMT4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863" y="1989138"/>
                        <a:ext cx="101917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3814" name="Object 22"/>
          <p:cNvGraphicFramePr>
            <a:graphicFrameLocks/>
          </p:cNvGraphicFramePr>
          <p:nvPr/>
        </p:nvGraphicFramePr>
        <p:xfrm>
          <a:off x="3635896" y="5445224"/>
          <a:ext cx="41830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5" imgW="2082600" imgH="495000" progId="Equation.DSMT4">
                  <p:embed/>
                </p:oleObj>
              </mc:Choice>
              <mc:Fallback>
                <p:oleObj name="Equation" r:id="rId25" imgW="2082600" imgH="495000" progId="Equation.DSMT4">
                  <p:embed/>
                  <p:pic>
                    <p:nvPicPr>
                      <p:cNvPr id="0" name="Picture 22"/>
                      <p:cNvPicPr>
                        <a:picLocks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445224"/>
                        <a:ext cx="41830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ovéPole 26"/>
          <p:cNvSpPr txBox="1"/>
          <p:nvPr/>
        </p:nvSpPr>
        <p:spPr>
          <a:xfrm>
            <a:off x="971600" y="5085184"/>
            <a:ext cx="1103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Stabilní!!!</a:t>
            </a:r>
          </a:p>
        </p:txBody>
      </p:sp>
      <p:grpSp>
        <p:nvGrpSpPr>
          <p:cNvPr id="34" name="Skupina 33"/>
          <p:cNvGrpSpPr/>
          <p:nvPr/>
        </p:nvGrpSpPr>
        <p:grpSpPr>
          <a:xfrm>
            <a:off x="5580112" y="5013176"/>
            <a:ext cx="2393347" cy="792088"/>
            <a:chOff x="5580112" y="5013176"/>
            <a:chExt cx="2393347" cy="792088"/>
          </a:xfrm>
        </p:grpSpPr>
        <p:sp>
          <p:nvSpPr>
            <p:cNvPr id="29" name="TextovéPole 28"/>
            <p:cNvSpPr txBox="1"/>
            <p:nvPr/>
          </p:nvSpPr>
          <p:spPr>
            <a:xfrm>
              <a:off x="5580112" y="5013176"/>
              <a:ext cx="23933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FF0000"/>
                  </a:solidFill>
                </a:rPr>
                <a:t>„Počet stupňů volnosti“</a:t>
              </a:r>
            </a:p>
          </p:txBody>
        </p:sp>
        <p:cxnSp>
          <p:nvCxnSpPr>
            <p:cNvPr id="31" name="Přímá spojovací šipka 30"/>
            <p:cNvCxnSpPr/>
            <p:nvPr/>
          </p:nvCxnSpPr>
          <p:spPr>
            <a:xfrm rot="5400000">
              <a:off x="5688124" y="5553236"/>
              <a:ext cx="432048" cy="7200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7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192</Words>
  <Application>Microsoft Office PowerPoint</Application>
  <PresentationFormat>Předvádění na obrazovce (4:3)</PresentationFormat>
  <Paragraphs>79</Paragraphs>
  <Slides>13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Brush Script MT</vt:lpstr>
      <vt:lpstr>Calibri</vt:lpstr>
      <vt:lpstr>Symbol</vt:lpstr>
      <vt:lpstr>Times New Roman</vt:lpstr>
      <vt:lpstr>Motiv sady Office</vt:lpstr>
      <vt:lpstr>Equation</vt:lpstr>
      <vt:lpstr>Teorie vyvinuté turbulence</vt:lpstr>
      <vt:lpstr>Richardsonova kaskáda</vt:lpstr>
      <vt:lpstr>Mechanismus kaskády</vt:lpstr>
      <vt:lpstr>Kaskáda vírů</vt:lpstr>
      <vt:lpstr>Kolmogorov K41</vt:lpstr>
      <vt:lpstr>Kolmogorov K41</vt:lpstr>
      <vt:lpstr>Kolmogorov K41</vt:lpstr>
      <vt:lpstr>Kolmogorov K41</vt:lpstr>
      <vt:lpstr>Kolmogorovova měřítka</vt:lpstr>
      <vt:lpstr>Energetické spektrum</vt:lpstr>
      <vt:lpstr>Modelové spektrum</vt:lpstr>
      <vt:lpstr>Skutečné spektrum</vt:lpstr>
      <vt:lpstr>Kaskáda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 vyvinuté turbulence</dc:title>
  <dc:creator>Uruba</dc:creator>
  <cp:lastModifiedBy>Vaclav Uruba</cp:lastModifiedBy>
  <cp:revision>68</cp:revision>
  <dcterms:created xsi:type="dcterms:W3CDTF">2010-11-17T16:36:01Z</dcterms:created>
  <dcterms:modified xsi:type="dcterms:W3CDTF">2024-09-04T15:27:54Z</dcterms:modified>
</cp:coreProperties>
</file>