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319" r:id="rId3"/>
    <p:sldId id="321" r:id="rId4"/>
    <p:sldId id="317" r:id="rId5"/>
    <p:sldId id="318" r:id="rId6"/>
    <p:sldId id="323" r:id="rId7"/>
    <p:sldId id="324" r:id="rId8"/>
    <p:sldId id="314" r:id="rId9"/>
    <p:sldId id="325" r:id="rId10"/>
    <p:sldId id="326" r:id="rId11"/>
    <p:sldId id="301" r:id="rId12"/>
    <p:sldId id="335" r:id="rId13"/>
    <p:sldId id="261" r:id="rId14"/>
    <p:sldId id="259" r:id="rId15"/>
    <p:sldId id="258" r:id="rId16"/>
    <p:sldId id="260" r:id="rId17"/>
    <p:sldId id="282" r:id="rId18"/>
    <p:sldId id="320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22" r:id="rId27"/>
    <p:sldId id="263" r:id="rId28"/>
    <p:sldId id="313" r:id="rId29"/>
    <p:sldId id="283" r:id="rId30"/>
    <p:sldId id="284" r:id="rId31"/>
    <p:sldId id="267" r:id="rId32"/>
    <p:sldId id="268" r:id="rId33"/>
    <p:sldId id="269" r:id="rId34"/>
    <p:sldId id="302" r:id="rId35"/>
    <p:sldId id="307" r:id="rId36"/>
    <p:sldId id="270" r:id="rId37"/>
    <p:sldId id="306" r:id="rId38"/>
    <p:sldId id="272" r:id="rId39"/>
    <p:sldId id="286" r:id="rId40"/>
    <p:sldId id="303" r:id="rId41"/>
    <p:sldId id="271" r:id="rId42"/>
    <p:sldId id="273" r:id="rId43"/>
    <p:sldId id="304" r:id="rId44"/>
    <p:sldId id="305" r:id="rId45"/>
    <p:sldId id="291" r:id="rId46"/>
    <p:sldId id="288" r:id="rId47"/>
    <p:sldId id="290" r:id="rId48"/>
    <p:sldId id="292" r:id="rId49"/>
    <p:sldId id="295" r:id="rId50"/>
    <p:sldId id="310" r:id="rId51"/>
    <p:sldId id="278" r:id="rId52"/>
    <p:sldId id="279" r:id="rId53"/>
    <p:sldId id="280" r:id="rId54"/>
    <p:sldId id="281" r:id="rId55"/>
    <p:sldId id="277" r:id="rId56"/>
    <p:sldId id="293" r:id="rId57"/>
    <p:sldId id="294" r:id="rId58"/>
    <p:sldId id="309" r:id="rId59"/>
    <p:sldId id="296" r:id="rId60"/>
    <p:sldId id="287" r:id="rId61"/>
    <p:sldId id="311" r:id="rId62"/>
    <p:sldId id="274" r:id="rId63"/>
    <p:sldId id="275" r:id="rId64"/>
    <p:sldId id="316" r:id="rId6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3" autoAdjust="0"/>
    <p:restoredTop sz="94660"/>
  </p:normalViewPr>
  <p:slideViewPr>
    <p:cSldViewPr>
      <p:cViewPr varScale="1">
        <p:scale>
          <a:sx n="101" d="100"/>
          <a:sy n="101" d="100"/>
        </p:scale>
        <p:origin x="131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image" Target="../media/image74.wmf"/><Relationship Id="rId7" Type="http://schemas.openxmlformats.org/officeDocument/2006/relationships/image" Target="../media/image78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Relationship Id="rId9" Type="http://schemas.openxmlformats.org/officeDocument/2006/relationships/image" Target="../media/image8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1.wmf"/><Relationship Id="rId4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2" Type="http://schemas.openxmlformats.org/officeDocument/2006/relationships/image" Target="../media/image11.wmf"/><Relationship Id="rId1" Type="http://schemas.openxmlformats.org/officeDocument/2006/relationships/image" Target="../media/image12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906AF-811C-4B6B-B386-F4E2C0AD40A1}" type="datetimeFigureOut">
              <a:rPr lang="cs-CZ" smtClean="0"/>
              <a:pPr/>
              <a:t>4.9.2024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73279-774F-4167-858A-F8E170AC814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9296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160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898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008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482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3702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6698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030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527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7712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92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4379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163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849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0347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2653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7823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9114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0875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5827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148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2923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9913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91713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4677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6193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51243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984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06483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6019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7206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2215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4946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960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4907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4272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75536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7807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783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6165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66945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6585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54503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6777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850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98527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4143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41465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52113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32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7515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427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5255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73279-774F-4167-858A-F8E170AC814E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546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8DB-0EAF-4B7A-8126-C7841DBA204D}" type="datetimeFigureOut">
              <a:rPr lang="cs-CZ" smtClean="0"/>
              <a:pPr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3055-5FB2-43EA-9A55-C6860AEAD11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8DB-0EAF-4B7A-8126-C7841DBA204D}" type="datetimeFigureOut">
              <a:rPr lang="cs-CZ" smtClean="0"/>
              <a:pPr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3055-5FB2-43EA-9A55-C6860AEAD11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8DB-0EAF-4B7A-8126-C7841DBA204D}" type="datetimeFigureOut">
              <a:rPr lang="cs-CZ" smtClean="0"/>
              <a:pPr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3055-5FB2-43EA-9A55-C6860AEAD11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8DB-0EAF-4B7A-8126-C7841DBA204D}" type="datetimeFigureOut">
              <a:rPr lang="cs-CZ" smtClean="0"/>
              <a:pPr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3055-5FB2-43EA-9A55-C6860AEAD11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8DB-0EAF-4B7A-8126-C7841DBA204D}" type="datetimeFigureOut">
              <a:rPr lang="cs-CZ" smtClean="0"/>
              <a:pPr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3055-5FB2-43EA-9A55-C6860AEAD11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8DB-0EAF-4B7A-8126-C7841DBA204D}" type="datetimeFigureOut">
              <a:rPr lang="cs-CZ" smtClean="0"/>
              <a:pPr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3055-5FB2-43EA-9A55-C6860AEAD11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8DB-0EAF-4B7A-8126-C7841DBA204D}" type="datetimeFigureOut">
              <a:rPr lang="cs-CZ" smtClean="0"/>
              <a:pPr/>
              <a:t>4.9.2024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3055-5FB2-43EA-9A55-C6860AEAD11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8DB-0EAF-4B7A-8126-C7841DBA204D}" type="datetimeFigureOut">
              <a:rPr lang="cs-CZ" smtClean="0"/>
              <a:pPr/>
              <a:t>4.9.2024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3055-5FB2-43EA-9A55-C6860AEAD11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8DB-0EAF-4B7A-8126-C7841DBA204D}" type="datetimeFigureOut">
              <a:rPr lang="cs-CZ" smtClean="0"/>
              <a:pPr/>
              <a:t>4.9.2024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3055-5FB2-43EA-9A55-C6860AEAD11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8DB-0EAF-4B7A-8126-C7841DBA204D}" type="datetimeFigureOut">
              <a:rPr lang="cs-CZ" smtClean="0"/>
              <a:pPr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3055-5FB2-43EA-9A55-C6860AEAD11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8DB-0EAF-4B7A-8126-C7841DBA204D}" type="datetimeFigureOut">
              <a:rPr lang="cs-CZ" smtClean="0"/>
              <a:pPr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73055-5FB2-43EA-9A55-C6860AEAD11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758DB-0EAF-4B7A-8126-C7841DBA204D}" type="datetimeFigureOut">
              <a:rPr lang="cs-CZ" smtClean="0"/>
              <a:pPr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73055-5FB2-43EA-9A55-C6860AEAD11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zcu.cz/~uruba/vyuka/MTII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41.wmf"/><Relationship Id="rId4" Type="http://schemas.openxmlformats.org/officeDocument/2006/relationships/image" Target="../media/image38.wmf"/><Relationship Id="rId9" Type="http://schemas.openxmlformats.org/officeDocument/2006/relationships/oleObject" Target="../embeddings/oleObject39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.e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oleObject" Target="../embeddings/oleObject46.bin"/><Relationship Id="rId18" Type="http://schemas.openxmlformats.org/officeDocument/2006/relationships/image" Target="../media/image79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76.wmf"/><Relationship Id="rId17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8.wmf"/><Relationship Id="rId20" Type="http://schemas.openxmlformats.org/officeDocument/2006/relationships/image" Target="../media/image80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3.wmf"/><Relationship Id="rId11" Type="http://schemas.openxmlformats.org/officeDocument/2006/relationships/oleObject" Target="../embeddings/oleObject45.bin"/><Relationship Id="rId5" Type="http://schemas.openxmlformats.org/officeDocument/2006/relationships/oleObject" Target="../embeddings/oleObject42.bin"/><Relationship Id="rId15" Type="http://schemas.openxmlformats.org/officeDocument/2006/relationships/oleObject" Target="../embeddings/oleObject47.bin"/><Relationship Id="rId10" Type="http://schemas.openxmlformats.org/officeDocument/2006/relationships/image" Target="../media/image75.wmf"/><Relationship Id="rId19" Type="http://schemas.openxmlformats.org/officeDocument/2006/relationships/oleObject" Target="../embeddings/oleObject49.bin"/><Relationship Id="rId4" Type="http://schemas.openxmlformats.org/officeDocument/2006/relationships/image" Target="../media/image72.wmf"/><Relationship Id="rId9" Type="http://schemas.openxmlformats.org/officeDocument/2006/relationships/oleObject" Target="../embeddings/oleObject44.bin"/><Relationship Id="rId14" Type="http://schemas.openxmlformats.org/officeDocument/2006/relationships/image" Target="../media/image7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1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1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H:\Dropbox\&#353;kola\Plzen\p&#345;edn&#225;&#353;ky\MTII\PPT\viry_video\VR_inclinedwall_front.mpg" TargetMode="External"/><Relationship Id="rId1" Type="http://schemas.microsoft.com/office/2007/relationships/media" Target="file:///H:\Dropbox\&#353;kola\Plzen\p&#345;edn&#225;&#353;ky\MTII\PPT\viry_video\VR_inclinedwall_front.mpg" TargetMode="External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H:\Dropbox\&#353;kola\Plzen\p&#345;edn&#225;&#353;ky\MTII\PPT\viry_video\leapfrog.mpeg" TargetMode="External"/><Relationship Id="rId1" Type="http://schemas.microsoft.com/office/2007/relationships/media" Target="file:///H:\Dropbox\&#353;kola\Plzen\p&#345;edn&#225;&#353;ky\MTII\PPT\viry_video\leapfrog.mpeg" TargetMode="External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H:\Dropbox\&#353;kola\Plzen\p&#345;edn&#225;&#353;ky\MTII\PPT\viry_video\collision.mpg" TargetMode="External"/><Relationship Id="rId1" Type="http://schemas.microsoft.com/office/2007/relationships/media" Target="file:///H:\Dropbox\&#353;kola\Plzen\p&#345;edn&#225;&#353;ky\MTII\PPT\viry_video\collision.mpg" TargetMode="External"/><Relationship Id="rId5" Type="http://schemas.openxmlformats.org/officeDocument/2006/relationships/image" Target="../media/image93.png"/><Relationship Id="rId4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14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16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H:\Dropbox\&#353;kola\Plzen\p&#345;edn&#225;&#353;ky\MTII\PPT\viry_video\Collid_Re1573.mpg" TargetMode="External"/><Relationship Id="rId1" Type="http://schemas.microsoft.com/office/2007/relationships/media" Target="file:///H:\Dropbox\&#353;kola\Plzen\p&#345;edn&#225;&#353;ky\MTII\PPT\viry_video\Collid_Re1573.mpg" TargetMode="External"/><Relationship Id="rId5" Type="http://schemas.openxmlformats.org/officeDocument/2006/relationships/image" Target="../media/image94.png"/><Relationship Id="rId4" Type="http://schemas.openxmlformats.org/officeDocument/2006/relationships/notesSlide" Target="../notesSlides/notesSlide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H:\Dropbox\&#353;kola\Plzen\p&#345;edn&#225;&#353;ky\MTII\PPT\viry_video\Oblique_collison_front.mpg" TargetMode="External"/><Relationship Id="rId1" Type="http://schemas.microsoft.com/office/2007/relationships/media" Target="file:///H:\Dropbox\&#353;kola\Plzen\p&#345;edn&#225;&#353;ky\MTII\PPT\viry_video\Oblique_collison_front.mpg" TargetMode="External"/><Relationship Id="rId5" Type="http://schemas.openxmlformats.org/officeDocument/2006/relationships/image" Target="../media/image97.png"/><Relationship Id="rId4" Type="http://schemas.openxmlformats.org/officeDocument/2006/relationships/notesSlide" Target="../notesSlides/notesSlide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H:\Dropbox\&#353;kola\Plzen\p&#345;edn&#225;&#353;ky\MTII\PPT\viry_video\Oblique_collison_top.mpg" TargetMode="External"/><Relationship Id="rId1" Type="http://schemas.microsoft.com/office/2007/relationships/media" Target="file:///H:\Dropbox\&#353;kola\Plzen\p&#345;edn&#225;&#353;ky\MTII\PPT\viry_video\Oblique_collison_top.mpg" TargetMode="External"/><Relationship Id="rId5" Type="http://schemas.openxmlformats.org/officeDocument/2006/relationships/image" Target="../media/image98.png"/><Relationship Id="rId4" Type="http://schemas.openxmlformats.org/officeDocument/2006/relationships/notesSlide" Target="../notesSlides/notesSlide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H:\Dropbox\&#353;kola\Plzen\p&#345;edn&#225;&#353;ky\MTII\PPT\viry_video\09a-reflect-off-surface.wmv" TargetMode="External"/><Relationship Id="rId1" Type="http://schemas.microsoft.com/office/2007/relationships/media" Target="file:///H:\Dropbox\&#353;kola\Plzen\p&#345;edn&#225;&#353;ky\MTII\PPT\viry_video\09a-reflect-off-surface.wmv" TargetMode="External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ruba\Documents\CVUT\p&#345;edn&#225;&#353;ky%202007\v&#237;ry\video\03a-best-indoor-looking-up.wmv" TargetMode="External"/><Relationship Id="rId1" Type="http://schemas.microsoft.com/office/2007/relationships/media" Target="file:///C:\Users\uruba\Documents\CVUT\p&#345;edn&#225;&#353;ky%202007\v&#237;ry\video\03a-best-indoor-looking-up.wmv" TargetMode="External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H:\Dropbox\&#353;kola\Plzen\p&#345;edn&#225;&#353;ky\MTII\PPT\viry_video\08a-slow-motion-cage-rings.wmv" TargetMode="External"/><Relationship Id="rId1" Type="http://schemas.microsoft.com/office/2007/relationships/media" Target="file:///H:\Dropbox\&#353;kola\Plzen\p&#345;edn&#225;&#353;ky\MTII\PPT\viry_video\08a-slow-motion-cage-rings.wmv" TargetMode="External"/><Relationship Id="rId5" Type="http://schemas.openxmlformats.org/officeDocument/2006/relationships/image" Target="../media/image101.png"/><Relationship Id="rId4" Type="http://schemas.openxmlformats.org/officeDocument/2006/relationships/notesSlide" Target="../notesSlides/notesSlide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H:\Dropbox\&#353;kola\Plzen\p&#345;edn&#225;&#353;ky\MTII\PPT\viry_video\double-short-02.wmv" TargetMode="External"/><Relationship Id="rId1" Type="http://schemas.microsoft.com/office/2007/relationships/media" Target="file:///H:\Dropbox\&#353;kola\Plzen\p&#345;edn&#225;&#353;ky\MTII\PPT\viry_video\double-short-02.wmv" TargetMode="External"/><Relationship Id="rId5" Type="http://schemas.openxmlformats.org/officeDocument/2006/relationships/image" Target="../media/image102.png"/><Relationship Id="rId4" Type="http://schemas.openxmlformats.org/officeDocument/2006/relationships/notesSlide" Target="../notesSlides/notesSlide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23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23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H:\Dropbox\&#353;kola\Plzen\p&#345;edn&#225;&#353;ky\MTII\PPT\viry_video\dd.wmv" TargetMode="External"/><Relationship Id="rId1" Type="http://schemas.microsoft.com/office/2007/relationships/media" Target="file:///H:\Dropbox\&#353;kola\Plzen\p&#345;edn&#225;&#353;ky\MTII\PPT\viry_video\dd.wmv" TargetMode="External"/><Relationship Id="rId5" Type="http://schemas.openxmlformats.org/officeDocument/2006/relationships/image" Target="../media/image113.png"/><Relationship Id="rId4" Type="http://schemas.openxmlformats.org/officeDocument/2006/relationships/notesSlide" Target="../notesSlides/notesSlide4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33.png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31.wmf"/><Relationship Id="rId4" Type="http://schemas.openxmlformats.org/officeDocument/2006/relationships/image" Target="../media/image28.wmf"/><Relationship Id="rId9" Type="http://schemas.openxmlformats.org/officeDocument/2006/relationships/oleObject" Target="../embeddings/oleObject3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VÍRY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Prof. Václav </a:t>
            </a:r>
            <a:r>
              <a:rPr lang="cs-CZ" dirty="0" smtClean="0"/>
              <a:t>Uruba</a:t>
            </a:r>
          </a:p>
          <a:p>
            <a:r>
              <a:rPr lang="cs-CZ" sz="2400" dirty="0">
                <a:hlinkClick r:id="rId3"/>
              </a:rPr>
              <a:t>http://home.zcu.cz/~uruba/vyuka/MTII</a:t>
            </a:r>
            <a:r>
              <a:rPr lang="cs-CZ" sz="2400" dirty="0" smtClean="0">
                <a:hlinkClick r:id="rId3"/>
              </a:rPr>
              <a:t>/</a:t>
            </a:r>
            <a:r>
              <a:rPr lang="cs-CZ" sz="2400" dirty="0" smtClean="0"/>
              <a:t> </a:t>
            </a:r>
            <a:endParaRPr lang="cs-CZ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Rankinův</a:t>
            </a:r>
            <a:r>
              <a:rPr lang="cs-CZ" dirty="0"/>
              <a:t> vír</a:t>
            </a: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0689184"/>
              </p:ext>
            </p:extLst>
          </p:nvPr>
        </p:nvGraphicFramePr>
        <p:xfrm>
          <a:off x="3059832" y="1628800"/>
          <a:ext cx="2565400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Equation" r:id="rId3" imgW="1282700" imgH="889000" progId="Equation.DSMT4">
                  <p:embed/>
                </p:oleObj>
              </mc:Choice>
              <mc:Fallback>
                <p:oleObj name="Equation" r:id="rId3" imgW="1282700" imgH="889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1628800"/>
                        <a:ext cx="2565400" cy="177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ázek 3088"/>
          <p:cNvPicPr>
            <a:picLocks noChangeAspect="1"/>
          </p:cNvPicPr>
          <p:nvPr/>
        </p:nvPicPr>
        <p:blipFill>
          <a:blip r:embed="rId5"/>
          <a:srcRect l="1069" t="1652" r="1069" b="1652"/>
          <a:stretch>
            <a:fillRect/>
          </a:stretch>
        </p:blipFill>
        <p:spPr bwMode="auto">
          <a:xfrm>
            <a:off x="791558" y="4149079"/>
            <a:ext cx="3296816" cy="210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3089"/>
          <p:cNvPicPr>
            <a:picLocks noChangeAspect="1"/>
          </p:cNvPicPr>
          <p:nvPr/>
        </p:nvPicPr>
        <p:blipFill>
          <a:blip r:embed="rId6"/>
          <a:srcRect l="1069" t="1652" r="1069" b="1652"/>
          <a:stretch>
            <a:fillRect/>
          </a:stretch>
        </p:blipFill>
        <p:spPr bwMode="auto">
          <a:xfrm>
            <a:off x="5337199" y="4149079"/>
            <a:ext cx="3296816" cy="210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4690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Výlevkový vír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285860"/>
            <a:ext cx="4071966" cy="547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Biotův-Savartův</a:t>
            </a:r>
            <a:r>
              <a:rPr lang="cs-CZ" dirty="0"/>
              <a:t> zákon</a:t>
            </a: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xmlns="" id="{C2630B63-984C-44BF-B0CC-B2ACF9079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Indukovaná rychlost </a:t>
            </a:r>
            <a:r>
              <a:rPr lang="cs-CZ" dirty="0"/>
              <a:t>v okolí vírové čáry</a:t>
            </a: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8768070"/>
              </p:ext>
            </p:extLst>
          </p:nvPr>
        </p:nvGraphicFramePr>
        <p:xfrm>
          <a:off x="1818096" y="2418341"/>
          <a:ext cx="2335786" cy="787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" name="Equation" r:id="rId3" imgW="1167893" imgH="393529" progId="Equation.DSMT4">
                  <p:embed/>
                </p:oleObj>
              </mc:Choice>
              <mc:Fallback>
                <p:oleObj name="Equation" r:id="rId3" imgW="1167893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8096" y="2418341"/>
                        <a:ext cx="2335786" cy="7870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Skupina 56"/>
          <p:cNvGrpSpPr/>
          <p:nvPr/>
        </p:nvGrpSpPr>
        <p:grpSpPr>
          <a:xfrm>
            <a:off x="3059832" y="3255335"/>
            <a:ext cx="4220211" cy="2343150"/>
            <a:chOff x="224378" y="144768"/>
            <a:chExt cx="4220421" cy="2343162"/>
          </a:xfrm>
        </p:grpSpPr>
        <p:sp>
          <p:nvSpPr>
            <p:cNvPr id="58" name="Freeform 23554"/>
            <p:cNvSpPr>
              <a:spLocks/>
            </p:cNvSpPr>
            <p:nvPr/>
          </p:nvSpPr>
          <p:spPr bwMode="auto">
            <a:xfrm>
              <a:off x="224378" y="357505"/>
              <a:ext cx="2188210" cy="1731645"/>
            </a:xfrm>
            <a:custGeom>
              <a:avLst/>
              <a:gdLst>
                <a:gd name="T0" fmla="*/ 0 w 3446"/>
                <a:gd name="T1" fmla="*/ 2727 h 2727"/>
                <a:gd name="T2" fmla="*/ 658 w 3446"/>
                <a:gd name="T3" fmla="*/ 1755 h 2727"/>
                <a:gd name="T4" fmla="*/ 3446 w 3446"/>
                <a:gd name="T5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46" h="2727">
                  <a:moveTo>
                    <a:pt x="0" y="2727"/>
                  </a:moveTo>
                  <a:cubicBezTo>
                    <a:pt x="110" y="2566"/>
                    <a:pt x="137" y="2338"/>
                    <a:pt x="658" y="1755"/>
                  </a:cubicBezTo>
                  <a:cubicBezTo>
                    <a:pt x="1179" y="1172"/>
                    <a:pt x="2865" y="366"/>
                    <a:pt x="3446" y="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59" name="Oval 23556"/>
            <p:cNvSpPr>
              <a:spLocks noChangeArrowheads="1"/>
            </p:cNvSpPr>
            <p:nvPr/>
          </p:nvSpPr>
          <p:spPr bwMode="auto">
            <a:xfrm rot="4073201">
              <a:off x="1839818" y="452755"/>
              <a:ext cx="434340" cy="25273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60" name="AutoShape 23557"/>
            <p:cNvSpPr>
              <a:spLocks noChangeArrowheads="1"/>
            </p:cNvSpPr>
            <p:nvPr/>
          </p:nvSpPr>
          <p:spPr bwMode="auto">
            <a:xfrm rot="21359518">
              <a:off x="1881093" y="487680"/>
              <a:ext cx="71755" cy="7239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61" name="AutoShape 23558"/>
            <p:cNvSpPr>
              <a:spLocks noChangeArrowheads="1"/>
            </p:cNvSpPr>
            <p:nvPr/>
          </p:nvSpPr>
          <p:spPr bwMode="auto">
            <a:xfrm rot="10647577">
              <a:off x="2159223" y="615315"/>
              <a:ext cx="71755" cy="7239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cxnSp>
          <p:nvCxnSpPr>
            <p:cNvPr id="62" name="AutoShape 23560"/>
            <p:cNvCxnSpPr>
              <a:cxnSpLocks noChangeShapeType="1"/>
            </p:cNvCxnSpPr>
            <p:nvPr/>
          </p:nvCxnSpPr>
          <p:spPr bwMode="auto">
            <a:xfrm>
              <a:off x="650463" y="1447800"/>
              <a:ext cx="3260090" cy="17081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3" name="AutoShape 23561"/>
            <p:cNvCxnSpPr>
              <a:cxnSpLocks noChangeShapeType="1"/>
            </p:cNvCxnSpPr>
            <p:nvPr/>
          </p:nvCxnSpPr>
          <p:spPr bwMode="auto">
            <a:xfrm flipH="1" flipV="1">
              <a:off x="3878803" y="1603375"/>
              <a:ext cx="217170" cy="884555"/>
            </a:xfrm>
            <a:prstGeom prst="straightConnector1">
              <a:avLst/>
            </a:prstGeom>
            <a:noFill/>
            <a:ln w="44450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64" name="Text Box 23562"/>
            <p:cNvSpPr txBox="1">
              <a:spLocks noChangeArrowheads="1"/>
            </p:cNvSpPr>
            <p:nvPr/>
          </p:nvSpPr>
          <p:spPr bwMode="auto">
            <a:xfrm>
              <a:off x="427842" y="1051366"/>
              <a:ext cx="366395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endParaRPr lang="cs-CZ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5" name="Text Box 23563"/>
            <p:cNvSpPr txBox="1">
              <a:spLocks noChangeArrowheads="1"/>
            </p:cNvSpPr>
            <p:nvPr/>
          </p:nvSpPr>
          <p:spPr bwMode="auto">
            <a:xfrm>
              <a:off x="4078404" y="2052500"/>
              <a:ext cx="366395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endParaRPr lang="cs-CZ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6" name="Text Box 23564"/>
            <p:cNvSpPr txBox="1">
              <a:spLocks noChangeArrowheads="1"/>
            </p:cNvSpPr>
            <p:nvPr/>
          </p:nvSpPr>
          <p:spPr bwMode="auto">
            <a:xfrm>
              <a:off x="2025401" y="144768"/>
              <a:ext cx="365760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endParaRPr lang="cs-CZ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7" name="Text Box 23566"/>
            <p:cNvSpPr txBox="1">
              <a:spLocks noChangeArrowheads="1"/>
            </p:cNvSpPr>
            <p:nvPr/>
          </p:nvSpPr>
          <p:spPr bwMode="auto">
            <a:xfrm>
              <a:off x="3091043" y="1593144"/>
              <a:ext cx="381000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endParaRPr lang="cs-CZ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8" name="AutoShape 23567"/>
            <p:cNvSpPr>
              <a:spLocks noChangeArrowheads="1"/>
            </p:cNvSpPr>
            <p:nvPr/>
          </p:nvSpPr>
          <p:spPr bwMode="auto">
            <a:xfrm rot="18954022">
              <a:off x="633953" y="1264920"/>
              <a:ext cx="323215" cy="153035"/>
            </a:xfrm>
            <a:prstGeom prst="rightArrow">
              <a:avLst>
                <a:gd name="adj1" fmla="val 50000"/>
                <a:gd name="adj2" fmla="val 52801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cxnSp>
          <p:nvCxnSpPr>
            <p:cNvPr id="69" name="AutoShape 24576"/>
            <p:cNvCxnSpPr>
              <a:cxnSpLocks noChangeShapeType="1"/>
            </p:cNvCxnSpPr>
            <p:nvPr/>
          </p:nvCxnSpPr>
          <p:spPr bwMode="auto">
            <a:xfrm>
              <a:off x="957803" y="1224915"/>
              <a:ext cx="3152140" cy="1695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0" name="AutoShape 24577"/>
            <p:cNvCxnSpPr>
              <a:cxnSpLocks noChangeShapeType="1"/>
            </p:cNvCxnSpPr>
            <p:nvPr/>
          </p:nvCxnSpPr>
          <p:spPr bwMode="auto">
            <a:xfrm flipH="1">
              <a:off x="3894043" y="1396365"/>
              <a:ext cx="228600" cy="2070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1" name="Oval 24581"/>
            <p:cNvSpPr>
              <a:spLocks noChangeArrowheads="1"/>
            </p:cNvSpPr>
            <p:nvPr/>
          </p:nvSpPr>
          <p:spPr bwMode="auto">
            <a:xfrm>
              <a:off x="4005803" y="1638935"/>
              <a:ext cx="36195" cy="36195"/>
            </a:xfrm>
            <a:prstGeom prst="ellipse">
              <a:avLst/>
            </a:prstGeom>
            <a:solidFill>
              <a:schemeClr val="tx1">
                <a:lumMod val="100000"/>
                <a:lumOff val="0"/>
              </a:schemeClr>
            </a:solidFill>
            <a:ln w="9525">
              <a:solidFill>
                <a:schemeClr val="bg1">
                  <a:lumMod val="100000"/>
                  <a:lumOff val="0"/>
                </a:schemeClr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72" name="Oval 24582"/>
            <p:cNvSpPr>
              <a:spLocks noChangeArrowheads="1"/>
            </p:cNvSpPr>
            <p:nvPr/>
          </p:nvSpPr>
          <p:spPr bwMode="auto">
            <a:xfrm>
              <a:off x="3777203" y="1706245"/>
              <a:ext cx="36195" cy="36195"/>
            </a:xfrm>
            <a:prstGeom prst="ellipse">
              <a:avLst/>
            </a:prstGeom>
            <a:solidFill>
              <a:schemeClr val="tx1">
                <a:lumMod val="100000"/>
                <a:lumOff val="0"/>
              </a:schemeClr>
            </a:solidFill>
            <a:ln w="9525">
              <a:solidFill>
                <a:schemeClr val="bg1">
                  <a:lumMod val="100000"/>
                  <a:lumOff val="0"/>
                </a:schemeClr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73" name="Arc 36865"/>
            <p:cNvSpPr>
              <a:spLocks/>
            </p:cNvSpPr>
            <p:nvPr/>
          </p:nvSpPr>
          <p:spPr bwMode="auto">
            <a:xfrm rot="10800000">
              <a:off x="3624803" y="1613535"/>
              <a:ext cx="332740" cy="304800"/>
            </a:xfrm>
            <a:custGeom>
              <a:avLst/>
              <a:gdLst>
                <a:gd name="G0" fmla="+- 1990 0 0"/>
                <a:gd name="G1" fmla="+- 21600 0 0"/>
                <a:gd name="G2" fmla="+- 21600 0 0"/>
                <a:gd name="T0" fmla="*/ 0 w 23590"/>
                <a:gd name="T1" fmla="*/ 92 h 21600"/>
                <a:gd name="T2" fmla="*/ 23590 w 23590"/>
                <a:gd name="T3" fmla="*/ 21600 h 21600"/>
                <a:gd name="T4" fmla="*/ 1990 w 2359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590" h="21600" fill="none" extrusionOk="0">
                  <a:moveTo>
                    <a:pt x="-1" y="91"/>
                  </a:moveTo>
                  <a:cubicBezTo>
                    <a:pt x="661" y="30"/>
                    <a:pt x="1325" y="-1"/>
                    <a:pt x="1990" y="0"/>
                  </a:cubicBezTo>
                  <a:cubicBezTo>
                    <a:pt x="13919" y="0"/>
                    <a:pt x="23590" y="9670"/>
                    <a:pt x="23590" y="21600"/>
                  </a:cubicBezTo>
                </a:path>
                <a:path w="23590" h="21600" stroke="0" extrusionOk="0">
                  <a:moveTo>
                    <a:pt x="-1" y="91"/>
                  </a:moveTo>
                  <a:cubicBezTo>
                    <a:pt x="661" y="30"/>
                    <a:pt x="1325" y="-1"/>
                    <a:pt x="1990" y="0"/>
                  </a:cubicBezTo>
                  <a:cubicBezTo>
                    <a:pt x="13919" y="0"/>
                    <a:pt x="23590" y="9670"/>
                    <a:pt x="23590" y="21600"/>
                  </a:cubicBezTo>
                  <a:lnTo>
                    <a:pt x="199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74" name="Arc 36866"/>
            <p:cNvSpPr>
              <a:spLocks/>
            </p:cNvSpPr>
            <p:nvPr/>
          </p:nvSpPr>
          <p:spPr bwMode="auto">
            <a:xfrm rot="8716306" flipH="1">
              <a:off x="3853403" y="1520190"/>
              <a:ext cx="332740" cy="304800"/>
            </a:xfrm>
            <a:custGeom>
              <a:avLst/>
              <a:gdLst>
                <a:gd name="G0" fmla="+- 1990 0 0"/>
                <a:gd name="G1" fmla="+- 21600 0 0"/>
                <a:gd name="G2" fmla="+- 21600 0 0"/>
                <a:gd name="T0" fmla="*/ 0 w 23590"/>
                <a:gd name="T1" fmla="*/ 92 h 21600"/>
                <a:gd name="T2" fmla="*/ 23590 w 23590"/>
                <a:gd name="T3" fmla="*/ 21600 h 21600"/>
                <a:gd name="T4" fmla="*/ 1990 w 2359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590" h="21600" fill="none" extrusionOk="0">
                  <a:moveTo>
                    <a:pt x="-1" y="91"/>
                  </a:moveTo>
                  <a:cubicBezTo>
                    <a:pt x="661" y="30"/>
                    <a:pt x="1325" y="-1"/>
                    <a:pt x="1990" y="0"/>
                  </a:cubicBezTo>
                  <a:cubicBezTo>
                    <a:pt x="13919" y="0"/>
                    <a:pt x="23590" y="9670"/>
                    <a:pt x="23590" y="21600"/>
                  </a:cubicBezTo>
                </a:path>
                <a:path w="23590" h="21600" stroke="0" extrusionOk="0">
                  <a:moveTo>
                    <a:pt x="-1" y="91"/>
                  </a:moveTo>
                  <a:cubicBezTo>
                    <a:pt x="661" y="30"/>
                    <a:pt x="1325" y="-1"/>
                    <a:pt x="1990" y="0"/>
                  </a:cubicBezTo>
                  <a:cubicBezTo>
                    <a:pt x="13919" y="0"/>
                    <a:pt x="23590" y="9670"/>
                    <a:pt x="23590" y="21600"/>
                  </a:cubicBezTo>
                  <a:lnTo>
                    <a:pt x="199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</p:grpSp>
      <p:graphicFrame>
        <p:nvGraphicFramePr>
          <p:cNvPr id="75" name="Objek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028926"/>
              </p:ext>
            </p:extLst>
          </p:nvPr>
        </p:nvGraphicFramePr>
        <p:xfrm>
          <a:off x="5726532" y="4834901"/>
          <a:ext cx="228240" cy="25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" name="Equation" r:id="rId5" imgW="114120" imgH="126720" progId="Equation.DSMT4">
                  <p:embed/>
                </p:oleObj>
              </mc:Choice>
              <mc:Fallback>
                <p:oleObj name="Equation" r:id="rId5" imgW="114120" imgH="126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26532" y="4834901"/>
                        <a:ext cx="228240" cy="253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k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034415"/>
              </p:ext>
            </p:extLst>
          </p:nvPr>
        </p:nvGraphicFramePr>
        <p:xfrm>
          <a:off x="4351048" y="3356857"/>
          <a:ext cx="279360" cy="30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3" name="Equation" r:id="rId7" imgW="139680" imgH="152280" progId="Equation.DSMT4">
                  <p:embed/>
                </p:oleObj>
              </mc:Choice>
              <mc:Fallback>
                <p:oleObj name="Equation" r:id="rId7" imgW="13968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51048" y="3356857"/>
                        <a:ext cx="279360" cy="304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Objekt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4483408"/>
              </p:ext>
            </p:extLst>
          </p:nvPr>
        </p:nvGraphicFramePr>
        <p:xfrm>
          <a:off x="7078584" y="5185824"/>
          <a:ext cx="32976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4" name="Equation" r:id="rId9" imgW="164880" imgH="228600" progId="Equation.DSMT4">
                  <p:embed/>
                </p:oleObj>
              </mc:Choice>
              <mc:Fallback>
                <p:oleObj name="Equation" r:id="rId9" imgW="164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78584" y="5185824"/>
                        <a:ext cx="32976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k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681687"/>
              </p:ext>
            </p:extLst>
          </p:nvPr>
        </p:nvGraphicFramePr>
        <p:xfrm>
          <a:off x="3185204" y="4012346"/>
          <a:ext cx="380880" cy="354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5" name="Equation" r:id="rId11" imgW="190440" imgH="177480" progId="Equation.DSMT4">
                  <p:embed/>
                </p:oleObj>
              </mc:Choice>
              <mc:Fallback>
                <p:oleObj name="Equation" r:id="rId11" imgW="1904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85204" y="4012346"/>
                        <a:ext cx="380880" cy="354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333CFFD8-1B01-48ED-80B0-C864491BD71B}"/>
              </a:ext>
            </a:extLst>
          </p:cNvPr>
          <p:cNvSpPr txBox="1"/>
          <p:nvPr/>
        </p:nvSpPr>
        <p:spPr>
          <a:xfrm>
            <a:off x="5208920" y="2913500"/>
            <a:ext cx="122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Vírová čára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xmlns="" id="{6AD25E2F-6CF9-4AD0-99D7-192C3F37FE30}"/>
              </a:ext>
            </a:extLst>
          </p:cNvPr>
          <p:cNvSpPr txBox="1"/>
          <p:nvPr/>
        </p:nvSpPr>
        <p:spPr>
          <a:xfrm>
            <a:off x="6516216" y="5758368"/>
            <a:ext cx="2062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Indukovaná rychlost</a:t>
            </a:r>
          </a:p>
        </p:txBody>
      </p:sp>
    </p:spTree>
    <p:extLst>
      <p:ext uri="{BB962C8B-B14F-4D97-AF65-F5344CB8AC3E}">
        <p14:creationId xmlns:p14="http://schemas.microsoft.com/office/powerpoint/2010/main" val="112881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 vírů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4000" dirty="0"/>
              <a:t>Protahování (i nevazké proudění)</a:t>
            </a:r>
          </a:p>
          <a:p>
            <a:r>
              <a:rPr lang="cs-CZ" sz="4000" dirty="0"/>
              <a:t>Spojování </a:t>
            </a:r>
          </a:p>
          <a:p>
            <a:r>
              <a:rPr lang="cs-CZ" sz="4000" dirty="0"/>
              <a:t>Přemostění</a:t>
            </a:r>
          </a:p>
        </p:txBody>
      </p:sp>
      <p:sp>
        <p:nvSpPr>
          <p:cNvPr id="4" name="Pravá složená závorka 3"/>
          <p:cNvSpPr/>
          <p:nvPr/>
        </p:nvSpPr>
        <p:spPr>
          <a:xfrm>
            <a:off x="3786182" y="2571744"/>
            <a:ext cx="285752" cy="107157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429124" y="2786058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FF0000"/>
                </a:solidFill>
              </a:rPr>
              <a:t>Vliv vazkosti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Spojování vírů</a:t>
            </a:r>
          </a:p>
        </p:txBody>
      </p:sp>
      <p:pic>
        <p:nvPicPr>
          <p:cNvPr id="4" name="Zástupný symbol pro obsah 3" descr="merging1s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1285859"/>
            <a:ext cx="2377440" cy="2377440"/>
          </a:xfrm>
        </p:spPr>
      </p:pic>
      <p:pic>
        <p:nvPicPr>
          <p:cNvPr id="5" name="Obrázek 4" descr="merging2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1643050"/>
            <a:ext cx="2377440" cy="2377440"/>
          </a:xfrm>
          <a:prstGeom prst="rect">
            <a:avLst/>
          </a:prstGeom>
        </p:spPr>
      </p:pic>
      <p:pic>
        <p:nvPicPr>
          <p:cNvPr id="6" name="Obrázek 5" descr="merging3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52" y="2143116"/>
            <a:ext cx="2377440" cy="2377440"/>
          </a:xfrm>
          <a:prstGeom prst="rect">
            <a:avLst/>
          </a:prstGeom>
        </p:spPr>
      </p:pic>
      <p:pic>
        <p:nvPicPr>
          <p:cNvPr id="7" name="Obrázek 6" descr="merging4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1670" y="2714620"/>
            <a:ext cx="2377440" cy="2377440"/>
          </a:xfrm>
          <a:prstGeom prst="rect">
            <a:avLst/>
          </a:prstGeom>
        </p:spPr>
      </p:pic>
      <p:pic>
        <p:nvPicPr>
          <p:cNvPr id="8" name="Obrázek 7" descr="merging6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488" y="3143248"/>
            <a:ext cx="2377440" cy="2377440"/>
          </a:xfrm>
          <a:prstGeom prst="rect">
            <a:avLst/>
          </a:prstGeom>
        </p:spPr>
      </p:pic>
      <p:pic>
        <p:nvPicPr>
          <p:cNvPr id="9" name="Obrázek 8" descr="merging7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4744" y="3500438"/>
            <a:ext cx="2377440" cy="2377440"/>
          </a:xfrm>
          <a:prstGeom prst="rect">
            <a:avLst/>
          </a:prstGeom>
        </p:spPr>
      </p:pic>
      <p:pic>
        <p:nvPicPr>
          <p:cNvPr id="10" name="Obrázek 9" descr="merging8s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4000504"/>
            <a:ext cx="2377440" cy="2377440"/>
          </a:xfrm>
          <a:prstGeom prst="rect">
            <a:avLst/>
          </a:prstGeom>
        </p:spPr>
      </p:pic>
      <p:pic>
        <p:nvPicPr>
          <p:cNvPr id="11" name="Obrázek 10" descr="merging9s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0628" y="2714628"/>
            <a:ext cx="4143372" cy="4143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Spojování vírů</a:t>
            </a:r>
          </a:p>
        </p:txBody>
      </p:sp>
      <p:pic>
        <p:nvPicPr>
          <p:cNvPr id="4" name="Zástupný symbol pro obsah 3" descr="pv_merging1s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596" y="1285860"/>
            <a:ext cx="1885950" cy="1885950"/>
          </a:xfrm>
        </p:spPr>
      </p:pic>
      <p:pic>
        <p:nvPicPr>
          <p:cNvPr id="5" name="Obrázek 4" descr="pv_merging2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22" y="2357430"/>
            <a:ext cx="1885950" cy="1885950"/>
          </a:xfrm>
          <a:prstGeom prst="rect">
            <a:avLst/>
          </a:prstGeom>
        </p:spPr>
      </p:pic>
      <p:pic>
        <p:nvPicPr>
          <p:cNvPr id="6" name="Obrázek 5" descr="pv_merging3s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810" y="3500438"/>
            <a:ext cx="1885950" cy="1885950"/>
          </a:xfrm>
          <a:prstGeom prst="rect">
            <a:avLst/>
          </a:prstGeom>
        </p:spPr>
      </p:pic>
      <p:pic>
        <p:nvPicPr>
          <p:cNvPr id="7" name="Obrázek 6" descr="pv_merging5s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3702" y="4786322"/>
            <a:ext cx="1885950" cy="1885950"/>
          </a:xfrm>
          <a:prstGeom prst="rect">
            <a:avLst/>
          </a:prstGeom>
        </p:spPr>
      </p:pic>
      <p:cxnSp>
        <p:nvCxnSpPr>
          <p:cNvPr id="9" name="Přímá spojovací šipka 8"/>
          <p:cNvCxnSpPr/>
          <p:nvPr/>
        </p:nvCxnSpPr>
        <p:spPr>
          <a:xfrm>
            <a:off x="785786" y="3071810"/>
            <a:ext cx="5715040" cy="335758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4500562" y="1571612"/>
            <a:ext cx="45005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/>
              <a:t> 2D případ – paralelní víry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/>
              <a:t> „dostatečně“ blízko sebe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/>
              <a:t> stejný smysl rotace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Spojování vírů</a:t>
            </a:r>
          </a:p>
        </p:txBody>
      </p:sp>
      <p:pic>
        <p:nvPicPr>
          <p:cNvPr id="4" name="Zástupný symbol pro obsah 3" descr="movie_nsbc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00298" y="1500174"/>
            <a:ext cx="4357718" cy="435771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Spojování vírů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071678"/>
            <a:ext cx="5105400" cy="3830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Přemostění</a:t>
            </a:r>
          </a:p>
        </p:txBody>
      </p:sp>
      <p:pic>
        <p:nvPicPr>
          <p:cNvPr id="4" name="Obrázek 3" descr="vp10conv.jpg"/>
          <p:cNvPicPr>
            <a:picLocks noChangeAspect="1"/>
          </p:cNvPicPr>
          <p:nvPr/>
        </p:nvPicPr>
        <p:blipFill>
          <a:blip r:embed="rId2"/>
          <a:srcRect t="16433" b="24649"/>
          <a:stretch>
            <a:fillRect/>
          </a:stretch>
        </p:blipFill>
        <p:spPr>
          <a:xfrm>
            <a:off x="998913" y="1772816"/>
            <a:ext cx="7146173" cy="152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16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4669" y="3295278"/>
            <a:ext cx="2994660" cy="3023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10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Vírová dvojice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5410200" cy="433228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1571612"/>
            <a:ext cx="6096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80" y="2500306"/>
            <a:ext cx="6096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7710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4464" y="69980"/>
            <a:ext cx="8229600" cy="1143000"/>
          </a:xfrm>
        </p:spPr>
        <p:txBody>
          <a:bodyPr/>
          <a:lstStyle/>
          <a:p>
            <a:r>
              <a:rPr lang="cs-CZ" dirty="0"/>
              <a:t>Kinematika</a:t>
            </a: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086572"/>
              </p:ext>
            </p:extLst>
          </p:nvPr>
        </p:nvGraphicFramePr>
        <p:xfrm>
          <a:off x="2275583" y="6126163"/>
          <a:ext cx="6070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" name="Equation" r:id="rId3" imgW="3035300" imgH="279400" progId="Equation.DSMT4">
                  <p:embed/>
                </p:oleObj>
              </mc:Choice>
              <mc:Fallback>
                <p:oleObj name="Equation" r:id="rId3" imgW="3035300" imgH="279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5583" y="6126163"/>
                        <a:ext cx="6070600" cy="55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k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894763"/>
              </p:ext>
            </p:extLst>
          </p:nvPr>
        </p:nvGraphicFramePr>
        <p:xfrm>
          <a:off x="407806" y="1327153"/>
          <a:ext cx="30734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" name="Equation" r:id="rId5" imgW="1536700" imgH="279400" progId="Equation.DSMT4">
                  <p:embed/>
                </p:oleObj>
              </mc:Choice>
              <mc:Fallback>
                <p:oleObj name="Equation" r:id="rId5" imgW="1536700" imgH="2794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806" y="1327153"/>
                        <a:ext cx="30734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1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0" name="Objek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630277"/>
              </p:ext>
            </p:extLst>
          </p:nvPr>
        </p:nvGraphicFramePr>
        <p:xfrm>
          <a:off x="3994646" y="1293921"/>
          <a:ext cx="3098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" name="Equation" r:id="rId7" imgW="1549400" imgH="279400" progId="Equation.DSMT4">
                  <p:embed/>
                </p:oleObj>
              </mc:Choice>
              <mc:Fallback>
                <p:oleObj name="Equation" r:id="rId7" imgW="1549400" imgH="279400" progId="Equation.DSMT4">
                  <p:embed/>
                  <p:pic>
                    <p:nvPicPr>
                      <p:cNvPr id="0" name="Object 14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4646" y="1293921"/>
                        <a:ext cx="30988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k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530025"/>
              </p:ext>
            </p:extLst>
          </p:nvPr>
        </p:nvGraphicFramePr>
        <p:xfrm>
          <a:off x="412750" y="2111375"/>
          <a:ext cx="65786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" name="Equation" r:id="rId9" imgW="3289300" imgH="482600" progId="Equation.DSMT4">
                  <p:embed/>
                </p:oleObj>
              </mc:Choice>
              <mc:Fallback>
                <p:oleObj name="Equation" r:id="rId9" imgW="3289300" imgH="4826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0" y="2111375"/>
                        <a:ext cx="6578600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k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296042"/>
              </p:ext>
            </p:extLst>
          </p:nvPr>
        </p:nvGraphicFramePr>
        <p:xfrm>
          <a:off x="407806" y="3101770"/>
          <a:ext cx="85090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" name="Equation" r:id="rId11" imgW="4254500" imgH="508000" progId="Equation.DSMT4">
                  <p:embed/>
                </p:oleObj>
              </mc:Choice>
              <mc:Fallback>
                <p:oleObj name="Equation" r:id="rId11" imgW="4254500" imgH="5080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806" y="3101770"/>
                        <a:ext cx="8509000" cy="101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k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273113"/>
              </p:ext>
            </p:extLst>
          </p:nvPr>
        </p:nvGraphicFramePr>
        <p:xfrm>
          <a:off x="1538287" y="4261621"/>
          <a:ext cx="52324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" name="Equation" r:id="rId13" imgW="2616200" imgH="508000" progId="Equation.DSMT4">
                  <p:embed/>
                </p:oleObj>
              </mc:Choice>
              <mc:Fallback>
                <p:oleObj name="Equation" r:id="rId13" imgW="2616200" imgH="5080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8287" y="4261621"/>
                        <a:ext cx="5232400" cy="101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k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891260"/>
              </p:ext>
            </p:extLst>
          </p:nvPr>
        </p:nvGraphicFramePr>
        <p:xfrm>
          <a:off x="776287" y="5244692"/>
          <a:ext cx="3378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" name="Equation" r:id="rId15" imgW="1689100" imgH="457200" progId="Equation.DSMT4">
                  <p:embed/>
                </p:oleObj>
              </mc:Choice>
              <mc:Fallback>
                <p:oleObj name="Equation" r:id="rId15" imgW="1689100" imgH="4572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287" y="5244692"/>
                        <a:ext cx="33782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k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398721"/>
              </p:ext>
            </p:extLst>
          </p:nvPr>
        </p:nvGraphicFramePr>
        <p:xfrm>
          <a:off x="5060950" y="5530850"/>
          <a:ext cx="2032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" name="Equation" r:id="rId17" imgW="1016000" imgH="228600" progId="Equation.DSMT4">
                  <p:embed/>
                </p:oleObj>
              </mc:Choice>
              <mc:Fallback>
                <p:oleObj name="Equation" r:id="rId17" imgW="1016000" imgH="22860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0950" y="5530850"/>
                        <a:ext cx="20320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ovéPole 50"/>
          <p:cNvSpPr txBox="1"/>
          <p:nvPr/>
        </p:nvSpPr>
        <p:spPr>
          <a:xfrm>
            <a:off x="7521918" y="139909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 body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7140980" y="2324201"/>
            <a:ext cx="1586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Taylorův</a:t>
            </a:r>
            <a:r>
              <a:rPr lang="cs-CZ" dirty="0"/>
              <a:t> rozvoj</a:t>
            </a:r>
          </a:p>
        </p:txBody>
      </p:sp>
      <p:sp>
        <p:nvSpPr>
          <p:cNvPr id="53" name="Ovál 52"/>
          <p:cNvSpPr/>
          <p:nvPr/>
        </p:nvSpPr>
        <p:spPr>
          <a:xfrm>
            <a:off x="3851920" y="2901959"/>
            <a:ext cx="729754" cy="13746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Ovál 53"/>
          <p:cNvSpPr/>
          <p:nvPr/>
        </p:nvSpPr>
        <p:spPr>
          <a:xfrm>
            <a:off x="6988207" y="2922436"/>
            <a:ext cx="729754" cy="13746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TextovéPole 54"/>
          <p:cNvSpPr txBox="1"/>
          <p:nvPr/>
        </p:nvSpPr>
        <p:spPr>
          <a:xfrm>
            <a:off x="152400" y="4524300"/>
            <a:ext cx="1195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t.rychlosti</a:t>
            </a:r>
            <a:endParaRPr lang="cs-CZ" dirty="0"/>
          </a:p>
          <a:p>
            <a:r>
              <a:rPr lang="cs-CZ" dirty="0"/>
              <a:t>deformace</a:t>
            </a:r>
          </a:p>
        </p:txBody>
      </p:sp>
      <p:sp>
        <p:nvSpPr>
          <p:cNvPr id="56" name="TextovéPole 55"/>
          <p:cNvSpPr txBox="1"/>
          <p:nvPr/>
        </p:nvSpPr>
        <p:spPr>
          <a:xfrm>
            <a:off x="7093446" y="4563946"/>
            <a:ext cx="1113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t.rychlosti</a:t>
            </a:r>
            <a:endParaRPr lang="cs-CZ" dirty="0"/>
          </a:p>
          <a:p>
            <a:r>
              <a:rPr lang="cs-CZ" dirty="0"/>
              <a:t>rotace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152400" y="5987846"/>
            <a:ext cx="1494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Pseudovektor</a:t>
            </a:r>
            <a:endParaRPr lang="cs-CZ" dirty="0"/>
          </a:p>
          <a:p>
            <a:r>
              <a:rPr lang="cs-CZ" dirty="0"/>
              <a:t>úhlové rotace</a:t>
            </a:r>
          </a:p>
        </p:txBody>
      </p:sp>
    </p:spTree>
    <p:extLst>
      <p:ext uri="{BB962C8B-B14F-4D97-AF65-F5344CB8AC3E}">
        <p14:creationId xmlns:p14="http://schemas.microsoft.com/office/powerpoint/2010/main" val="266095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 animBg="1"/>
      <p:bldP spid="54" grpId="0" animBg="1"/>
      <p:bldP spid="55" grpId="0"/>
      <p:bldP spid="56" grpId="0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Přemostění (</a:t>
            </a:r>
            <a:r>
              <a:rPr lang="cs-CZ" dirty="0" err="1"/>
              <a:t>bridging</a:t>
            </a:r>
            <a:r>
              <a:rPr lang="cs-CZ" dirty="0"/>
              <a:t>)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714488"/>
            <a:ext cx="7872412" cy="506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2483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Přemostění (</a:t>
            </a:r>
            <a:r>
              <a:rPr lang="cs-CZ" dirty="0" err="1"/>
              <a:t>bridging</a:t>
            </a:r>
            <a:r>
              <a:rPr lang="cs-CZ" dirty="0"/>
              <a:t>)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143116"/>
            <a:ext cx="7915279" cy="420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9623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Vírová dvojice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71612"/>
            <a:ext cx="3524250" cy="127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2786058"/>
            <a:ext cx="3536156" cy="129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56" y="4000504"/>
            <a:ext cx="3536156" cy="129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8" y="4855866"/>
            <a:ext cx="3333750" cy="157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6" y="1500174"/>
            <a:ext cx="4313736" cy="224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Elipsa 7"/>
          <p:cNvSpPr/>
          <p:nvPr/>
        </p:nvSpPr>
        <p:spPr>
          <a:xfrm>
            <a:off x="3786182" y="4357694"/>
            <a:ext cx="714380" cy="7143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4500562" y="3786190"/>
            <a:ext cx="1143008" cy="7143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078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Vírová dvojice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12"/>
            <a:ext cx="9013843" cy="502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7488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Paralelní víry – 3D interakce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785926"/>
            <a:ext cx="6884671" cy="446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12194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 paralelních vírů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 l="16850" t="849" r="17748" b="56702"/>
          <a:stretch>
            <a:fillRect/>
          </a:stretch>
        </p:blipFill>
        <p:spPr bwMode="auto">
          <a:xfrm>
            <a:off x="0" y="1571612"/>
            <a:ext cx="471490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15788" t="42819" r="14611" b="7874"/>
          <a:stretch>
            <a:fillRect/>
          </a:stretch>
        </p:blipFill>
        <p:spPr bwMode="auto">
          <a:xfrm>
            <a:off x="4857752" y="2359126"/>
            <a:ext cx="4286248" cy="4252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10293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Protahování vírů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Helmholzova</a:t>
            </a:r>
            <a:r>
              <a:rPr lang="cs-CZ" dirty="0"/>
              <a:t> </a:t>
            </a:r>
            <a:r>
              <a:rPr lang="cs-CZ" dirty="0" err="1"/>
              <a:t>rice</a:t>
            </a:r>
            <a:endParaRPr lang="cs-CZ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284611"/>
              </p:ext>
            </p:extLst>
          </p:nvPr>
        </p:nvGraphicFramePr>
        <p:xfrm>
          <a:off x="4572000" y="1583769"/>
          <a:ext cx="29464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" name="Equation" r:id="rId3" imgW="1473200" imgH="393700" progId="Equation.DSMT4">
                  <p:embed/>
                </p:oleObj>
              </mc:Choice>
              <mc:Fallback>
                <p:oleObj name="Equation" r:id="rId3" imgW="1473200" imgH="393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583769"/>
                        <a:ext cx="29464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ál 5"/>
          <p:cNvSpPr/>
          <p:nvPr/>
        </p:nvSpPr>
        <p:spPr>
          <a:xfrm>
            <a:off x="5364088" y="1600200"/>
            <a:ext cx="864096" cy="7709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6441244" y="1616631"/>
            <a:ext cx="1227100" cy="77096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6607926" y="2570162"/>
            <a:ext cx="10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produkce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364088" y="2546698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disipace</a:t>
            </a:r>
          </a:p>
        </p:txBody>
      </p:sp>
      <p:sp>
        <p:nvSpPr>
          <p:cNvPr id="20" name="Freeform 28676"/>
          <p:cNvSpPr>
            <a:spLocks/>
          </p:cNvSpPr>
          <p:nvPr/>
        </p:nvSpPr>
        <p:spPr bwMode="auto">
          <a:xfrm>
            <a:off x="1740709" y="2942007"/>
            <a:ext cx="2417445" cy="1561465"/>
          </a:xfrm>
          <a:custGeom>
            <a:avLst/>
            <a:gdLst>
              <a:gd name="T0" fmla="*/ 0 w 5676"/>
              <a:gd name="T1" fmla="*/ 4220 h 4220"/>
              <a:gd name="T2" fmla="*/ 1356 w 5676"/>
              <a:gd name="T3" fmla="*/ 1049 h 4220"/>
              <a:gd name="T4" fmla="*/ 5676 w 5676"/>
              <a:gd name="T5" fmla="*/ 0 h 4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676" h="4220">
                <a:moveTo>
                  <a:pt x="0" y="4220"/>
                </a:moveTo>
                <a:cubicBezTo>
                  <a:pt x="205" y="2986"/>
                  <a:pt x="410" y="1752"/>
                  <a:pt x="1356" y="1049"/>
                </a:cubicBezTo>
                <a:cubicBezTo>
                  <a:pt x="2302" y="346"/>
                  <a:pt x="3989" y="173"/>
                  <a:pt x="5676" y="0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cs-CZ"/>
          </a:p>
        </p:txBody>
      </p:sp>
      <p:cxnSp>
        <p:nvCxnSpPr>
          <p:cNvPr id="21" name="AutoShape 28677"/>
          <p:cNvCxnSpPr>
            <a:cxnSpLocks noChangeShapeType="1"/>
          </p:cNvCxnSpPr>
          <p:nvPr/>
        </p:nvCxnSpPr>
        <p:spPr bwMode="auto">
          <a:xfrm flipV="1">
            <a:off x="2433494" y="2637842"/>
            <a:ext cx="820420" cy="631825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" name="AutoShape 28678"/>
          <p:cNvCxnSpPr>
            <a:cxnSpLocks noChangeShapeType="1"/>
          </p:cNvCxnSpPr>
          <p:nvPr/>
        </p:nvCxnSpPr>
        <p:spPr bwMode="auto">
          <a:xfrm flipH="1">
            <a:off x="1712769" y="3270302"/>
            <a:ext cx="720725" cy="179705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3" name="AutoShape 28679"/>
          <p:cNvCxnSpPr>
            <a:cxnSpLocks noChangeShapeType="1"/>
          </p:cNvCxnSpPr>
          <p:nvPr/>
        </p:nvCxnSpPr>
        <p:spPr bwMode="auto">
          <a:xfrm flipH="1" flipV="1">
            <a:off x="2041699" y="2735632"/>
            <a:ext cx="391795" cy="534035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28" name="Objek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985060"/>
              </p:ext>
            </p:extLst>
          </p:nvPr>
        </p:nvGraphicFramePr>
        <p:xfrm>
          <a:off x="1309983" y="3265935"/>
          <a:ext cx="355292" cy="456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" name="Equation" r:id="rId5" imgW="177646" imgH="228402" progId="Equation.DSMT4">
                  <p:embed/>
                </p:oleObj>
              </mc:Choice>
              <mc:Fallback>
                <p:oleObj name="Equation" r:id="rId5" imgW="177646" imgH="22840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983" y="3265935"/>
                        <a:ext cx="355292" cy="4568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k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730658"/>
              </p:ext>
            </p:extLst>
          </p:nvPr>
        </p:nvGraphicFramePr>
        <p:xfrm>
          <a:off x="1548838" y="2500597"/>
          <a:ext cx="330056" cy="457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" name="Equation" r:id="rId7" imgW="165028" imgH="228501" progId="Equation.DSMT4">
                  <p:embed/>
                </p:oleObj>
              </mc:Choice>
              <mc:Fallback>
                <p:oleObj name="Equation" r:id="rId7" imgW="165028" imgH="228501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8838" y="2500597"/>
                        <a:ext cx="330056" cy="4570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k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469302"/>
              </p:ext>
            </p:extLst>
          </p:nvPr>
        </p:nvGraphicFramePr>
        <p:xfrm>
          <a:off x="2843704" y="2318060"/>
          <a:ext cx="304668" cy="457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" name="Equation" r:id="rId9" imgW="152334" imgH="228501" progId="Equation.DSMT4">
                  <p:embed/>
                </p:oleObj>
              </mc:Choice>
              <mc:Fallback>
                <p:oleObj name="Equation" r:id="rId9" imgW="152334" imgH="228501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704" y="2318060"/>
                        <a:ext cx="304668" cy="4570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k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324588"/>
              </p:ext>
            </p:extLst>
          </p:nvPr>
        </p:nvGraphicFramePr>
        <p:xfrm>
          <a:off x="2773536" y="3530806"/>
          <a:ext cx="6045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7" name="Equation" r:id="rId11" imgW="3022600" imgH="457200" progId="Equation.DSMT4">
                  <p:embed/>
                </p:oleObj>
              </mc:Choice>
              <mc:Fallback>
                <p:oleObj name="Equation" r:id="rId11" imgW="3022600" imgH="457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3536" y="3530806"/>
                        <a:ext cx="604520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k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40377"/>
              </p:ext>
            </p:extLst>
          </p:nvPr>
        </p:nvGraphicFramePr>
        <p:xfrm>
          <a:off x="787169" y="4611474"/>
          <a:ext cx="1523338" cy="787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8" name="Equation" r:id="rId13" imgW="761669" imgH="393529" progId="Equation.DSMT4">
                  <p:embed/>
                </p:oleObj>
              </mc:Choice>
              <mc:Fallback>
                <p:oleObj name="Equation" r:id="rId13" imgW="761669" imgH="393529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169" y="4611474"/>
                        <a:ext cx="1523338" cy="7870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k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517731"/>
              </p:ext>
            </p:extLst>
          </p:nvPr>
        </p:nvGraphicFramePr>
        <p:xfrm>
          <a:off x="4191410" y="4793198"/>
          <a:ext cx="1726450" cy="787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9" name="Equation" r:id="rId15" imgW="863225" imgH="393529" progId="Equation.DSMT4">
                  <p:embed/>
                </p:oleObj>
              </mc:Choice>
              <mc:Fallback>
                <p:oleObj name="Equation" r:id="rId15" imgW="863225" imgH="393529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410" y="4793198"/>
                        <a:ext cx="1726450" cy="78705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k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7539951"/>
              </p:ext>
            </p:extLst>
          </p:nvPr>
        </p:nvGraphicFramePr>
        <p:xfrm>
          <a:off x="4158154" y="5869982"/>
          <a:ext cx="18288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" name="Equation" r:id="rId17" imgW="914400" imgH="393700" progId="Equation.DSMT4">
                  <p:embed/>
                </p:oleObj>
              </mc:Choice>
              <mc:Fallback>
                <p:oleObj name="Equation" r:id="rId17" imgW="914400" imgH="3937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8154" y="5869982"/>
                        <a:ext cx="1828800" cy="7874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k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6063936"/>
              </p:ext>
            </p:extLst>
          </p:nvPr>
        </p:nvGraphicFramePr>
        <p:xfrm>
          <a:off x="2237596" y="5887412"/>
          <a:ext cx="1751840" cy="787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" name="Equation" r:id="rId19" imgW="875920" imgH="393529" progId="Equation.DSMT4">
                  <p:embed/>
                </p:oleObj>
              </mc:Choice>
              <mc:Fallback>
                <p:oleObj name="Equation" r:id="rId19" imgW="875920" imgH="393529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7596" y="5887412"/>
                        <a:ext cx="1751840" cy="78705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ovéPole 42"/>
          <p:cNvSpPr txBox="1"/>
          <p:nvPr/>
        </p:nvSpPr>
        <p:spPr>
          <a:xfrm>
            <a:off x="6440338" y="4972928"/>
            <a:ext cx="131824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protahování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6528517" y="6079016"/>
            <a:ext cx="1096775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naklápění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677670" y="5599541"/>
            <a:ext cx="935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nevazké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3387247" y="3142609"/>
            <a:ext cx="122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Vírová čára</a:t>
            </a:r>
          </a:p>
        </p:txBody>
      </p:sp>
    </p:spTree>
    <p:extLst>
      <p:ext uri="{BB962C8B-B14F-4D97-AF65-F5344CB8AC3E}">
        <p14:creationId xmlns:p14="http://schemas.microsoft.com/office/powerpoint/2010/main" val="53878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43" grpId="0" animBg="1"/>
      <p:bldP spid="44" grpId="0" animBg="1"/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Protahování vírů</a:t>
            </a:r>
          </a:p>
        </p:txBody>
      </p:sp>
      <p:pic>
        <p:nvPicPr>
          <p:cNvPr id="4" name="Zástupný symbol pro obsah 3" descr="kaskada_viru.bmp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214422"/>
            <a:ext cx="9168880" cy="4976049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Vírové kroužky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Vírový kroužek - generování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1643050"/>
            <a:ext cx="462915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3500438"/>
            <a:ext cx="447675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4464" y="69980"/>
            <a:ext cx="8229600" cy="1143000"/>
          </a:xfrm>
        </p:spPr>
        <p:txBody>
          <a:bodyPr/>
          <a:lstStyle/>
          <a:p>
            <a:r>
              <a:rPr lang="cs-CZ" dirty="0"/>
              <a:t>Kinematika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 err="1"/>
              <a:t>Helmholz</a:t>
            </a:r>
            <a:r>
              <a:rPr lang="cs-CZ" dirty="0"/>
              <a:t>: </a:t>
            </a:r>
            <a:r>
              <a:rPr lang="cs-CZ" i="1" dirty="0"/>
              <a:t>každý pohyb tekutiny v okolí určitého bodu můžeme rozložit na pohyb translační (posuvný), pohyb rotační (otáčivý) kolem daného bodu a pohyb deformační</a:t>
            </a:r>
            <a:endParaRPr lang="cs-CZ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473015"/>
              </p:ext>
            </p:extLst>
          </p:nvPr>
        </p:nvGraphicFramePr>
        <p:xfrm>
          <a:off x="1668739" y="1495894"/>
          <a:ext cx="6070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Equation" r:id="rId3" imgW="3035300" imgH="279400" progId="Equation.DSMT4">
                  <p:embed/>
                </p:oleObj>
              </mc:Choice>
              <mc:Fallback>
                <p:oleObj name="Equation" r:id="rId3" imgW="30353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8739" y="1495894"/>
                        <a:ext cx="60706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358214"/>
              </p:ext>
            </p:extLst>
          </p:nvPr>
        </p:nvGraphicFramePr>
        <p:xfrm>
          <a:off x="1187624" y="4725144"/>
          <a:ext cx="2108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Equation" r:id="rId5" imgW="1054100" imgH="203200" progId="Equation.DSMT4">
                  <p:embed/>
                </p:oleObj>
              </mc:Choice>
              <mc:Fallback>
                <p:oleObj name="Equation" r:id="rId5" imgW="10541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4725144"/>
                        <a:ext cx="21082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457279"/>
              </p:ext>
            </p:extLst>
          </p:nvPr>
        </p:nvGraphicFramePr>
        <p:xfrm>
          <a:off x="1187624" y="5270067"/>
          <a:ext cx="20320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Equation" r:id="rId7" imgW="1016000" imgH="431800" progId="Equation.DSMT4">
                  <p:embed/>
                </p:oleObj>
              </mc:Choice>
              <mc:Fallback>
                <p:oleObj name="Equation" r:id="rId7" imgW="10160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5270067"/>
                        <a:ext cx="20320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3365941" y="5536305"/>
            <a:ext cx="1223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Vírová čára</a:t>
            </a:r>
          </a:p>
        </p:txBody>
      </p:sp>
      <p:grpSp>
        <p:nvGrpSpPr>
          <p:cNvPr id="12" name="Plátno 225"/>
          <p:cNvGrpSpPr/>
          <p:nvPr/>
        </p:nvGrpSpPr>
        <p:grpSpPr>
          <a:xfrm>
            <a:off x="5027284" y="4484368"/>
            <a:ext cx="3865880" cy="2212975"/>
            <a:chOff x="0" y="0"/>
            <a:chExt cx="3865880" cy="2212975"/>
          </a:xfrm>
        </p:grpSpPr>
        <p:sp>
          <p:nvSpPr>
            <p:cNvPr id="13" name="Obdélník 12"/>
            <p:cNvSpPr/>
            <p:nvPr/>
          </p:nvSpPr>
          <p:spPr>
            <a:xfrm>
              <a:off x="0" y="0"/>
              <a:ext cx="3865880" cy="2212975"/>
            </a:xfrm>
            <a:prstGeom prst="rect">
              <a:avLst/>
            </a:prstGeom>
            <a:noFill/>
          </p:spPr>
        </p:sp>
        <p:sp>
          <p:nvSpPr>
            <p:cNvPr id="14" name="Oval 227"/>
            <p:cNvSpPr>
              <a:spLocks noChangeArrowheads="1"/>
            </p:cNvSpPr>
            <p:nvPr/>
          </p:nvSpPr>
          <p:spPr bwMode="auto">
            <a:xfrm>
              <a:off x="704353" y="550228"/>
              <a:ext cx="567994" cy="1162948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15" name="Oval 228"/>
            <p:cNvSpPr>
              <a:spLocks noChangeArrowheads="1"/>
            </p:cNvSpPr>
            <p:nvPr/>
          </p:nvSpPr>
          <p:spPr bwMode="auto">
            <a:xfrm>
              <a:off x="2717735" y="163595"/>
              <a:ext cx="444539" cy="76462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16" name="Freeform 229"/>
            <p:cNvSpPr>
              <a:spLocks/>
            </p:cNvSpPr>
            <p:nvPr/>
          </p:nvSpPr>
          <p:spPr bwMode="auto">
            <a:xfrm>
              <a:off x="978697" y="158006"/>
              <a:ext cx="2000681" cy="390698"/>
            </a:xfrm>
            <a:custGeom>
              <a:avLst/>
              <a:gdLst>
                <a:gd name="T0" fmla="*/ 0 w 3818"/>
                <a:gd name="T1" fmla="*/ 784 h 784"/>
                <a:gd name="T2" fmla="*/ 2005 w 3818"/>
                <a:gd name="T3" fmla="*/ 129 h 784"/>
                <a:gd name="T4" fmla="*/ 3818 w 3818"/>
                <a:gd name="T5" fmla="*/ 13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18" h="784">
                  <a:moveTo>
                    <a:pt x="0" y="784"/>
                  </a:moveTo>
                  <a:cubicBezTo>
                    <a:pt x="334" y="675"/>
                    <a:pt x="1369" y="258"/>
                    <a:pt x="2005" y="129"/>
                  </a:cubicBezTo>
                  <a:cubicBezTo>
                    <a:pt x="2641" y="0"/>
                    <a:pt x="3440" y="37"/>
                    <a:pt x="3818" y="13"/>
                  </a:cubicBez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17" name="Freeform 230"/>
            <p:cNvSpPr>
              <a:spLocks/>
            </p:cNvSpPr>
            <p:nvPr/>
          </p:nvSpPr>
          <p:spPr bwMode="auto">
            <a:xfrm>
              <a:off x="1073702" y="919080"/>
              <a:ext cx="1900088" cy="767678"/>
            </a:xfrm>
            <a:custGeom>
              <a:avLst/>
              <a:gdLst>
                <a:gd name="T0" fmla="*/ 0 w 3818"/>
                <a:gd name="T1" fmla="*/ 784 h 784"/>
                <a:gd name="T2" fmla="*/ 2005 w 3818"/>
                <a:gd name="T3" fmla="*/ 129 h 784"/>
                <a:gd name="T4" fmla="*/ 3818 w 3818"/>
                <a:gd name="T5" fmla="*/ 13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18" h="784">
                  <a:moveTo>
                    <a:pt x="0" y="784"/>
                  </a:moveTo>
                  <a:cubicBezTo>
                    <a:pt x="334" y="675"/>
                    <a:pt x="1369" y="258"/>
                    <a:pt x="2005" y="129"/>
                  </a:cubicBezTo>
                  <a:cubicBezTo>
                    <a:pt x="2641" y="0"/>
                    <a:pt x="3440" y="37"/>
                    <a:pt x="3818" y="13"/>
                  </a:cubicBez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18" name="Freeform 231"/>
            <p:cNvSpPr>
              <a:spLocks/>
            </p:cNvSpPr>
            <p:nvPr/>
          </p:nvSpPr>
          <p:spPr bwMode="auto">
            <a:xfrm>
              <a:off x="1265743" y="804258"/>
              <a:ext cx="1820325" cy="503995"/>
            </a:xfrm>
            <a:custGeom>
              <a:avLst/>
              <a:gdLst>
                <a:gd name="T0" fmla="*/ 0 w 3535"/>
                <a:gd name="T1" fmla="*/ 975 h 975"/>
                <a:gd name="T2" fmla="*/ 1710 w 3535"/>
                <a:gd name="T3" fmla="*/ 152 h 975"/>
                <a:gd name="T4" fmla="*/ 3535 w 3535"/>
                <a:gd name="T5" fmla="*/ 62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35" h="975">
                  <a:moveTo>
                    <a:pt x="0" y="975"/>
                  </a:moveTo>
                  <a:cubicBezTo>
                    <a:pt x="285" y="838"/>
                    <a:pt x="1121" y="304"/>
                    <a:pt x="1710" y="152"/>
                  </a:cubicBezTo>
                  <a:cubicBezTo>
                    <a:pt x="2299" y="0"/>
                    <a:pt x="3155" y="81"/>
                    <a:pt x="3535" y="62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19" name="Freeform 232"/>
            <p:cNvSpPr>
              <a:spLocks/>
            </p:cNvSpPr>
            <p:nvPr/>
          </p:nvSpPr>
          <p:spPr bwMode="auto">
            <a:xfrm>
              <a:off x="1278952" y="625421"/>
              <a:ext cx="1855380" cy="454205"/>
            </a:xfrm>
            <a:custGeom>
              <a:avLst/>
              <a:gdLst>
                <a:gd name="T0" fmla="*/ 0 w 3652"/>
                <a:gd name="T1" fmla="*/ 894 h 894"/>
                <a:gd name="T2" fmla="*/ 1993 w 3652"/>
                <a:gd name="T3" fmla="*/ 122 h 894"/>
                <a:gd name="T4" fmla="*/ 3652 w 3652"/>
                <a:gd name="T5" fmla="*/ 160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52" h="894">
                  <a:moveTo>
                    <a:pt x="0" y="894"/>
                  </a:moveTo>
                  <a:cubicBezTo>
                    <a:pt x="332" y="765"/>
                    <a:pt x="1384" y="244"/>
                    <a:pt x="1993" y="122"/>
                  </a:cubicBezTo>
                  <a:cubicBezTo>
                    <a:pt x="2602" y="0"/>
                    <a:pt x="3307" y="152"/>
                    <a:pt x="3652" y="16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20" name="Freeform 233"/>
            <p:cNvSpPr>
              <a:spLocks/>
            </p:cNvSpPr>
            <p:nvPr/>
          </p:nvSpPr>
          <p:spPr bwMode="auto">
            <a:xfrm>
              <a:off x="1252026" y="487229"/>
              <a:ext cx="1901612" cy="403399"/>
            </a:xfrm>
            <a:custGeom>
              <a:avLst/>
              <a:gdLst>
                <a:gd name="T0" fmla="*/ 0 w 3743"/>
                <a:gd name="T1" fmla="*/ 794 h 794"/>
                <a:gd name="T2" fmla="*/ 1969 w 3743"/>
                <a:gd name="T3" fmla="*/ 112 h 794"/>
                <a:gd name="T4" fmla="*/ 3743 w 3743"/>
                <a:gd name="T5" fmla="*/ 12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43" h="794">
                  <a:moveTo>
                    <a:pt x="0" y="794"/>
                  </a:moveTo>
                  <a:cubicBezTo>
                    <a:pt x="328" y="680"/>
                    <a:pt x="1345" y="224"/>
                    <a:pt x="1969" y="112"/>
                  </a:cubicBezTo>
                  <a:cubicBezTo>
                    <a:pt x="2593" y="0"/>
                    <a:pt x="3374" y="122"/>
                    <a:pt x="3743" y="124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21" name="Freeform 234"/>
            <p:cNvSpPr>
              <a:spLocks/>
            </p:cNvSpPr>
            <p:nvPr/>
          </p:nvSpPr>
          <p:spPr bwMode="auto">
            <a:xfrm>
              <a:off x="1193601" y="355642"/>
              <a:ext cx="1946828" cy="352085"/>
            </a:xfrm>
            <a:custGeom>
              <a:avLst/>
              <a:gdLst>
                <a:gd name="T0" fmla="*/ 0 w 3832"/>
                <a:gd name="T1" fmla="*/ 693 h 693"/>
                <a:gd name="T2" fmla="*/ 1994 w 3832"/>
                <a:gd name="T3" fmla="*/ 101 h 693"/>
                <a:gd name="T4" fmla="*/ 3832 w 3832"/>
                <a:gd name="T5" fmla="*/ 88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32" h="693">
                  <a:moveTo>
                    <a:pt x="0" y="693"/>
                  </a:moveTo>
                  <a:cubicBezTo>
                    <a:pt x="332" y="594"/>
                    <a:pt x="1355" y="202"/>
                    <a:pt x="1994" y="101"/>
                  </a:cubicBezTo>
                  <a:cubicBezTo>
                    <a:pt x="2633" y="0"/>
                    <a:pt x="3449" y="91"/>
                    <a:pt x="3832" y="88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22" name="Freeform 235"/>
            <p:cNvSpPr>
              <a:spLocks/>
            </p:cNvSpPr>
            <p:nvPr/>
          </p:nvSpPr>
          <p:spPr bwMode="auto">
            <a:xfrm>
              <a:off x="1108757" y="238280"/>
              <a:ext cx="1989504" cy="352085"/>
            </a:xfrm>
            <a:custGeom>
              <a:avLst/>
              <a:gdLst>
                <a:gd name="T0" fmla="*/ 0 w 3832"/>
                <a:gd name="T1" fmla="*/ 693 h 693"/>
                <a:gd name="T2" fmla="*/ 1994 w 3832"/>
                <a:gd name="T3" fmla="*/ 101 h 693"/>
                <a:gd name="T4" fmla="*/ 3832 w 3832"/>
                <a:gd name="T5" fmla="*/ 88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32" h="693">
                  <a:moveTo>
                    <a:pt x="0" y="693"/>
                  </a:moveTo>
                  <a:cubicBezTo>
                    <a:pt x="332" y="594"/>
                    <a:pt x="1355" y="202"/>
                    <a:pt x="1994" y="101"/>
                  </a:cubicBezTo>
                  <a:cubicBezTo>
                    <a:pt x="2633" y="0"/>
                    <a:pt x="3449" y="91"/>
                    <a:pt x="3832" y="88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23" name="Freeform 236"/>
            <p:cNvSpPr>
              <a:spLocks/>
            </p:cNvSpPr>
            <p:nvPr/>
          </p:nvSpPr>
          <p:spPr bwMode="auto">
            <a:xfrm>
              <a:off x="1220019" y="878435"/>
              <a:ext cx="1803052" cy="599002"/>
            </a:xfrm>
            <a:custGeom>
              <a:avLst/>
              <a:gdLst>
                <a:gd name="T0" fmla="*/ 0 w 3549"/>
                <a:gd name="T1" fmla="*/ 1179 h 1179"/>
                <a:gd name="T2" fmla="*/ 1698 w 3549"/>
                <a:gd name="T3" fmla="*/ 190 h 1179"/>
                <a:gd name="T4" fmla="*/ 3549 w 3549"/>
                <a:gd name="T5" fmla="*/ 36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49" h="1179">
                  <a:moveTo>
                    <a:pt x="0" y="1179"/>
                  </a:moveTo>
                  <a:cubicBezTo>
                    <a:pt x="283" y="1014"/>
                    <a:pt x="1107" y="380"/>
                    <a:pt x="1698" y="190"/>
                  </a:cubicBezTo>
                  <a:cubicBezTo>
                    <a:pt x="2289" y="0"/>
                    <a:pt x="3164" y="68"/>
                    <a:pt x="3549" y="3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24" name="Arc 237"/>
            <p:cNvSpPr>
              <a:spLocks/>
            </p:cNvSpPr>
            <p:nvPr/>
          </p:nvSpPr>
          <p:spPr bwMode="auto">
            <a:xfrm>
              <a:off x="2968710" y="165119"/>
              <a:ext cx="187977" cy="39882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25" name="Arc 238"/>
            <p:cNvSpPr>
              <a:spLocks/>
            </p:cNvSpPr>
            <p:nvPr/>
          </p:nvSpPr>
          <p:spPr bwMode="auto">
            <a:xfrm flipV="1">
              <a:off x="2945340" y="541083"/>
              <a:ext cx="211347" cy="39628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cs-CZ"/>
            </a:p>
          </p:txBody>
        </p:sp>
        <p:sp>
          <p:nvSpPr>
            <p:cNvPr id="26" name="Text Box 239"/>
            <p:cNvSpPr txBox="1">
              <a:spLocks noChangeArrowheads="1"/>
            </p:cNvSpPr>
            <p:nvPr/>
          </p:nvSpPr>
          <p:spPr bwMode="auto">
            <a:xfrm>
              <a:off x="577850" y="1502840"/>
              <a:ext cx="230144" cy="27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3152" tIns="36576" rIns="73152" bIns="36576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cs-CZ" sz="95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</a:t>
              </a:r>
              <a:endParaRPr lang="cs-CZ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7" name="Text Box 240"/>
            <p:cNvSpPr txBox="1">
              <a:spLocks noChangeArrowheads="1"/>
            </p:cNvSpPr>
            <p:nvPr/>
          </p:nvSpPr>
          <p:spPr bwMode="auto">
            <a:xfrm>
              <a:off x="807994" y="878435"/>
              <a:ext cx="335310" cy="347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3152" tIns="36576" rIns="73152" bIns="36576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cs-CZ" sz="12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</a:t>
              </a:r>
              <a:r>
                <a:rPr lang="cs-CZ" sz="1200" baseline="-25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</a:t>
              </a:r>
              <a:endParaRPr lang="cs-CZ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8" name="Text Box 241"/>
            <p:cNvSpPr txBox="1">
              <a:spLocks noChangeArrowheads="1"/>
            </p:cNvSpPr>
            <p:nvPr/>
          </p:nvSpPr>
          <p:spPr bwMode="auto">
            <a:xfrm>
              <a:off x="1940935" y="1079626"/>
              <a:ext cx="335310" cy="347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3152" tIns="36576" rIns="73152" bIns="36576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cs-CZ" sz="12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</a:t>
              </a:r>
              <a:r>
                <a:rPr lang="cs-CZ" sz="1200" baseline="-25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3</a:t>
              </a:r>
              <a:endParaRPr lang="cs-CZ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9" name="Text Box 242"/>
            <p:cNvSpPr txBox="1">
              <a:spLocks noChangeArrowheads="1"/>
            </p:cNvSpPr>
            <p:nvPr/>
          </p:nvSpPr>
          <p:spPr bwMode="auto">
            <a:xfrm>
              <a:off x="3111470" y="355642"/>
              <a:ext cx="335310" cy="347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73152" tIns="36576" rIns="73152" bIns="36576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cs-CZ" sz="12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</a:t>
              </a:r>
              <a:r>
                <a:rPr lang="cs-CZ" sz="1200" baseline="-250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</a:t>
              </a:r>
              <a:endParaRPr lang="cs-CZ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30" name="Line 243"/>
            <p:cNvCxnSpPr/>
            <p:nvPr/>
          </p:nvCxnSpPr>
          <p:spPr bwMode="auto">
            <a:xfrm>
              <a:off x="2362612" y="267239"/>
              <a:ext cx="60965" cy="5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" name="Line 244"/>
            <p:cNvCxnSpPr/>
            <p:nvPr/>
          </p:nvCxnSpPr>
          <p:spPr bwMode="auto">
            <a:xfrm>
              <a:off x="2413417" y="384093"/>
              <a:ext cx="60965" cy="5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" name="Line 245"/>
            <p:cNvCxnSpPr/>
            <p:nvPr/>
          </p:nvCxnSpPr>
          <p:spPr bwMode="auto">
            <a:xfrm>
              <a:off x="2439835" y="520761"/>
              <a:ext cx="60965" cy="5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3" name="Line 246"/>
            <p:cNvCxnSpPr/>
            <p:nvPr/>
          </p:nvCxnSpPr>
          <p:spPr bwMode="auto">
            <a:xfrm>
              <a:off x="2386490" y="666574"/>
              <a:ext cx="60965" cy="5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4" name="Line 247"/>
            <p:cNvCxnSpPr/>
            <p:nvPr/>
          </p:nvCxnSpPr>
          <p:spPr bwMode="auto">
            <a:xfrm>
              <a:off x="2339242" y="841346"/>
              <a:ext cx="60965" cy="5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" name="Line 248"/>
            <p:cNvCxnSpPr/>
            <p:nvPr/>
          </p:nvCxnSpPr>
          <p:spPr bwMode="auto">
            <a:xfrm>
              <a:off x="2287421" y="922128"/>
              <a:ext cx="60965" cy="5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6" name="Textové pole 2955"/>
            <p:cNvSpPr txBox="1"/>
            <p:nvPr/>
          </p:nvSpPr>
          <p:spPr>
            <a:xfrm>
              <a:off x="0" y="1925955"/>
              <a:ext cx="3863976" cy="28702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cs-CZ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Obr. 10.1 – Vírová trubice</a:t>
              </a:r>
            </a:p>
            <a:p>
              <a:pPr>
                <a:spcAft>
                  <a:spcPts val="0"/>
                </a:spcAft>
              </a:pPr>
              <a:r>
                <a:rPr lang="cs-CZ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graphicFrame>
        <p:nvGraphicFramePr>
          <p:cNvPr id="37" name="Objek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465782"/>
              </p:ext>
            </p:extLst>
          </p:nvPr>
        </p:nvGraphicFramePr>
        <p:xfrm>
          <a:off x="1163150" y="4288402"/>
          <a:ext cx="2132674" cy="40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Equation" r:id="rId9" imgW="1066337" imgH="203112" progId="Equation.DSMT4">
                  <p:embed/>
                </p:oleObj>
              </mc:Choice>
              <mc:Fallback>
                <p:oleObj name="Equation" r:id="rId9" imgW="1066337" imgH="203112" progId="Equation.DSMT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150" y="4288402"/>
                        <a:ext cx="2132674" cy="4062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165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Vírový kroužek - generování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1380585"/>
            <a:ext cx="4219572" cy="547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Vírový kroužek - nestabilita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143116"/>
            <a:ext cx="5715007" cy="35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Vírový kroužek - nestabilita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643182"/>
            <a:ext cx="7286623" cy="281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Vírový kroužek - nestabilita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428868"/>
            <a:ext cx="6424610" cy="367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Nestabilita vírového kroužku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214422"/>
            <a:ext cx="3071834" cy="550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Vírový kroužek - nestabilita</a:t>
            </a:r>
          </a:p>
        </p:txBody>
      </p:sp>
      <p:pic>
        <p:nvPicPr>
          <p:cNvPr id="6" name="VR_inclinedwall_front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4981" y="1714488"/>
            <a:ext cx="4953035" cy="3714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 2 kroužků – za sebou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214554"/>
            <a:ext cx="6019792" cy="341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 2 kroužků – za sebou</a:t>
            </a:r>
          </a:p>
        </p:txBody>
      </p:sp>
      <p:pic>
        <p:nvPicPr>
          <p:cNvPr id="4" name="leapfrog.mpe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3503" y="1571612"/>
            <a:ext cx="5762665" cy="392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 2 kroužků – proti sobě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 l="1493" b="3629"/>
          <a:stretch>
            <a:fillRect/>
          </a:stretch>
        </p:blipFill>
        <p:spPr bwMode="auto">
          <a:xfrm>
            <a:off x="1785918" y="1285860"/>
            <a:ext cx="5253709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 2 kroužků – proti sobě</a:t>
            </a:r>
          </a:p>
        </p:txBody>
      </p:sp>
      <p:pic>
        <p:nvPicPr>
          <p:cNvPr id="4" name="collision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0933" y="1714488"/>
            <a:ext cx="6391319" cy="4357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N-S rovnice</a:t>
            </a: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2090372"/>
              </p:ext>
            </p:extLst>
          </p:nvPr>
        </p:nvGraphicFramePr>
        <p:xfrm>
          <a:off x="3098121" y="1385809"/>
          <a:ext cx="4622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Equation" r:id="rId3" imgW="2311400" imgH="419100" progId="Equation.DSMT4">
                  <p:embed/>
                </p:oleObj>
              </mc:Choice>
              <mc:Fallback>
                <p:oleObj name="Equation" r:id="rId3" imgW="2311400" imgH="419100" progId="Equation.DSMT4">
                  <p:embed/>
                  <p:pic>
                    <p:nvPicPr>
                      <p:cNvPr id="0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8121" y="1385809"/>
                        <a:ext cx="46228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641388"/>
              </p:ext>
            </p:extLst>
          </p:nvPr>
        </p:nvGraphicFramePr>
        <p:xfrm>
          <a:off x="802180" y="2701705"/>
          <a:ext cx="2132674" cy="40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Equation" r:id="rId5" imgW="1066337" imgH="203112" progId="Equation.DSMT4">
                  <p:embed/>
                </p:oleObj>
              </mc:Choice>
              <mc:Fallback>
                <p:oleObj name="Equation" r:id="rId5" imgW="1066337" imgH="203112" progId="Equation.DSMT4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180" y="2701705"/>
                        <a:ext cx="2132674" cy="4062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352796"/>
              </p:ext>
            </p:extLst>
          </p:nvPr>
        </p:nvGraphicFramePr>
        <p:xfrm>
          <a:off x="802180" y="3107929"/>
          <a:ext cx="3708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Equation" r:id="rId7" imgW="1854200" imgH="254000" progId="Equation.DSMT4">
                  <p:embed/>
                </p:oleObj>
              </mc:Choice>
              <mc:Fallback>
                <p:oleObj name="Equation" r:id="rId7" imgW="1854200" imgH="254000" progId="Equation.DSMT4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180" y="3107929"/>
                        <a:ext cx="37084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7740668"/>
              </p:ext>
            </p:extLst>
          </p:nvPr>
        </p:nvGraphicFramePr>
        <p:xfrm>
          <a:off x="1015321" y="3925468"/>
          <a:ext cx="41656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Equation" r:id="rId9" imgW="2082800" imgH="482600" progId="Equation.DSMT4">
                  <p:embed/>
                </p:oleObj>
              </mc:Choice>
              <mc:Fallback>
                <p:oleObj name="Equation" r:id="rId9" imgW="2082800" imgH="482600" progId="Equation.DSMT4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5321" y="3925468"/>
                        <a:ext cx="4165600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2066925" y="458112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207981"/>
              </p:ext>
            </p:extLst>
          </p:nvPr>
        </p:nvGraphicFramePr>
        <p:xfrm>
          <a:off x="774045" y="5449370"/>
          <a:ext cx="4953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Equation" r:id="rId11" imgW="2476500" imgH="393700" progId="Equation.DSMT4">
                  <p:embed/>
                </p:oleObj>
              </mc:Choice>
              <mc:Fallback>
                <p:oleObj name="Equation" r:id="rId11" imgW="2476500" imgH="393700" progId="Equation.DSMT4">
                  <p:embed/>
                  <p:pic>
                    <p:nvPicPr>
                      <p:cNvPr id="0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45" y="5449370"/>
                        <a:ext cx="4953000" cy="7874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768509"/>
              </p:ext>
            </p:extLst>
          </p:nvPr>
        </p:nvGraphicFramePr>
        <p:xfrm>
          <a:off x="6617961" y="5028764"/>
          <a:ext cx="1955520" cy="40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Equation" r:id="rId13" imgW="977760" imgH="203040" progId="Equation.DSMT4">
                  <p:embed/>
                </p:oleObj>
              </mc:Choice>
              <mc:Fallback>
                <p:oleObj name="Equation" r:id="rId13" imgW="977760" imgH="203040" progId="Equation.DSMT4">
                  <p:embed/>
                  <p:pic>
                    <p:nvPicPr>
                      <p:cNvPr id="0" name="Object 11"/>
                      <p:cNvPicPr>
                        <a:picLocks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7961" y="5028764"/>
                        <a:ext cx="1955520" cy="406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588706"/>
              </p:ext>
            </p:extLst>
          </p:nvPr>
        </p:nvGraphicFramePr>
        <p:xfrm>
          <a:off x="127000" y="4221163"/>
          <a:ext cx="6604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Equation" r:id="rId15" imgW="330120" imgH="177480" progId="Equation.DSMT4">
                  <p:embed/>
                </p:oleObj>
              </mc:Choice>
              <mc:Fallback>
                <p:oleObj name="Equation" r:id="rId15" imgW="330120" imgH="177480" progId="Equation.DSMT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4221163"/>
                        <a:ext cx="660400" cy="355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/>
          <p:cNvSpPr txBox="1"/>
          <p:nvPr/>
        </p:nvSpPr>
        <p:spPr>
          <a:xfrm>
            <a:off x="6228184" y="6093296"/>
            <a:ext cx="1872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Helmholtzova</a:t>
            </a:r>
            <a:r>
              <a:rPr lang="cs-CZ" dirty="0"/>
              <a:t> </a:t>
            </a:r>
            <a:r>
              <a:rPr lang="cs-CZ" dirty="0" err="1"/>
              <a:t>rice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26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 2 kroužků – proti sobě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000364" y="6215082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Vyšší Re</a:t>
            </a:r>
          </a:p>
        </p:txBody>
      </p:sp>
      <p:pic>
        <p:nvPicPr>
          <p:cNvPr id="6" name="Collid_Re1573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1429809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 2 kroužků - šikmo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000240"/>
            <a:ext cx="6757987" cy="446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 2 kroužků - šikmo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 l="1493" b="1993"/>
          <a:stretch>
            <a:fillRect/>
          </a:stretch>
        </p:blipFill>
        <p:spPr bwMode="auto">
          <a:xfrm>
            <a:off x="2015788" y="1214422"/>
            <a:ext cx="539818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 2 kroužků - šikmo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000364" y="6215082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Čelní pohled</a:t>
            </a:r>
          </a:p>
        </p:txBody>
      </p:sp>
      <p:pic>
        <p:nvPicPr>
          <p:cNvPr id="5" name="Oblique_collison_front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29" y="1428736"/>
            <a:ext cx="5619790" cy="421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 2 kroužků - šikmo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000364" y="6215082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Pohled zboku</a:t>
            </a:r>
          </a:p>
        </p:txBody>
      </p:sp>
      <p:pic>
        <p:nvPicPr>
          <p:cNvPr id="5" name="Oblique_collison_top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29" y="1553753"/>
            <a:ext cx="5453101" cy="4089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Kroužek – voda 1</a:t>
            </a:r>
          </a:p>
        </p:txBody>
      </p:sp>
      <p:pic>
        <p:nvPicPr>
          <p:cNvPr id="4" name="09a-reflect-off-surface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0232" y="2071678"/>
            <a:ext cx="4870773" cy="35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Kroužek – voda 2</a:t>
            </a:r>
          </a:p>
        </p:txBody>
      </p:sp>
      <p:pic>
        <p:nvPicPr>
          <p:cNvPr id="4" name="03a-best-indoor-looking-up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7356" y="2143116"/>
            <a:ext cx="5065604" cy="3714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Kroužek – voda (pomalu)</a:t>
            </a:r>
          </a:p>
        </p:txBody>
      </p:sp>
      <p:pic>
        <p:nvPicPr>
          <p:cNvPr id="4" name="08a-slow-motion-cage-rings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8274" y="1928802"/>
            <a:ext cx="5260434" cy="385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 2 kroužků – voda</a:t>
            </a:r>
          </a:p>
        </p:txBody>
      </p:sp>
      <p:pic>
        <p:nvPicPr>
          <p:cNvPr id="4" name="double-short-02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0827" y="1785926"/>
            <a:ext cx="5619789" cy="421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Vírové kroužky - příroda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371600"/>
            <a:ext cx="3024188" cy="51816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1219200"/>
            <a:ext cx="4953000" cy="3319463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4000496" y="5072074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Sopka Etna 2000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Nevazká tekutina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Nevazké:</a:t>
            </a:r>
          </a:p>
          <a:p>
            <a:r>
              <a:rPr lang="cs-CZ" dirty="0"/>
              <a:t>Rovinné :</a:t>
            </a:r>
          </a:p>
          <a:p>
            <a:pPr lvl="1"/>
            <a:r>
              <a:rPr lang="cs-CZ" i="1" dirty="0"/>
              <a:t>Při rovinném proudění ideální tekutiny v potenciálním silovém poli je vířivost všech jednotlivých částic tekutiny </a:t>
            </a:r>
            <a:r>
              <a:rPr lang="cs-CZ" i="1" dirty="0">
                <a:solidFill>
                  <a:srgbClr val="FF0000"/>
                </a:solidFill>
              </a:rPr>
              <a:t>zachovávána</a:t>
            </a:r>
            <a:r>
              <a:rPr lang="cs-CZ" i="1" dirty="0"/>
              <a:t>.</a:t>
            </a:r>
          </a:p>
          <a:p>
            <a:r>
              <a:rPr lang="cs-CZ" dirty="0"/>
              <a:t>Stacionární:</a:t>
            </a:r>
          </a:p>
          <a:p>
            <a:pPr lvl="1"/>
            <a:r>
              <a:rPr lang="cs-CZ" i="1" dirty="0"/>
              <a:t>Při ustáleném rovinném proudění ideální tekutiny v potenciálním silovém poli je vířivost zachovávána </a:t>
            </a:r>
            <a:r>
              <a:rPr lang="cs-CZ" i="1" dirty="0">
                <a:solidFill>
                  <a:srgbClr val="FF0000"/>
                </a:solidFill>
              </a:rPr>
              <a:t>podél všech proudnic</a:t>
            </a:r>
            <a:r>
              <a:rPr lang="cs-CZ" i="1" dirty="0"/>
              <a:t>.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6212984"/>
              </p:ext>
            </p:extLst>
          </p:nvPr>
        </p:nvGraphicFramePr>
        <p:xfrm>
          <a:off x="2759210" y="1379609"/>
          <a:ext cx="1624894" cy="787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Equation" r:id="rId3" imgW="812447" imgH="393529" progId="Equation.DSMT4">
                  <p:embed/>
                </p:oleObj>
              </mc:Choice>
              <mc:Fallback>
                <p:oleObj name="Equation" r:id="rId3" imgW="812447" imgH="393529" progId="Equation.DSMT4">
                  <p:embed/>
                  <p:pic>
                    <p:nvPicPr>
                      <p:cNvPr id="0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9210" y="1379609"/>
                        <a:ext cx="1624894" cy="7870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067591"/>
              </p:ext>
            </p:extLst>
          </p:nvPr>
        </p:nvGraphicFramePr>
        <p:xfrm>
          <a:off x="5939373" y="2065409"/>
          <a:ext cx="1981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Equation" r:id="rId5" imgW="990600" imgH="228600" progId="Equation.DSMT4">
                  <p:embed/>
                </p:oleObj>
              </mc:Choice>
              <mc:Fallback>
                <p:oleObj name="Equation" r:id="rId5" imgW="990600" imgH="228600" progId="Equation.DSMT4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9373" y="2065409"/>
                        <a:ext cx="19812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107732"/>
              </p:ext>
            </p:extLst>
          </p:nvPr>
        </p:nvGraphicFramePr>
        <p:xfrm>
          <a:off x="3595259" y="2129080"/>
          <a:ext cx="1040948" cy="787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Equation" r:id="rId7" imgW="520474" imgH="393529" progId="Equation.DSMT4">
                  <p:embed/>
                </p:oleObj>
              </mc:Choice>
              <mc:Fallback>
                <p:oleObj name="Equation" r:id="rId7" imgW="520474" imgH="393529" progId="Equation.DSMT4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5259" y="2129080"/>
                        <a:ext cx="1040948" cy="7870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048227"/>
              </p:ext>
            </p:extLst>
          </p:nvPr>
        </p:nvGraphicFramePr>
        <p:xfrm>
          <a:off x="7031959" y="2479819"/>
          <a:ext cx="888614" cy="457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Equation" r:id="rId9" imgW="444307" imgH="228501" progId="Equation.DSMT4">
                  <p:embed/>
                </p:oleObj>
              </mc:Choice>
              <mc:Fallback>
                <p:oleObj name="Equation" r:id="rId9" imgW="444307" imgH="228501" progId="Equation.DSMT4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1959" y="2479819"/>
                        <a:ext cx="888614" cy="4570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747693"/>
              </p:ext>
            </p:extLst>
          </p:nvPr>
        </p:nvGraphicFramePr>
        <p:xfrm>
          <a:off x="3609740" y="4239471"/>
          <a:ext cx="1548728" cy="507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Equation" r:id="rId11" imgW="774364" imgH="253890" progId="Equation.DSMT4">
                  <p:embed/>
                </p:oleObj>
              </mc:Choice>
              <mc:Fallback>
                <p:oleObj name="Equation" r:id="rId11" imgW="774364" imgH="253890" progId="Equation.DSMT4">
                  <p:embed/>
                  <p:pic>
                    <p:nvPicPr>
                      <p:cNvPr id="0" name="Object 13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9740" y="4239471"/>
                        <a:ext cx="1548728" cy="5077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44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Kelvin-</a:t>
            </a:r>
            <a:r>
              <a:rPr lang="cs-CZ" dirty="0" err="1"/>
              <a:t>helmholzova</a:t>
            </a:r>
            <a:r>
              <a:rPr lang="cs-CZ" dirty="0"/>
              <a:t> nestabilita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Kelvin-</a:t>
            </a:r>
            <a:r>
              <a:rPr lang="cs-CZ" dirty="0" err="1"/>
              <a:t>Helmholz</a:t>
            </a:r>
            <a:endParaRPr lang="cs-CZ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00200"/>
            <a:ext cx="349885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Kelvin-</a:t>
            </a:r>
            <a:r>
              <a:rPr lang="cs-CZ" dirty="0" err="1"/>
              <a:t>Helmholz</a:t>
            </a:r>
            <a:r>
              <a:rPr lang="cs-CZ" dirty="0"/>
              <a:t> (simulace)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2" y="2276872"/>
            <a:ext cx="8778875" cy="2925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Kelvin-</a:t>
            </a:r>
            <a:r>
              <a:rPr lang="cs-CZ" dirty="0" err="1"/>
              <a:t>Helmholz</a:t>
            </a:r>
            <a:r>
              <a:rPr lang="cs-CZ" dirty="0"/>
              <a:t> (experiment)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828800"/>
            <a:ext cx="548640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Kelvin-</a:t>
            </a:r>
            <a:r>
              <a:rPr lang="cs-CZ" dirty="0" err="1"/>
              <a:t>Helmholz</a:t>
            </a:r>
            <a:r>
              <a:rPr lang="cs-CZ" dirty="0"/>
              <a:t> (příroda)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714488"/>
            <a:ext cx="4343400" cy="2855913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3362325"/>
            <a:ext cx="5791200" cy="3330575"/>
          </a:xfrm>
          <a:prstGeom prst="rect">
            <a:avLst/>
          </a:prstGeom>
          <a:noFill/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428728" y="6215082"/>
            <a:ext cx="1482307" cy="352149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dirty="0">
                <a:solidFill>
                  <a:schemeClr val="tx1"/>
                </a:solidFill>
              </a:rPr>
              <a:t>M</a:t>
            </a:r>
            <a:r>
              <a:rPr lang="en-GB" dirty="0" err="1">
                <a:solidFill>
                  <a:schemeClr val="tx1"/>
                </a:solidFill>
              </a:rPr>
              <a:t>ount</a:t>
            </a:r>
            <a:r>
              <a:rPr lang="en-GB" dirty="0">
                <a:solidFill>
                  <a:schemeClr val="tx1"/>
                </a:solidFill>
              </a:rPr>
              <a:t> Shasta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Kelvin-</a:t>
            </a:r>
            <a:r>
              <a:rPr lang="cs-CZ" dirty="0" err="1"/>
              <a:t>Helmholz</a:t>
            </a:r>
            <a:r>
              <a:rPr lang="cs-CZ" dirty="0"/>
              <a:t> (simulace)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 l="1349" t="878" b="39050"/>
          <a:stretch>
            <a:fillRect/>
          </a:stretch>
        </p:blipFill>
        <p:spPr bwMode="auto">
          <a:xfrm>
            <a:off x="1886644" y="1519817"/>
            <a:ext cx="5400000" cy="5052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785786" y="2357430"/>
            <a:ext cx="785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85786" y="4786322"/>
            <a:ext cx="785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/>
              <a:t>2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Kelvin-</a:t>
            </a:r>
            <a:r>
              <a:rPr lang="cs-CZ" dirty="0" err="1"/>
              <a:t>Helmholz</a:t>
            </a:r>
            <a:r>
              <a:rPr lang="cs-CZ" dirty="0"/>
              <a:t> </a:t>
            </a:r>
            <a:r>
              <a:rPr lang="cs-CZ"/>
              <a:t>(simulace) 1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 l="2862" t="1966" b="67567"/>
          <a:stretch>
            <a:fillRect/>
          </a:stretch>
        </p:blipFill>
        <p:spPr bwMode="auto">
          <a:xfrm>
            <a:off x="1857356" y="4071940"/>
            <a:ext cx="5544000" cy="253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rcRect l="1323" t="60606" b="9092"/>
          <a:stretch>
            <a:fillRect/>
          </a:stretch>
        </p:blipFill>
        <p:spPr bwMode="auto">
          <a:xfrm>
            <a:off x="1928794" y="1571612"/>
            <a:ext cx="5328000" cy="251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785786" y="2357430"/>
            <a:ext cx="785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/>
              <a:t>3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85786" y="4786322"/>
            <a:ext cx="785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/>
              <a:t>4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Kelvin-</a:t>
            </a:r>
            <a:r>
              <a:rPr lang="cs-CZ" dirty="0" err="1"/>
              <a:t>Helmholz</a:t>
            </a:r>
            <a:r>
              <a:rPr lang="cs-CZ" dirty="0"/>
              <a:t> </a:t>
            </a:r>
            <a:r>
              <a:rPr lang="cs-CZ"/>
              <a:t>(simulace) 1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 l="2605" t="31081" b="8108"/>
          <a:stretch>
            <a:fillRect/>
          </a:stretch>
        </p:blipFill>
        <p:spPr bwMode="auto">
          <a:xfrm>
            <a:off x="1785918" y="1571611"/>
            <a:ext cx="5400000" cy="491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785786" y="2357430"/>
            <a:ext cx="785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/>
              <a:t>5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85786" y="4786322"/>
            <a:ext cx="785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/>
              <a:t>6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Osamělý vír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Tornádo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600200"/>
            <a:ext cx="6781800" cy="4514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Cirkulace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endParaRPr lang="cs-CZ" dirty="0"/>
          </a:p>
          <a:p>
            <a:pPr lvl="0"/>
            <a:r>
              <a:rPr lang="cs-CZ" dirty="0"/>
              <a:t>Je-li proudění tekutiny v celé uvažované oblasti </a:t>
            </a:r>
            <a:r>
              <a:rPr lang="cs-CZ" dirty="0">
                <a:solidFill>
                  <a:srgbClr val="FF0000"/>
                </a:solidFill>
              </a:rPr>
              <a:t>nevířivé</a:t>
            </a:r>
            <a:r>
              <a:rPr lang="cs-CZ" dirty="0"/>
              <a:t>, je cirkulace rychlosti podél libovolné uzavřené křivky, která leží celá v tekutině, </a:t>
            </a:r>
            <a:r>
              <a:rPr lang="cs-CZ" dirty="0">
                <a:solidFill>
                  <a:srgbClr val="FF0000"/>
                </a:solidFill>
              </a:rPr>
              <a:t>nulová</a:t>
            </a:r>
            <a:r>
              <a:rPr lang="cs-CZ" dirty="0"/>
              <a:t>.</a:t>
            </a:r>
          </a:p>
          <a:p>
            <a:r>
              <a:rPr lang="cs-CZ" dirty="0"/>
              <a:t>Cirkulace podél uzavřené křivky je nenulová, pokud obepíná alespoň jedno </a:t>
            </a:r>
            <a:r>
              <a:rPr lang="cs-CZ" dirty="0">
                <a:solidFill>
                  <a:srgbClr val="FF0000"/>
                </a:solidFill>
              </a:rPr>
              <a:t>vírové vlákno</a:t>
            </a:r>
            <a:r>
              <a:rPr lang="cs-CZ" dirty="0"/>
              <a:t>.</a:t>
            </a:r>
          </a:p>
          <a:p>
            <a:pPr lvl="0"/>
            <a:r>
              <a:rPr lang="cs-CZ" dirty="0"/>
              <a:t>V nevířivém proudění </a:t>
            </a:r>
            <a:r>
              <a:rPr lang="cs-CZ" dirty="0">
                <a:solidFill>
                  <a:srgbClr val="FF0000"/>
                </a:solidFill>
              </a:rPr>
              <a:t>nemohou</a:t>
            </a:r>
            <a:r>
              <a:rPr lang="cs-CZ" dirty="0"/>
              <a:t> tvořit proudnice uzavřené křivky.</a:t>
            </a:r>
          </a:p>
          <a:p>
            <a:pPr lvl="0"/>
            <a:r>
              <a:rPr lang="cs-CZ" dirty="0"/>
              <a:t>Je-li proudění v některé části oblasti vířivé, potom se cirkulace rychlosti podél libovolné, uvnitř tekutiny uzavřené myšlené uzavřené křivky, rovná součtu intenzit vírových trubic, které protínají plochu ohraničenou křivkou. Přitom průniky vírových trubic s touto plochou musí pokrývat celou plochu a nesmí se překrývat. Vírové trubice, které plochu protínají dvakrát, představují nulový příspěvek.</a:t>
            </a:r>
          </a:p>
          <a:p>
            <a:pPr lvl="0"/>
            <a:r>
              <a:rPr lang="cs-CZ" dirty="0"/>
              <a:t>Vírové trubice (nebo vlákna) se pohybují jako </a:t>
            </a:r>
            <a:r>
              <a:rPr lang="cs-CZ" dirty="0">
                <a:solidFill>
                  <a:srgbClr val="FF0000"/>
                </a:solidFill>
              </a:rPr>
              <a:t>materiálové plochy </a:t>
            </a:r>
            <a:r>
              <a:rPr lang="cs-CZ" dirty="0"/>
              <a:t>s tekutinou, tj. skládají se ze stále stejných částic.</a:t>
            </a: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135927"/>
              </p:ext>
            </p:extLst>
          </p:nvPr>
        </p:nvGraphicFramePr>
        <p:xfrm>
          <a:off x="1200150" y="1404938"/>
          <a:ext cx="1549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Equation" r:id="rId3" imgW="774700" imgH="304800" progId="Equation.DSMT4">
                  <p:embed/>
                </p:oleObj>
              </mc:Choice>
              <mc:Fallback>
                <p:oleObj name="Equation" r:id="rId3" imgW="774700" imgH="304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1404938"/>
                        <a:ext cx="15494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383167"/>
              </p:ext>
            </p:extLst>
          </p:nvPr>
        </p:nvGraphicFramePr>
        <p:xfrm>
          <a:off x="3416300" y="1404938"/>
          <a:ext cx="49530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Equation" r:id="rId5" imgW="2476500" imgH="304800" progId="Equation.DSMT4">
                  <p:embed/>
                </p:oleObj>
              </mc:Choice>
              <mc:Fallback>
                <p:oleObj name="Equation" r:id="rId5" imgW="2476500" imgH="304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6300" y="1404938"/>
                        <a:ext cx="49530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7869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Tornádo</a:t>
            </a:r>
          </a:p>
        </p:txBody>
      </p:sp>
      <p:pic>
        <p:nvPicPr>
          <p:cNvPr id="4" name="dd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5575" y="1785926"/>
            <a:ext cx="5715039" cy="428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Sekundární víry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Mezilopatkový</a:t>
            </a:r>
            <a:r>
              <a:rPr lang="cs-CZ" dirty="0"/>
              <a:t> kanál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071678"/>
            <a:ext cx="3300419" cy="398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Zakřivený kanál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714488"/>
            <a:ext cx="456247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2143116"/>
            <a:ext cx="3264700" cy="296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5357818" y="528638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De = Re . </a:t>
            </a:r>
            <a:r>
              <a:rPr lang="cs-CZ" dirty="0" err="1"/>
              <a:t>sqrt</a:t>
            </a:r>
            <a:r>
              <a:rPr lang="cs-CZ" dirty="0"/>
              <a:t>(r/D)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sekundárních vírů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druhu: zakřivení povrchu (</a:t>
            </a:r>
            <a:r>
              <a:rPr lang="cs-CZ" dirty="0" err="1"/>
              <a:t>Deanovo</a:t>
            </a:r>
            <a:r>
              <a:rPr lang="cs-CZ" dirty="0"/>
              <a:t> číslo)</a:t>
            </a:r>
          </a:p>
          <a:p>
            <a:r>
              <a:rPr lang="cs-CZ" dirty="0"/>
              <a:t>2. druhu: interakce MV v rohu – i pro přímý kanál!</a:t>
            </a:r>
          </a:p>
          <a:p>
            <a:endParaRPr lang="cs-CZ" dirty="0"/>
          </a:p>
          <a:p>
            <a:r>
              <a:rPr lang="cs-CZ" dirty="0"/>
              <a:t>Problémy s modelováním CFD, hlavně 2. druhu – </a:t>
            </a:r>
            <a:r>
              <a:rPr lang="cs-CZ" dirty="0" err="1"/>
              <a:t>neisotropní</a:t>
            </a:r>
            <a:r>
              <a:rPr lang="cs-CZ"/>
              <a:t> turbulence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8300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Kelvinova (Thomsonova) věta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i="1" dirty="0"/>
              <a:t>Časová derivace cirkulace rychlosti podél uzavřené křivky se rovná cirkulaci zrychlení podél téže křivky</a:t>
            </a:r>
            <a:r>
              <a:rPr lang="cs-CZ" dirty="0"/>
              <a:t>. </a:t>
            </a:r>
          </a:p>
          <a:p>
            <a:r>
              <a:rPr lang="cs-CZ" i="1" dirty="0">
                <a:solidFill>
                  <a:srgbClr val="FF0000"/>
                </a:solidFill>
              </a:rPr>
              <a:t>Byl-li pohyb nevazké tekutiny v určitém okamžiku nevířivý, zůstane jím nadále</a:t>
            </a:r>
            <a:r>
              <a:rPr lang="cs-CZ" dirty="0"/>
              <a:t>.</a:t>
            </a: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7130605"/>
              </p:ext>
            </p:extLst>
          </p:nvPr>
        </p:nvGraphicFramePr>
        <p:xfrm>
          <a:off x="1857375" y="1090613"/>
          <a:ext cx="5334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name="Equation" r:id="rId3" imgW="2667000" imgH="419100" progId="Equation.DSMT4">
                  <p:embed/>
                </p:oleObj>
              </mc:Choice>
              <mc:Fallback>
                <p:oleObj name="Equation" r:id="rId3" imgW="2667000" imgH="419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7375" y="1090613"/>
                        <a:ext cx="53340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131001"/>
              </p:ext>
            </p:extLst>
          </p:nvPr>
        </p:nvGraphicFramePr>
        <p:xfrm>
          <a:off x="2070100" y="1930400"/>
          <a:ext cx="5003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Equation" r:id="rId5" imgW="2501900" imgH="419100" progId="Equation.DSMT4">
                  <p:embed/>
                </p:oleObj>
              </mc:Choice>
              <mc:Fallback>
                <p:oleObj name="Equation" r:id="rId5" imgW="2501900" imgH="4191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0100" y="1930400"/>
                        <a:ext cx="50038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4802793"/>
              </p:ext>
            </p:extLst>
          </p:nvPr>
        </p:nvGraphicFramePr>
        <p:xfrm>
          <a:off x="2573338" y="2716213"/>
          <a:ext cx="355441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Equation" r:id="rId7" imgW="1778000" imgH="419100" progId="Equation.DSMT4">
                  <p:embed/>
                </p:oleObj>
              </mc:Choice>
              <mc:Fallback>
                <p:oleObj name="Equation" r:id="rId7" imgW="1778000" imgH="4191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3338" y="2716213"/>
                        <a:ext cx="3554412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135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Nevazké proudění – </a:t>
            </a:r>
            <a:r>
              <a:rPr lang="cs-CZ" dirty="0" err="1"/>
              <a:t>Helmholzovy</a:t>
            </a:r>
            <a:r>
              <a:rPr lang="cs-CZ" dirty="0"/>
              <a:t> věty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Vírová čára je </a:t>
            </a:r>
            <a:r>
              <a:rPr lang="cs-CZ" dirty="0">
                <a:solidFill>
                  <a:srgbClr val="FF0000"/>
                </a:solidFill>
              </a:rPr>
              <a:t>materiálová</a:t>
            </a:r>
            <a:r>
              <a:rPr lang="cs-CZ" dirty="0"/>
              <a:t> (pohyb s tekutinou)</a:t>
            </a:r>
          </a:p>
          <a:p>
            <a:r>
              <a:rPr lang="cs-CZ" dirty="0">
                <a:solidFill>
                  <a:srgbClr val="FF0000"/>
                </a:solidFill>
              </a:rPr>
              <a:t>Cirkulace</a:t>
            </a:r>
            <a:r>
              <a:rPr lang="cs-CZ" dirty="0"/>
              <a:t> v řezu vírovou trubicí je </a:t>
            </a:r>
            <a:r>
              <a:rPr lang="cs-CZ" dirty="0">
                <a:solidFill>
                  <a:srgbClr val="FF0000"/>
                </a:solidFill>
              </a:rPr>
              <a:t>konstantní</a:t>
            </a:r>
            <a:r>
              <a:rPr lang="cs-CZ" dirty="0"/>
              <a:t> po její délce</a:t>
            </a:r>
          </a:p>
          <a:p>
            <a:r>
              <a:rPr lang="cs-CZ" dirty="0">
                <a:solidFill>
                  <a:srgbClr val="FF0000"/>
                </a:solidFill>
              </a:rPr>
              <a:t>Cirkulace</a:t>
            </a:r>
            <a:r>
              <a:rPr lang="cs-CZ" dirty="0"/>
              <a:t> vírové čáry se </a:t>
            </a:r>
            <a:r>
              <a:rPr lang="cs-CZ" dirty="0">
                <a:solidFill>
                  <a:srgbClr val="FF0000"/>
                </a:solidFill>
              </a:rPr>
              <a:t>nemění v čase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Víry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Potenciální vír</a:t>
            </a:r>
          </a:p>
          <a:p>
            <a:r>
              <a:rPr lang="cs-CZ" dirty="0"/>
              <a:t>Tuhé těleso</a:t>
            </a: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984914"/>
              </p:ext>
            </p:extLst>
          </p:nvPr>
        </p:nvGraphicFramePr>
        <p:xfrm>
          <a:off x="230045" y="475549"/>
          <a:ext cx="3530600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Equation" r:id="rId3" imgW="1765300" imgH="889000" progId="Equation.DSMT4">
                  <p:embed/>
                </p:oleObj>
              </mc:Choice>
              <mc:Fallback>
                <p:oleObj name="Equation" r:id="rId3" imgW="1765300" imgH="8890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045" y="475549"/>
                        <a:ext cx="3530600" cy="177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473791"/>
              </p:ext>
            </p:extLst>
          </p:nvPr>
        </p:nvGraphicFramePr>
        <p:xfrm>
          <a:off x="3736336" y="2624138"/>
          <a:ext cx="1421782" cy="787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Equation" r:id="rId5" imgW="710891" imgH="393529" progId="Equation.DSMT4">
                  <p:embed/>
                </p:oleObj>
              </mc:Choice>
              <mc:Fallback>
                <p:oleObj name="Equation" r:id="rId5" imgW="710891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336" y="2624138"/>
                        <a:ext cx="1421782" cy="7870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2174867"/>
              </p:ext>
            </p:extLst>
          </p:nvPr>
        </p:nvGraphicFramePr>
        <p:xfrm>
          <a:off x="3163745" y="3409181"/>
          <a:ext cx="11938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Equation" r:id="rId7" imgW="596900" imgH="228600" progId="Equation.DSMT4">
                  <p:embed/>
                </p:oleObj>
              </mc:Choice>
              <mc:Fallback>
                <p:oleObj name="Equation" r:id="rId7" imgW="59690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3745" y="3409181"/>
                        <a:ext cx="11938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510290"/>
              </p:ext>
            </p:extLst>
          </p:nvPr>
        </p:nvGraphicFramePr>
        <p:xfrm>
          <a:off x="5324559" y="2789166"/>
          <a:ext cx="1066338" cy="457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Equation" r:id="rId9" imgW="533169" imgH="228501" progId="Equation.DSMT4">
                  <p:embed/>
                </p:oleObj>
              </mc:Choice>
              <mc:Fallback>
                <p:oleObj name="Equation" r:id="rId9" imgW="533169" imgH="228501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559" y="2789166"/>
                        <a:ext cx="1066338" cy="4570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031263"/>
              </p:ext>
            </p:extLst>
          </p:nvPr>
        </p:nvGraphicFramePr>
        <p:xfrm>
          <a:off x="4751521" y="3433401"/>
          <a:ext cx="863226" cy="457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Equation" r:id="rId11" imgW="431613" imgH="228501" progId="Equation.DSMT4">
                  <p:embed/>
                </p:oleObj>
              </mc:Choice>
              <mc:Fallback>
                <p:oleObj name="Equation" r:id="rId11" imgW="431613" imgH="228501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1521" y="3433401"/>
                        <a:ext cx="863226" cy="4570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Plátno 2935"/>
          <p:cNvGrpSpPr/>
          <p:nvPr/>
        </p:nvGrpSpPr>
        <p:grpSpPr>
          <a:xfrm>
            <a:off x="1577687" y="4146484"/>
            <a:ext cx="5133340" cy="2551430"/>
            <a:chOff x="0" y="0"/>
            <a:chExt cx="5133340" cy="2551430"/>
          </a:xfrm>
        </p:grpSpPr>
        <p:sp>
          <p:nvSpPr>
            <p:cNvPr id="20" name="Obdélník 19"/>
            <p:cNvSpPr/>
            <p:nvPr/>
          </p:nvSpPr>
          <p:spPr>
            <a:xfrm>
              <a:off x="0" y="0"/>
              <a:ext cx="5133340" cy="2551430"/>
            </a:xfrm>
            <a:prstGeom prst="rect">
              <a:avLst/>
            </a:prstGeom>
            <a:noFill/>
          </p:spPr>
        </p:sp>
        <p:grpSp>
          <p:nvGrpSpPr>
            <p:cNvPr id="21" name="Group 19459"/>
            <p:cNvGrpSpPr>
              <a:grpSpLocks/>
            </p:cNvGrpSpPr>
            <p:nvPr/>
          </p:nvGrpSpPr>
          <p:grpSpPr bwMode="auto">
            <a:xfrm>
              <a:off x="581660" y="114935"/>
              <a:ext cx="1494155" cy="1494155"/>
              <a:chOff x="2322" y="2865"/>
              <a:chExt cx="2353" cy="2353"/>
            </a:xfrm>
          </p:grpSpPr>
          <p:grpSp>
            <p:nvGrpSpPr>
              <p:cNvPr id="41" name="Group 19460"/>
              <p:cNvGrpSpPr>
                <a:grpSpLocks/>
              </p:cNvGrpSpPr>
              <p:nvPr/>
            </p:nvGrpSpPr>
            <p:grpSpPr bwMode="auto">
              <a:xfrm>
                <a:off x="3408" y="3408"/>
                <a:ext cx="1267" cy="726"/>
                <a:chOff x="3408" y="3408"/>
                <a:chExt cx="1267" cy="726"/>
              </a:xfrm>
            </p:grpSpPr>
            <p:cxnSp>
              <p:nvCxnSpPr>
                <p:cNvPr id="54" name="AutoShape 19461"/>
                <p:cNvCxnSpPr>
                  <a:cxnSpLocks noChangeShapeType="1"/>
                </p:cNvCxnSpPr>
                <p:nvPr/>
              </p:nvCxnSpPr>
              <p:spPr bwMode="auto">
                <a:xfrm flipV="1">
                  <a:off x="3408" y="3408"/>
                  <a:ext cx="725" cy="72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oval" w="sm" len="sm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55" name="Arc 19462"/>
                <p:cNvSpPr>
                  <a:spLocks/>
                </p:cNvSpPr>
                <p:nvPr/>
              </p:nvSpPr>
              <p:spPr bwMode="auto">
                <a:xfrm>
                  <a:off x="3408" y="3589"/>
                  <a:ext cx="725" cy="545"/>
                </a:xfrm>
                <a:custGeom>
                  <a:avLst/>
                  <a:gdLst>
                    <a:gd name="G0" fmla="+- 0 0 0"/>
                    <a:gd name="G1" fmla="+- 15180 0 0"/>
                    <a:gd name="G2" fmla="+- 21600 0 0"/>
                    <a:gd name="T0" fmla="*/ 15367 w 21600"/>
                    <a:gd name="T1" fmla="*/ 0 h 15180"/>
                    <a:gd name="T2" fmla="*/ 21600 w 21600"/>
                    <a:gd name="T3" fmla="*/ 15180 h 15180"/>
                    <a:gd name="T4" fmla="*/ 0 w 21600"/>
                    <a:gd name="T5" fmla="*/ 15180 h 15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5180" fill="none" extrusionOk="0">
                      <a:moveTo>
                        <a:pt x="15366" y="0"/>
                      </a:moveTo>
                      <a:cubicBezTo>
                        <a:pt x="19360" y="4043"/>
                        <a:pt x="21600" y="9497"/>
                        <a:pt x="21600" y="15180"/>
                      </a:cubicBezTo>
                    </a:path>
                    <a:path w="21600" h="15180" stroke="0" extrusionOk="0">
                      <a:moveTo>
                        <a:pt x="15366" y="0"/>
                      </a:moveTo>
                      <a:cubicBezTo>
                        <a:pt x="19360" y="4043"/>
                        <a:pt x="21600" y="9497"/>
                        <a:pt x="21600" y="15180"/>
                      </a:cubicBezTo>
                      <a:lnTo>
                        <a:pt x="0" y="1518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 type="arrow" w="med" len="med"/>
                  <a:tailEnd type="oval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cs-CZ"/>
                </a:p>
              </p:txBody>
            </p:sp>
            <p:cxnSp>
              <p:nvCxnSpPr>
                <p:cNvPr id="56" name="AutoShape 19463"/>
                <p:cNvCxnSpPr>
                  <a:cxnSpLocks noChangeShapeType="1"/>
                  <a:stCxn id="55" idx="2"/>
                </p:cNvCxnSpPr>
                <p:nvPr/>
              </p:nvCxnSpPr>
              <p:spPr bwMode="auto">
                <a:xfrm flipV="1">
                  <a:off x="3408" y="4132"/>
                  <a:ext cx="1267" cy="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  <p:grpSp>
            <p:nvGrpSpPr>
              <p:cNvPr id="42" name="Group 19464"/>
              <p:cNvGrpSpPr>
                <a:grpSpLocks/>
              </p:cNvGrpSpPr>
              <p:nvPr/>
            </p:nvGrpSpPr>
            <p:grpSpPr bwMode="auto">
              <a:xfrm>
                <a:off x="2322" y="2865"/>
                <a:ext cx="2352" cy="2353"/>
                <a:chOff x="2322" y="2865"/>
                <a:chExt cx="2352" cy="2353"/>
              </a:xfrm>
            </p:grpSpPr>
            <p:sp>
              <p:nvSpPr>
                <p:cNvPr id="43" name="Oval 19465"/>
                <p:cNvSpPr>
                  <a:spLocks noChangeArrowheads="1"/>
                </p:cNvSpPr>
                <p:nvPr/>
              </p:nvSpPr>
              <p:spPr bwMode="auto">
                <a:xfrm>
                  <a:off x="2322" y="3047"/>
                  <a:ext cx="2172" cy="2171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cs-CZ"/>
                </a:p>
              </p:txBody>
            </p:sp>
            <p:cxnSp>
              <p:nvCxnSpPr>
                <p:cNvPr id="44" name="AutoShape 19466"/>
                <p:cNvCxnSpPr>
                  <a:cxnSpLocks noChangeShapeType="1"/>
                  <a:stCxn id="43" idx="7"/>
                </p:cNvCxnSpPr>
                <p:nvPr/>
              </p:nvCxnSpPr>
              <p:spPr bwMode="auto">
                <a:xfrm flipV="1">
                  <a:off x="4176" y="3183"/>
                  <a:ext cx="182" cy="182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diamond" w="lg" len="lg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45" name="AutoShape 19467"/>
                <p:cNvCxnSpPr>
                  <a:cxnSpLocks noChangeShapeType="1"/>
                </p:cNvCxnSpPr>
                <p:nvPr/>
              </p:nvCxnSpPr>
              <p:spPr bwMode="auto">
                <a:xfrm flipV="1">
                  <a:off x="3408" y="2865"/>
                  <a:ext cx="178" cy="181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diamond" w="lg" len="lg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46" name="AutoShape 19468"/>
                <p:cNvCxnSpPr>
                  <a:cxnSpLocks noChangeShapeType="1"/>
                </p:cNvCxnSpPr>
                <p:nvPr/>
              </p:nvCxnSpPr>
              <p:spPr bwMode="auto">
                <a:xfrm flipV="1">
                  <a:off x="4494" y="3951"/>
                  <a:ext cx="180" cy="181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diamond" w="lg" len="lg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47" name="AutoShape 19469"/>
                <p:cNvCxnSpPr>
                  <a:cxnSpLocks noChangeShapeType="1"/>
                </p:cNvCxnSpPr>
                <p:nvPr/>
              </p:nvCxnSpPr>
              <p:spPr bwMode="auto">
                <a:xfrm flipV="1">
                  <a:off x="3408" y="5037"/>
                  <a:ext cx="180" cy="181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diamond" w="lg" len="lg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48" name="AutoShape 19470"/>
                <p:cNvCxnSpPr>
                  <a:cxnSpLocks noChangeShapeType="1"/>
                </p:cNvCxnSpPr>
                <p:nvPr/>
              </p:nvCxnSpPr>
              <p:spPr bwMode="auto">
                <a:xfrm flipV="1">
                  <a:off x="2322" y="3951"/>
                  <a:ext cx="180" cy="181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diamond" w="lg" len="lg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49" name="AutoShape 19471"/>
                <p:cNvCxnSpPr>
                  <a:cxnSpLocks noChangeShapeType="1"/>
                  <a:stCxn id="43" idx="1"/>
                </p:cNvCxnSpPr>
                <p:nvPr/>
              </p:nvCxnSpPr>
              <p:spPr bwMode="auto">
                <a:xfrm flipV="1">
                  <a:off x="2640" y="3174"/>
                  <a:ext cx="184" cy="191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diamond" w="lg" len="lg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50" name="AutoShape 19472"/>
                <p:cNvCxnSpPr>
                  <a:cxnSpLocks noChangeShapeType="1"/>
                </p:cNvCxnSpPr>
                <p:nvPr/>
              </p:nvCxnSpPr>
              <p:spPr bwMode="auto">
                <a:xfrm flipV="1">
                  <a:off x="2652" y="4712"/>
                  <a:ext cx="180" cy="181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diamond" w="lg" len="lg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51" name="AutoShape 19473"/>
                <p:cNvCxnSpPr>
                  <a:cxnSpLocks noChangeShapeType="1"/>
                </p:cNvCxnSpPr>
                <p:nvPr/>
              </p:nvCxnSpPr>
              <p:spPr bwMode="auto">
                <a:xfrm flipV="1">
                  <a:off x="4177" y="4715"/>
                  <a:ext cx="180" cy="181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diamond" w="lg" len="lg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52" name="Text Box 19474"/>
                <p:cNvSpPr txBox="1">
                  <a:spLocks noChangeArrowheads="1"/>
                </p:cNvSpPr>
                <p:nvPr/>
              </p:nvSpPr>
              <p:spPr bwMode="auto">
                <a:xfrm>
                  <a:off x="3589" y="3227"/>
                  <a:ext cx="433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none" lIns="91440" tIns="45720" rIns="91440" bIns="45720" anchor="t" anchorCtr="0" upright="1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endParaRPr lang="cs-CZ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53" name="Text Box 19475"/>
                <p:cNvSpPr txBox="1">
                  <a:spLocks noChangeArrowheads="1"/>
                </p:cNvSpPr>
                <p:nvPr/>
              </p:nvSpPr>
              <p:spPr bwMode="auto">
                <a:xfrm>
                  <a:off x="4005" y="3589"/>
                  <a:ext cx="577" cy="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none" lIns="91440" tIns="45720" rIns="91440" bIns="45720" anchor="t" anchorCtr="0" upright="1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endParaRPr lang="cs-CZ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22" name="Group 19476"/>
            <p:cNvGrpSpPr>
              <a:grpSpLocks/>
            </p:cNvGrpSpPr>
            <p:nvPr/>
          </p:nvGrpSpPr>
          <p:grpSpPr bwMode="auto">
            <a:xfrm>
              <a:off x="2974340" y="95250"/>
              <a:ext cx="1659890" cy="1651000"/>
              <a:chOff x="6090" y="2834"/>
              <a:chExt cx="2614" cy="2600"/>
            </a:xfrm>
          </p:grpSpPr>
          <p:grpSp>
            <p:nvGrpSpPr>
              <p:cNvPr id="26" name="Group 19477"/>
              <p:cNvGrpSpPr>
                <a:grpSpLocks/>
              </p:cNvGrpSpPr>
              <p:nvPr/>
            </p:nvGrpSpPr>
            <p:grpSpPr bwMode="auto">
              <a:xfrm>
                <a:off x="7390" y="3408"/>
                <a:ext cx="1267" cy="726"/>
                <a:chOff x="3408" y="3408"/>
                <a:chExt cx="1267" cy="726"/>
              </a:xfrm>
            </p:grpSpPr>
            <p:cxnSp>
              <p:nvCxnSpPr>
                <p:cNvPr id="38" name="AutoShape 19478"/>
                <p:cNvCxnSpPr>
                  <a:cxnSpLocks noChangeShapeType="1"/>
                </p:cNvCxnSpPr>
                <p:nvPr/>
              </p:nvCxnSpPr>
              <p:spPr bwMode="auto">
                <a:xfrm flipV="1">
                  <a:off x="3408" y="3408"/>
                  <a:ext cx="725" cy="72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oval" w="sm" len="sm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39" name="Arc 19479"/>
                <p:cNvSpPr>
                  <a:spLocks/>
                </p:cNvSpPr>
                <p:nvPr/>
              </p:nvSpPr>
              <p:spPr bwMode="auto">
                <a:xfrm>
                  <a:off x="3408" y="3589"/>
                  <a:ext cx="725" cy="545"/>
                </a:xfrm>
                <a:custGeom>
                  <a:avLst/>
                  <a:gdLst>
                    <a:gd name="G0" fmla="+- 0 0 0"/>
                    <a:gd name="G1" fmla="+- 15180 0 0"/>
                    <a:gd name="G2" fmla="+- 21600 0 0"/>
                    <a:gd name="T0" fmla="*/ 15367 w 21600"/>
                    <a:gd name="T1" fmla="*/ 0 h 15180"/>
                    <a:gd name="T2" fmla="*/ 21600 w 21600"/>
                    <a:gd name="T3" fmla="*/ 15180 h 15180"/>
                    <a:gd name="T4" fmla="*/ 0 w 21600"/>
                    <a:gd name="T5" fmla="*/ 15180 h 15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15180" fill="none" extrusionOk="0">
                      <a:moveTo>
                        <a:pt x="15366" y="0"/>
                      </a:moveTo>
                      <a:cubicBezTo>
                        <a:pt x="19360" y="4043"/>
                        <a:pt x="21600" y="9497"/>
                        <a:pt x="21600" y="15180"/>
                      </a:cubicBezTo>
                    </a:path>
                    <a:path w="21600" h="15180" stroke="0" extrusionOk="0">
                      <a:moveTo>
                        <a:pt x="15366" y="0"/>
                      </a:moveTo>
                      <a:cubicBezTo>
                        <a:pt x="19360" y="4043"/>
                        <a:pt x="21600" y="9497"/>
                        <a:pt x="21600" y="15180"/>
                      </a:cubicBezTo>
                      <a:lnTo>
                        <a:pt x="0" y="1518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 type="arrow" w="med" len="med"/>
                  <a:tailEnd type="oval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cs-CZ"/>
                </a:p>
              </p:txBody>
            </p:sp>
            <p:cxnSp>
              <p:nvCxnSpPr>
                <p:cNvPr id="40" name="AutoShape 19480"/>
                <p:cNvCxnSpPr>
                  <a:cxnSpLocks noChangeShapeType="1"/>
                  <a:stCxn id="39" idx="2"/>
                </p:cNvCxnSpPr>
                <p:nvPr/>
              </p:nvCxnSpPr>
              <p:spPr bwMode="auto">
                <a:xfrm flipV="1">
                  <a:off x="3408" y="4132"/>
                  <a:ext cx="1267" cy="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  <p:sp>
            <p:nvSpPr>
              <p:cNvPr id="27" name="Oval 19481"/>
              <p:cNvSpPr>
                <a:spLocks noChangeArrowheads="1"/>
              </p:cNvSpPr>
              <p:nvPr/>
            </p:nvSpPr>
            <p:spPr bwMode="auto">
              <a:xfrm>
                <a:off x="6304" y="3047"/>
                <a:ext cx="2172" cy="2171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cs-CZ"/>
              </a:p>
            </p:txBody>
          </p:sp>
          <p:cxnSp>
            <p:nvCxnSpPr>
              <p:cNvPr id="28" name="AutoShape 19482"/>
              <p:cNvCxnSpPr>
                <a:cxnSpLocks noChangeShapeType="1"/>
              </p:cNvCxnSpPr>
              <p:nvPr/>
            </p:nvCxnSpPr>
            <p:spPr bwMode="auto">
              <a:xfrm flipV="1">
                <a:off x="8158" y="3183"/>
                <a:ext cx="182" cy="182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diamond" w="lg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9" name="AutoShape 19483"/>
              <p:cNvCxnSpPr>
                <a:cxnSpLocks noChangeShapeType="1"/>
              </p:cNvCxnSpPr>
              <p:nvPr/>
            </p:nvCxnSpPr>
            <p:spPr bwMode="auto">
              <a:xfrm rot="18900000" flipV="1">
                <a:off x="7315" y="2834"/>
                <a:ext cx="178" cy="181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diamond" w="lg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0" name="AutoShape 19484"/>
              <p:cNvCxnSpPr>
                <a:cxnSpLocks noChangeShapeType="1"/>
              </p:cNvCxnSpPr>
              <p:nvPr/>
            </p:nvCxnSpPr>
            <p:spPr bwMode="auto">
              <a:xfrm rot="2700000" flipV="1">
                <a:off x="8524" y="4031"/>
                <a:ext cx="180" cy="181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diamond" w="lg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1" name="AutoShape 19485"/>
              <p:cNvCxnSpPr>
                <a:cxnSpLocks noChangeShapeType="1"/>
              </p:cNvCxnSpPr>
              <p:nvPr/>
            </p:nvCxnSpPr>
            <p:spPr bwMode="auto">
              <a:xfrm rot="8100000" flipV="1">
                <a:off x="7302" y="5253"/>
                <a:ext cx="180" cy="181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diamond" w="lg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2" name="AutoShape 19486"/>
              <p:cNvCxnSpPr>
                <a:cxnSpLocks noChangeShapeType="1"/>
              </p:cNvCxnSpPr>
              <p:nvPr/>
            </p:nvCxnSpPr>
            <p:spPr bwMode="auto">
              <a:xfrm rot="13500000" flipV="1">
                <a:off x="6091" y="4039"/>
                <a:ext cx="180" cy="181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diamond" w="lg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3" name="AutoShape 19487"/>
              <p:cNvCxnSpPr>
                <a:cxnSpLocks noChangeShapeType="1"/>
              </p:cNvCxnSpPr>
              <p:nvPr/>
            </p:nvCxnSpPr>
            <p:spPr bwMode="auto">
              <a:xfrm rot="16200000" flipV="1">
                <a:off x="6441" y="3180"/>
                <a:ext cx="184" cy="191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diamond" w="lg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4" name="AutoShape 19488"/>
              <p:cNvCxnSpPr>
                <a:cxnSpLocks noChangeShapeType="1"/>
              </p:cNvCxnSpPr>
              <p:nvPr/>
            </p:nvCxnSpPr>
            <p:spPr bwMode="auto">
              <a:xfrm rot="10800000" flipV="1">
                <a:off x="6445" y="4912"/>
                <a:ext cx="180" cy="181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diamond" w="lg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5" name="AutoShape 19489"/>
              <p:cNvCxnSpPr>
                <a:cxnSpLocks noChangeShapeType="1"/>
              </p:cNvCxnSpPr>
              <p:nvPr/>
            </p:nvCxnSpPr>
            <p:spPr bwMode="auto">
              <a:xfrm rot="5400000" flipV="1">
                <a:off x="8167" y="4912"/>
                <a:ext cx="180" cy="181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diamond" w="lg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36" name="Text Box 19490"/>
              <p:cNvSpPr txBox="1">
                <a:spLocks noChangeArrowheads="1"/>
              </p:cNvSpPr>
              <p:nvPr/>
            </p:nvSpPr>
            <p:spPr bwMode="auto">
              <a:xfrm>
                <a:off x="7571" y="3227"/>
                <a:ext cx="433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t" anchorCtr="0" upright="1">
                <a:spAutoFit/>
              </a:bodyPr>
              <a:lstStyle/>
              <a:p>
                <a:pPr>
                  <a:spcAft>
                    <a:spcPts val="0"/>
                  </a:spcAft>
                </a:pPr>
                <a:endParaRPr lang="cs-CZ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37" name="Text Box 19491"/>
              <p:cNvSpPr txBox="1">
                <a:spLocks noChangeArrowheads="1"/>
              </p:cNvSpPr>
              <p:nvPr/>
            </p:nvSpPr>
            <p:spPr bwMode="auto">
              <a:xfrm>
                <a:off x="7987" y="3589"/>
                <a:ext cx="577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t" anchorCtr="0" upright="1">
                <a:spAutoFit/>
              </a:bodyPr>
              <a:lstStyle/>
              <a:p>
                <a:pPr>
                  <a:spcAft>
                    <a:spcPts val="0"/>
                  </a:spcAft>
                </a:pPr>
                <a:endParaRPr lang="cs-CZ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23" name="Text Box 19492"/>
            <p:cNvSpPr txBox="1">
              <a:spLocks noChangeArrowheads="1"/>
            </p:cNvSpPr>
            <p:nvPr/>
          </p:nvSpPr>
          <p:spPr bwMode="auto">
            <a:xfrm>
              <a:off x="1092200" y="1838960"/>
              <a:ext cx="459740" cy="344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cs-CZ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(a)</a:t>
              </a:r>
            </a:p>
          </p:txBody>
        </p:sp>
        <p:sp>
          <p:nvSpPr>
            <p:cNvPr id="24" name="Text Box 19493"/>
            <p:cNvSpPr txBox="1">
              <a:spLocks noChangeArrowheads="1"/>
            </p:cNvSpPr>
            <p:nvPr/>
          </p:nvSpPr>
          <p:spPr bwMode="auto">
            <a:xfrm>
              <a:off x="3620770" y="1838960"/>
              <a:ext cx="459740" cy="344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cs-CZ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(b)</a:t>
              </a:r>
            </a:p>
          </p:txBody>
        </p:sp>
        <p:sp>
          <p:nvSpPr>
            <p:cNvPr id="25" name="Textové pole 2956"/>
            <p:cNvSpPr txBox="1"/>
            <p:nvPr/>
          </p:nvSpPr>
          <p:spPr>
            <a:xfrm>
              <a:off x="0" y="2253846"/>
              <a:ext cx="5133340" cy="297584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cs-CZ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Obr. 10.2 – Potenciální vír (a) a rotační (vířivé) proudění (b)</a:t>
              </a:r>
            </a:p>
            <a:p>
              <a:pPr>
                <a:spcAft>
                  <a:spcPts val="0"/>
                </a:spcAft>
              </a:pPr>
              <a:r>
                <a:rPr lang="cs-CZ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3" name="Picture 2" descr="valc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835" y="116632"/>
            <a:ext cx="2467165" cy="343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9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481</Words>
  <Application>Microsoft Office PowerPoint</Application>
  <PresentationFormat>Předvádění na obrazovce (4:3)</PresentationFormat>
  <Paragraphs>198</Paragraphs>
  <Slides>64</Slides>
  <Notes>53</Notes>
  <HiddenSlides>0</HiddenSlides>
  <MMClips>11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9" baseType="lpstr">
      <vt:lpstr>Arial</vt:lpstr>
      <vt:lpstr>Calibri</vt:lpstr>
      <vt:lpstr>Times New Roman</vt:lpstr>
      <vt:lpstr>Motiv sady Office</vt:lpstr>
      <vt:lpstr>Equation</vt:lpstr>
      <vt:lpstr>VÍRY</vt:lpstr>
      <vt:lpstr>Kinematika</vt:lpstr>
      <vt:lpstr>Kinematika</vt:lpstr>
      <vt:lpstr>N-S rovnice</vt:lpstr>
      <vt:lpstr>Nevazká tekutina</vt:lpstr>
      <vt:lpstr>Cirkulace</vt:lpstr>
      <vt:lpstr>Kelvinova (Thomsonova) věta</vt:lpstr>
      <vt:lpstr>Nevazké proudění – Helmholzovy věty </vt:lpstr>
      <vt:lpstr>Víry</vt:lpstr>
      <vt:lpstr>Rankinův vír</vt:lpstr>
      <vt:lpstr>Výlevkový vír</vt:lpstr>
      <vt:lpstr>Biotův-Savartův zákon</vt:lpstr>
      <vt:lpstr>Interakce vírů</vt:lpstr>
      <vt:lpstr>Spojování vírů</vt:lpstr>
      <vt:lpstr>Spojování vírů</vt:lpstr>
      <vt:lpstr>Spojování vírů</vt:lpstr>
      <vt:lpstr>Spojování vírů</vt:lpstr>
      <vt:lpstr>Přemostění</vt:lpstr>
      <vt:lpstr>Vírová dvojice</vt:lpstr>
      <vt:lpstr>Přemostění (bridging)</vt:lpstr>
      <vt:lpstr>Přemostění (bridging)</vt:lpstr>
      <vt:lpstr>Vírová dvojice</vt:lpstr>
      <vt:lpstr>Vírová dvojice</vt:lpstr>
      <vt:lpstr>Paralelní víry – 3D interakce</vt:lpstr>
      <vt:lpstr>Interakce paralelních vírů</vt:lpstr>
      <vt:lpstr>Protahování vírů</vt:lpstr>
      <vt:lpstr>Protahování vírů</vt:lpstr>
      <vt:lpstr>Vírové kroužky</vt:lpstr>
      <vt:lpstr>Vírový kroužek - generování</vt:lpstr>
      <vt:lpstr>Vírový kroužek - generování</vt:lpstr>
      <vt:lpstr>Vírový kroužek - nestabilita</vt:lpstr>
      <vt:lpstr>Vírový kroužek - nestabilita</vt:lpstr>
      <vt:lpstr>Vírový kroužek - nestabilita</vt:lpstr>
      <vt:lpstr>Nestabilita vírového kroužku</vt:lpstr>
      <vt:lpstr>Vírový kroužek - nestabilita</vt:lpstr>
      <vt:lpstr>Interakce 2 kroužků – za sebou</vt:lpstr>
      <vt:lpstr>Interakce 2 kroužků – za sebou</vt:lpstr>
      <vt:lpstr>Interakce 2 kroužků – proti sobě</vt:lpstr>
      <vt:lpstr>Interakce 2 kroužků – proti sobě</vt:lpstr>
      <vt:lpstr>Interakce 2 kroužků – proti sobě</vt:lpstr>
      <vt:lpstr>Interakce 2 kroužků - šikmo</vt:lpstr>
      <vt:lpstr>Interakce 2 kroužků - šikmo</vt:lpstr>
      <vt:lpstr>Interakce 2 kroužků - šikmo</vt:lpstr>
      <vt:lpstr>Interakce 2 kroužků - šikmo</vt:lpstr>
      <vt:lpstr>Kroužek – voda 1</vt:lpstr>
      <vt:lpstr>Kroužek – voda 2</vt:lpstr>
      <vt:lpstr>Kroužek – voda (pomalu)</vt:lpstr>
      <vt:lpstr>Interakce 2 kroužků – voda</vt:lpstr>
      <vt:lpstr>Vírové kroužky - příroda</vt:lpstr>
      <vt:lpstr>Kelvin-helmholzova nestabilita</vt:lpstr>
      <vt:lpstr>Kelvin-Helmholz</vt:lpstr>
      <vt:lpstr>Kelvin-Helmholz (simulace)</vt:lpstr>
      <vt:lpstr>Kelvin-Helmholz (experiment)</vt:lpstr>
      <vt:lpstr>Kelvin-Helmholz (příroda)</vt:lpstr>
      <vt:lpstr>Kelvin-Helmholz (simulace)</vt:lpstr>
      <vt:lpstr>Kelvin-Helmholz (simulace) 1</vt:lpstr>
      <vt:lpstr>Kelvin-Helmholz (simulace) 1</vt:lpstr>
      <vt:lpstr>Osamělý vír</vt:lpstr>
      <vt:lpstr>Tornádo</vt:lpstr>
      <vt:lpstr>Tornádo</vt:lpstr>
      <vt:lpstr>Sekundární víry</vt:lpstr>
      <vt:lpstr>Mezilopatkový kanál</vt:lpstr>
      <vt:lpstr>Zakřivený kanál</vt:lpstr>
      <vt:lpstr>Druhy sekundárních vírů</vt:lpstr>
    </vt:vector>
  </TitlesOfParts>
  <Company>IT CAS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Víry - interakce</dc:title>
  <dc:creator>Václav Uruba</dc:creator>
  <cp:lastModifiedBy>Vaclav Uruba</cp:lastModifiedBy>
  <cp:revision>57</cp:revision>
  <dcterms:created xsi:type="dcterms:W3CDTF">2007-11-10T13:17:58Z</dcterms:created>
  <dcterms:modified xsi:type="dcterms:W3CDTF">2024-09-04T15:30:01Z</dcterms:modified>
</cp:coreProperties>
</file>