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2" r:id="rId4"/>
    <p:sldId id="266" r:id="rId5"/>
    <p:sldId id="261" r:id="rId6"/>
    <p:sldId id="270" r:id="rId7"/>
    <p:sldId id="258" r:id="rId8"/>
    <p:sldId id="263" r:id="rId9"/>
    <p:sldId id="269" r:id="rId10"/>
    <p:sldId id="264" r:id="rId11"/>
    <p:sldId id="271" r:id="rId12"/>
    <p:sldId id="274" r:id="rId13"/>
    <p:sldId id="279" r:id="rId14"/>
    <p:sldId id="275" r:id="rId15"/>
    <p:sldId id="276" r:id="rId16"/>
    <p:sldId id="277" r:id="rId17"/>
    <p:sldId id="268" r:id="rId18"/>
    <p:sldId id="265" r:id="rId19"/>
    <p:sldId id="272" r:id="rId20"/>
    <p:sldId id="259" r:id="rId21"/>
    <p:sldId id="273" r:id="rId22"/>
  </p:sldIdLst>
  <p:sldSz cx="9144000" cy="6858000" type="screen4x3"/>
  <p:notesSz cx="6858000" cy="9144000"/>
  <p:custDataLst>
    <p:tags r:id="rId2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8FF-370E-4EB6-A598-E4C597F57006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302F-C332-469F-8D88-47C858708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19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8FF-370E-4EB6-A598-E4C597F57006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302F-C332-469F-8D88-47C858708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64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8FF-370E-4EB6-A598-E4C597F57006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302F-C332-469F-8D88-47C858708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92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8FF-370E-4EB6-A598-E4C597F57006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302F-C332-469F-8D88-47C858708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29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8FF-370E-4EB6-A598-E4C597F57006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302F-C332-469F-8D88-47C858708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29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8FF-370E-4EB6-A598-E4C597F57006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302F-C332-469F-8D88-47C858708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53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8FF-370E-4EB6-A598-E4C597F57006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302F-C332-469F-8D88-47C858708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89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8FF-370E-4EB6-A598-E4C597F57006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302F-C332-469F-8D88-47C858708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30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8FF-370E-4EB6-A598-E4C597F57006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302F-C332-469F-8D88-47C858708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03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8FF-370E-4EB6-A598-E4C597F57006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302F-C332-469F-8D88-47C858708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69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8FF-370E-4EB6-A598-E4C597F57006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302F-C332-469F-8D88-47C858708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98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E8FF-370E-4EB6-A598-E4C597F57006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302F-C332-469F-8D88-47C858708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29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ome.zcu.cz/~uruba/vyuka/MTII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39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4.wmf"/><Relationship Id="rId5" Type="http://schemas.openxmlformats.org/officeDocument/2006/relationships/image" Target="../media/image40.png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8.wmf"/><Relationship Id="rId4" Type="http://schemas.openxmlformats.org/officeDocument/2006/relationships/image" Target="../media/image31.wmf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46.jp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10" Type="http://schemas.openxmlformats.org/officeDocument/2006/relationships/image" Target="../media/image66.jpg"/><Relationship Id="rId4" Type="http://schemas.openxmlformats.org/officeDocument/2006/relationships/image" Target="../media/image60.jpg"/><Relationship Id="rId9" Type="http://schemas.openxmlformats.org/officeDocument/2006/relationships/image" Target="../media/image6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Archimede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Beno%C3%AEt_Mandelbrot#cite_note-2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Fraktály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Prof. Václav </a:t>
            </a:r>
            <a:r>
              <a:rPr lang="cs-CZ" dirty="0" smtClean="0"/>
              <a:t>Uruba</a:t>
            </a:r>
          </a:p>
          <a:p>
            <a:r>
              <a:rPr lang="cs-CZ" sz="2400">
                <a:hlinkClick r:id="rId2"/>
              </a:rPr>
              <a:t>http://home.zcu.cz/~</a:t>
            </a:r>
            <a:r>
              <a:rPr lang="cs-CZ" sz="2400">
                <a:hlinkClick r:id="rId2"/>
              </a:rPr>
              <a:t>uruba/vyuka/MTII</a:t>
            </a:r>
            <a:r>
              <a:rPr lang="cs-CZ" sz="2400" smtClean="0">
                <a:hlinkClick r:id="rId2"/>
              </a:rPr>
              <a:t>/</a:t>
            </a:r>
            <a:r>
              <a:rPr lang="cs-CZ" sz="2400" smtClean="0"/>
              <a:t> 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42031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„umělé“ fraktály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01" y="1484784"/>
            <a:ext cx="27432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01" y="2100346"/>
            <a:ext cx="29718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64583" y="3050416"/>
            <a:ext cx="3937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D = log(N)/log(r) D = log(2)/log(3) = </a:t>
            </a:r>
            <a:r>
              <a:rPr lang="cs-CZ" dirty="0"/>
              <a:t>0</a:t>
            </a:r>
            <a:r>
              <a:rPr lang="pt-BR" dirty="0"/>
              <a:t>.63</a:t>
            </a:r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28" y="1383431"/>
            <a:ext cx="24098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28" y="3068960"/>
            <a:ext cx="24098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078" y="4869160"/>
            <a:ext cx="23910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098141" y="6488668"/>
            <a:ext cx="385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D = log(N)/log(r) = log(3)/log(2) = 1.585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31640" y="1156102"/>
            <a:ext cx="187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Cantorovův</a:t>
            </a:r>
            <a:r>
              <a:rPr lang="cs-CZ" b="1" dirty="0">
                <a:solidFill>
                  <a:srgbClr val="FF0000"/>
                </a:solidFill>
              </a:rPr>
              <a:t> prach</a:t>
            </a:r>
          </a:p>
        </p:txBody>
      </p:sp>
      <p:sp>
        <p:nvSpPr>
          <p:cNvPr id="6" name="Obdélník 5"/>
          <p:cNvSpPr/>
          <p:nvPr/>
        </p:nvSpPr>
        <p:spPr>
          <a:xfrm>
            <a:off x="5771948" y="1115452"/>
            <a:ext cx="2511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Sierpinskeho</a:t>
            </a:r>
            <a:r>
              <a:rPr lang="cs-CZ" b="1" dirty="0">
                <a:solidFill>
                  <a:srgbClr val="FF0000"/>
                </a:solidFill>
              </a:rPr>
              <a:t> trojúhelník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6" y="4119235"/>
            <a:ext cx="3333750" cy="2371725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886962" y="649096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 = 2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077662" y="3784406"/>
            <a:ext cx="1684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Peanova</a:t>
            </a:r>
            <a:r>
              <a:rPr lang="cs-CZ" b="1" dirty="0">
                <a:solidFill>
                  <a:srgbClr val="FF0000"/>
                </a:solidFill>
              </a:rPr>
              <a:t> křivka</a:t>
            </a:r>
          </a:p>
        </p:txBody>
      </p:sp>
    </p:spTree>
    <p:extLst>
      <p:ext uri="{BB962C8B-B14F-4D97-AF65-F5344CB8AC3E}">
        <p14:creationId xmlns:p14="http://schemas.microsoft.com/office/powerpoint/2010/main" val="422163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Fraktály - vlastnosti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Soběpodobnost</a:t>
            </a:r>
            <a:r>
              <a:rPr lang="cs-CZ" dirty="0"/>
              <a:t> (</a:t>
            </a:r>
            <a:r>
              <a:rPr lang="cs-CZ" i="1" dirty="0"/>
              <a:t>invariance vůči změně měřítka</a:t>
            </a:r>
            <a:r>
              <a:rPr lang="cs-CZ" dirty="0"/>
              <a:t>)</a:t>
            </a:r>
          </a:p>
          <a:p>
            <a:r>
              <a:rPr lang="cs-CZ" dirty="0"/>
              <a:t>Matematická monstra</a:t>
            </a:r>
          </a:p>
          <a:p>
            <a:pPr lvl="1"/>
            <a:r>
              <a:rPr lang="cs-CZ" dirty="0"/>
              <a:t>Např.: Nekonečná délka, konečná plocha, nebo nulová délka</a:t>
            </a:r>
          </a:p>
          <a:p>
            <a:pPr lvl="1"/>
            <a:r>
              <a:rPr lang="cs-CZ" dirty="0"/>
              <a:t>Neexistence derivace</a:t>
            </a:r>
          </a:p>
        </p:txBody>
      </p:sp>
    </p:spTree>
    <p:extLst>
      <p:ext uri="{BB962C8B-B14F-4D97-AF65-F5344CB8AC3E}">
        <p14:creationId xmlns:p14="http://schemas.microsoft.com/office/powerpoint/2010/main" val="16958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Soběpodobnost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533562" cy="422108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2108589" cy="40770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2188"/>
            <a:ext cx="3762054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0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Turbulence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Největší víry</a:t>
            </a:r>
          </a:p>
          <a:p>
            <a:r>
              <a:rPr lang="cs-CZ" dirty="0"/>
              <a:t>Rozpad velkých vírů &gt; menší</a:t>
            </a:r>
          </a:p>
          <a:p>
            <a:r>
              <a:rPr lang="cs-CZ" dirty="0"/>
              <a:t>Energetická kaskáda  </a:t>
            </a:r>
          </a:p>
        </p:txBody>
      </p:sp>
      <p:sp>
        <p:nvSpPr>
          <p:cNvPr id="4" name="Obdélník 3"/>
          <p:cNvSpPr/>
          <p:nvPr/>
        </p:nvSpPr>
        <p:spPr>
          <a:xfrm>
            <a:off x="5436096" y="1196752"/>
            <a:ext cx="2153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L.F. </a:t>
            </a:r>
            <a:r>
              <a:rPr lang="cs-CZ" dirty="0" err="1"/>
              <a:t>Richardson</a:t>
            </a:r>
            <a:r>
              <a:rPr lang="cs-CZ" dirty="0"/>
              <a:t>, 1922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259138" y="1700808"/>
          <a:ext cx="2343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307880" imgH="228600" progId="Equation.DSMT4">
                  <p:embed/>
                </p:oleObj>
              </mc:Choice>
              <mc:Fallback>
                <p:oleObj name="Equation" r:id="rId3" imgW="1307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1700808"/>
                        <a:ext cx="23431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Skupina 23"/>
          <p:cNvGrpSpPr/>
          <p:nvPr/>
        </p:nvGrpSpPr>
        <p:grpSpPr>
          <a:xfrm>
            <a:off x="755576" y="3573016"/>
            <a:ext cx="3108920" cy="2590165"/>
            <a:chOff x="755576" y="3573016"/>
            <a:chExt cx="3108920" cy="2590165"/>
          </a:xfrm>
        </p:grpSpPr>
        <p:pic>
          <p:nvPicPr>
            <p:cNvPr id="10" name="Obrázek 1235" descr="kaskada.bmp"/>
            <p:cNvPicPr/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1115616" y="3573016"/>
              <a:ext cx="2743200" cy="2590165"/>
            </a:xfrm>
            <a:prstGeom prst="rect">
              <a:avLst/>
            </a:prstGeom>
          </p:spPr>
        </p:pic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755576" y="3717032"/>
            <a:ext cx="2508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6" imgW="139680" imgH="228600" progId="Equation.DSMT4">
                    <p:embed/>
                  </p:oleObj>
                </mc:Choice>
                <mc:Fallback>
                  <p:oleObj name="Equation" r:id="rId6" imgW="1396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3717032"/>
                          <a:ext cx="250825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"/>
            <p:cNvGraphicFramePr>
              <a:graphicFrameLocks noChangeAspect="1"/>
            </p:cNvGraphicFramePr>
            <p:nvPr/>
          </p:nvGraphicFramePr>
          <p:xfrm>
            <a:off x="755576" y="5661248"/>
            <a:ext cx="2286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8" imgW="126720" imgH="164880" progId="Equation.DSMT4">
                    <p:embed/>
                  </p:oleObj>
                </mc:Choice>
                <mc:Fallback>
                  <p:oleObj name="Equation" r:id="rId8" imgW="1267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5661248"/>
                          <a:ext cx="2286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563888" y="4797152"/>
            <a:ext cx="2286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10" imgW="126720" imgH="139680" progId="Equation.DSMT4">
                    <p:embed/>
                  </p:oleObj>
                </mc:Choice>
                <mc:Fallback>
                  <p:oleObj name="Equation" r:id="rId10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3888" y="4797152"/>
                          <a:ext cx="228600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3635896" y="5661248"/>
            <a:ext cx="2286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12" imgW="126720" imgH="139680" progId="Equation.DSMT4">
                    <p:embed/>
                  </p:oleObj>
                </mc:Choice>
                <mc:Fallback>
                  <p:oleObj name="Equation" r:id="rId12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5896" y="5661248"/>
                          <a:ext cx="228600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"/>
            <p:cNvGraphicFramePr>
              <a:graphicFrameLocks noChangeAspect="1"/>
            </p:cNvGraphicFramePr>
            <p:nvPr/>
          </p:nvGraphicFramePr>
          <p:xfrm>
            <a:off x="3635375" y="3751263"/>
            <a:ext cx="2286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14" imgW="126720" imgH="177480" progId="Equation.DSMT4">
                    <p:embed/>
                  </p:oleObj>
                </mc:Choice>
                <mc:Fallback>
                  <p:oleObj name="Equation" r:id="rId14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5375" y="3751263"/>
                          <a:ext cx="2286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5" name="Skupina 24"/>
          <p:cNvGrpSpPr/>
          <p:nvPr/>
        </p:nvGrpSpPr>
        <p:grpSpPr>
          <a:xfrm>
            <a:off x="4499992" y="5301208"/>
            <a:ext cx="2079625" cy="1419225"/>
            <a:chOff x="4508599" y="5373216"/>
            <a:chExt cx="2079625" cy="1419225"/>
          </a:xfrm>
        </p:grpSpPr>
        <p:graphicFrame>
          <p:nvGraphicFramePr>
            <p:cNvPr id="1036" name="Object 12"/>
            <p:cNvGraphicFramePr>
              <a:graphicFrameLocks noChangeAspect="1"/>
            </p:cNvGraphicFramePr>
            <p:nvPr/>
          </p:nvGraphicFramePr>
          <p:xfrm>
            <a:off x="4508599" y="5373216"/>
            <a:ext cx="7493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16" imgW="406080" imgH="241200" progId="Equation.DSMT4">
                    <p:embed/>
                  </p:oleObj>
                </mc:Choice>
                <mc:Fallback>
                  <p:oleObj name="Equation" r:id="rId16" imgW="4060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8599" y="5373216"/>
                          <a:ext cx="74930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8" name="Object 14"/>
            <p:cNvGraphicFramePr>
              <a:graphicFrameLocks noChangeAspect="1"/>
            </p:cNvGraphicFramePr>
            <p:nvPr/>
          </p:nvGraphicFramePr>
          <p:xfrm>
            <a:off x="4508599" y="5854228"/>
            <a:ext cx="1198562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18" imgW="634725" imgH="228501" progId="Equation.DSMT4">
                    <p:embed/>
                  </p:oleObj>
                </mc:Choice>
                <mc:Fallback>
                  <p:oleObj name="Equation" r:id="rId18" imgW="634725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8599" y="5854228"/>
                          <a:ext cx="1198562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0" name="Object 16"/>
            <p:cNvGraphicFramePr>
              <a:graphicFrameLocks noChangeAspect="1"/>
            </p:cNvGraphicFramePr>
            <p:nvPr/>
          </p:nvGraphicFramePr>
          <p:xfrm>
            <a:off x="4508599" y="6309841"/>
            <a:ext cx="2079625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Equation" r:id="rId20" imgW="1079280" imgH="241200" progId="Equation.DSMT4">
                    <p:embed/>
                  </p:oleObj>
                </mc:Choice>
                <mc:Fallback>
                  <p:oleObj name="Equation" r:id="rId20" imgW="10792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8599" y="6309841"/>
                          <a:ext cx="2079625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Skupina 25"/>
          <p:cNvGrpSpPr/>
          <p:nvPr/>
        </p:nvGrpSpPr>
        <p:grpSpPr>
          <a:xfrm>
            <a:off x="4823520" y="2708920"/>
            <a:ext cx="4320480" cy="1717905"/>
            <a:chOff x="4823520" y="2708920"/>
            <a:chExt cx="4320480" cy="171790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823520" y="2780928"/>
              <a:ext cx="4320480" cy="1645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ovéPole 20"/>
            <p:cNvSpPr txBox="1"/>
            <p:nvPr/>
          </p:nvSpPr>
          <p:spPr>
            <a:xfrm>
              <a:off x="5940152" y="2708920"/>
              <a:ext cx="783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J.Swift</a:t>
              </a:r>
              <a:endParaRPr lang="cs-CZ" dirty="0"/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5400668" y="4293096"/>
            <a:ext cx="3743332" cy="1119029"/>
            <a:chOff x="5400668" y="4293096"/>
            <a:chExt cx="3743332" cy="1119029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400668" y="4581128"/>
              <a:ext cx="374333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2698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„</a:t>
              </a:r>
              <a:r>
                <a:rPr kumimoji="0" lang="en-US" sz="12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Big whorls have little whorls</a:t>
              </a:r>
              <a:endParaRPr kumimoji="0" lang="cs-C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2698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That feed on their velocity,</a:t>
              </a:r>
              <a:endParaRPr kumimoji="0" lang="cs-C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2698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And little whorls have lesser whorls</a:t>
              </a:r>
              <a:endParaRPr kumimoji="0" lang="cs-C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2698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And so on to viscosity – in the molecular sense</a:t>
              </a:r>
              <a:r>
                <a:rPr kumimoji="0" lang="cs-CZ" sz="12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r>
                <a:rPr kumimoji="0" lang="cs-CZ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“</a:t>
              </a:r>
              <a:endParaRPr kumimoji="0" lang="cs-C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5724128" y="4293096"/>
              <a:ext cx="15752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L.F. </a:t>
              </a:r>
              <a:r>
                <a:rPr lang="cs-CZ" dirty="0" err="1"/>
                <a:t>Richardson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76365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Turbulence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72585"/>
            <a:ext cx="432048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4" name="Skupina 3"/>
          <p:cNvGrpSpPr/>
          <p:nvPr/>
        </p:nvGrpSpPr>
        <p:grpSpPr>
          <a:xfrm>
            <a:off x="5250069" y="2060848"/>
            <a:ext cx="3706143" cy="3240435"/>
            <a:chOff x="1763688" y="2276872"/>
            <a:chExt cx="3706143" cy="3240435"/>
          </a:xfrm>
        </p:grpSpPr>
        <p:cxnSp>
          <p:nvCxnSpPr>
            <p:cNvPr id="5" name="AutoShape 5"/>
            <p:cNvCxnSpPr>
              <a:cxnSpLocks noChangeShapeType="1"/>
            </p:cNvCxnSpPr>
            <p:nvPr/>
          </p:nvCxnSpPr>
          <p:spPr bwMode="auto">
            <a:xfrm flipV="1">
              <a:off x="1877244" y="2633599"/>
              <a:ext cx="0" cy="25970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6" name="AutoShape 6"/>
            <p:cNvCxnSpPr>
              <a:cxnSpLocks noChangeShapeType="1"/>
            </p:cNvCxnSpPr>
            <p:nvPr/>
          </p:nvCxnSpPr>
          <p:spPr bwMode="auto">
            <a:xfrm>
              <a:off x="1877244" y="5230684"/>
              <a:ext cx="3588849" cy="8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877244" y="3128769"/>
              <a:ext cx="2911559" cy="2101915"/>
            </a:xfrm>
            <a:custGeom>
              <a:avLst/>
              <a:gdLst/>
              <a:ahLst/>
              <a:cxnLst>
                <a:cxn ang="0">
                  <a:pos x="0" y="1052"/>
                </a:cxn>
                <a:cxn ang="0">
                  <a:pos x="1279" y="87"/>
                </a:cxn>
                <a:cxn ang="0">
                  <a:pos x="2167" y="531"/>
                </a:cxn>
                <a:cxn ang="0">
                  <a:pos x="3753" y="2224"/>
                </a:cxn>
                <a:cxn ang="0">
                  <a:pos x="4151" y="3074"/>
                </a:cxn>
              </a:cxnLst>
              <a:rect l="0" t="0" r="r" b="b"/>
              <a:pathLst>
                <a:path w="4151" h="3074">
                  <a:moveTo>
                    <a:pt x="0" y="1052"/>
                  </a:moveTo>
                  <a:cubicBezTo>
                    <a:pt x="459" y="613"/>
                    <a:pt x="918" y="174"/>
                    <a:pt x="1279" y="87"/>
                  </a:cubicBezTo>
                  <a:cubicBezTo>
                    <a:pt x="1640" y="0"/>
                    <a:pt x="1755" y="175"/>
                    <a:pt x="2167" y="531"/>
                  </a:cubicBezTo>
                  <a:cubicBezTo>
                    <a:pt x="2579" y="887"/>
                    <a:pt x="3422" y="1800"/>
                    <a:pt x="3753" y="2224"/>
                  </a:cubicBezTo>
                  <a:cubicBezTo>
                    <a:pt x="4084" y="2648"/>
                    <a:pt x="4117" y="2861"/>
                    <a:pt x="4151" y="3074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cxnSp>
          <p:nvCxnSpPr>
            <p:cNvPr id="8" name="AutoShape 8"/>
            <p:cNvCxnSpPr>
              <a:cxnSpLocks noChangeShapeType="1"/>
            </p:cNvCxnSpPr>
            <p:nvPr/>
          </p:nvCxnSpPr>
          <p:spPr bwMode="auto">
            <a:xfrm>
              <a:off x="3559517" y="3423310"/>
              <a:ext cx="999726" cy="104242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9" name="AutoShape 9"/>
            <p:cNvCxnSpPr>
              <a:cxnSpLocks noChangeShapeType="1"/>
            </p:cNvCxnSpPr>
            <p:nvPr/>
          </p:nvCxnSpPr>
          <p:spPr bwMode="auto">
            <a:xfrm flipV="1">
              <a:off x="1877244" y="3128769"/>
              <a:ext cx="638738" cy="52590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865305" y="3560763"/>
              <a:ext cx="966431" cy="344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sklon </a:t>
              </a: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-5/3</a:t>
              </a:r>
              <a:endParaRPr kumimoji="0" lang="cs-C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877244" y="2889721"/>
              <a:ext cx="719347" cy="345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sklon </a:t>
              </a: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cs-C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" name="Object 16"/>
            <p:cNvGraphicFramePr>
              <a:graphicFrameLocks noChangeAspect="1"/>
            </p:cNvGraphicFramePr>
            <p:nvPr/>
          </p:nvGraphicFramePr>
          <p:xfrm>
            <a:off x="1763688" y="2276872"/>
            <a:ext cx="832366" cy="346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4" imgW="596880" imgH="253800" progId="Equation.DSMT4">
                    <p:embed/>
                  </p:oleObj>
                </mc:Choice>
                <mc:Fallback>
                  <p:oleObj name="Equation" r:id="rId4" imgW="59688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688" y="2276872"/>
                          <a:ext cx="832366" cy="3464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8"/>
            <p:cNvGraphicFramePr>
              <a:graphicFrameLocks noChangeAspect="1"/>
            </p:cNvGraphicFramePr>
            <p:nvPr/>
          </p:nvGraphicFramePr>
          <p:xfrm>
            <a:off x="4981358" y="5260468"/>
            <a:ext cx="488473" cy="2560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6" imgW="355320" imgH="203040" progId="Equation.DSMT4">
                    <p:embed/>
                  </p:oleObj>
                </mc:Choice>
                <mc:Fallback>
                  <p:oleObj name="Equation" r:id="rId6" imgW="3553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1358" y="5260468"/>
                          <a:ext cx="488473" cy="2560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8"/>
            <p:cNvGraphicFramePr>
              <a:graphicFrameLocks noChangeAspect="1"/>
            </p:cNvGraphicFramePr>
            <p:nvPr/>
          </p:nvGraphicFramePr>
          <p:xfrm>
            <a:off x="4644008" y="5229200"/>
            <a:ext cx="330759" cy="2710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8" imgW="241200" imgH="215640" progId="Equation.DSMT4">
                    <p:embed/>
                  </p:oleObj>
                </mc:Choice>
                <mc:Fallback>
                  <p:oleObj name="Equation" r:id="rId8" imgW="24120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4008" y="5229200"/>
                          <a:ext cx="330759" cy="2710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8"/>
            <p:cNvGraphicFramePr>
              <a:graphicFrameLocks noChangeAspect="1"/>
            </p:cNvGraphicFramePr>
            <p:nvPr/>
          </p:nvGraphicFramePr>
          <p:xfrm>
            <a:off x="2771800" y="5229200"/>
            <a:ext cx="348284" cy="2881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10" imgW="253800" imgH="228600" progId="Equation.DSMT4">
                    <p:embed/>
                  </p:oleObj>
                </mc:Choice>
                <mc:Fallback>
                  <p:oleObj name="Equation" r:id="rId10" imgW="253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800" y="5229200"/>
                          <a:ext cx="348284" cy="2881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Skupina 19"/>
          <p:cNvGrpSpPr/>
          <p:nvPr/>
        </p:nvGrpSpPr>
        <p:grpSpPr>
          <a:xfrm>
            <a:off x="3563888" y="3174191"/>
            <a:ext cx="4733538" cy="2199025"/>
            <a:chOff x="3563888" y="3174191"/>
            <a:chExt cx="4733538" cy="2199025"/>
          </a:xfrm>
        </p:grpSpPr>
        <p:sp>
          <p:nvSpPr>
            <p:cNvPr id="16" name="Ovál 15"/>
            <p:cNvSpPr/>
            <p:nvPr/>
          </p:nvSpPr>
          <p:spPr>
            <a:xfrm>
              <a:off x="7743903" y="3174191"/>
              <a:ext cx="553523" cy="5875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8" name="Přímá spojnice se šipkou 17"/>
            <p:cNvCxnSpPr>
              <a:stCxn id="16" idx="3"/>
            </p:cNvCxnSpPr>
            <p:nvPr/>
          </p:nvCxnSpPr>
          <p:spPr>
            <a:xfrm flipH="1">
              <a:off x="3563888" y="3675678"/>
              <a:ext cx="4261077" cy="169753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ovéPole 18"/>
          <p:cNvSpPr txBox="1"/>
          <p:nvPr/>
        </p:nvSpPr>
        <p:spPr>
          <a:xfrm>
            <a:off x="1593466" y="5376645"/>
            <a:ext cx="3089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D = 1 – (</a:t>
            </a:r>
            <a:r>
              <a:rPr lang="cs-CZ" sz="2800" dirty="0">
                <a:solidFill>
                  <a:srgbClr val="FF0000"/>
                </a:solidFill>
              </a:rPr>
              <a:t>-5/3</a:t>
            </a:r>
            <a:r>
              <a:rPr lang="cs-CZ" sz="2800" dirty="0"/>
              <a:t>) = 2,67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779912" y="6263837"/>
            <a:ext cx="5268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>
                <a:solidFill>
                  <a:srgbClr val="0070C0"/>
                </a:solidFill>
              </a:rPr>
              <a:t>Multyfraktál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/>
              <a:t>= superpozice </a:t>
            </a:r>
            <a:r>
              <a:rPr lang="cs-CZ" sz="2800" dirty="0" err="1"/>
              <a:t>fraktálů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18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Fraktály v přírodě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32" y="1808135"/>
            <a:ext cx="42862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20" y="2025570"/>
            <a:ext cx="42862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08" y="2243005"/>
            <a:ext cx="42862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96" y="2431865"/>
            <a:ext cx="42862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84" y="2525475"/>
            <a:ext cx="42862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72" y="2742910"/>
            <a:ext cx="42862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60" y="2960345"/>
            <a:ext cx="42862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48" y="3177780"/>
            <a:ext cx="42862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36" y="3709540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28" y="3888879"/>
            <a:ext cx="42862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15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06396"/>
            <a:ext cx="6242304" cy="468172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04366"/>
            <a:ext cx="6242304" cy="46817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02336"/>
            <a:ext cx="6242304" cy="46817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306"/>
            <a:ext cx="6242304" cy="46817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98276"/>
            <a:ext cx="6242304" cy="46817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96246"/>
            <a:ext cx="6242304" cy="468172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94216"/>
            <a:ext cx="6242304" cy="468172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92186"/>
            <a:ext cx="6242304" cy="468172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90159"/>
            <a:ext cx="6242304" cy="46817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Umělé fraktály</a:t>
            </a:r>
          </a:p>
        </p:txBody>
      </p:sp>
    </p:spTree>
    <p:extLst>
      <p:ext uri="{BB962C8B-B14F-4D97-AF65-F5344CB8AC3E}">
        <p14:creationId xmlns:p14="http://schemas.microsoft.com/office/powerpoint/2010/main" val="353778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délek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39055"/>
            <a:ext cx="1871476" cy="17373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57279"/>
            <a:ext cx="5819915" cy="40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29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Mandelbrot Set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2000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342659" y="3798332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</a:t>
            </a:r>
            <a:r>
              <a:rPr lang="cs-CZ" baseline="-25000" dirty="0"/>
              <a:t>n+1</a:t>
            </a:r>
            <a:r>
              <a:rPr lang="cs-CZ" dirty="0"/>
              <a:t> = z</a:t>
            </a:r>
            <a:r>
              <a:rPr lang="cs-CZ" baseline="-25000" dirty="0"/>
              <a:t>n</a:t>
            </a:r>
            <a:r>
              <a:rPr lang="cs-CZ" baseline="30000" dirty="0"/>
              <a:t>2</a:t>
            </a:r>
            <a:r>
              <a:rPr lang="cs-CZ" dirty="0"/>
              <a:t> + c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23928" y="3798332"/>
            <a:ext cx="826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iterace</a:t>
            </a:r>
          </a:p>
          <a:p>
            <a:r>
              <a:rPr lang="cs-CZ" dirty="0"/>
              <a:t>z</a:t>
            </a:r>
            <a:r>
              <a:rPr lang="cs-CZ" baseline="-25000" dirty="0"/>
              <a:t>0</a:t>
            </a:r>
            <a:r>
              <a:rPr lang="cs-CZ" dirty="0"/>
              <a:t>=0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291" y="3592175"/>
            <a:ext cx="28479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774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321936" cy="396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84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Délka křivky</a:t>
            </a:r>
          </a:p>
        </p:txBody>
      </p:sp>
      <p:sp>
        <p:nvSpPr>
          <p:cNvPr id="4" name="Obdélník 3"/>
          <p:cNvSpPr/>
          <p:nvPr/>
        </p:nvSpPr>
        <p:spPr>
          <a:xfrm>
            <a:off x="6372200" y="3794026"/>
            <a:ext cx="2606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 tooltip="Archimedes"/>
              </a:rPr>
              <a:t>Délka kruhu:</a:t>
            </a:r>
          </a:p>
          <a:p>
            <a:r>
              <a:rPr lang="cs-CZ" dirty="0">
                <a:hlinkClick r:id="rId2" tooltip="Archimedes"/>
              </a:rPr>
              <a:t>Archimedes</a:t>
            </a:r>
            <a:r>
              <a:rPr lang="cs-CZ" dirty="0"/>
              <a:t> (287–212 BC)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1437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65271"/>
            <a:ext cx="1871476" cy="1737364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>
            <a:off x="3059832" y="6021288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3059832" y="4581128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699792" y="429309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log </a:t>
            </a:r>
            <a:r>
              <a:rPr lang="cs-CZ" dirty="0" err="1"/>
              <a:t>L</a:t>
            </a:r>
            <a:r>
              <a:rPr lang="cs-CZ" baseline="-25000" dirty="0" err="1">
                <a:latin typeface="Symbol" pitchFamily="18" charset="2"/>
              </a:rPr>
              <a:t>h</a:t>
            </a:r>
            <a:endParaRPr lang="cs-CZ" baseline="-25000" dirty="0">
              <a:latin typeface="Symbol" pitchFamily="18" charset="2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31522" y="6107515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log </a:t>
            </a:r>
            <a:r>
              <a:rPr lang="cs-CZ" dirty="0">
                <a:latin typeface="Symbol" pitchFamily="18" charset="2"/>
              </a:rPr>
              <a:t>h</a:t>
            </a:r>
          </a:p>
        </p:txBody>
      </p:sp>
      <p:sp>
        <p:nvSpPr>
          <p:cNvPr id="11" name="Volný tvar 10"/>
          <p:cNvSpPr/>
          <p:nvPr/>
        </p:nvSpPr>
        <p:spPr>
          <a:xfrm>
            <a:off x="3464312" y="4837606"/>
            <a:ext cx="3010829" cy="596755"/>
          </a:xfrm>
          <a:custGeom>
            <a:avLst/>
            <a:gdLst>
              <a:gd name="connsiteX0" fmla="*/ 3010829 w 3010829"/>
              <a:gd name="connsiteY0" fmla="*/ 596755 h 596755"/>
              <a:gd name="connsiteX1" fmla="*/ 2668859 w 3010829"/>
              <a:gd name="connsiteY1" fmla="*/ 254784 h 596755"/>
              <a:gd name="connsiteX2" fmla="*/ 2170771 w 3010829"/>
              <a:gd name="connsiteY2" fmla="*/ 76365 h 596755"/>
              <a:gd name="connsiteX3" fmla="*/ 1516566 w 3010829"/>
              <a:gd name="connsiteY3" fmla="*/ 9457 h 596755"/>
              <a:gd name="connsiteX4" fmla="*/ 0 w 3010829"/>
              <a:gd name="connsiteY4" fmla="*/ 2023 h 59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829" h="596755">
                <a:moveTo>
                  <a:pt x="3010829" y="596755"/>
                </a:moveTo>
                <a:cubicBezTo>
                  <a:pt x="2909849" y="469135"/>
                  <a:pt x="2808869" y="341516"/>
                  <a:pt x="2668859" y="254784"/>
                </a:cubicBezTo>
                <a:cubicBezTo>
                  <a:pt x="2528849" y="168052"/>
                  <a:pt x="2362820" y="117253"/>
                  <a:pt x="2170771" y="76365"/>
                </a:cubicBezTo>
                <a:cubicBezTo>
                  <a:pt x="1978722" y="35477"/>
                  <a:pt x="1878361" y="21847"/>
                  <a:pt x="1516566" y="9457"/>
                </a:cubicBezTo>
                <a:cubicBezTo>
                  <a:pt x="1154771" y="-2933"/>
                  <a:pt x="577385" y="-455"/>
                  <a:pt x="0" y="2023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352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Kochova křivka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241904" cy="287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005850" cy="29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41" y="5389775"/>
            <a:ext cx="4485159" cy="138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027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333750" cy="23717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98000"/>
            <a:ext cx="2571750" cy="26479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835696" y="4072533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 = 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956376" y="397661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 = 2,73</a:t>
            </a:r>
          </a:p>
        </p:txBody>
      </p:sp>
    </p:spTree>
    <p:extLst>
      <p:ext uri="{BB962C8B-B14F-4D97-AF65-F5344CB8AC3E}">
        <p14:creationId xmlns:p14="http://schemas.microsoft.com/office/powerpoint/2010/main" val="89288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Délka křivky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29908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05225"/>
            <a:ext cx="42005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65402" y="5349100"/>
            <a:ext cx="26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Sklon (Mandelbrot ): (1-D)</a:t>
            </a:r>
          </a:p>
        </p:txBody>
      </p:sp>
      <p:sp>
        <p:nvSpPr>
          <p:cNvPr id="4" name="Obdélník 3"/>
          <p:cNvSpPr/>
          <p:nvPr/>
        </p:nvSpPr>
        <p:spPr>
          <a:xfrm>
            <a:off x="1225851" y="5723964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log[L(s)] = (1-D)log(s) + b</a:t>
            </a:r>
          </a:p>
        </p:txBody>
      </p:sp>
      <p:sp>
        <p:nvSpPr>
          <p:cNvPr id="5" name="Obdélník 4"/>
          <p:cNvSpPr/>
          <p:nvPr/>
        </p:nvSpPr>
        <p:spPr>
          <a:xfrm>
            <a:off x="1403517" y="6093296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GB:  D = 1-(-0.24) = 1.24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8" y="1310310"/>
            <a:ext cx="42957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13748" y="4066965"/>
            <a:ext cx="357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200 km              100 km           50 km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860032" y="1412776"/>
            <a:ext cx="217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Lewis</a:t>
            </a:r>
            <a:r>
              <a:rPr lang="cs-CZ" b="1" dirty="0"/>
              <a:t> </a:t>
            </a:r>
            <a:r>
              <a:rPr lang="cs-CZ" b="1" dirty="0" err="1"/>
              <a:t>Fry</a:t>
            </a:r>
            <a:r>
              <a:rPr lang="cs-CZ" b="1" dirty="0"/>
              <a:t> </a:t>
            </a:r>
            <a:r>
              <a:rPr lang="cs-CZ" b="1" dirty="0" err="1"/>
              <a:t>Richardson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97104" y="4495015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2350 km       2775 km        3425 km</a:t>
            </a:r>
          </a:p>
        </p:txBody>
      </p:sp>
    </p:spTree>
    <p:extLst>
      <p:ext uri="{BB962C8B-B14F-4D97-AF65-F5344CB8AC3E}">
        <p14:creationId xmlns:p14="http://schemas.microsoft.com/office/powerpoint/2010/main" val="88735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Fraktál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403648" y="176352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Benoît</a:t>
            </a:r>
            <a:r>
              <a:rPr lang="cs-CZ" b="1" dirty="0"/>
              <a:t> B. Mandelbrot</a:t>
            </a:r>
            <a:r>
              <a:rPr lang="cs-CZ" baseline="30000" dirty="0">
                <a:hlinkClick r:id="rId2"/>
              </a:rPr>
              <a:t>[</a:t>
            </a:r>
            <a:r>
              <a:rPr lang="cs-CZ" dirty="0"/>
              <a:t> (20 </a:t>
            </a:r>
            <a:r>
              <a:rPr lang="cs-CZ" dirty="0" err="1"/>
              <a:t>November</a:t>
            </a:r>
            <a:r>
              <a:rPr lang="cs-CZ" dirty="0"/>
              <a:t> 1924 – 14 </a:t>
            </a:r>
            <a:r>
              <a:rPr lang="cs-CZ" dirty="0" err="1"/>
              <a:t>October</a:t>
            </a:r>
            <a:r>
              <a:rPr lang="cs-CZ" dirty="0"/>
              <a:t> 2010)</a:t>
            </a:r>
          </a:p>
          <a:p>
            <a:r>
              <a:rPr lang="cs-CZ" dirty="0"/>
              <a:t>Pojmenování </a:t>
            </a:r>
            <a:r>
              <a:rPr lang="cs-CZ" dirty="0" err="1"/>
              <a:t>fraktalů</a:t>
            </a:r>
            <a:r>
              <a:rPr lang="cs-CZ" dirty="0"/>
              <a:t> - 1975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289548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180" y="2779187"/>
            <a:ext cx="30670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102500" y="2409855"/>
            <a:ext cx="3010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Fractus</a:t>
            </a:r>
            <a:r>
              <a:rPr lang="cs-CZ" dirty="0"/>
              <a:t> – lat. zlomený, rozbitý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171575" cy="116205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7646301" y="5300515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</a:t>
            </a:r>
            <a:r>
              <a:rPr lang="cs-CZ" baseline="-25000" dirty="0"/>
              <a:t>n+1</a:t>
            </a:r>
            <a:r>
              <a:rPr lang="cs-CZ" dirty="0"/>
              <a:t> = z</a:t>
            </a:r>
            <a:r>
              <a:rPr lang="cs-CZ" baseline="-25000" dirty="0"/>
              <a:t>n</a:t>
            </a:r>
            <a:r>
              <a:rPr lang="cs-CZ" baseline="30000" dirty="0"/>
              <a:t>2</a:t>
            </a:r>
            <a:r>
              <a:rPr lang="cs-CZ" dirty="0"/>
              <a:t> + c</a:t>
            </a:r>
          </a:p>
        </p:txBody>
      </p:sp>
      <p:sp>
        <p:nvSpPr>
          <p:cNvPr id="10" name="Obdélník 9"/>
          <p:cNvSpPr/>
          <p:nvPr/>
        </p:nvSpPr>
        <p:spPr>
          <a:xfrm>
            <a:off x="8130859" y="5661248"/>
            <a:ext cx="826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iterace</a:t>
            </a:r>
          </a:p>
          <a:p>
            <a:r>
              <a:rPr lang="cs-CZ" dirty="0"/>
              <a:t>z</a:t>
            </a:r>
            <a:r>
              <a:rPr lang="cs-CZ" baseline="-25000" dirty="0"/>
              <a:t>0</a:t>
            </a:r>
            <a:r>
              <a:rPr lang="cs-CZ" dirty="0"/>
              <a:t>=0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32" y="2779187"/>
            <a:ext cx="5040560" cy="3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7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</a:t>
            </a:r>
            <a:r>
              <a:rPr lang="cs-CZ" dirty="0" err="1"/>
              <a:t>Hausdorffovy</a:t>
            </a:r>
            <a:r>
              <a:rPr lang="cs-CZ" dirty="0"/>
              <a:t> dimense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47910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444208" y="3356992"/>
            <a:ext cx="164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N = </a:t>
            </a:r>
            <a:r>
              <a:rPr lang="cs-CZ" i="1" dirty="0" err="1"/>
              <a:t>r</a:t>
            </a:r>
            <a:r>
              <a:rPr lang="cs-CZ" i="1" baseline="30000" dirty="0" err="1"/>
              <a:t>D</a:t>
            </a:r>
            <a:endParaRPr lang="cs-CZ" i="1" baseline="30000" dirty="0"/>
          </a:p>
          <a:p>
            <a:r>
              <a:rPr lang="cs-CZ" i="1" dirty="0"/>
              <a:t>D</a:t>
            </a:r>
            <a:r>
              <a:rPr lang="cs-CZ" dirty="0"/>
              <a:t> = log </a:t>
            </a:r>
            <a:r>
              <a:rPr lang="cs-CZ" i="1" dirty="0"/>
              <a:t>N</a:t>
            </a:r>
            <a:r>
              <a:rPr lang="cs-CZ" dirty="0"/>
              <a:t> / log </a:t>
            </a:r>
            <a:r>
              <a:rPr lang="cs-CZ" i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86391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Fraktál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Maldelbrod</a:t>
            </a:r>
            <a:r>
              <a:rPr lang="cs-CZ" dirty="0"/>
              <a:t>: </a:t>
            </a:r>
            <a:r>
              <a:rPr lang="cs-CZ" i="1" dirty="0"/>
              <a:t>Fraktál je množina, jejíž </a:t>
            </a:r>
            <a:r>
              <a:rPr lang="cs-CZ" i="1" dirty="0" err="1"/>
              <a:t>Hausdorffova</a:t>
            </a:r>
            <a:r>
              <a:rPr lang="cs-CZ" i="1" dirty="0"/>
              <a:t> dimenze je větší než dimenze topologická</a:t>
            </a:r>
          </a:p>
          <a:p>
            <a:r>
              <a:rPr lang="cs-CZ" b="1" dirty="0"/>
              <a:t>Obecná definice</a:t>
            </a:r>
            <a:r>
              <a:rPr lang="cs-CZ" dirty="0"/>
              <a:t>: </a:t>
            </a:r>
            <a:r>
              <a:rPr lang="cs-CZ" i="1" dirty="0"/>
              <a:t>Fraktál je takový útvar, při jehož zvětšení dostaneme opět stejný obraz, bez ohledu na měřítko</a:t>
            </a:r>
          </a:p>
        </p:txBody>
      </p:sp>
    </p:spTree>
    <p:extLst>
      <p:ext uri="{BB962C8B-B14F-4D97-AF65-F5344CB8AC3E}">
        <p14:creationId xmlns:p14="http://schemas.microsoft.com/office/powerpoint/2010/main" val="40531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Box-</a:t>
            </a:r>
            <a:r>
              <a:rPr lang="cs-CZ" dirty="0" err="1"/>
              <a:t>counting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320480" cy="393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15" y="3617343"/>
            <a:ext cx="7169117" cy="288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21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Kochova křivka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5718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04592"/>
            <a:ext cx="2676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50" y="3978274"/>
            <a:ext cx="26574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50" y="5301208"/>
            <a:ext cx="26574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3476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23528" y="42317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23528" y="555945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54591"/>
            <a:ext cx="28956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921" y="4082008"/>
            <a:ext cx="35147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498384" y="6309320"/>
            <a:ext cx="3937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D = log(N)/log(r) D = log(4)/log(3) = 1.26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5388006" y="3712676"/>
            <a:ext cx="3135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L</a:t>
            </a:r>
            <a:r>
              <a:rPr lang="cs-CZ" baseline="-25000" dirty="0" err="1"/>
              <a:t>n</a:t>
            </a:r>
            <a:r>
              <a:rPr lang="pt-BR" dirty="0"/>
              <a:t> = </a:t>
            </a:r>
            <a:r>
              <a:rPr lang="cs-CZ" dirty="0"/>
              <a:t>(4</a:t>
            </a:r>
            <a:r>
              <a:rPr lang="pt-BR" dirty="0"/>
              <a:t>/</a:t>
            </a:r>
            <a:r>
              <a:rPr lang="cs-CZ" dirty="0"/>
              <a:t>3)</a:t>
            </a:r>
            <a:r>
              <a:rPr lang="cs-CZ" baseline="30000" dirty="0"/>
              <a:t>n     </a:t>
            </a:r>
            <a:r>
              <a:rPr lang="cs-CZ" dirty="0" err="1"/>
              <a:t>n</a:t>
            </a:r>
            <a:r>
              <a:rPr lang="cs-CZ" dirty="0"/>
              <a:t>  </a:t>
            </a:r>
            <a:r>
              <a:rPr lang="cs-CZ" dirty="0">
                <a:sym typeface="Symbol"/>
              </a:rPr>
              <a:t>     </a:t>
            </a:r>
            <a:r>
              <a:rPr lang="cs-CZ" dirty="0" err="1">
                <a:sym typeface="Symbol"/>
              </a:rPr>
              <a:t>L</a:t>
            </a:r>
            <a:r>
              <a:rPr lang="cs-CZ" baseline="-25000" dirty="0" err="1">
                <a:sym typeface="Symbol"/>
              </a:rPr>
              <a:t>n</a:t>
            </a:r>
            <a:r>
              <a:rPr lang="cs-CZ" dirty="0">
                <a:sym typeface="Symbol"/>
              </a:rPr>
              <a:t>  </a:t>
            </a:r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340985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Kochova vločka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2857500" cy="29718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72" y="4797152"/>
            <a:ext cx="2381250" cy="9525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97" y="2551584"/>
            <a:ext cx="609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Fraktály&amp;quot;&quot;/&gt;&lt;property id=&quot;20307&quot; value=&quot;256&quot;/&gt;&lt;/object&gt;&lt;object type=&quot;3&quot; unique_id=&quot;10005&quot;&gt;&lt;property id=&quot;20148&quot; value=&quot;5&quot;/&gt;&lt;property id=&quot;20300&quot; value=&quot;Slide 4 - &amp;quot;Fraktál &amp;quot;&quot;/&gt;&lt;property id=&quot;20307&quot; value=&quot;266&quot;/&gt;&lt;/object&gt;&lt;object type=&quot;3&quot; unique_id=&quot;10006&quot;&gt;&lt;property id=&quot;20148&quot; value=&quot;5&quot;/&gt;&lt;property id=&quot;20300&quot; value=&quot;Slide 5 - &amp;quot;Definice Hausdorffovy dimense&amp;quot;&quot;/&gt;&lt;property id=&quot;20307&quot; value=&quot;261&quot;/&gt;&lt;/object&gt;&lt;object type=&quot;3&quot; unique_id=&quot;10007&quot;&gt;&lt;property id=&quot;20148&quot; value=&quot;5&quot;/&gt;&lt;property id=&quot;20300&quot; value=&quot;Slide 2 - &amp;quot;Délka křivky&amp;quot;&quot;/&gt;&lt;property id=&quot;20307&quot; value=&quot;267&quot;/&gt;&lt;/object&gt;&lt;object type=&quot;3&quot; unique_id=&quot;10008&quot;&gt;&lt;property id=&quot;20148&quot; value=&quot;5&quot;/&gt;&lt;property id=&quot;20300&quot; value=&quot;Slide 6 - &amp;quot;Box-counting&amp;quot;&quot;/&gt;&lt;property id=&quot;20307&quot; value=&quot;258&quot;/&gt;&lt;/object&gt;&lt;object type=&quot;3&quot; unique_id=&quot;10009&quot;&gt;&lt;property id=&quot;20148&quot; value=&quot;5&quot;/&gt;&lt;property id=&quot;20300&quot; value=&quot;Slide 3 - &amp;quot;Délka křivky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Kochova křivka&amp;quot;&quot;/&gt;&lt;property id=&quot;20307&quot; value=&quot;263&quot;/&gt;&lt;/object&gt;&lt;object type=&quot;3&quot; unique_id=&quot;10011&quot;&gt;&lt;property id=&quot;20148&quot; value=&quot;5&quot;/&gt;&lt;property id=&quot;20300&quot; value=&quot;Slide 8 - &amp;quot;Kochova vločka&amp;quot;&quot;/&gt;&lt;property id=&quot;20307&quot; value=&quot;269&quot;/&gt;&lt;/object&gt;&lt;object type=&quot;3&quot; unique_id=&quot;10012&quot;&gt;&lt;property id=&quot;20148&quot; value=&quot;5&quot;/&gt;&lt;property id=&quot;20300&quot; value=&quot;Slide 9 - &amp;quot;Další „umělé“ fraktály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Fraktál&amp;quot;&quot;/&gt;&lt;property id=&quot;20307&quot; value=&quot;270&quot;/&gt;&lt;/object&gt;&lt;object type=&quot;3&quot; unique_id=&quot;10014&quot;&gt;&lt;property id=&quot;20148&quot; value=&quot;5&quot;/&gt;&lt;property id=&quot;20300&quot; value=&quot;Slide 11 - &amp;quot;Fraktál - vlastnosti&amp;quot;&quot;/&gt;&lt;property id=&quot;20307&quot; value=&quot;271&quot;/&gt;&lt;/object&gt;&lt;object type=&quot;3&quot; unique_id=&quot;10015&quot;&gt;&lt;property id=&quot;20148&quot; value=&quot;5&quot;/&gt;&lt;property id=&quot;20300&quot; value=&quot;Slide 12 - &amp;quot;Samopodobnost&amp;quot;&quot;/&gt;&lt;property id=&quot;20307&quot; value=&quot;274&quot;/&gt;&lt;/object&gt;&lt;object type=&quot;3&quot; unique_id=&quot;10016&quot;&gt;&lt;property id=&quot;20148&quot; value=&quot;5&quot;/&gt;&lt;property id=&quot;20300&quot; value=&quot;Slide 13 - &amp;quot;Fraktály v přírodě&amp;quot;&quot;/&gt;&lt;property id=&quot;20307&quot; value=&quot;276&quot;/&gt;&lt;/object&gt;&lt;object type=&quot;3&quot; unique_id=&quot;10017&quot;&gt;&lt;property id=&quot;20148&quot; value=&quot;5&quot;/&gt;&lt;property id=&quot;20300&quot; value=&quot;Slide 14 - &amp;quot;Umělé fraktály&amp;quot;&quot;/&gt;&lt;property id=&quot;20307&quot; value=&quot;277&quot;/&gt;&lt;/object&gt;&lt;object type=&quot;3&quot; unique_id=&quot;10018&quot;&gt;&lt;property id=&quot;20148&quot; value=&quot;5&quot;/&gt;&lt;property id=&quot;20300&quot; value=&quot;Slide 15 - &amp;quot;Turbulence&amp;quot;&quot;/&gt;&lt;property id=&quot;20307&quot; value=&quot;275&quot;/&gt;&lt;/object&gt;&lt;object type=&quot;3&quot; unique_id=&quot;10019&quot;&gt;&lt;property id=&quot;20148&quot; value=&quot;5&quot;/&gt;&lt;property id=&quot;20300&quot; value=&quot;Slide 17 - &amp;quot;Mandelbrot Set&amp;quot;&quot;/&gt;&lt;property id=&quot;20307&quot; value=&quot;265&quot;/&gt;&lt;/object&gt;&lt;object type=&quot;3&quot; unique_id=&quot;10020&quot;&gt;&lt;property id=&quot;20148&quot; value=&quot;5&quot;/&gt;&lt;property id=&quot;20300&quot; value=&quot;Slide 16 - &amp;quot;Měření délek&amp;quot;&quot;/&gt;&lt;property id=&quot;20307&quot; value=&quot;268&quot;/&gt;&lt;/object&gt;&lt;object type=&quot;3&quot; unique_id=&quot;10021&quot;&gt;&lt;property id=&quot;20148&quot; value=&quot;5&quot;/&gt;&lt;property id=&quot;20300&quot; value=&quot;Slide 18&quot;/&gt;&lt;property id=&quot;20307&quot; value=&quot;272&quot;/&gt;&lt;/object&gt;&lt;object type=&quot;3&quot; unique_id=&quot;10022&quot;&gt;&lt;property id=&quot;20148&quot; value=&quot;5&quot;/&gt;&lt;property id=&quot;20300&quot; value=&quot;Slide 19 - &amp;quot;Kochova křivka&amp;quot;&quot;/&gt;&lt;property id=&quot;20307&quot; value=&quot;259&quot;/&gt;&lt;/object&gt;&lt;object type=&quot;3&quot; unique_id=&quot;10023&quot;&gt;&lt;property id=&quot;20148&quot; value=&quot;5&quot;/&gt;&lt;property id=&quot;20300&quot; value=&quot;Slide 20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324</Words>
  <Application>Microsoft Office PowerPoint</Application>
  <PresentationFormat>Předvádění na obrazovce (4:3)</PresentationFormat>
  <Paragraphs>75</Paragraphs>
  <Slides>21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Motiv systému Office</vt:lpstr>
      <vt:lpstr>Equation</vt:lpstr>
      <vt:lpstr>Fraktály</vt:lpstr>
      <vt:lpstr>Délka křivky</vt:lpstr>
      <vt:lpstr>Délka křivky</vt:lpstr>
      <vt:lpstr>Fraktál </vt:lpstr>
      <vt:lpstr>Definice Hausdorffovy dimense</vt:lpstr>
      <vt:lpstr>Fraktál</vt:lpstr>
      <vt:lpstr>Box-counting</vt:lpstr>
      <vt:lpstr>Kochova křivka</vt:lpstr>
      <vt:lpstr>Kochova vločka</vt:lpstr>
      <vt:lpstr>Další „umělé“ fraktály</vt:lpstr>
      <vt:lpstr>Fraktály - vlastnosti</vt:lpstr>
      <vt:lpstr>Soběpodobnost</vt:lpstr>
      <vt:lpstr>Turbulence</vt:lpstr>
      <vt:lpstr>Turbulence</vt:lpstr>
      <vt:lpstr>Fraktály v přírodě</vt:lpstr>
      <vt:lpstr>Umělé fraktály</vt:lpstr>
      <vt:lpstr>Měření délek</vt:lpstr>
      <vt:lpstr>Mandelbrot Set</vt:lpstr>
      <vt:lpstr>Prezentace aplikace PowerPoint</vt:lpstr>
      <vt:lpstr>Kochova křivka</vt:lpstr>
      <vt:lpstr>Prezentace aplikace PowerPoint</vt:lpstr>
    </vt:vector>
  </TitlesOfParts>
  <Company>ÚT AV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Václav Uruba</dc:creator>
  <cp:lastModifiedBy>Vaclav Uruba</cp:lastModifiedBy>
  <cp:revision>26</cp:revision>
  <dcterms:created xsi:type="dcterms:W3CDTF">2010-12-09T14:28:30Z</dcterms:created>
  <dcterms:modified xsi:type="dcterms:W3CDTF">2024-09-04T15:30:18Z</dcterms:modified>
</cp:coreProperties>
</file>