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5" r:id="rId3"/>
    <p:sldId id="267" r:id="rId4"/>
    <p:sldId id="268" r:id="rId5"/>
    <p:sldId id="257" r:id="rId6"/>
    <p:sldId id="263" r:id="rId7"/>
    <p:sldId id="264" r:id="rId8"/>
    <p:sldId id="260" r:id="rId9"/>
    <p:sldId id="262" r:id="rId10"/>
    <p:sldId id="288" r:id="rId11"/>
    <p:sldId id="269" r:id="rId12"/>
    <p:sldId id="276" r:id="rId13"/>
    <p:sldId id="277" r:id="rId14"/>
    <p:sldId id="285" r:id="rId15"/>
    <p:sldId id="286" r:id="rId16"/>
    <p:sldId id="274" r:id="rId17"/>
    <p:sldId id="261" r:id="rId18"/>
    <p:sldId id="259" r:id="rId19"/>
    <p:sldId id="270" r:id="rId20"/>
    <p:sldId id="271" r:id="rId21"/>
    <p:sldId id="272" r:id="rId22"/>
    <p:sldId id="278" r:id="rId23"/>
    <p:sldId id="282" r:id="rId24"/>
    <p:sldId id="283" r:id="rId25"/>
    <p:sldId id="273" r:id="rId26"/>
    <p:sldId id="281" r:id="rId27"/>
    <p:sldId id="275" r:id="rId28"/>
    <p:sldId id="289" r:id="rId29"/>
    <p:sldId id="287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6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5" Type="http://schemas.openxmlformats.org/officeDocument/2006/relationships/image" Target="../media/image81.wmf"/><Relationship Id="rId4" Type="http://schemas.openxmlformats.org/officeDocument/2006/relationships/image" Target="../media/image9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34.wmf"/><Relationship Id="rId1" Type="http://schemas.openxmlformats.org/officeDocument/2006/relationships/image" Target="../media/image48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emf"/><Relationship Id="rId1" Type="http://schemas.openxmlformats.org/officeDocument/2006/relationships/image" Target="../media/image5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7389C-5212-4F5F-9212-744F9EE3573F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CAE4D-8A22-455D-AA32-B85D6B1E68D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2879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803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905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215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609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23530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538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784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1133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507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542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669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2566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270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12150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1350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27381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5326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1048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4163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2330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4484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07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00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4927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9923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523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839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45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55148-B0DF-4977-BCDB-9C1276A2461C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C1ED7-FE21-4ED7-896D-CF406F77939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51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50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3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52.e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3.emf"/><Relationship Id="rId4" Type="http://schemas.openxmlformats.org/officeDocument/2006/relationships/oleObject" Target="../embeddings/oleObject4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53.emf"/><Relationship Id="rId4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60.wmf"/><Relationship Id="rId4" Type="http://schemas.openxmlformats.org/officeDocument/2006/relationships/oleObject" Target="../embeddings/oleObject5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video" Target="file:///H:\Dropbox\&#353;kola\Plzen\p&#345;edn&#225;&#353;ky\MT\mat\5\JiCF.mp4" TargetMode="External"/><Relationship Id="rId1" Type="http://schemas.microsoft.com/office/2007/relationships/media" Target="file:///H:\Dropbox\&#353;kola\Plzen\p&#345;edn&#225;&#353;ky\MT\mat\5\JiCF.mp4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6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71.wmf"/><Relationship Id="rId18" Type="http://schemas.openxmlformats.org/officeDocument/2006/relationships/image" Target="../media/image73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67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82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8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7.wmf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8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8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86.wmf"/><Relationship Id="rId4" Type="http://schemas.openxmlformats.org/officeDocument/2006/relationships/oleObject" Target="../embeddings/oleObject8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9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9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81.wmf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2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3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6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42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4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Reynoldsovy</a:t>
            </a:r>
            <a:r>
              <a:rPr lang="cs-CZ" dirty="0"/>
              <a:t> rovnice</a:t>
            </a:r>
            <a:br>
              <a:rPr lang="cs-CZ" dirty="0"/>
            </a:br>
            <a:r>
              <a:rPr lang="cs-CZ" dirty="0"/>
              <a:t>pro turbulentní proudění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</a:t>
            </a:r>
            <a:r>
              <a:rPr lang="cs-CZ" sz="2400">
                <a:hlinkClick r:id="rId3"/>
              </a:rPr>
              <a:t>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Substanciální derivace</a:t>
            </a:r>
          </a:p>
        </p:txBody>
      </p:sp>
      <p:graphicFrame>
        <p:nvGraphicFramePr>
          <p:cNvPr id="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317176"/>
              </p:ext>
            </p:extLst>
          </p:nvPr>
        </p:nvGraphicFramePr>
        <p:xfrm>
          <a:off x="2123728" y="1196752"/>
          <a:ext cx="4700588" cy="506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2323800" imgH="2539800" progId="Equation.DSMT4">
                  <p:embed/>
                </p:oleObj>
              </mc:Choice>
              <mc:Fallback>
                <p:oleObj name="Equation" r:id="rId4" imgW="2323800" imgH="253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196752"/>
                        <a:ext cx="4700588" cy="506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lipsa 15"/>
          <p:cNvSpPr/>
          <p:nvPr/>
        </p:nvSpPr>
        <p:spPr>
          <a:xfrm>
            <a:off x="3131840" y="5282304"/>
            <a:ext cx="1008112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4101242" y="6076211"/>
            <a:ext cx="1262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Člen navíc !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3779912" y="4653136"/>
            <a:ext cx="4625999" cy="1133599"/>
            <a:chOff x="3779912" y="4653136"/>
            <a:chExt cx="4625999" cy="1133599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9688253"/>
                </p:ext>
              </p:extLst>
            </p:nvPr>
          </p:nvGraphicFramePr>
          <p:xfrm>
            <a:off x="6588224" y="4869160"/>
            <a:ext cx="1817687" cy="917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Equation" r:id="rId6" imgW="927000" imgH="457200" progId="Equation.DSMT4">
                    <p:embed/>
                  </p:oleObj>
                </mc:Choice>
                <mc:Fallback>
                  <p:oleObj name="Equation" r:id="rId6" imgW="92700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88224" y="4869160"/>
                          <a:ext cx="1817687" cy="917575"/>
                        </a:xfrm>
                        <a:prstGeom prst="rect">
                          <a:avLst/>
                        </a:prstGeom>
                        <a:noFill/>
                        <a:ln w="12700">
                          <a:solidFill>
                            <a:srgbClr val="0070C0"/>
                          </a:solidFill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" name="Přímá spojnice se šipkou 7"/>
            <p:cNvCxnSpPr/>
            <p:nvPr/>
          </p:nvCxnSpPr>
          <p:spPr>
            <a:xfrm flipH="1" flipV="1">
              <a:off x="3779912" y="4653136"/>
              <a:ext cx="2808312" cy="720080"/>
            </a:xfrm>
            <a:prstGeom prst="straightConnector1">
              <a:avLst/>
            </a:prstGeom>
            <a:ln w="127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409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Reynoldsovy</a:t>
            </a:r>
            <a:r>
              <a:rPr lang="cs-CZ" dirty="0"/>
              <a:t> rovnice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457325" y="5157788"/>
          <a:ext cx="55784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2806560" imgH="469800" progId="Equation.DSMT4">
                  <p:embed/>
                </p:oleObj>
              </mc:Choice>
              <mc:Fallback>
                <p:oleObj name="Equation" r:id="rId4" imgW="2806560" imgH="469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5157788"/>
                        <a:ext cx="5578475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" name="Elipsa 24"/>
          <p:cNvSpPr/>
          <p:nvPr/>
        </p:nvSpPr>
        <p:spPr>
          <a:xfrm>
            <a:off x="6084168" y="5157192"/>
            <a:ext cx="1008112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6228184" y="1340768"/>
            <a:ext cx="1552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Reynolds</a:t>
            </a:r>
            <a:r>
              <a:rPr lang="cs-CZ" dirty="0"/>
              <a:t> 1894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6300192" y="4581128"/>
            <a:ext cx="1262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Člen navíc !</a:t>
            </a:r>
          </a:p>
        </p:txBody>
      </p:sp>
      <p:graphicFrame>
        <p:nvGraphicFramePr>
          <p:cNvPr id="27" name="Object 1"/>
          <p:cNvGraphicFramePr>
            <a:graphicFrameLocks noChangeAspect="1"/>
          </p:cNvGraphicFramePr>
          <p:nvPr/>
        </p:nvGraphicFramePr>
        <p:xfrm>
          <a:off x="2832100" y="2073275"/>
          <a:ext cx="282733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1422360" imgH="457200" progId="Equation.DSMT4">
                  <p:embed/>
                </p:oleObj>
              </mc:Choice>
              <mc:Fallback>
                <p:oleObj name="Equation" r:id="rId6" imgW="142236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073275"/>
                        <a:ext cx="2827338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ovéPole 27"/>
          <p:cNvSpPr txBox="1"/>
          <p:nvPr/>
        </p:nvSpPr>
        <p:spPr>
          <a:xfrm>
            <a:off x="683568" y="2348880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N-S </a:t>
            </a:r>
            <a:r>
              <a:rPr lang="cs-CZ" dirty="0" err="1"/>
              <a:t>rice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251520" y="3717032"/>
            <a:ext cx="2011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Operace středování</a:t>
            </a:r>
          </a:p>
        </p:txBody>
      </p:sp>
      <p:graphicFrame>
        <p:nvGraphicFramePr>
          <p:cNvPr id="32" name="Object 1"/>
          <p:cNvGraphicFramePr>
            <a:graphicFrameLocks noChangeAspect="1"/>
          </p:cNvGraphicFramePr>
          <p:nvPr/>
        </p:nvGraphicFramePr>
        <p:xfrm>
          <a:off x="2771775" y="3475038"/>
          <a:ext cx="282733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422360" imgH="482400" progId="Equation.DSMT4">
                  <p:embed/>
                </p:oleObj>
              </mc:Choice>
              <mc:Fallback>
                <p:oleObj name="Equation" r:id="rId8" imgW="142236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475038"/>
                        <a:ext cx="2827338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Zaoblený obdélník 32"/>
          <p:cNvSpPr/>
          <p:nvPr/>
        </p:nvSpPr>
        <p:spPr>
          <a:xfrm>
            <a:off x="1403648" y="4941168"/>
            <a:ext cx="5832648" cy="14401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TextovéPole 33"/>
          <p:cNvSpPr txBox="1"/>
          <p:nvPr/>
        </p:nvSpPr>
        <p:spPr>
          <a:xfrm>
            <a:off x="0" y="4365104"/>
            <a:ext cx="20152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>
                <a:solidFill>
                  <a:schemeClr val="accent1">
                    <a:lumMod val="50000"/>
                  </a:schemeClr>
                </a:solidFill>
              </a:rPr>
              <a:t>Reynoldsovy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dirty="0" err="1">
                <a:solidFill>
                  <a:schemeClr val="accent1">
                    <a:lumMod val="50000"/>
                  </a:schemeClr>
                </a:solidFill>
              </a:rPr>
              <a:t>rice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Elipsa 34"/>
          <p:cNvSpPr/>
          <p:nvPr/>
        </p:nvSpPr>
        <p:spPr>
          <a:xfrm>
            <a:off x="2267744" y="5085184"/>
            <a:ext cx="576064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Přímá spojovací šipka 36"/>
          <p:cNvCxnSpPr/>
          <p:nvPr/>
        </p:nvCxnSpPr>
        <p:spPr>
          <a:xfrm rot="5400000" flipH="1" flipV="1">
            <a:off x="2771800" y="4797152"/>
            <a:ext cx="360040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ovéPole 37"/>
          <p:cNvSpPr txBox="1"/>
          <p:nvPr/>
        </p:nvSpPr>
        <p:spPr>
          <a:xfrm>
            <a:off x="3131840" y="45091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1" grpId="0"/>
      <p:bldP spid="28" grpId="0"/>
      <p:bldP spid="29" grpId="0"/>
      <p:bldP spid="33" grpId="0" animBg="1"/>
      <p:bldP spid="34" grpId="0"/>
      <p:bldP spid="35" grpId="0" animBg="1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Řešitelnost </a:t>
            </a:r>
            <a:r>
              <a:rPr lang="cs-CZ" dirty="0" err="1"/>
              <a:t>RANS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Rovnice: 3 + 1</a:t>
            </a:r>
          </a:p>
          <a:p>
            <a:r>
              <a:rPr lang="cs-CZ" dirty="0"/>
              <a:t>Neznámé: </a:t>
            </a:r>
          </a:p>
        </p:txBody>
      </p:sp>
      <p:graphicFrame>
        <p:nvGraphicFramePr>
          <p:cNvPr id="52226" name="Object 1"/>
          <p:cNvGraphicFramePr>
            <a:graphicFrameLocks noChangeAspect="1"/>
          </p:cNvGraphicFramePr>
          <p:nvPr/>
        </p:nvGraphicFramePr>
        <p:xfrm>
          <a:off x="1270000" y="1557338"/>
          <a:ext cx="570388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2869920" imgH="469800" progId="Equation.DSMT4">
                  <p:embed/>
                </p:oleObj>
              </mc:Choice>
              <mc:Fallback>
                <p:oleObj name="Equation" r:id="rId4" imgW="2869920" imgH="469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557338"/>
                        <a:ext cx="5703888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7668344" y="1556792"/>
          <a:ext cx="111918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507960" imgH="469800" progId="Equation.DSMT4">
                  <p:embed/>
                </p:oleObj>
              </mc:Choice>
              <mc:Fallback>
                <p:oleObj name="Equation" r:id="rId6" imgW="5079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1556792"/>
                        <a:ext cx="1119188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2771800" y="3429000"/>
          <a:ext cx="16843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838080" imgH="253800" progId="Equation.DSMT4">
                  <p:embed/>
                </p:oleObj>
              </mc:Choice>
              <mc:Fallback>
                <p:oleObj name="Equation" r:id="rId8" imgW="83808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429000"/>
                        <a:ext cx="1684337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5004048" y="3454400"/>
          <a:ext cx="3063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52280" imgH="241200" progId="Equation.DSMT4">
                  <p:embed/>
                </p:oleObj>
              </mc:Choice>
              <mc:Fallback>
                <p:oleObj name="Equation" r:id="rId10" imgW="1522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3454400"/>
                        <a:ext cx="3063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6012160" y="3430587"/>
          <a:ext cx="21971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1104840" imgH="253800" progId="Equation.DSMT4">
                  <p:embed/>
                </p:oleObj>
              </mc:Choice>
              <mc:Fallback>
                <p:oleObj name="Equation" r:id="rId12" imgW="110484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430587"/>
                        <a:ext cx="2197100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3419872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00404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660232" y="4077072"/>
            <a:ext cx="869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</a:t>
            </a:r>
            <a:r>
              <a:rPr lang="cs-CZ" dirty="0"/>
              <a:t> (</a:t>
            </a:r>
            <a:r>
              <a:rPr lang="cs-CZ" dirty="0" err="1"/>
              <a:t>sym</a:t>
            </a:r>
            <a:r>
              <a:rPr lang="cs-CZ" dirty="0"/>
              <a:t>)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707904" y="479715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Celkem </a:t>
            </a:r>
            <a:r>
              <a:rPr lang="cs-CZ" dirty="0">
                <a:solidFill>
                  <a:srgbClr val="FF0000"/>
                </a:solidFill>
              </a:rPr>
              <a:t>10</a:t>
            </a:r>
            <a:r>
              <a:rPr lang="cs-CZ" dirty="0"/>
              <a:t>     </a:t>
            </a:r>
            <a:r>
              <a:rPr lang="cs-CZ" b="1" dirty="0"/>
              <a:t>PROBLÉM!!!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707904" y="530120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Nutno určit korelace – další rovnice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rovnice pro korelace</a:t>
            </a: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32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184188"/>
              </p:ext>
            </p:extLst>
          </p:nvPr>
        </p:nvGraphicFramePr>
        <p:xfrm>
          <a:off x="1025525" y="2041525"/>
          <a:ext cx="5254625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3556000" imgH="660400" progId="Equation.DSMT4">
                  <p:embed/>
                </p:oleObj>
              </mc:Choice>
              <mc:Fallback>
                <p:oleObj name="Equation" r:id="rId4" imgW="3556000" imgH="660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2041525"/>
                        <a:ext cx="5254625" cy="992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204742"/>
              </p:ext>
            </p:extLst>
          </p:nvPr>
        </p:nvGraphicFramePr>
        <p:xfrm>
          <a:off x="1052513" y="3659188"/>
          <a:ext cx="6897687" cy="217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4673600" imgH="1447800" progId="Equation.DSMT4">
                  <p:embed/>
                </p:oleObj>
              </mc:Choice>
              <mc:Fallback>
                <p:oleObj name="Equation" r:id="rId6" imgW="4673600" imgH="1447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659188"/>
                        <a:ext cx="6897687" cy="217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043608" y="1700808"/>
            <a:ext cx="4299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Rovnice pro fluktuace (odečíst </a:t>
            </a:r>
            <a:r>
              <a:rPr lang="cs-CZ" dirty="0" err="1"/>
              <a:t>RANS</a:t>
            </a:r>
            <a:r>
              <a:rPr lang="cs-CZ" dirty="0"/>
              <a:t> od </a:t>
            </a:r>
            <a:r>
              <a:rPr lang="cs-CZ" dirty="0" err="1"/>
              <a:t>NS</a:t>
            </a:r>
            <a:r>
              <a:rPr lang="cs-CZ" dirty="0"/>
              <a:t>):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043608" y="3284984"/>
            <a:ext cx="3016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Vynásobit         pak středování </a:t>
            </a:r>
          </a:p>
        </p:txBody>
      </p:sp>
      <p:graphicFrame>
        <p:nvGraphicFramePr>
          <p:cNvPr id="53253" name="Object 5"/>
          <p:cNvGraphicFramePr>
            <a:graphicFrameLocks/>
          </p:cNvGraphicFramePr>
          <p:nvPr/>
        </p:nvGraphicFramePr>
        <p:xfrm>
          <a:off x="2167285" y="3316020"/>
          <a:ext cx="2444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164880" imgH="241200" progId="Equation.DSMT4">
                  <p:embed/>
                </p:oleObj>
              </mc:Choice>
              <mc:Fallback>
                <p:oleObj name="Equation" r:id="rId8" imgW="164880" imgH="241200" progId="Equation.DSMT4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285" y="3316020"/>
                        <a:ext cx="2444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Rovnice pro </a:t>
            </a:r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I: časová změna místního korelačního tenzoru</a:t>
            </a:r>
          </a:p>
          <a:p>
            <a:r>
              <a:rPr lang="cs-CZ" dirty="0"/>
              <a:t>II: představuje advekci Reynoldsových napětí </a:t>
            </a:r>
            <a:r>
              <a:rPr lang="cs-CZ" b="1" dirty="0"/>
              <a:t>středním</a:t>
            </a:r>
            <a:r>
              <a:rPr lang="cs-CZ" dirty="0"/>
              <a:t> proudem</a:t>
            </a:r>
          </a:p>
          <a:p>
            <a:r>
              <a:rPr lang="cs-CZ" dirty="0"/>
              <a:t>III: interakce mezi střední a fluktuační složkou proudění, souvisí s </a:t>
            </a:r>
            <a:r>
              <a:rPr lang="cs-CZ" b="1" dirty="0"/>
              <a:t>produkcí</a:t>
            </a:r>
            <a:r>
              <a:rPr lang="cs-CZ" dirty="0"/>
              <a:t> Reynoldsových napětí</a:t>
            </a:r>
          </a:p>
          <a:p>
            <a:r>
              <a:rPr lang="cs-CZ" dirty="0"/>
              <a:t>IV: advekci v souvislosti s fluktuační složkou proudění</a:t>
            </a:r>
          </a:p>
          <a:p>
            <a:r>
              <a:rPr lang="cs-CZ" dirty="0"/>
              <a:t>V: vliv tlaku </a:t>
            </a:r>
          </a:p>
          <a:p>
            <a:r>
              <a:rPr lang="cs-CZ" dirty="0"/>
              <a:t>VI: difúze a disipace vlivem vazkosti (malá měřítka)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237964"/>
              </p:ext>
            </p:extLst>
          </p:nvPr>
        </p:nvGraphicFramePr>
        <p:xfrm>
          <a:off x="1066800" y="1211263"/>
          <a:ext cx="701040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4673600" imgH="1447800" progId="Equation.DSMT4">
                  <p:embed/>
                </p:oleObj>
              </mc:Choice>
              <mc:Fallback>
                <p:oleObj name="Equation" r:id="rId4" imgW="4673600" imgH="1447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11263"/>
                        <a:ext cx="7010400" cy="217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2684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Rovnice pro </a:t>
            </a:r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645024"/>
            <a:ext cx="5122912" cy="2481139"/>
          </a:xfrm>
        </p:spPr>
        <p:txBody>
          <a:bodyPr>
            <a:normAutofit/>
          </a:bodyPr>
          <a:lstStyle/>
          <a:p>
            <a:r>
              <a:rPr lang="cs-CZ" dirty="0"/>
              <a:t>4 + 6 = 10 rovnic</a:t>
            </a:r>
          </a:p>
          <a:p>
            <a:r>
              <a:rPr lang="cs-CZ" dirty="0" err="1">
                <a:solidFill>
                  <a:srgbClr val="FF0000"/>
                </a:solidFill>
              </a:rPr>
              <a:t>Reynoldsova</a:t>
            </a:r>
            <a:r>
              <a:rPr lang="cs-CZ" dirty="0">
                <a:solidFill>
                  <a:srgbClr val="FF0000"/>
                </a:solidFill>
              </a:rPr>
              <a:t> napětí</a:t>
            </a:r>
          </a:p>
          <a:p>
            <a:r>
              <a:rPr lang="cs-CZ" dirty="0">
                <a:solidFill>
                  <a:schemeClr val="accent1"/>
                </a:solidFill>
              </a:rPr>
              <a:t>Neznámé tenzory 2. řádu</a:t>
            </a:r>
          </a:p>
          <a:p>
            <a:r>
              <a:rPr lang="cs-CZ" dirty="0">
                <a:solidFill>
                  <a:srgbClr val="00B050"/>
                </a:solidFill>
              </a:rPr>
              <a:t>Neznámý tenzor 3. řádu</a:t>
            </a:r>
          </a:p>
          <a:p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719313"/>
              </p:ext>
            </p:extLst>
          </p:nvPr>
        </p:nvGraphicFramePr>
        <p:xfrm>
          <a:off x="1066800" y="1211263"/>
          <a:ext cx="701040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4673600" imgH="1447800" progId="Equation.DSMT4">
                  <p:embed/>
                </p:oleObj>
              </mc:Choice>
              <mc:Fallback>
                <p:oleObj name="Equation" r:id="rId4" imgW="4673600" imgH="1447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11263"/>
                        <a:ext cx="7010400" cy="217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ál 3"/>
          <p:cNvSpPr/>
          <p:nvPr/>
        </p:nvSpPr>
        <p:spPr>
          <a:xfrm>
            <a:off x="1060054" y="1268760"/>
            <a:ext cx="576064" cy="3551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4514156" y="2276550"/>
            <a:ext cx="576064" cy="86441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3203848" y="2276872"/>
            <a:ext cx="93610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140050" y="4193095"/>
            <a:ext cx="2308517" cy="138499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0000"/>
                </a:solidFill>
              </a:rPr>
              <a:t>Celkem </a:t>
            </a:r>
          </a:p>
          <a:p>
            <a:pPr algn="ctr"/>
            <a:r>
              <a:rPr lang="cs-CZ" sz="2800" b="1" dirty="0">
                <a:solidFill>
                  <a:srgbClr val="FF0000"/>
                </a:solidFill>
              </a:rPr>
              <a:t>75 neznámých</a:t>
            </a:r>
          </a:p>
          <a:p>
            <a:pPr algn="ctr"/>
            <a:r>
              <a:rPr lang="cs-CZ" sz="2800" b="1" dirty="0">
                <a:solidFill>
                  <a:srgbClr val="FF0000"/>
                </a:solidFill>
              </a:rPr>
              <a:t> !!!</a:t>
            </a:r>
          </a:p>
        </p:txBody>
      </p:sp>
      <p:sp>
        <p:nvSpPr>
          <p:cNvPr id="9" name="Ovál 8"/>
          <p:cNvSpPr/>
          <p:nvPr/>
        </p:nvSpPr>
        <p:spPr>
          <a:xfrm>
            <a:off x="2051720" y="1268760"/>
            <a:ext cx="576064" cy="3551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1266466" y="2492896"/>
            <a:ext cx="576064" cy="3551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2252738" y="2456892"/>
            <a:ext cx="576064" cy="3551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5299411" y="2216622"/>
            <a:ext cx="576064" cy="86441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6405036" y="2283333"/>
            <a:ext cx="576064" cy="86441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7327225" y="2256693"/>
            <a:ext cx="576064" cy="86441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96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Středovaná</a:t>
            </a:r>
            <a:r>
              <a:rPr lang="cs-CZ" dirty="0"/>
              <a:t> </a:t>
            </a:r>
            <a:r>
              <a:rPr lang="cs-CZ" dirty="0" err="1"/>
              <a:t>Poissonova</a:t>
            </a:r>
            <a:r>
              <a:rPr lang="cs-CZ" dirty="0"/>
              <a:t> rovnice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Poissonova</a:t>
            </a:r>
            <a:r>
              <a:rPr lang="cs-CZ" dirty="0"/>
              <a:t> r.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Středování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0177" name="Object 1"/>
          <p:cNvGraphicFramePr>
            <a:graphicFrameLocks noChangeAspect="1"/>
          </p:cNvGraphicFramePr>
          <p:nvPr/>
        </p:nvGraphicFramePr>
        <p:xfrm>
          <a:off x="2339752" y="3933056"/>
          <a:ext cx="47720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2400300" imgH="469900" progId="Equation.DSMT4">
                  <p:embed/>
                </p:oleObj>
              </mc:Choice>
              <mc:Fallback>
                <p:oleObj name="Equation" r:id="rId4" imgW="2400300" imgH="4699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933056"/>
                        <a:ext cx="4772025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2987824" y="2204864"/>
          <a:ext cx="22669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1193760" imgH="431640" progId="Equation.DSMT4">
                  <p:embed/>
                </p:oleObj>
              </mc:Choice>
              <mc:Fallback>
                <p:oleObj name="Equation" r:id="rId6" imgW="119376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204864"/>
                        <a:ext cx="22669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Elipsa 6"/>
          <p:cNvSpPr/>
          <p:nvPr/>
        </p:nvSpPr>
        <p:spPr>
          <a:xfrm>
            <a:off x="6156176" y="3861048"/>
            <a:ext cx="1008112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482226" y="1916832"/>
          <a:ext cx="381158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1917360" imgH="469800" progId="Equation.DSMT4">
                  <p:embed/>
                </p:oleObj>
              </mc:Choice>
              <mc:Fallback>
                <p:oleObj name="Equation" r:id="rId4" imgW="1917360" imgH="469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226" y="1916832"/>
                        <a:ext cx="3811587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482226" y="3501008"/>
          <a:ext cx="5516563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2819400" imgH="508000" progId="Equation.DSMT4">
                  <p:embed/>
                </p:oleObj>
              </mc:Choice>
              <mc:Fallback>
                <p:oleObj name="Equation" r:id="rId6" imgW="2819400" imgH="508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226" y="3501008"/>
                        <a:ext cx="5516563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Skupina 28"/>
          <p:cNvGrpSpPr/>
          <p:nvPr/>
        </p:nvGrpSpPr>
        <p:grpSpPr>
          <a:xfrm>
            <a:off x="3066402" y="3068960"/>
            <a:ext cx="3960440" cy="1512168"/>
            <a:chOff x="3923928" y="3861048"/>
            <a:chExt cx="3960440" cy="1512168"/>
          </a:xfrm>
        </p:grpSpPr>
        <p:sp>
          <p:nvSpPr>
            <p:cNvPr id="9" name="Zaoblený obdélník 8"/>
            <p:cNvSpPr/>
            <p:nvPr/>
          </p:nvSpPr>
          <p:spPr>
            <a:xfrm>
              <a:off x="3923928" y="4221088"/>
              <a:ext cx="3960440" cy="1152128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6516216" y="3861048"/>
              <a:ext cx="7829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70C0"/>
                  </a:solidFill>
                </a:rPr>
                <a:t>napětí</a:t>
              </a:r>
            </a:p>
          </p:txBody>
        </p:sp>
      </p:grpSp>
      <p:grpSp>
        <p:nvGrpSpPr>
          <p:cNvPr id="26" name="Skupina 25"/>
          <p:cNvGrpSpPr/>
          <p:nvPr/>
        </p:nvGrpSpPr>
        <p:grpSpPr>
          <a:xfrm>
            <a:off x="2562346" y="3645024"/>
            <a:ext cx="1368152" cy="1798459"/>
            <a:chOff x="3419872" y="4437112"/>
            <a:chExt cx="1368152" cy="1798459"/>
          </a:xfrm>
        </p:grpSpPr>
        <p:sp>
          <p:nvSpPr>
            <p:cNvPr id="11" name="Elipsa 10"/>
            <p:cNvSpPr/>
            <p:nvPr/>
          </p:nvSpPr>
          <p:spPr>
            <a:xfrm>
              <a:off x="3995936" y="4437112"/>
              <a:ext cx="792088" cy="72008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3419872" y="5589240"/>
              <a:ext cx="12540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B050"/>
                  </a:solidFill>
                </a:rPr>
                <a:t>napětí 1 </a:t>
              </a:r>
            </a:p>
            <a:p>
              <a:r>
                <a:rPr lang="cs-CZ" dirty="0">
                  <a:solidFill>
                    <a:srgbClr val="00B050"/>
                  </a:solidFill>
                </a:rPr>
                <a:t>střední tlak</a:t>
              </a:r>
            </a:p>
          </p:txBody>
        </p:sp>
        <p:cxnSp>
          <p:nvCxnSpPr>
            <p:cNvPr id="14" name="Přímá spojovací šipka 13"/>
            <p:cNvCxnSpPr/>
            <p:nvPr/>
          </p:nvCxnSpPr>
          <p:spPr>
            <a:xfrm rot="5400000" flipH="1" flipV="1">
              <a:off x="3923928" y="5229200"/>
              <a:ext cx="432048" cy="288032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Skupina 26"/>
          <p:cNvGrpSpPr/>
          <p:nvPr/>
        </p:nvGrpSpPr>
        <p:grpSpPr>
          <a:xfrm>
            <a:off x="4074514" y="3501008"/>
            <a:ext cx="1800200" cy="1942475"/>
            <a:chOff x="4932040" y="4293096"/>
            <a:chExt cx="1800200" cy="1942475"/>
          </a:xfrm>
        </p:grpSpPr>
        <p:sp>
          <p:nvSpPr>
            <p:cNvPr id="15" name="TextovéPole 14"/>
            <p:cNvSpPr txBox="1"/>
            <p:nvPr/>
          </p:nvSpPr>
          <p:spPr>
            <a:xfrm>
              <a:off x="5292080" y="5589240"/>
              <a:ext cx="14057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7030A0"/>
                  </a:solidFill>
                </a:rPr>
                <a:t>napětí  2</a:t>
              </a:r>
            </a:p>
            <a:p>
              <a:r>
                <a:rPr lang="cs-CZ" dirty="0">
                  <a:solidFill>
                    <a:srgbClr val="7030A0"/>
                  </a:solidFill>
                </a:rPr>
                <a:t>střední vazké</a:t>
              </a:r>
            </a:p>
          </p:txBody>
        </p:sp>
        <p:sp>
          <p:nvSpPr>
            <p:cNvPr id="18" name="Elipsa 17"/>
            <p:cNvSpPr/>
            <p:nvPr/>
          </p:nvSpPr>
          <p:spPr>
            <a:xfrm>
              <a:off x="4932040" y="4293096"/>
              <a:ext cx="1800200" cy="1008112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ovací šipka 18"/>
            <p:cNvCxnSpPr>
              <a:stCxn id="15" idx="0"/>
            </p:cNvCxnSpPr>
            <p:nvPr/>
          </p:nvCxnSpPr>
          <p:spPr>
            <a:xfrm rot="16200000" flipV="1">
              <a:off x="5823543" y="5417817"/>
              <a:ext cx="288032" cy="54813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Skupina 27"/>
          <p:cNvGrpSpPr/>
          <p:nvPr/>
        </p:nvGrpSpPr>
        <p:grpSpPr>
          <a:xfrm>
            <a:off x="5874714" y="3645024"/>
            <a:ext cx="2297686" cy="1798459"/>
            <a:chOff x="6732240" y="4437112"/>
            <a:chExt cx="2297686" cy="1798459"/>
          </a:xfrm>
        </p:grpSpPr>
        <p:sp>
          <p:nvSpPr>
            <p:cNvPr id="16" name="TextovéPole 15"/>
            <p:cNvSpPr txBox="1"/>
            <p:nvPr/>
          </p:nvSpPr>
          <p:spPr>
            <a:xfrm>
              <a:off x="7092280" y="5589240"/>
              <a:ext cx="19376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FF0000"/>
                  </a:solidFill>
                </a:rPr>
                <a:t>napětí  3 </a:t>
              </a:r>
            </a:p>
            <a:p>
              <a:r>
                <a:rPr lang="cs-CZ" dirty="0">
                  <a:solidFill>
                    <a:srgbClr val="FF0000"/>
                  </a:solidFill>
                </a:rPr>
                <a:t>fluktuace rychlosti</a:t>
              </a:r>
            </a:p>
          </p:txBody>
        </p:sp>
        <p:sp>
          <p:nvSpPr>
            <p:cNvPr id="17" name="Elipsa 16"/>
            <p:cNvSpPr/>
            <p:nvPr/>
          </p:nvSpPr>
          <p:spPr>
            <a:xfrm>
              <a:off x="6732240" y="4437112"/>
              <a:ext cx="1008112" cy="7200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1" name="Přímá spojovací šipka 20"/>
            <p:cNvCxnSpPr/>
            <p:nvPr/>
          </p:nvCxnSpPr>
          <p:spPr>
            <a:xfrm rot="16200000" flipV="1">
              <a:off x="7308304" y="5157192"/>
              <a:ext cx="432048" cy="43204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ovéPole 29"/>
          <p:cNvSpPr txBox="1"/>
          <p:nvPr/>
        </p:nvSpPr>
        <p:spPr>
          <a:xfrm>
            <a:off x="4788024" y="5589240"/>
            <a:ext cx="42443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err="1">
                <a:solidFill>
                  <a:srgbClr val="FF0000"/>
                </a:solidFill>
              </a:rPr>
              <a:t>Reynoldsova</a:t>
            </a:r>
            <a:r>
              <a:rPr lang="cs-CZ" sz="4000" dirty="0">
                <a:solidFill>
                  <a:srgbClr val="FF0000"/>
                </a:solidFill>
              </a:rPr>
              <a:t> napětí</a:t>
            </a:r>
          </a:p>
        </p:txBody>
      </p:sp>
      <p:sp>
        <p:nvSpPr>
          <p:cNvPr id="32" name="Šipka dolů 31"/>
          <p:cNvSpPr/>
          <p:nvPr/>
        </p:nvSpPr>
        <p:spPr>
          <a:xfrm>
            <a:off x="2051720" y="2924944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2924944"/>
            <a:ext cx="170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Formální úprava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121624" y="5160913"/>
            <a:ext cx="1623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Srovnej</a:t>
            </a:r>
          </a:p>
          <a:p>
            <a:r>
              <a:rPr lang="cs-CZ" dirty="0" err="1"/>
              <a:t>Cauchyho</a:t>
            </a:r>
            <a:r>
              <a:rPr lang="cs-CZ" dirty="0"/>
              <a:t> </a:t>
            </a:r>
            <a:r>
              <a:rPr lang="cs-CZ" dirty="0" err="1"/>
              <a:t>rice</a:t>
            </a:r>
            <a:r>
              <a:rPr lang="cs-CZ" dirty="0"/>
              <a:t>:</a:t>
            </a:r>
          </a:p>
        </p:txBody>
      </p:sp>
      <p:graphicFrame>
        <p:nvGraphicFramePr>
          <p:cNvPr id="31" name="Objek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910589"/>
              </p:ext>
            </p:extLst>
          </p:nvPr>
        </p:nvGraphicFramePr>
        <p:xfrm>
          <a:off x="1756454" y="5730478"/>
          <a:ext cx="17780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8" imgW="888840" imgH="431640" progId="Equation.DSMT4">
                  <p:embed/>
                </p:oleObj>
              </mc:Choice>
              <mc:Fallback>
                <p:oleObj name="Equation" r:id="rId8" imgW="888840" imgH="43164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454" y="5730478"/>
                        <a:ext cx="1778000" cy="8620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 animBg="1"/>
      <p:bldP spid="33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Tenzor 2.řádu</a:t>
            </a:r>
          </a:p>
          <a:p>
            <a:pPr lvl="1"/>
            <a:r>
              <a:rPr lang="cs-CZ" dirty="0"/>
              <a:t>Symetrický</a:t>
            </a:r>
          </a:p>
          <a:p>
            <a:pPr lvl="1"/>
            <a:r>
              <a:rPr lang="cs-CZ" dirty="0" err="1"/>
              <a:t>Semidefinitní</a:t>
            </a:r>
            <a:r>
              <a:rPr lang="cs-CZ" dirty="0"/>
              <a:t> 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1998663" y="2133600"/>
          <a:ext cx="5829300" cy="177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2844720" imgH="888840" progId="Equation.DSMT4">
                  <p:embed/>
                </p:oleObj>
              </mc:Choice>
              <mc:Fallback>
                <p:oleObj name="Equation" r:id="rId4" imgW="2844720" imgH="8888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3" y="2133600"/>
                        <a:ext cx="5829300" cy="177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Fyzikální význam</a:t>
            </a:r>
          </a:p>
          <a:p>
            <a:r>
              <a:rPr lang="cs-CZ" dirty="0"/>
              <a:t>Průměrný  tok hybnosti ve směru  </a:t>
            </a:r>
            <a:r>
              <a:rPr lang="cs-CZ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dirty="0"/>
              <a:t>  spojený s fluktuačním pohybem ve směru  </a:t>
            </a:r>
            <a:r>
              <a:rPr lang="cs-CZ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cs-CZ" dirty="0"/>
              <a:t> </a:t>
            </a:r>
          </a:p>
          <a:p>
            <a:r>
              <a:rPr lang="cs-CZ" dirty="0"/>
              <a:t>Průměrný  tok hybnosti ve směru  </a:t>
            </a:r>
            <a:r>
              <a:rPr lang="cs-CZ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cs-CZ" dirty="0"/>
              <a:t> spojený s fluktuačním pohybem ve směru  </a:t>
            </a:r>
            <a:r>
              <a:rPr lang="cs-CZ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dirty="0"/>
              <a:t> </a:t>
            </a:r>
          </a:p>
          <a:p>
            <a:r>
              <a:rPr lang="cs-CZ" dirty="0"/>
              <a:t>Vždy 3D!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4229100" y="1628775"/>
          <a:ext cx="16398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799920" imgH="266400" progId="Equation.DSMT4">
                  <p:embed/>
                </p:oleObj>
              </mc:Choice>
              <mc:Fallback>
                <p:oleObj name="Equation" r:id="rId4" imgW="79992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1628775"/>
                        <a:ext cx="1639888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Turbulence</a:t>
            </a:r>
          </a:p>
        </p:txBody>
      </p:sp>
      <p:pic>
        <p:nvPicPr>
          <p:cNvPr id="4" name="Obrázek 3" descr="JiCF_inst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420888"/>
            <a:ext cx="3784427" cy="3530761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2627784" y="1556792"/>
            <a:ext cx="3999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Paprsek v příčném proudu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868144" y="6165304"/>
            <a:ext cx="1776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Okamžité snímky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187624" y="6165304"/>
            <a:ext cx="1261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Vizualizace </a:t>
            </a:r>
          </a:p>
        </p:txBody>
      </p:sp>
      <p:pic>
        <p:nvPicPr>
          <p:cNvPr id="12" name="JiCF">
            <a:hlinkClick r:id="" action="ppaction://media"/>
          </p:cNvPr>
          <p:cNvPicPr>
            <a:picLocks noRot="1"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24867" y="3429000"/>
            <a:ext cx="3048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Vlastnosti tenzoru kovariancí</a:t>
            </a:r>
          </a:p>
          <a:p>
            <a:r>
              <a:rPr lang="cs-CZ" dirty="0"/>
              <a:t>Symetrický </a:t>
            </a:r>
          </a:p>
          <a:p>
            <a:r>
              <a:rPr lang="cs-CZ" dirty="0"/>
              <a:t>Rozklad (isotropie): </a:t>
            </a:r>
          </a:p>
          <a:p>
            <a:pPr lvl="1"/>
            <a:r>
              <a:rPr lang="cs-CZ" dirty="0"/>
              <a:t>Isotropní část</a:t>
            </a:r>
          </a:p>
          <a:p>
            <a:pPr lvl="1"/>
            <a:endParaRPr lang="cs-CZ" dirty="0"/>
          </a:p>
          <a:p>
            <a:pPr lvl="1"/>
            <a:r>
              <a:rPr lang="cs-CZ" dirty="0" err="1"/>
              <a:t>Anisotropní</a:t>
            </a:r>
            <a:r>
              <a:rPr lang="cs-CZ" dirty="0"/>
              <a:t> část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80104"/>
              </p:ext>
            </p:extLst>
          </p:nvPr>
        </p:nvGraphicFramePr>
        <p:xfrm>
          <a:off x="5974804" y="1659174"/>
          <a:ext cx="5984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4" imgW="291960" imgH="266400" progId="Equation.DSMT4">
                  <p:embed/>
                </p:oleObj>
              </mc:Choice>
              <mc:Fallback>
                <p:oleObj name="Equation" r:id="rId4" imgW="29196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4804" y="1659174"/>
                        <a:ext cx="598487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4202856" y="2825179"/>
          <a:ext cx="16652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6" imgW="812520" imgH="266400" progId="Equation.DSMT4">
                  <p:embed/>
                </p:oleObj>
              </mc:Choice>
              <mc:Fallback>
                <p:oleObj name="Equation" r:id="rId6" imgW="81252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2856" y="2825179"/>
                        <a:ext cx="1665288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5004048" y="3284984"/>
          <a:ext cx="12700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8" imgW="634725" imgH="393529" progId="Equation.DSMT4">
                  <p:embed/>
                </p:oleObj>
              </mc:Choice>
              <mc:Fallback>
                <p:oleObj name="Equation" r:id="rId8" imgW="634725" imgH="393529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3284984"/>
                        <a:ext cx="1270000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5004048" y="4221088"/>
          <a:ext cx="20542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10" imgW="1040948" imgH="393529" progId="Equation.DSMT4">
                  <p:embed/>
                </p:oleObj>
              </mc:Choice>
              <mc:Fallback>
                <p:oleObj name="Equation" r:id="rId10" imgW="1040948" imgH="393529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221088"/>
                        <a:ext cx="2054225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6300192" y="2636912"/>
          <a:ext cx="24479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12" imgW="1244600" imgH="393700" progId="Equation.DSMT4">
                  <p:embed/>
                </p:oleObj>
              </mc:Choice>
              <mc:Fallback>
                <p:oleObj name="Equation" r:id="rId12" imgW="1244600" imgH="3937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636912"/>
                        <a:ext cx="2447925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7020272" y="2276872"/>
            <a:ext cx="1792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Kinetická energie</a:t>
            </a:r>
          </a:p>
        </p:txBody>
      </p:sp>
      <p:cxnSp>
        <p:nvCxnSpPr>
          <p:cNvPr id="15" name="Přímá spojovací šipka 14"/>
          <p:cNvCxnSpPr/>
          <p:nvPr/>
        </p:nvCxnSpPr>
        <p:spPr>
          <a:xfrm rot="5400000">
            <a:off x="5940152" y="3140968"/>
            <a:ext cx="360040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1259632" y="3861048"/>
            <a:ext cx="1896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Nevířivé proudění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259632" y="4869160"/>
            <a:ext cx="1657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Vířivé proudění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/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36" name="Zástupný symbol pro obsah 35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>
            <a:normAutofit/>
          </a:bodyPr>
          <a:lstStyle/>
          <a:p>
            <a:pPr marL="514350" indent="-514350"/>
            <a:endParaRPr lang="cs-CZ" dirty="0"/>
          </a:p>
          <a:p>
            <a:pPr marL="514350" indent="-514350"/>
            <a:endParaRPr lang="cs-CZ" dirty="0"/>
          </a:p>
          <a:p>
            <a:pPr marL="514350" indent="-514350"/>
            <a:endParaRPr lang="cs-CZ" dirty="0"/>
          </a:p>
          <a:p>
            <a:pPr marL="514350" indent="-514350"/>
            <a:endParaRPr lang="cs-CZ" dirty="0"/>
          </a:p>
          <a:p>
            <a:pPr marL="514350" indent="-514350"/>
            <a:endParaRPr lang="cs-CZ" dirty="0"/>
          </a:p>
          <a:p>
            <a:pPr marL="514350" indent="-514350"/>
            <a:r>
              <a:rPr lang="cs-CZ" dirty="0"/>
              <a:t>A:</a:t>
            </a:r>
          </a:p>
          <a:p>
            <a:pPr marL="514350" indent="-514350"/>
            <a:r>
              <a:rPr lang="cs-CZ" dirty="0"/>
              <a:t>B: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</p:txBody>
      </p:sp>
      <p:sp>
        <p:nvSpPr>
          <p:cNvPr id="47168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70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72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74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76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78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80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82" name="Rectangle 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84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8" name="Object 75"/>
          <p:cNvGraphicFramePr>
            <a:graphicFrameLocks/>
          </p:cNvGraphicFramePr>
          <p:nvPr/>
        </p:nvGraphicFramePr>
        <p:xfrm>
          <a:off x="1331640" y="4581525"/>
          <a:ext cx="47894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4" imgW="2400120" imgH="228600" progId="Equation.DSMT4">
                  <p:embed/>
                </p:oleObj>
              </mc:Choice>
              <mc:Fallback>
                <p:oleObj name="Equation" r:id="rId4" imgW="2400120" imgH="228600" progId="Equation.DSMT4">
                  <p:embed/>
                  <p:pic>
                    <p:nvPicPr>
                      <p:cNvPr id="0" name="Picture 8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81525"/>
                        <a:ext cx="478948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75"/>
          <p:cNvGraphicFramePr>
            <a:graphicFrameLocks/>
          </p:cNvGraphicFramePr>
          <p:nvPr/>
        </p:nvGraphicFramePr>
        <p:xfrm>
          <a:off x="1331640" y="5157788"/>
          <a:ext cx="47894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6" imgW="2400120" imgH="228600" progId="Equation.DSMT4">
                  <p:embed/>
                </p:oleObj>
              </mc:Choice>
              <mc:Fallback>
                <p:oleObj name="Equation" r:id="rId6" imgW="2400120" imgH="228600" progId="Equation.DSMT4">
                  <p:embed/>
                  <p:pic>
                    <p:nvPicPr>
                      <p:cNvPr id="0" name="Object 8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157788"/>
                        <a:ext cx="478948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ovéPole 39"/>
          <p:cNvSpPr txBox="1"/>
          <p:nvPr/>
        </p:nvSpPr>
        <p:spPr>
          <a:xfrm>
            <a:off x="6156176" y="4509120"/>
            <a:ext cx="2880320" cy="12003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Při libovolném </a:t>
            </a:r>
            <a:r>
              <a:rPr lang="cs-CZ" b="1" dirty="0"/>
              <a:t>příčném</a:t>
            </a:r>
          </a:p>
          <a:p>
            <a:r>
              <a:rPr lang="cs-CZ" dirty="0"/>
              <a:t>pohybu ve smykové vrstvě</a:t>
            </a:r>
          </a:p>
          <a:p>
            <a:r>
              <a:rPr lang="cs-CZ" dirty="0"/>
              <a:t>Generována</a:t>
            </a:r>
          </a:p>
          <a:p>
            <a:r>
              <a:rPr lang="cs-CZ" dirty="0">
                <a:solidFill>
                  <a:srgbClr val="FF0000"/>
                </a:solidFill>
              </a:rPr>
              <a:t>KLADNÁ</a:t>
            </a:r>
            <a:r>
              <a:rPr lang="cs-CZ" dirty="0"/>
              <a:t> </a:t>
            </a:r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sp>
        <p:nvSpPr>
          <p:cNvPr id="47302" name="Rectangle 1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47291" name="Group 187"/>
          <p:cNvGrpSpPr>
            <a:grpSpLocks noChangeAspect="1"/>
          </p:cNvGrpSpPr>
          <p:nvPr/>
        </p:nvGrpSpPr>
        <p:grpSpPr bwMode="auto">
          <a:xfrm>
            <a:off x="-252536" y="404664"/>
            <a:ext cx="3384376" cy="2358808"/>
            <a:chOff x="2677" y="1417"/>
            <a:chExt cx="5940" cy="4140"/>
          </a:xfrm>
        </p:grpSpPr>
        <p:sp>
          <p:nvSpPr>
            <p:cNvPr id="47301" name="AutoShape 197"/>
            <p:cNvSpPr>
              <a:spLocks noChangeAspect="1" noChangeArrowheads="1" noTextEdit="1"/>
            </p:cNvSpPr>
            <p:nvPr/>
          </p:nvSpPr>
          <p:spPr bwMode="auto">
            <a:xfrm>
              <a:off x="2677" y="1417"/>
              <a:ext cx="5940" cy="414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47292" name="Group 188"/>
            <p:cNvGrpSpPr>
              <a:grpSpLocks/>
            </p:cNvGrpSpPr>
            <p:nvPr/>
          </p:nvGrpSpPr>
          <p:grpSpPr bwMode="auto">
            <a:xfrm>
              <a:off x="3577" y="2497"/>
              <a:ext cx="4500" cy="2700"/>
              <a:chOff x="3757" y="2497"/>
              <a:chExt cx="4500" cy="2700"/>
            </a:xfrm>
          </p:grpSpPr>
          <p:grpSp>
            <p:nvGrpSpPr>
              <p:cNvPr id="47296" name="Group 192"/>
              <p:cNvGrpSpPr>
                <a:grpSpLocks/>
              </p:cNvGrpSpPr>
              <p:nvPr/>
            </p:nvGrpSpPr>
            <p:grpSpPr bwMode="auto">
              <a:xfrm>
                <a:off x="4297" y="2497"/>
                <a:ext cx="3960" cy="2161"/>
                <a:chOff x="4297" y="2497"/>
                <a:chExt cx="3960" cy="2161"/>
              </a:xfrm>
            </p:grpSpPr>
            <p:sp>
              <p:nvSpPr>
                <p:cNvPr id="47300" name="Line 196"/>
                <p:cNvSpPr>
                  <a:spLocks noChangeShapeType="1"/>
                </p:cNvSpPr>
                <p:nvPr/>
              </p:nvSpPr>
              <p:spPr bwMode="auto">
                <a:xfrm flipH="1" flipV="1">
                  <a:off x="5017" y="2497"/>
                  <a:ext cx="1" cy="216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7299" name="Line 195"/>
                <p:cNvSpPr>
                  <a:spLocks noChangeShapeType="1"/>
                </p:cNvSpPr>
                <p:nvPr/>
              </p:nvSpPr>
              <p:spPr bwMode="auto">
                <a:xfrm>
                  <a:off x="5017" y="4657"/>
                  <a:ext cx="2700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7298" name="Text Box 194"/>
                <p:cNvSpPr txBox="1">
                  <a:spLocks noChangeArrowheads="1"/>
                </p:cNvSpPr>
                <p:nvPr/>
              </p:nvSpPr>
              <p:spPr bwMode="auto">
                <a:xfrm>
                  <a:off x="4297" y="2497"/>
                  <a:ext cx="596" cy="8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cs-CZ" sz="2000" b="0" i="1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MS Mincho" pitchFamily="49" charset="-128"/>
                      <a:cs typeface="Times New Roman" pitchFamily="18" charset="0"/>
                    </a:rPr>
                    <a:t>x</a:t>
                  </a:r>
                  <a:r>
                    <a:rPr kumimoji="0" lang="cs-CZ" sz="2000" b="0" i="1" u="none" strike="noStrike" cap="none" normalizeH="0" baseline="-3000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MS Mincho" pitchFamily="49" charset="-128"/>
                      <a:cs typeface="Times New Roman" pitchFamily="18" charset="0"/>
                    </a:rPr>
                    <a:t>2</a:t>
                  </a: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7297" name="Text Box 193"/>
                <p:cNvSpPr txBox="1">
                  <a:spLocks noChangeArrowheads="1"/>
                </p:cNvSpPr>
                <p:nvPr/>
              </p:nvSpPr>
              <p:spPr bwMode="auto">
                <a:xfrm>
                  <a:off x="7272" y="3757"/>
                  <a:ext cx="985" cy="8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cs-CZ" sz="2000" b="0" i="1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MS Mincho" pitchFamily="49" charset="-128"/>
                      <a:cs typeface="Times New Roman" pitchFamily="18" charset="0"/>
                    </a:rPr>
                    <a:t>x</a:t>
                  </a:r>
                  <a:r>
                    <a:rPr kumimoji="0" lang="cs-CZ" sz="2000" b="0" i="1" u="none" strike="noStrike" cap="none" normalizeH="0" baseline="-3000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MS Mincho" pitchFamily="49" charset="-128"/>
                      <a:cs typeface="Times New Roman" pitchFamily="18" charset="0"/>
                    </a:rPr>
                    <a:t>1</a:t>
                  </a: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47295" name="Rectangle 191" descr="Široký šikmo nahoru"/>
              <p:cNvSpPr>
                <a:spLocks noChangeArrowheads="1"/>
              </p:cNvSpPr>
              <p:nvPr/>
            </p:nvSpPr>
            <p:spPr bwMode="auto">
              <a:xfrm>
                <a:off x="3757" y="4657"/>
                <a:ext cx="2160" cy="54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294" name="AutoShape 190"/>
              <p:cNvSpPr>
                <a:spLocks noChangeShapeType="1"/>
              </p:cNvSpPr>
              <p:nvPr/>
            </p:nvSpPr>
            <p:spPr bwMode="auto">
              <a:xfrm>
                <a:off x="3757" y="4657"/>
                <a:ext cx="2160" cy="1"/>
              </a:xfrm>
              <a:prstGeom prst="straightConnector1">
                <a:avLst/>
              </a:prstGeom>
              <a:noFill/>
              <a:ln w="476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293" name="AutoShape 189"/>
              <p:cNvSpPr>
                <a:spLocks noChangeArrowheads="1"/>
              </p:cNvSpPr>
              <p:nvPr/>
            </p:nvSpPr>
            <p:spPr bwMode="auto">
              <a:xfrm>
                <a:off x="5737" y="2857"/>
                <a:ext cx="1800" cy="540"/>
              </a:xfrm>
              <a:prstGeom prst="rightArrow">
                <a:avLst>
                  <a:gd name="adj1" fmla="val 50000"/>
                  <a:gd name="adj2" fmla="val 83333"/>
                </a:avLst>
              </a:prstGeom>
              <a:solidFill>
                <a:srgbClr val="548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47318" name="Rectangle 2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330" name="Rectangle 2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83" name="TextovéPole 182"/>
          <p:cNvSpPr txBox="1"/>
          <p:nvPr/>
        </p:nvSpPr>
        <p:spPr>
          <a:xfrm>
            <a:off x="4067944" y="1340768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A</a:t>
            </a:r>
          </a:p>
        </p:txBody>
      </p:sp>
      <p:sp>
        <p:nvSpPr>
          <p:cNvPr id="184" name="TextovéPole 183"/>
          <p:cNvSpPr txBox="1"/>
          <p:nvPr/>
        </p:nvSpPr>
        <p:spPr>
          <a:xfrm>
            <a:off x="7236296" y="1412776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B</a:t>
            </a:r>
          </a:p>
        </p:txBody>
      </p:sp>
      <p:sp>
        <p:nvSpPr>
          <p:cNvPr id="47341" name="Rectangle 2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354" name="Rectangle 2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357" name="Rectangle 2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204" name="Skupina 203"/>
          <p:cNvGrpSpPr/>
          <p:nvPr/>
        </p:nvGrpSpPr>
        <p:grpSpPr>
          <a:xfrm>
            <a:off x="2614613" y="1988840"/>
            <a:ext cx="3318723" cy="2261592"/>
            <a:chOff x="2614613" y="1988840"/>
            <a:chExt cx="3318723" cy="2261592"/>
          </a:xfrm>
        </p:grpSpPr>
        <p:grpSp>
          <p:nvGrpSpPr>
            <p:cNvPr id="47321" name="Group 217"/>
            <p:cNvGrpSpPr>
              <a:grpSpLocks noChangeAspect="1"/>
            </p:cNvGrpSpPr>
            <p:nvPr/>
          </p:nvGrpSpPr>
          <p:grpSpPr bwMode="auto">
            <a:xfrm>
              <a:off x="2915816" y="1988840"/>
              <a:ext cx="3017520" cy="2215515"/>
              <a:chOff x="1417" y="1417"/>
              <a:chExt cx="7920" cy="5815"/>
            </a:xfrm>
          </p:grpSpPr>
          <p:sp>
            <p:nvSpPr>
              <p:cNvPr id="47329" name="AutoShape 225"/>
              <p:cNvSpPr>
                <a:spLocks noChangeAspect="1" noChangeArrowheads="1" noTextEdit="1"/>
              </p:cNvSpPr>
              <p:nvPr/>
            </p:nvSpPr>
            <p:spPr bwMode="auto">
              <a:xfrm>
                <a:off x="1417" y="1417"/>
                <a:ext cx="7920" cy="5815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8" name="AutoShape 224"/>
              <p:cNvSpPr>
                <a:spLocks noChangeShapeType="1"/>
              </p:cNvSpPr>
              <p:nvPr/>
            </p:nvSpPr>
            <p:spPr bwMode="auto">
              <a:xfrm>
                <a:off x="2857" y="3037"/>
                <a:ext cx="4140" cy="0"/>
              </a:xfrm>
              <a:prstGeom prst="straightConnector1">
                <a:avLst/>
              </a:prstGeom>
              <a:noFill/>
              <a:ln w="38100">
                <a:solidFill>
                  <a:srgbClr val="548DD4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7" name="AutoShape 223"/>
              <p:cNvSpPr>
                <a:spLocks noChangeShapeType="1"/>
              </p:cNvSpPr>
              <p:nvPr/>
            </p:nvSpPr>
            <p:spPr bwMode="auto">
              <a:xfrm>
                <a:off x="2857" y="4837"/>
                <a:ext cx="4140" cy="1"/>
              </a:xfrm>
              <a:prstGeom prst="straightConnector1">
                <a:avLst/>
              </a:prstGeom>
              <a:noFill/>
              <a:ln w="38100">
                <a:solidFill>
                  <a:srgbClr val="548DD4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6" name="AutoShape 222"/>
              <p:cNvSpPr>
                <a:spLocks noChangeShapeType="1"/>
              </p:cNvSpPr>
              <p:nvPr/>
            </p:nvSpPr>
            <p:spPr bwMode="auto">
              <a:xfrm>
                <a:off x="5917" y="5016"/>
                <a:ext cx="1080" cy="1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5" name="AutoShape 221"/>
              <p:cNvSpPr>
                <a:spLocks noChangeShapeType="1"/>
              </p:cNvSpPr>
              <p:nvPr/>
            </p:nvSpPr>
            <p:spPr bwMode="auto">
              <a:xfrm>
                <a:off x="2857" y="3037"/>
                <a:ext cx="1" cy="1440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4" name="Oval 220"/>
              <p:cNvSpPr>
                <a:spLocks noChangeArrowheads="1"/>
              </p:cNvSpPr>
              <p:nvPr/>
            </p:nvSpPr>
            <p:spPr bwMode="auto">
              <a:xfrm>
                <a:off x="2677" y="2857"/>
                <a:ext cx="360" cy="360"/>
              </a:xfrm>
              <a:prstGeom prst="ellipse">
                <a:avLst/>
              </a:pr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3" name="Oval 219"/>
              <p:cNvSpPr>
                <a:spLocks noChangeArrowheads="1"/>
              </p:cNvSpPr>
              <p:nvPr/>
            </p:nvSpPr>
            <p:spPr bwMode="auto">
              <a:xfrm>
                <a:off x="2677" y="4657"/>
                <a:ext cx="360" cy="360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22" name="Freeform 218"/>
              <p:cNvSpPr>
                <a:spLocks/>
              </p:cNvSpPr>
              <p:nvPr/>
            </p:nvSpPr>
            <p:spPr bwMode="auto">
              <a:xfrm>
                <a:off x="3577" y="1957"/>
                <a:ext cx="3780" cy="4680"/>
              </a:xfrm>
              <a:custGeom>
                <a:avLst/>
                <a:gdLst/>
                <a:ahLst/>
                <a:cxnLst>
                  <a:cxn ang="0">
                    <a:pos x="0" y="4680"/>
                  </a:cxn>
                  <a:cxn ang="0">
                    <a:pos x="1800" y="3600"/>
                  </a:cxn>
                  <a:cxn ang="0">
                    <a:pos x="2880" y="2340"/>
                  </a:cxn>
                  <a:cxn ang="0">
                    <a:pos x="3780" y="0"/>
                  </a:cxn>
                </a:cxnLst>
                <a:rect l="0" t="0" r="r" b="b"/>
                <a:pathLst>
                  <a:path w="3780" h="4680">
                    <a:moveTo>
                      <a:pt x="0" y="4680"/>
                    </a:moveTo>
                    <a:cubicBezTo>
                      <a:pt x="660" y="4335"/>
                      <a:pt x="1320" y="3990"/>
                      <a:pt x="1800" y="3600"/>
                    </a:cubicBezTo>
                    <a:cubicBezTo>
                      <a:pt x="2280" y="3210"/>
                      <a:pt x="2550" y="2940"/>
                      <a:pt x="2880" y="2340"/>
                    </a:cubicBezTo>
                    <a:cubicBezTo>
                      <a:pt x="3210" y="1740"/>
                      <a:pt x="3495" y="870"/>
                      <a:pt x="3780" y="0"/>
                    </a:cubicBez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aphicFrame>
          <p:nvGraphicFramePr>
            <p:cNvPr id="47340" name="Object 236"/>
            <p:cNvGraphicFramePr>
              <a:graphicFrameLocks noChangeAspect="1"/>
            </p:cNvGraphicFramePr>
            <p:nvPr/>
          </p:nvGraphicFramePr>
          <p:xfrm>
            <a:off x="2614613" y="2636838"/>
            <a:ext cx="796925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2" name="Equation" r:id="rId8" imgW="406080" imgH="228600" progId="Equation.DSMT4">
                    <p:embed/>
                  </p:oleObj>
                </mc:Choice>
                <mc:Fallback>
                  <p:oleObj name="Equation" r:id="rId8" imgW="406080" imgH="228600" progId="Equation.DSMT4">
                    <p:embed/>
                    <p:pic>
                      <p:nvPicPr>
                        <p:cNvPr id="0" name="Picture 2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4613" y="2636838"/>
                          <a:ext cx="796925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353" name="Object 249"/>
            <p:cNvGraphicFramePr>
              <a:graphicFrameLocks noChangeAspect="1"/>
            </p:cNvGraphicFramePr>
            <p:nvPr/>
          </p:nvGraphicFramePr>
          <p:xfrm>
            <a:off x="4067944" y="3717032"/>
            <a:ext cx="85725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3" name="Equation" r:id="rId10" imgW="431425" imgH="266469" progId="Equation.DSMT4">
                    <p:embed/>
                  </p:oleObj>
                </mc:Choice>
                <mc:Fallback>
                  <p:oleObj name="Equation" r:id="rId10" imgW="431425" imgH="266469" progId="Equation.DSMT4">
                    <p:embed/>
                    <p:pic>
                      <p:nvPicPr>
                        <p:cNvPr id="0" name="Picture 2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67944" y="3717032"/>
                          <a:ext cx="857250" cy="533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356" name="Object 252"/>
            <p:cNvGraphicFramePr>
              <a:graphicFrameLocks noChangeAspect="1"/>
            </p:cNvGraphicFramePr>
            <p:nvPr/>
          </p:nvGraphicFramePr>
          <p:xfrm>
            <a:off x="4945063" y="3357563"/>
            <a:ext cx="77470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4" name="Equation" r:id="rId12" imgW="393480" imgH="228600" progId="Equation.DSMT4">
                    <p:embed/>
                  </p:oleObj>
                </mc:Choice>
                <mc:Fallback>
                  <p:oleObj name="Equation" r:id="rId12" imgW="393480" imgH="228600" progId="Equation.DSMT4">
                    <p:embed/>
                    <p:pic>
                      <p:nvPicPr>
                        <p:cNvPr id="0" name="Picture 2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5063" y="3357563"/>
                          <a:ext cx="774700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5" name="Skupina 204"/>
          <p:cNvGrpSpPr/>
          <p:nvPr/>
        </p:nvGrpSpPr>
        <p:grpSpPr>
          <a:xfrm>
            <a:off x="5784850" y="1988840"/>
            <a:ext cx="3359150" cy="2189584"/>
            <a:chOff x="5784850" y="1988840"/>
            <a:chExt cx="3359150" cy="2189584"/>
          </a:xfrm>
        </p:grpSpPr>
        <p:graphicFrame>
          <p:nvGraphicFramePr>
            <p:cNvPr id="187" name="Object 236"/>
            <p:cNvGraphicFramePr>
              <a:graphicFrameLocks noChangeAspect="1"/>
            </p:cNvGraphicFramePr>
            <p:nvPr/>
          </p:nvGraphicFramePr>
          <p:xfrm>
            <a:off x="5784850" y="2708275"/>
            <a:ext cx="795338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5" name="Equation" r:id="rId14" imgW="406080" imgH="228600" progId="Equation.DSMT4">
                    <p:embed/>
                  </p:oleObj>
                </mc:Choice>
                <mc:Fallback>
                  <p:oleObj name="Equation" r:id="rId14" imgW="406080" imgH="228600" progId="Equation.DSMT4">
                    <p:embed/>
                    <p:pic>
                      <p:nvPicPr>
                        <p:cNvPr id="0" name="Object 2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84850" y="2708275"/>
                          <a:ext cx="795338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7344" name="Group 240"/>
            <p:cNvGrpSpPr>
              <a:grpSpLocks noChangeAspect="1"/>
            </p:cNvGrpSpPr>
            <p:nvPr/>
          </p:nvGrpSpPr>
          <p:grpSpPr bwMode="auto">
            <a:xfrm>
              <a:off x="6126480" y="1988840"/>
              <a:ext cx="3017520" cy="2057400"/>
              <a:chOff x="1417" y="1417"/>
              <a:chExt cx="7920" cy="5400"/>
            </a:xfrm>
          </p:grpSpPr>
          <p:sp>
            <p:nvSpPr>
              <p:cNvPr id="47345" name="AutoShape 241"/>
              <p:cNvSpPr>
                <a:spLocks noChangeAspect="1" noChangeArrowheads="1"/>
              </p:cNvSpPr>
              <p:nvPr/>
            </p:nvSpPr>
            <p:spPr bwMode="auto">
              <a:xfrm>
                <a:off x="1417" y="1417"/>
                <a:ext cx="7920" cy="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cxnSp>
            <p:nvCxnSpPr>
              <p:cNvPr id="47346" name="AutoShape 242"/>
              <p:cNvCxnSpPr>
                <a:cxnSpLocks noChangeShapeType="1"/>
              </p:cNvCxnSpPr>
              <p:nvPr/>
            </p:nvCxnSpPr>
            <p:spPr bwMode="auto">
              <a:xfrm>
                <a:off x="2677" y="3037"/>
                <a:ext cx="3060" cy="1"/>
              </a:xfrm>
              <a:prstGeom prst="straightConnector1">
                <a:avLst/>
              </a:prstGeom>
              <a:noFill/>
              <a:ln w="38100">
                <a:solidFill>
                  <a:srgbClr val="548DD4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7347" name="AutoShape 243"/>
              <p:cNvCxnSpPr>
                <a:cxnSpLocks noChangeShapeType="1"/>
              </p:cNvCxnSpPr>
              <p:nvPr/>
            </p:nvCxnSpPr>
            <p:spPr bwMode="auto">
              <a:xfrm>
                <a:off x="2677" y="4837"/>
                <a:ext cx="3060" cy="1"/>
              </a:xfrm>
              <a:prstGeom prst="straightConnector1">
                <a:avLst/>
              </a:prstGeom>
              <a:noFill/>
              <a:ln w="38100">
                <a:solidFill>
                  <a:srgbClr val="548DD4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7348" name="AutoShape 244"/>
              <p:cNvCxnSpPr>
                <a:cxnSpLocks noChangeShapeType="1"/>
              </p:cNvCxnSpPr>
              <p:nvPr/>
            </p:nvCxnSpPr>
            <p:spPr bwMode="auto">
              <a:xfrm>
                <a:off x="5737" y="3037"/>
                <a:ext cx="1080" cy="1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/>
              </a:ln>
            </p:spPr>
          </p:cxnSp>
          <p:cxnSp>
            <p:nvCxnSpPr>
              <p:cNvPr id="47349" name="AutoShape 245"/>
              <p:cNvCxnSpPr>
                <a:cxnSpLocks noChangeShapeType="1"/>
              </p:cNvCxnSpPr>
              <p:nvPr/>
            </p:nvCxnSpPr>
            <p:spPr bwMode="auto">
              <a:xfrm>
                <a:off x="2857" y="3397"/>
                <a:ext cx="1" cy="1440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/>
              </a:ln>
            </p:spPr>
          </p:cxnSp>
          <p:sp>
            <p:nvSpPr>
              <p:cNvPr id="47350" name="Oval 246"/>
              <p:cNvSpPr>
                <a:spLocks noChangeArrowheads="1"/>
              </p:cNvSpPr>
              <p:nvPr/>
            </p:nvSpPr>
            <p:spPr bwMode="auto">
              <a:xfrm>
                <a:off x="2677" y="2857"/>
                <a:ext cx="360" cy="360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51" name="Oval 247"/>
              <p:cNvSpPr>
                <a:spLocks noChangeArrowheads="1"/>
              </p:cNvSpPr>
              <p:nvPr/>
            </p:nvSpPr>
            <p:spPr bwMode="auto">
              <a:xfrm>
                <a:off x="2677" y="4657"/>
                <a:ext cx="360" cy="360"/>
              </a:xfrm>
              <a:prstGeom prst="ellipse">
                <a:avLst/>
              </a:pr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7352" name="Freeform 248"/>
              <p:cNvSpPr>
                <a:spLocks/>
              </p:cNvSpPr>
              <p:nvPr/>
            </p:nvSpPr>
            <p:spPr bwMode="auto">
              <a:xfrm>
                <a:off x="3487" y="1777"/>
                <a:ext cx="3780" cy="4680"/>
              </a:xfrm>
              <a:custGeom>
                <a:avLst/>
                <a:gdLst/>
                <a:ahLst/>
                <a:cxnLst>
                  <a:cxn ang="0">
                    <a:pos x="0" y="4680"/>
                  </a:cxn>
                  <a:cxn ang="0">
                    <a:pos x="1800" y="3600"/>
                  </a:cxn>
                  <a:cxn ang="0">
                    <a:pos x="2880" y="2340"/>
                  </a:cxn>
                  <a:cxn ang="0">
                    <a:pos x="3780" y="0"/>
                  </a:cxn>
                </a:cxnLst>
                <a:rect l="0" t="0" r="r" b="b"/>
                <a:pathLst>
                  <a:path w="3780" h="4680">
                    <a:moveTo>
                      <a:pt x="0" y="4680"/>
                    </a:moveTo>
                    <a:cubicBezTo>
                      <a:pt x="660" y="4335"/>
                      <a:pt x="1320" y="3990"/>
                      <a:pt x="1800" y="3600"/>
                    </a:cubicBezTo>
                    <a:cubicBezTo>
                      <a:pt x="2280" y="3210"/>
                      <a:pt x="2550" y="2940"/>
                      <a:pt x="2880" y="2340"/>
                    </a:cubicBezTo>
                    <a:cubicBezTo>
                      <a:pt x="3210" y="1740"/>
                      <a:pt x="3495" y="870"/>
                      <a:pt x="3780" y="0"/>
                    </a:cubicBez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aphicFrame>
          <p:nvGraphicFramePr>
            <p:cNvPr id="200" name="Object 249"/>
            <p:cNvGraphicFramePr>
              <a:graphicFrameLocks noChangeAspect="1"/>
            </p:cNvGraphicFramePr>
            <p:nvPr/>
          </p:nvGraphicFramePr>
          <p:xfrm>
            <a:off x="7380312" y="3645024"/>
            <a:ext cx="85725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6" name="Equation" r:id="rId16" imgW="431425" imgH="266469" progId="Equation.DSMT4">
                    <p:embed/>
                  </p:oleObj>
                </mc:Choice>
                <mc:Fallback>
                  <p:oleObj name="Equation" r:id="rId16" imgW="431425" imgH="266469" progId="Equation.DSMT4">
                    <p:embed/>
                    <p:pic>
                      <p:nvPicPr>
                        <p:cNvPr id="0" name="Object 2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0312" y="3645024"/>
                          <a:ext cx="857250" cy="533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3" name="Object 252"/>
            <p:cNvGraphicFramePr>
              <a:graphicFrameLocks noChangeAspect="1"/>
            </p:cNvGraphicFramePr>
            <p:nvPr/>
          </p:nvGraphicFramePr>
          <p:xfrm>
            <a:off x="7462838" y="2133600"/>
            <a:ext cx="776287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7" name="Equation" r:id="rId17" imgW="393480" imgH="228600" progId="Equation.DSMT4">
                    <p:embed/>
                  </p:oleObj>
                </mc:Choice>
                <mc:Fallback>
                  <p:oleObj name="Equation" r:id="rId17" imgW="393480" imgH="228600" progId="Equation.DSMT4">
                    <p:embed/>
                    <p:pic>
                      <p:nvPicPr>
                        <p:cNvPr id="0" name="Object 2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62838" y="2133600"/>
                          <a:ext cx="776287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uiExpand="1" build="p"/>
      <p:bldP spid="40" grpId="0" animBg="1"/>
      <p:bldP spid="183" grpId="0"/>
      <p:bldP spid="18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Reynoldsova</a:t>
            </a:r>
            <a:r>
              <a:rPr lang="cs-CZ" dirty="0"/>
              <a:t> napětí</a:t>
            </a:r>
          </a:p>
        </p:txBody>
      </p:sp>
      <p:grpSp>
        <p:nvGrpSpPr>
          <p:cNvPr id="15" name="Skupina 14"/>
          <p:cNvGrpSpPr/>
          <p:nvPr/>
        </p:nvGrpSpPr>
        <p:grpSpPr>
          <a:xfrm>
            <a:off x="5364088" y="2276872"/>
            <a:ext cx="1431002" cy="1243012"/>
            <a:chOff x="1403648" y="2559497"/>
            <a:chExt cx="1431002" cy="1243012"/>
          </a:xfrm>
        </p:grpSpPr>
        <p:sp>
          <p:nvSpPr>
            <p:cNvPr id="73731" name="Oval 3" descr="20%"/>
            <p:cNvSpPr>
              <a:spLocks noChangeArrowheads="1"/>
            </p:cNvSpPr>
            <p:nvPr/>
          </p:nvSpPr>
          <p:spPr bwMode="auto">
            <a:xfrm rot="-2721239">
              <a:off x="1896567" y="2785715"/>
              <a:ext cx="228600" cy="1017587"/>
            </a:xfrm>
            <a:prstGeom prst="ellipse">
              <a:avLst/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73732" name="AutoShape 4"/>
            <p:cNvCxnSpPr>
              <a:cxnSpLocks noChangeShapeType="1"/>
            </p:cNvCxnSpPr>
            <p:nvPr/>
          </p:nvCxnSpPr>
          <p:spPr bwMode="auto">
            <a:xfrm flipV="1">
              <a:off x="2013248" y="2664272"/>
              <a:ext cx="1587" cy="11382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73733" name="AutoShape 5"/>
            <p:cNvCxnSpPr>
              <a:cxnSpLocks noChangeShapeType="1"/>
            </p:cNvCxnSpPr>
            <p:nvPr/>
          </p:nvCxnSpPr>
          <p:spPr bwMode="auto">
            <a:xfrm>
              <a:off x="1403648" y="3284984"/>
              <a:ext cx="1371600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73734" name="Text Box 6"/>
            <p:cNvSpPr txBox="1">
              <a:spLocks noChangeArrowheads="1"/>
            </p:cNvSpPr>
            <p:nvPr/>
          </p:nvSpPr>
          <p:spPr bwMode="auto">
            <a:xfrm>
              <a:off x="2013248" y="2559497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cs-CZ" i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73735" name="Text Box 7"/>
            <p:cNvSpPr txBox="1">
              <a:spLocks noChangeArrowheads="1"/>
            </p:cNvSpPr>
            <p:nvPr/>
          </p:nvSpPr>
          <p:spPr bwMode="auto">
            <a:xfrm>
              <a:off x="2470448" y="2973834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cs-CZ" i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4" name="Skupina 13"/>
          <p:cNvGrpSpPr/>
          <p:nvPr/>
        </p:nvGrpSpPr>
        <p:grpSpPr>
          <a:xfrm>
            <a:off x="1835696" y="2276872"/>
            <a:ext cx="1431002" cy="1243013"/>
            <a:chOff x="4572000" y="2703512"/>
            <a:chExt cx="1431002" cy="1243013"/>
          </a:xfrm>
        </p:grpSpPr>
        <p:sp>
          <p:nvSpPr>
            <p:cNvPr id="73736" name="Oval 8" descr="20%"/>
            <p:cNvSpPr>
              <a:spLocks noChangeArrowheads="1"/>
            </p:cNvSpPr>
            <p:nvPr/>
          </p:nvSpPr>
          <p:spPr bwMode="auto">
            <a:xfrm>
              <a:off x="4800600" y="3019425"/>
              <a:ext cx="762000" cy="763587"/>
            </a:xfrm>
            <a:prstGeom prst="ellipse">
              <a:avLst/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73737" name="AutoShape 9"/>
            <p:cNvCxnSpPr>
              <a:cxnSpLocks noChangeShapeType="1"/>
            </p:cNvCxnSpPr>
            <p:nvPr/>
          </p:nvCxnSpPr>
          <p:spPr bwMode="auto">
            <a:xfrm flipV="1">
              <a:off x="5181600" y="2808287"/>
              <a:ext cx="1587" cy="11382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73738" name="AutoShape 10"/>
            <p:cNvCxnSpPr>
              <a:cxnSpLocks noChangeShapeType="1"/>
            </p:cNvCxnSpPr>
            <p:nvPr/>
          </p:nvCxnSpPr>
          <p:spPr bwMode="auto">
            <a:xfrm>
              <a:off x="4572000" y="3429000"/>
              <a:ext cx="1371600" cy="15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73739" name="Text Box 11"/>
            <p:cNvSpPr txBox="1">
              <a:spLocks noChangeArrowheads="1"/>
            </p:cNvSpPr>
            <p:nvPr/>
          </p:nvSpPr>
          <p:spPr bwMode="auto">
            <a:xfrm>
              <a:off x="5181600" y="2703512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cs-CZ" i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73740" name="Text Box 12"/>
            <p:cNvSpPr txBox="1">
              <a:spLocks noChangeArrowheads="1"/>
            </p:cNvSpPr>
            <p:nvPr/>
          </p:nvSpPr>
          <p:spPr bwMode="auto">
            <a:xfrm>
              <a:off x="5638800" y="3117850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cs-CZ" i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1691680" y="4221088"/>
            <a:ext cx="1946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Izotropní fluktuace</a:t>
            </a:r>
          </a:p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cs-CZ" i="1" dirty="0"/>
              <a:t> </a:t>
            </a:r>
            <a:r>
              <a:rPr lang="cs-CZ" dirty="0"/>
              <a:t>= 0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5076056" y="4221088"/>
            <a:ext cx="2263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Neizotropní fluktuace</a:t>
            </a:r>
          </a:p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cs-CZ" i="1" dirty="0"/>
              <a:t> </a:t>
            </a:r>
            <a:r>
              <a:rPr lang="cs-CZ" dirty="0"/>
              <a:t>&gt; 0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508104" y="5229200"/>
            <a:ext cx="1583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MEZNÍ VRSTVA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1691680" y="5229200"/>
            <a:ext cx="251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ISOTROPNÍ TURBULENCE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Veličiny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Kinetická energie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Intenzita fluktuací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3419872" y="2492896"/>
          <a:ext cx="14176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4" imgW="774364" imgH="253890" progId="Equation.DSMT4">
                  <p:embed/>
                </p:oleObj>
              </mc:Choice>
              <mc:Fallback>
                <p:oleObj name="Equation" r:id="rId4" imgW="774364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492896"/>
                        <a:ext cx="1417638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067944" y="3429000"/>
          <a:ext cx="3224213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6" imgW="1587500" imgH="571500" progId="Equation.DSMT4">
                  <p:embed/>
                </p:oleObj>
              </mc:Choice>
              <mc:Fallback>
                <p:oleObj name="Equation" r:id="rId6" imgW="1587500" imgH="571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429000"/>
                        <a:ext cx="3224213" cy="1144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331640" y="4869160"/>
          <a:ext cx="2530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8" imgW="1205977" imgH="266584" progId="Equation.DSMT4">
                  <p:embed/>
                </p:oleObj>
              </mc:Choice>
              <mc:Fallback>
                <p:oleObj name="Equation" r:id="rId8" imgW="1205977" imgH="26658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869160"/>
                        <a:ext cx="253047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572000" y="4797152"/>
          <a:ext cx="17811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10" imgW="850531" imgH="317362" progId="Equation.DSMT4">
                  <p:embed/>
                </p:oleObj>
              </mc:Choice>
              <mc:Fallback>
                <p:oleObj name="Equation" r:id="rId10" imgW="850531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797152"/>
                        <a:ext cx="178117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1403648" y="5445224"/>
            <a:ext cx="210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Izotropní turbulence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187624" y="4005064"/>
            <a:ext cx="2709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Intenzita turbulence</a:t>
            </a:r>
          </a:p>
        </p:txBody>
      </p:sp>
    </p:spTree>
    <p:extLst>
      <p:ext uri="{BB962C8B-B14F-4D97-AF65-F5344CB8AC3E}">
        <p14:creationId xmlns:p14="http://schemas.microsoft.com/office/powerpoint/2010/main" val="1530408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Rychlost disipace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rate of dissipation</a:t>
            </a:r>
            <a:endParaRPr lang="cs-CZ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899592" y="2708920"/>
          <a:ext cx="1550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4" imgW="761760" imgH="253800" progId="Equation.DSMT4">
                  <p:embed/>
                </p:oleObj>
              </mc:Choice>
              <mc:Fallback>
                <p:oleObj name="Equation" r:id="rId4" imgW="761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708920"/>
                        <a:ext cx="15509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35896" y="2492896"/>
          <a:ext cx="2357438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6" imgW="1193760" imgH="507960" progId="Equation.DSMT4">
                  <p:embed/>
                </p:oleObj>
              </mc:Choice>
              <mc:Fallback>
                <p:oleObj name="Equation" r:id="rId6" imgW="119376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492896"/>
                        <a:ext cx="2357438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732240" y="3429000"/>
          <a:ext cx="1079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8" imgW="520474" imgH="215806" progId="Equation.DSMT4">
                  <p:embed/>
                </p:oleObj>
              </mc:Choice>
              <mc:Fallback>
                <p:oleObj name="Equation" r:id="rId8" imgW="520474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429000"/>
                        <a:ext cx="10795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83568" y="3789040"/>
          <a:ext cx="39624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10" imgW="2006600" imgH="508000" progId="Equation.DSMT4">
                  <p:embed/>
                </p:oleObj>
              </mc:Choice>
              <mc:Fallback>
                <p:oleObj name="Equation" r:id="rId10" imgW="20066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789040"/>
                        <a:ext cx="39624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6732240" y="5229200"/>
          <a:ext cx="188595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12" imgW="952087" imgH="545863" progId="Equation.DSMT4">
                  <p:embed/>
                </p:oleObj>
              </mc:Choice>
              <mc:Fallback>
                <p:oleObj name="Equation" r:id="rId12" imgW="952087" imgH="54586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5229200"/>
                        <a:ext cx="1885950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bdélník 14"/>
          <p:cNvSpPr/>
          <p:nvPr/>
        </p:nvSpPr>
        <p:spPr>
          <a:xfrm>
            <a:off x="5940152" y="4149080"/>
            <a:ext cx="2704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specifická rychlost disipace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4788024" y="6021288"/>
            <a:ext cx="210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Izotropní turbulence</a:t>
            </a:r>
          </a:p>
        </p:txBody>
      </p:sp>
    </p:spTree>
    <p:extLst>
      <p:ext uri="{BB962C8B-B14F-4D97-AF65-F5344CB8AC3E}">
        <p14:creationId xmlns:p14="http://schemas.microsoft.com/office/powerpoint/2010/main" val="3659088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Reynoldsovy</a:t>
            </a:r>
            <a:r>
              <a:rPr lang="cs-CZ" dirty="0"/>
              <a:t> rovnice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028233"/>
              </p:ext>
            </p:extLst>
          </p:nvPr>
        </p:nvGraphicFramePr>
        <p:xfrm>
          <a:off x="1763687" y="2340824"/>
          <a:ext cx="5516563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quation" r:id="rId4" imgW="2819160" imgH="507960" progId="Equation.DSMT4">
                  <p:embed/>
                </p:oleObj>
              </mc:Choice>
              <mc:Fallback>
                <p:oleObj name="Equation" r:id="rId4" imgW="281916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7" y="2340824"/>
                        <a:ext cx="5516563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284079"/>
              </p:ext>
            </p:extLst>
          </p:nvPr>
        </p:nvGraphicFramePr>
        <p:xfrm>
          <a:off x="1835150" y="3502427"/>
          <a:ext cx="4635500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6" imgW="2234880" imgH="533160" progId="Equation.DSMT4">
                  <p:embed/>
                </p:oleObj>
              </mc:Choice>
              <mc:Fallback>
                <p:oleObj name="Equation" r:id="rId6" imgW="22348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502427"/>
                        <a:ext cx="4635500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Skupina 15"/>
          <p:cNvGrpSpPr/>
          <p:nvPr/>
        </p:nvGrpSpPr>
        <p:grpSpPr>
          <a:xfrm>
            <a:off x="1907704" y="3646765"/>
            <a:ext cx="2174893" cy="1377444"/>
            <a:chOff x="1907704" y="3212976"/>
            <a:chExt cx="2174893" cy="1377444"/>
          </a:xfrm>
        </p:grpSpPr>
        <p:sp>
          <p:nvSpPr>
            <p:cNvPr id="8" name="Elipsa 7"/>
            <p:cNvSpPr/>
            <p:nvPr/>
          </p:nvSpPr>
          <p:spPr>
            <a:xfrm>
              <a:off x="1907704" y="3212976"/>
              <a:ext cx="2088232" cy="7920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2051720" y="4221088"/>
              <a:ext cx="20308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chemeClr val="tx2">
                      <a:lumMod val="75000"/>
                    </a:schemeClr>
                  </a:solidFill>
                </a:rPr>
                <a:t>Anizotropní část  </a:t>
              </a:r>
              <a:r>
                <a:rPr lang="cs-CZ" i="1" dirty="0" err="1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cs-CZ" i="1" baseline="-25000" dirty="0" err="1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ij</a:t>
              </a:r>
              <a:endParaRPr lang="cs-CZ" i="1" baseline="-25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TextovéPole 9"/>
          <p:cNvSpPr txBox="1"/>
          <p:nvPr/>
        </p:nvSpPr>
        <p:spPr>
          <a:xfrm>
            <a:off x="5642879" y="4654877"/>
            <a:ext cx="3274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Joseph</a:t>
            </a:r>
            <a:r>
              <a:rPr lang="cs-CZ" dirty="0"/>
              <a:t> Valentin </a:t>
            </a:r>
            <a:r>
              <a:rPr lang="cs-CZ" dirty="0" err="1"/>
              <a:t>Boussinesq</a:t>
            </a:r>
            <a:r>
              <a:rPr lang="cs-CZ" dirty="0"/>
              <a:t> 1877</a:t>
            </a:r>
          </a:p>
          <a:p>
            <a:r>
              <a:rPr lang="cs-CZ" dirty="0">
                <a:solidFill>
                  <a:srgbClr val="FF0000"/>
                </a:solidFill>
              </a:rPr>
              <a:t>hypotéza turbulentní vazkosti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67632"/>
              </p:ext>
            </p:extLst>
          </p:nvPr>
        </p:nvGraphicFramePr>
        <p:xfrm>
          <a:off x="679314" y="5637481"/>
          <a:ext cx="454501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8" imgW="2400300" imgH="508000" progId="Equation.DSMT4">
                  <p:embed/>
                </p:oleObj>
              </mc:Choice>
              <mc:Fallback>
                <p:oleObj name="Equation" r:id="rId8" imgW="2400300" imgH="508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314" y="5637481"/>
                        <a:ext cx="4545012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5580112" y="5589240"/>
          <a:ext cx="27241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10" imgW="1422400" imgH="254000" progId="Equation.DSMT4">
                  <p:embed/>
                </p:oleObj>
              </mc:Choice>
              <mc:Fallback>
                <p:oleObj name="Equation" r:id="rId10" imgW="1422400" imgH="254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589240"/>
                        <a:ext cx="27241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5580112" y="6165304"/>
          <a:ext cx="19685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12" imgW="1066337" imgH="253890" progId="Equation.DSMT4">
                  <p:embed/>
                </p:oleObj>
              </mc:Choice>
              <mc:Fallback>
                <p:oleObj name="Equation" r:id="rId12" imgW="1066337" imgH="25389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6165304"/>
                        <a:ext cx="19685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674151"/>
              </p:ext>
            </p:extLst>
          </p:nvPr>
        </p:nvGraphicFramePr>
        <p:xfrm>
          <a:off x="2654300" y="1271588"/>
          <a:ext cx="3835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14" imgW="1917360" imgH="469800" progId="Equation.DSMT4">
                  <p:embed/>
                </p:oleObj>
              </mc:Choice>
              <mc:Fallback>
                <p:oleObj name="Equation" r:id="rId14" imgW="191736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1271588"/>
                        <a:ext cx="38354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Turbulentní vazkost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Molekulární vazkost – materiálová „konstanta“, vlastnost </a:t>
            </a:r>
            <a:r>
              <a:rPr lang="cs-CZ" b="1" dirty="0">
                <a:solidFill>
                  <a:srgbClr val="FF0000"/>
                </a:solidFill>
              </a:rPr>
              <a:t>tekutiny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Turbulentní vazkost – vlastnost </a:t>
            </a:r>
            <a:r>
              <a:rPr lang="cs-CZ" b="1" dirty="0">
                <a:solidFill>
                  <a:srgbClr val="FF0000"/>
                </a:solidFill>
              </a:rPr>
              <a:t>proudění</a:t>
            </a:r>
          </a:p>
          <a:p>
            <a:pPr lvl="1"/>
            <a:r>
              <a:rPr lang="cs-CZ" dirty="0"/>
              <a:t>Funkcí prostorové souřadnice</a:t>
            </a:r>
          </a:p>
          <a:p>
            <a:pPr lvl="1"/>
            <a:r>
              <a:rPr lang="cs-CZ" dirty="0"/>
              <a:t>Funkcí času (nestacionární případ)</a:t>
            </a:r>
          </a:p>
          <a:p>
            <a:pPr lvl="1"/>
            <a:r>
              <a:rPr lang="cs-CZ" dirty="0"/>
              <a:t>Je </a:t>
            </a:r>
            <a:r>
              <a:rPr lang="cs-CZ" b="1" dirty="0">
                <a:solidFill>
                  <a:srgbClr val="FF0000"/>
                </a:solidFill>
              </a:rPr>
              <a:t>řešením</a:t>
            </a:r>
            <a:r>
              <a:rPr lang="cs-CZ" dirty="0"/>
              <a:t> úlohy</a:t>
            </a:r>
          </a:p>
          <a:p>
            <a:pPr lvl="1"/>
            <a:r>
              <a:rPr lang="cs-CZ" dirty="0"/>
              <a:t>Je </a:t>
            </a:r>
            <a:r>
              <a:rPr lang="cs-CZ" b="1" dirty="0">
                <a:solidFill>
                  <a:srgbClr val="FF0000"/>
                </a:solidFill>
              </a:rPr>
              <a:t>vstupní veličinou </a:t>
            </a:r>
            <a:r>
              <a:rPr lang="cs-CZ" dirty="0"/>
              <a:t>úlohy</a:t>
            </a: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481407"/>
              </p:ext>
            </p:extLst>
          </p:nvPr>
        </p:nvGraphicFramePr>
        <p:xfrm>
          <a:off x="6228184" y="1162050"/>
          <a:ext cx="27241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quation" r:id="rId4" imgW="1422400" imgH="254000" progId="Equation.DSMT4">
                  <p:embed/>
                </p:oleObj>
              </mc:Choice>
              <mc:Fallback>
                <p:oleObj name="Equation" r:id="rId4" imgW="14224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162050"/>
                        <a:ext cx="27241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611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4572000" y="3212976"/>
            <a:ext cx="3312368" cy="50405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Prandtlova</a:t>
            </a:r>
            <a:r>
              <a:rPr lang="cs-CZ" dirty="0"/>
              <a:t> směšovací délka</a:t>
            </a:r>
          </a:p>
        </p:txBody>
      </p:sp>
      <p:sp>
        <p:nvSpPr>
          <p:cNvPr id="21" name="Zástupný symbol pro obsah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Odhad 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2339752" y="3429000"/>
          <a:ext cx="1593850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5" imgW="787320" imgH="482400" progId="Equation.DSMT4">
                  <p:embed/>
                </p:oleObj>
              </mc:Choice>
              <mc:Fallback>
                <p:oleObj name="Equation" r:id="rId5" imgW="78732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429000"/>
                        <a:ext cx="1593850" cy="963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Přímá spojovací čára 5"/>
          <p:cNvCxnSpPr/>
          <p:nvPr/>
        </p:nvCxnSpPr>
        <p:spPr>
          <a:xfrm>
            <a:off x="4572000" y="3212976"/>
            <a:ext cx="331236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4644008" y="3212976"/>
            <a:ext cx="38164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5400000" flipH="1" flipV="1">
            <a:off x="4031940" y="2672916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8100392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211960" y="21328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" name="Šipka doprava 15"/>
          <p:cNvSpPr/>
          <p:nvPr/>
        </p:nvSpPr>
        <p:spPr>
          <a:xfrm>
            <a:off x="5868144" y="2708920"/>
            <a:ext cx="115212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6444208" y="23488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19" name="Přímá spojovací čára 18"/>
          <p:cNvCxnSpPr/>
          <p:nvPr/>
        </p:nvCxnSpPr>
        <p:spPr>
          <a:xfrm rot="5400000" flipH="1" flipV="1">
            <a:off x="5040052" y="2384884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Volný tvar 19"/>
          <p:cNvSpPr/>
          <p:nvPr/>
        </p:nvSpPr>
        <p:spPr>
          <a:xfrm>
            <a:off x="5876144" y="1521502"/>
            <a:ext cx="1641423" cy="1678898"/>
          </a:xfrm>
          <a:custGeom>
            <a:avLst/>
            <a:gdLst>
              <a:gd name="connsiteX0" fmla="*/ 0 w 1641423"/>
              <a:gd name="connsiteY0" fmla="*/ 1678898 h 1678898"/>
              <a:gd name="connsiteX1" fmla="*/ 704538 w 1641423"/>
              <a:gd name="connsiteY1" fmla="*/ 1551482 h 1678898"/>
              <a:gd name="connsiteX2" fmla="*/ 1184223 w 1641423"/>
              <a:gd name="connsiteY2" fmla="*/ 1214203 h 1678898"/>
              <a:gd name="connsiteX3" fmla="*/ 1499017 w 1641423"/>
              <a:gd name="connsiteY3" fmla="*/ 472190 h 1678898"/>
              <a:gd name="connsiteX4" fmla="*/ 1641423 w 1641423"/>
              <a:gd name="connsiteY4" fmla="*/ 0 h 1678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1423" h="1678898">
                <a:moveTo>
                  <a:pt x="0" y="1678898"/>
                </a:moveTo>
                <a:cubicBezTo>
                  <a:pt x="253584" y="1653914"/>
                  <a:pt x="507168" y="1628931"/>
                  <a:pt x="704538" y="1551482"/>
                </a:cubicBezTo>
                <a:cubicBezTo>
                  <a:pt x="901909" y="1474033"/>
                  <a:pt x="1051810" y="1394085"/>
                  <a:pt x="1184223" y="1214203"/>
                </a:cubicBezTo>
                <a:cubicBezTo>
                  <a:pt x="1316636" y="1034321"/>
                  <a:pt x="1422817" y="674557"/>
                  <a:pt x="1499017" y="472190"/>
                </a:cubicBezTo>
                <a:cubicBezTo>
                  <a:pt x="1575217" y="269823"/>
                  <a:pt x="1608320" y="134911"/>
                  <a:pt x="1641423" y="0"/>
                </a:cubicBezTo>
              </a:path>
            </a:pathLst>
          </a:cu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2" name="Object 1"/>
          <p:cNvGraphicFramePr>
            <a:graphicFrameLocks noChangeAspect="1"/>
          </p:cNvGraphicFramePr>
          <p:nvPr/>
        </p:nvGraphicFramePr>
        <p:xfrm>
          <a:off x="2267744" y="1700808"/>
          <a:ext cx="3079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7" imgW="152280" imgH="228600" progId="Equation.DSMT4">
                  <p:embed/>
                </p:oleObj>
              </mc:Choice>
              <mc:Fallback>
                <p:oleObj name="Equation" r:id="rId7" imgW="15228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700808"/>
                        <a:ext cx="3079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4716016" y="3284984"/>
            <a:ext cx="1369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Mezní vrstva</a:t>
            </a:r>
          </a:p>
        </p:txBody>
      </p:sp>
      <p:grpSp>
        <p:nvGrpSpPr>
          <p:cNvPr id="28" name="Skupina 27"/>
          <p:cNvGrpSpPr/>
          <p:nvPr/>
        </p:nvGrpSpPr>
        <p:grpSpPr>
          <a:xfrm>
            <a:off x="5220072" y="4149080"/>
            <a:ext cx="2346990" cy="1966912"/>
            <a:chOff x="4267200" y="4117901"/>
            <a:chExt cx="2346990" cy="1966912"/>
          </a:xfrm>
        </p:grpSpPr>
        <p:cxnSp>
          <p:nvCxnSpPr>
            <p:cNvPr id="51204" name="AutoShape 4"/>
            <p:cNvCxnSpPr>
              <a:cxnSpLocks noChangeShapeType="1"/>
            </p:cNvCxnSpPr>
            <p:nvPr/>
          </p:nvCxnSpPr>
          <p:spPr bwMode="auto">
            <a:xfrm>
              <a:off x="4268788" y="5991275"/>
              <a:ext cx="22860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51205" name="Freeform 5"/>
            <p:cNvSpPr>
              <a:spLocks/>
            </p:cNvSpPr>
            <p:nvPr/>
          </p:nvSpPr>
          <p:spPr bwMode="auto">
            <a:xfrm>
              <a:off x="4572000" y="4437112"/>
              <a:ext cx="1625600" cy="12223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364" y="815"/>
                </a:cxn>
                <a:cxn ang="0">
                  <a:pos x="2187" y="1390"/>
                </a:cxn>
                <a:cxn ang="0">
                  <a:pos x="2561" y="1925"/>
                </a:cxn>
              </a:cxnLst>
              <a:rect l="0" t="0" r="r" b="b"/>
              <a:pathLst>
                <a:path w="2561" h="1925">
                  <a:moveTo>
                    <a:pt x="4" y="0"/>
                  </a:moveTo>
                  <a:cubicBezTo>
                    <a:pt x="4" y="271"/>
                    <a:pt x="0" y="583"/>
                    <a:pt x="364" y="815"/>
                  </a:cubicBezTo>
                  <a:cubicBezTo>
                    <a:pt x="728" y="1047"/>
                    <a:pt x="1821" y="1205"/>
                    <a:pt x="2187" y="1390"/>
                  </a:cubicBezTo>
                  <a:cubicBezTo>
                    <a:pt x="2550" y="1571"/>
                    <a:pt x="2483" y="1814"/>
                    <a:pt x="2561" y="1925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51206" name="AutoShape 6"/>
            <p:cNvCxnSpPr>
              <a:cxnSpLocks noChangeShapeType="1"/>
            </p:cNvCxnSpPr>
            <p:nvPr/>
          </p:nvCxnSpPr>
          <p:spPr bwMode="auto">
            <a:xfrm>
              <a:off x="4421188" y="4437112"/>
              <a:ext cx="17526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51207" name="Freeform 7" descr="50%"/>
            <p:cNvSpPr>
              <a:spLocks/>
            </p:cNvSpPr>
            <p:nvPr/>
          </p:nvSpPr>
          <p:spPr bwMode="auto">
            <a:xfrm>
              <a:off x="4573588" y="5602337"/>
              <a:ext cx="1662112" cy="388938"/>
            </a:xfrm>
            <a:custGeom>
              <a:avLst/>
              <a:gdLst/>
              <a:ahLst/>
              <a:cxnLst>
                <a:cxn ang="0">
                  <a:pos x="0" y="613"/>
                </a:cxn>
                <a:cxn ang="0">
                  <a:pos x="424" y="513"/>
                </a:cxn>
                <a:cxn ang="0">
                  <a:pos x="2379" y="438"/>
                </a:cxn>
                <a:cxn ang="0">
                  <a:pos x="2534" y="28"/>
                </a:cxn>
                <a:cxn ang="0">
                  <a:pos x="2619" y="608"/>
                </a:cxn>
              </a:cxnLst>
              <a:rect l="0" t="0" r="r" b="b"/>
              <a:pathLst>
                <a:path w="2619" h="613">
                  <a:moveTo>
                    <a:pt x="0" y="613"/>
                  </a:moveTo>
                  <a:cubicBezTo>
                    <a:pt x="71" y="596"/>
                    <a:pt x="124" y="543"/>
                    <a:pt x="424" y="513"/>
                  </a:cubicBezTo>
                  <a:cubicBezTo>
                    <a:pt x="724" y="483"/>
                    <a:pt x="2144" y="513"/>
                    <a:pt x="2379" y="438"/>
                  </a:cubicBezTo>
                  <a:cubicBezTo>
                    <a:pt x="2614" y="363"/>
                    <a:pt x="2489" y="0"/>
                    <a:pt x="2534" y="28"/>
                  </a:cubicBezTo>
                  <a:cubicBezTo>
                    <a:pt x="2574" y="56"/>
                    <a:pt x="2601" y="487"/>
                    <a:pt x="2619" y="608"/>
                  </a:cubicBezTo>
                </a:path>
              </a:pathLst>
            </a:custGeom>
            <a:pattFill prst="pct50">
              <a:fgClr>
                <a:srgbClr val="000000"/>
              </a:fgClr>
              <a:bgClr>
                <a:srgbClr val="FFFFFF"/>
              </a:bgClr>
            </a:patt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4878388" y="4437112"/>
              <a:ext cx="16002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hranice mezní vrstvy</a:t>
              </a: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9" name="Text Box 9"/>
            <p:cNvSpPr txBox="1">
              <a:spLocks noChangeArrowheads="1"/>
            </p:cNvSpPr>
            <p:nvPr/>
          </p:nvSpPr>
          <p:spPr bwMode="auto">
            <a:xfrm>
              <a:off x="6249988" y="5680125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cs-CZ" sz="18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51210" name="Text Box 10"/>
            <p:cNvSpPr txBox="1">
              <a:spLocks noChangeArrowheads="1"/>
            </p:cNvSpPr>
            <p:nvPr/>
          </p:nvSpPr>
          <p:spPr bwMode="auto">
            <a:xfrm>
              <a:off x="5716588" y="4954637"/>
              <a:ext cx="4491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cs typeface="Arial" pitchFamily="34" charset="0"/>
                </a:rPr>
                <a:t>t</a:t>
              </a:r>
              <a:r>
                <a:rPr kumimoji="0" lang="cs-CZ" sz="18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tot</a:t>
              </a:r>
              <a:endParaRPr kumimoji="0" lang="cs-CZ" sz="18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1211" name="Text Box 11"/>
            <p:cNvSpPr txBox="1">
              <a:spLocks noChangeArrowheads="1"/>
            </p:cNvSpPr>
            <p:nvPr/>
          </p:nvSpPr>
          <p:spPr bwMode="auto">
            <a:xfrm>
              <a:off x="5360988" y="5618212"/>
              <a:ext cx="3289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cs typeface="Arial" pitchFamily="34" charset="0"/>
                </a:rPr>
                <a:t>t</a:t>
              </a:r>
              <a:r>
                <a:rPr kumimoji="0" lang="cs-CZ" sz="18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cs-CZ" sz="18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1212" name="AutoShape 12"/>
            <p:cNvCxnSpPr>
              <a:cxnSpLocks noChangeShapeType="1"/>
            </p:cNvCxnSpPr>
            <p:nvPr/>
          </p:nvCxnSpPr>
          <p:spPr bwMode="auto">
            <a:xfrm flipV="1">
              <a:off x="4572000" y="4221088"/>
              <a:ext cx="0" cy="18637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51213" name="Text Box 13"/>
            <p:cNvSpPr txBox="1">
              <a:spLocks noChangeArrowheads="1"/>
            </p:cNvSpPr>
            <p:nvPr/>
          </p:nvSpPr>
          <p:spPr bwMode="auto">
            <a:xfrm>
              <a:off x="4267200" y="4117901"/>
              <a:ext cx="36420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cs-CZ" sz="18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53730A7-4D79-418F-87A4-16F92B4A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Turbulentní vazkost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12F813D-544D-4713-95F5-3FA77FF46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Definice:</a:t>
            </a:r>
          </a:p>
          <a:p>
            <a:endParaRPr lang="cs-CZ" dirty="0"/>
          </a:p>
          <a:p>
            <a:r>
              <a:rPr lang="cs-CZ" dirty="0"/>
              <a:t>Turbulentní kinetická energie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  <a:p>
            <a:r>
              <a:rPr lang="cs-CZ" dirty="0"/>
              <a:t>Rychlost disipace </a:t>
            </a:r>
            <a:r>
              <a:rPr lang="cs-CZ" i="1" dirty="0">
                <a:latin typeface="Symbol" panose="05050102010706020507" pitchFamily="18" charset="2"/>
              </a:rPr>
              <a:t>e</a:t>
            </a:r>
          </a:p>
          <a:p>
            <a:r>
              <a:rPr lang="cs-CZ" dirty="0"/>
              <a:t>Specifická rychlost disipace </a:t>
            </a:r>
            <a:r>
              <a:rPr lang="cs-CZ" i="1">
                <a:latin typeface="Symbol" panose="05050102010706020507" pitchFamily="18" charset="2"/>
              </a:rPr>
              <a:t>w  </a:t>
            </a:r>
            <a:r>
              <a:rPr lang="cs-CZ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cs-CZ" i="1">
                <a:latin typeface="Symbol" panose="05050102010706020507" pitchFamily="18" charset="2"/>
              </a:rPr>
              <a:t> </a:t>
            </a:r>
            <a:r>
              <a:rPr lang="cs-CZ" i="1" dirty="0">
                <a:latin typeface="Symbol" panose="05050102010706020507" pitchFamily="18" charset="2"/>
              </a:rPr>
              <a:t>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xmlns="" id="{54322054-93F7-47DE-AF6A-7ACAD5433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49266"/>
              </p:ext>
            </p:extLst>
          </p:nvPr>
        </p:nvGraphicFramePr>
        <p:xfrm>
          <a:off x="3563888" y="1462238"/>
          <a:ext cx="4291920" cy="106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quation" r:id="rId3" imgW="2145960" imgH="533160" progId="Equation.DSMT4">
                  <p:embed/>
                </p:oleObj>
              </mc:Choice>
              <mc:Fallback>
                <p:oleObj name="Equation" r:id="rId3" imgW="21459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1462238"/>
                        <a:ext cx="4291920" cy="1066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xmlns="" id="{91579A95-FFD8-4620-B09B-9DB0200B9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0623"/>
              </p:ext>
            </p:extLst>
          </p:nvPr>
        </p:nvGraphicFramePr>
        <p:xfrm>
          <a:off x="5773568" y="4838760"/>
          <a:ext cx="20822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5" imgW="1041120" imgH="419040" progId="Equation.DSMT4">
                  <p:embed/>
                </p:oleObj>
              </mc:Choice>
              <mc:Fallback>
                <p:oleObj name="Equation" r:id="rId5" imgW="10411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73568" y="4838760"/>
                        <a:ext cx="208224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22212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Transportní rovnice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Advekce</a:t>
            </a:r>
          </a:p>
          <a:p>
            <a:endParaRPr lang="cs-CZ" dirty="0"/>
          </a:p>
          <a:p>
            <a:r>
              <a:rPr lang="cs-CZ" dirty="0"/>
              <a:t>Produkce</a:t>
            </a:r>
          </a:p>
          <a:p>
            <a:endParaRPr lang="cs-CZ" dirty="0"/>
          </a:p>
          <a:p>
            <a:r>
              <a:rPr lang="cs-CZ" dirty="0"/>
              <a:t>Transport</a:t>
            </a:r>
          </a:p>
          <a:p>
            <a:endParaRPr lang="cs-CZ" dirty="0"/>
          </a:p>
          <a:p>
            <a:r>
              <a:rPr lang="cs-CZ" dirty="0"/>
              <a:t>Disipace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763688" y="23488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61781"/>
              </p:ext>
            </p:extLst>
          </p:nvPr>
        </p:nvGraphicFramePr>
        <p:xfrm>
          <a:off x="2963523" y="1336035"/>
          <a:ext cx="2208842" cy="355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r:id="rId4" imgW="1104421" imgH="177723" progId="Equation.DSMT4">
                  <p:embed/>
                </p:oleObj>
              </mc:Choice>
              <mc:Fallback>
                <p:oleObj r:id="rId4" imgW="1104421" imgH="177723" progId="Equation.DSMT4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523" y="1336035"/>
                        <a:ext cx="2208842" cy="355446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104241"/>
              </p:ext>
            </p:extLst>
          </p:nvPr>
        </p:nvGraphicFramePr>
        <p:xfrm>
          <a:off x="2864532" y="1916832"/>
          <a:ext cx="1345616" cy="964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r:id="rId6" imgW="672808" imgH="482391" progId="Equation.DSMT4">
                  <p:embed/>
                </p:oleObj>
              </mc:Choice>
              <mc:Fallback>
                <p:oleObj r:id="rId6" imgW="672808" imgH="482391" progId="Equation.DSMT4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4532" y="1916832"/>
                        <a:ext cx="1345616" cy="9647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752990"/>
              </p:ext>
            </p:extLst>
          </p:nvPr>
        </p:nvGraphicFramePr>
        <p:xfrm>
          <a:off x="2889604" y="2955701"/>
          <a:ext cx="1244060" cy="964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r:id="rId8" imgW="622030" imgH="482391" progId="Equation.DSMT4">
                  <p:embed/>
                </p:oleObj>
              </mc:Choice>
              <mc:Fallback>
                <p:oleObj r:id="rId8" imgW="622030" imgH="482391" progId="Equation.DSMT4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604" y="2955701"/>
                        <a:ext cx="1244060" cy="9647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056556"/>
              </p:ext>
            </p:extLst>
          </p:nvPr>
        </p:nvGraphicFramePr>
        <p:xfrm>
          <a:off x="2910745" y="4025788"/>
          <a:ext cx="2792788" cy="106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r:id="rId10" imgW="1396394" imgH="533169" progId="Equation.DSMT4">
                  <p:embed/>
                </p:oleObj>
              </mc:Choice>
              <mc:Fallback>
                <p:oleObj r:id="rId10" imgW="1396394" imgH="533169" progId="Equation.DSMT4">
                  <p:embed/>
                  <p:pic>
                    <p:nvPicPr>
                      <p:cNvPr id="0" name="Object 11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745" y="4025788"/>
                        <a:ext cx="2792788" cy="1066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493539"/>
              </p:ext>
            </p:extLst>
          </p:nvPr>
        </p:nvGraphicFramePr>
        <p:xfrm>
          <a:off x="2913856" y="5197431"/>
          <a:ext cx="39624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12" imgW="2006600" imgH="508000" progId="Equation.DSMT4">
                  <p:embed/>
                </p:oleObj>
              </mc:Choice>
              <mc:Fallback>
                <p:oleObj name="Equation" r:id="rId12" imgW="20066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856" y="5197431"/>
                        <a:ext cx="39624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955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Turbulence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Statistika – časově střední veličiny</a:t>
            </a:r>
          </a:p>
          <a:p>
            <a:pPr lvl="1"/>
            <a:r>
              <a:rPr lang="cs-CZ" dirty="0"/>
              <a:t>Střední hodnota</a:t>
            </a:r>
          </a:p>
          <a:p>
            <a:pPr lvl="1"/>
            <a:r>
              <a:rPr lang="cs-CZ" dirty="0"/>
              <a:t>Rozptyl</a:t>
            </a:r>
          </a:p>
          <a:p>
            <a:endParaRPr lang="cs-CZ" dirty="0"/>
          </a:p>
        </p:txBody>
      </p:sp>
      <p:pic>
        <p:nvPicPr>
          <p:cNvPr id="4" name="Obrázek 3" descr="JiCF_strea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2060848"/>
            <a:ext cx="3733324" cy="2947035"/>
          </a:xfrm>
          <a:prstGeom prst="rect">
            <a:avLst/>
          </a:prstGeom>
        </p:spPr>
      </p:pic>
      <p:pic>
        <p:nvPicPr>
          <p:cNvPr id="5" name="Obrázek 4" descr="JiCF_mean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3645024"/>
            <a:ext cx="3745706" cy="2755106"/>
          </a:xfrm>
          <a:prstGeom prst="rect">
            <a:avLst/>
          </a:prstGeom>
        </p:spPr>
      </p:pic>
      <p:pic>
        <p:nvPicPr>
          <p:cNvPr id="6" name="Obrázek 5" descr="JiCF_turb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7544" y="3717032"/>
            <a:ext cx="3727133" cy="2612708"/>
          </a:xfrm>
          <a:prstGeom prst="rect">
            <a:avLst/>
          </a:prstGeom>
        </p:spPr>
      </p:pic>
      <p:cxnSp>
        <p:nvCxnSpPr>
          <p:cNvPr id="9" name="Přímá spojovací šipka 8"/>
          <p:cNvCxnSpPr/>
          <p:nvPr/>
        </p:nvCxnSpPr>
        <p:spPr>
          <a:xfrm>
            <a:off x="3707904" y="2564904"/>
            <a:ext cx="1224136" cy="576064"/>
          </a:xfrm>
          <a:prstGeom prst="straightConnector1">
            <a:avLst/>
          </a:prstGeom>
          <a:ln w="635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1727684" y="3320988"/>
            <a:ext cx="504056" cy="144016"/>
          </a:xfrm>
          <a:prstGeom prst="straightConnector1">
            <a:avLst/>
          </a:prstGeom>
          <a:ln w="635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Reynoldsův</a:t>
            </a:r>
            <a:r>
              <a:rPr lang="cs-CZ" dirty="0"/>
              <a:t> rozklad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Rozklad </a:t>
            </a:r>
          </a:p>
          <a:p>
            <a:pPr lvl="1"/>
            <a:r>
              <a:rPr lang="cs-CZ" dirty="0"/>
              <a:t>Střední hodnota</a:t>
            </a:r>
          </a:p>
          <a:p>
            <a:pPr lvl="1"/>
            <a:r>
              <a:rPr lang="cs-CZ" dirty="0"/>
              <a:t>Fluktuace</a:t>
            </a:r>
          </a:p>
          <a:p>
            <a:r>
              <a:rPr lang="cs-CZ" dirty="0"/>
              <a:t>Vlastnosti </a:t>
            </a:r>
          </a:p>
          <a:p>
            <a:pPr>
              <a:buNone/>
            </a:pPr>
            <a:endParaRPr lang="cs-CZ" dirty="0"/>
          </a:p>
          <a:p>
            <a:r>
              <a:rPr lang="cs-CZ" dirty="0" err="1"/>
              <a:t>NS</a:t>
            </a:r>
            <a:r>
              <a:rPr lang="cs-CZ" dirty="0"/>
              <a:t> </a:t>
            </a:r>
            <a:r>
              <a:rPr lang="cs-CZ" dirty="0" err="1"/>
              <a:t>rice</a:t>
            </a: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2555776" y="1628800"/>
          <a:ext cx="6334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317160" imgH="253800" progId="Equation.DSMT4">
                  <p:embed/>
                </p:oleObj>
              </mc:Choice>
              <mc:Fallback>
                <p:oleObj name="Equation" r:id="rId4" imgW="31716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628800"/>
                        <a:ext cx="633413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4400550" y="2206700"/>
          <a:ext cx="2540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26720" imgH="215640" progId="Equation.DSMT4">
                  <p:embed/>
                </p:oleObj>
              </mc:Choice>
              <mc:Fallback>
                <p:oleObj name="Equation" r:id="rId6" imgW="126720" imgH="215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2206700"/>
                        <a:ext cx="2540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4186238" y="2706563"/>
          <a:ext cx="68421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342720" imgH="253800" progId="Equation.DSMT4">
                  <p:embed/>
                </p:oleObj>
              </mc:Choice>
              <mc:Fallback>
                <p:oleObj name="Equation" r:id="rId8" imgW="34272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2706563"/>
                        <a:ext cx="684212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2987824" y="3212976"/>
          <a:ext cx="195103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977760" imgH="266400" progId="Equation.DSMT4">
                  <p:embed/>
                </p:oleObj>
              </mc:Choice>
              <mc:Fallback>
                <p:oleObj name="Equation" r:id="rId10" imgW="97776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1951038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5940152" y="3250679"/>
          <a:ext cx="11398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571320" imgH="558720" progId="Equation.DSMT4">
                  <p:embed/>
                </p:oleObj>
              </mc:Choice>
              <mc:Fallback>
                <p:oleObj name="Equation" r:id="rId12" imgW="571320" imgH="55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250679"/>
                        <a:ext cx="1139825" cy="111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2915816" y="3717032"/>
          <a:ext cx="207803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041120" imgH="330120" progId="Equation.DSMT4">
                  <p:embed/>
                </p:oleObj>
              </mc:Choice>
              <mc:Fallback>
                <p:oleObj name="Equation" r:id="rId14" imgW="10411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717032"/>
                        <a:ext cx="2078038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519363" y="4697388"/>
          <a:ext cx="32654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523880" imgH="266400" progId="Equation.DSMT4">
                  <p:embed/>
                </p:oleObj>
              </mc:Choice>
              <mc:Fallback>
                <p:oleObj name="Equation" r:id="rId16" imgW="152388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363" y="4697388"/>
                        <a:ext cx="3265487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510780" y="5301208"/>
          <a:ext cx="27813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1562040" imgH="253800" progId="Equation.DSMT4">
                  <p:embed/>
                </p:oleObj>
              </mc:Choice>
              <mc:Fallback>
                <p:oleObj name="Equation" r:id="rId18" imgW="156204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0780" y="5301208"/>
                        <a:ext cx="2781300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Středování souboru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Veličina </a:t>
            </a:r>
          </a:p>
          <a:p>
            <a:r>
              <a:rPr lang="cs-CZ" i="1" dirty="0"/>
              <a:t>Ensemble </a:t>
            </a:r>
            <a:r>
              <a:rPr lang="cs-CZ" i="1" dirty="0" err="1"/>
              <a:t>average</a:t>
            </a:r>
            <a:endParaRPr lang="cs-CZ" i="1" dirty="0"/>
          </a:p>
          <a:p>
            <a:r>
              <a:rPr lang="cs-CZ" dirty="0"/>
              <a:t>Ergodický proces</a:t>
            </a:r>
          </a:p>
          <a:p>
            <a:r>
              <a:rPr lang="cs-CZ" dirty="0" err="1"/>
              <a:t>Estimátor</a:t>
            </a:r>
            <a:r>
              <a:rPr lang="cs-CZ" dirty="0"/>
              <a:t> 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411413" y="1628775"/>
          <a:ext cx="69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17160" imgH="253800" progId="Equation.DSMT4">
                  <p:embed/>
                </p:oleObj>
              </mc:Choice>
              <mc:Fallback>
                <p:oleObj name="Equation" r:id="rId4" imgW="317160" imgH="253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628775"/>
                        <a:ext cx="698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211960" y="2060848"/>
          <a:ext cx="15303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812520" imgH="431640" progId="Equation.DSMT4">
                  <p:embed/>
                </p:oleObj>
              </mc:Choice>
              <mc:Fallback>
                <p:oleObj name="Equation" r:id="rId6" imgW="81252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060848"/>
                        <a:ext cx="153035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283968" y="3356992"/>
          <a:ext cx="7016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380835" imgH="253890" progId="Equation.DSMT4">
                  <p:embed/>
                </p:oleObj>
              </mc:Choice>
              <mc:Fallback>
                <p:oleObj name="Equation" r:id="rId8" imgW="380835" imgH="25389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356992"/>
                        <a:ext cx="701675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5" name="Object 7"/>
          <p:cNvGraphicFramePr>
            <a:graphicFrameLocks/>
          </p:cNvGraphicFramePr>
          <p:nvPr/>
        </p:nvGraphicFramePr>
        <p:xfrm>
          <a:off x="4345806" y="2924175"/>
          <a:ext cx="7302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482400" imgH="253800" progId="Equation.DSMT4">
                  <p:embed/>
                </p:oleObj>
              </mc:Choice>
              <mc:Fallback>
                <p:oleObj name="Equation" r:id="rId10" imgW="482400" imgH="253800" progId="Equation.DSMT4">
                  <p:embed/>
                  <p:pic>
                    <p:nvPicPr>
                      <p:cNvPr id="0" name="Picture 7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5806" y="2924175"/>
                        <a:ext cx="7302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411760" y="4941168"/>
          <a:ext cx="32369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562040" imgH="291960" progId="Equation.DSMT4">
                  <p:embed/>
                </p:oleObj>
              </mc:Choice>
              <mc:Fallback>
                <p:oleObj name="Equation" r:id="rId12" imgW="1562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941168"/>
                        <a:ext cx="323691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370138" y="3967163"/>
          <a:ext cx="49577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2577960" imgH="431640" progId="Equation.DSMT4">
                  <p:embed/>
                </p:oleObj>
              </mc:Choice>
              <mc:Fallback>
                <p:oleObj name="Equation" r:id="rId14" imgW="2577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3967163"/>
                        <a:ext cx="4957762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6300192" y="5229200"/>
            <a:ext cx="1989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volba </a:t>
            </a:r>
            <a:r>
              <a:rPr lang="cs-CZ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T,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Středování souboru</a:t>
            </a:r>
            <a:br>
              <a:rPr lang="cs-CZ" dirty="0"/>
            </a:br>
            <a:r>
              <a:rPr lang="cs-CZ" dirty="0"/>
              <a:t>volba n a 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cs-CZ" dirty="0"/>
              <a:t>Statisticky nezávislé 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&gt; 200</a:t>
            </a:r>
          </a:p>
          <a:p>
            <a:r>
              <a:rPr lang="cs-CZ" dirty="0" err="1">
                <a:latin typeface="Times New Roman" pitchFamily="18" charset="0"/>
                <a:cs typeface="Times New Roman" pitchFamily="18" charset="0"/>
              </a:rPr>
              <a:t>Pseudoperiodický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sig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&gt;&gt;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smax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80928"/>
            <a:ext cx="8964488" cy="2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5013176"/>
            <a:ext cx="3486281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Skupina 29"/>
          <p:cNvGrpSpPr/>
          <p:nvPr/>
        </p:nvGrpSpPr>
        <p:grpSpPr>
          <a:xfrm>
            <a:off x="6516216" y="5805264"/>
            <a:ext cx="864096" cy="821705"/>
            <a:chOff x="6516216" y="5805264"/>
            <a:chExt cx="864096" cy="821705"/>
          </a:xfrm>
        </p:grpSpPr>
        <p:sp>
          <p:nvSpPr>
            <p:cNvPr id="19" name="TextovéPole 18"/>
            <p:cNvSpPr txBox="1"/>
            <p:nvPr/>
          </p:nvSpPr>
          <p:spPr>
            <a:xfrm>
              <a:off x="6516216" y="6165304"/>
              <a:ext cx="7906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i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cs-CZ" sz="2400" baseline="-250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smax</a:t>
              </a:r>
              <a:endParaRPr lang="cs-CZ" sz="2400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Pravoúhlá spojovací čára 20"/>
            <p:cNvCxnSpPr/>
            <p:nvPr/>
          </p:nvCxnSpPr>
          <p:spPr>
            <a:xfrm rot="5400000" flipH="1" flipV="1">
              <a:off x="7020272" y="6021288"/>
              <a:ext cx="576064" cy="14401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Skupina 28"/>
          <p:cNvGrpSpPr/>
          <p:nvPr/>
        </p:nvGrpSpPr>
        <p:grpSpPr>
          <a:xfrm>
            <a:off x="2771800" y="4005064"/>
            <a:ext cx="1296144" cy="461665"/>
            <a:chOff x="2771800" y="4005064"/>
            <a:chExt cx="1296144" cy="461665"/>
          </a:xfrm>
        </p:grpSpPr>
        <p:cxnSp>
          <p:nvCxnSpPr>
            <p:cNvPr id="23" name="Přímá spojovací šipka 22"/>
            <p:cNvCxnSpPr/>
            <p:nvPr/>
          </p:nvCxnSpPr>
          <p:spPr>
            <a:xfrm>
              <a:off x="2771800" y="4437112"/>
              <a:ext cx="1296144" cy="1588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ovéPole 23"/>
            <p:cNvSpPr txBox="1"/>
            <p:nvPr/>
          </p:nvSpPr>
          <p:spPr>
            <a:xfrm>
              <a:off x="3131840" y="4005064"/>
              <a:ext cx="7906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i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cs-CZ" sz="2400" baseline="-250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smax</a:t>
              </a:r>
              <a:endParaRPr lang="cs-CZ" sz="2400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4427984" y="6488668"/>
            <a:ext cx="107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spektrum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5319118" y="2996952"/>
            <a:ext cx="57018" cy="1872208"/>
          </a:xfrm>
          <a:prstGeom prst="rect">
            <a:avLst/>
          </a:prstGeom>
          <a:solidFill>
            <a:schemeClr val="accent6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vojový diagram: nebo 19"/>
          <p:cNvSpPr/>
          <p:nvPr/>
        </p:nvSpPr>
        <p:spPr>
          <a:xfrm>
            <a:off x="5277090" y="3284984"/>
            <a:ext cx="144016" cy="144016"/>
          </a:xfrm>
          <a:prstGeom prst="flowChar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1403648" y="2996952"/>
            <a:ext cx="57018" cy="1872208"/>
          </a:xfrm>
          <a:prstGeom prst="rect">
            <a:avLst/>
          </a:prstGeom>
          <a:solidFill>
            <a:srgbClr val="00B0F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ývojový diagram: nebo 24"/>
          <p:cNvSpPr/>
          <p:nvPr/>
        </p:nvSpPr>
        <p:spPr>
          <a:xfrm>
            <a:off x="1366173" y="4285601"/>
            <a:ext cx="144016" cy="144016"/>
          </a:xfrm>
          <a:prstGeom prst="flowChartOr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6228184" y="2996952"/>
            <a:ext cx="2448272" cy="1872208"/>
          </a:xfrm>
          <a:prstGeom prst="rect">
            <a:avLst/>
          </a:prstGeom>
          <a:solidFill>
            <a:srgbClr val="FFFF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ývojový diagram: nebo 26"/>
          <p:cNvSpPr/>
          <p:nvPr/>
        </p:nvSpPr>
        <p:spPr>
          <a:xfrm>
            <a:off x="7452320" y="3645024"/>
            <a:ext cx="144016" cy="144016"/>
          </a:xfrm>
          <a:prstGeom prst="flowChartO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074557"/>
            <a:ext cx="3707904" cy="178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Šipka doprava 27"/>
          <p:cNvSpPr/>
          <p:nvPr/>
        </p:nvSpPr>
        <p:spPr>
          <a:xfrm>
            <a:off x="3851920" y="5733256"/>
            <a:ext cx="14401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8" grpId="0" animBg="1"/>
      <p:bldP spid="20" grpId="0" animBg="1"/>
      <p:bldP spid="22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Vlastnosti středování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Lineárnost</a:t>
            </a:r>
          </a:p>
          <a:p>
            <a:r>
              <a:rPr lang="cs-CZ" dirty="0"/>
              <a:t>Komutativnost </a:t>
            </a:r>
          </a:p>
          <a:p>
            <a:pPr lvl="1"/>
            <a:r>
              <a:rPr lang="cs-CZ" dirty="0"/>
              <a:t>s derivací</a:t>
            </a:r>
          </a:p>
          <a:p>
            <a:pPr lvl="1"/>
            <a:r>
              <a:rPr lang="cs-CZ" dirty="0"/>
              <a:t>s integrálem</a:t>
            </a:r>
          </a:p>
          <a:p>
            <a:r>
              <a:rPr lang="cs-CZ" dirty="0"/>
              <a:t>Dvojí středování</a:t>
            </a:r>
          </a:p>
          <a:p>
            <a:r>
              <a:rPr lang="cs-CZ" dirty="0"/>
              <a:t>Středování násobení</a:t>
            </a:r>
          </a:p>
          <a:p>
            <a:r>
              <a:rPr lang="cs-CZ" dirty="0">
                <a:solidFill>
                  <a:srgbClr val="FF0000"/>
                </a:solidFill>
              </a:rPr>
              <a:t>POZOR!!!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4942755" y="4365104"/>
          <a:ext cx="1141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571252" imgH="266584" progId="Equation.DSMT4">
                  <p:embed/>
                </p:oleObj>
              </mc:Choice>
              <mc:Fallback>
                <p:oleObj name="Equation" r:id="rId4" imgW="571252" imgH="266584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2755" y="4365104"/>
                        <a:ext cx="11414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500364" y="3861048"/>
          <a:ext cx="6477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355446" imgH="241195" progId="Equation.DSMT4">
                  <p:embed/>
                </p:oleObj>
              </mc:Choice>
              <mc:Fallback>
                <p:oleObj name="Equation" r:id="rId6" imgW="355446" imgH="241195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364" y="3861048"/>
                        <a:ext cx="647700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292080" y="3068960"/>
          <a:ext cx="1738312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901309" imgH="317362" progId="Equation.DSMT4">
                  <p:embed/>
                </p:oleObj>
              </mc:Choice>
              <mc:Fallback>
                <p:oleObj name="Equation" r:id="rId8" imgW="901309" imgH="317362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068960"/>
                        <a:ext cx="1738312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3995936" y="2348880"/>
          <a:ext cx="1144587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558800" imgH="419100" progId="Equation.DSMT4">
                  <p:embed/>
                </p:oleObj>
              </mc:Choice>
              <mc:Fallback>
                <p:oleObj name="Equation" r:id="rId10" imgW="558800" imgH="4191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348880"/>
                        <a:ext cx="1144587" cy="839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563888" y="1628800"/>
          <a:ext cx="16589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964781" imgH="215806" progId="Equation.DSMT4">
                  <p:embed/>
                </p:oleObj>
              </mc:Choice>
              <mc:Fallback>
                <p:oleObj name="Equation" r:id="rId12" imgW="964781" imgH="21580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628800"/>
                        <a:ext cx="165893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6876256" y="1484784"/>
          <a:ext cx="5762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317160" imgH="253800" progId="Equation.DSMT4">
                  <p:embed/>
                </p:oleObj>
              </mc:Choice>
              <mc:Fallback>
                <p:oleObj name="Equation" r:id="rId14" imgW="31716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484784"/>
                        <a:ext cx="576262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6907808" y="1916832"/>
          <a:ext cx="54451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304560" imgH="253800" progId="Equation.DSMT4">
                  <p:embed/>
                </p:oleObj>
              </mc:Choice>
              <mc:Fallback>
                <p:oleObj name="Equation" r:id="rId16" imgW="30456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808" y="1916832"/>
                        <a:ext cx="544512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7164288" y="2492896"/>
          <a:ext cx="2555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139579" imgH="177646" progId="Equation.DSMT4">
                  <p:embed/>
                </p:oleObj>
              </mc:Choice>
              <mc:Fallback>
                <p:oleObj name="Equation" r:id="rId18" imgW="139579" imgH="17764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2492896"/>
                        <a:ext cx="2555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7524328" y="1772816"/>
            <a:ext cx="1317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Funkce času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7596336" y="2492896"/>
            <a:ext cx="688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konst</a:t>
            </a:r>
            <a:endParaRPr lang="cs-CZ" dirty="0"/>
          </a:p>
        </p:txBody>
      </p:sp>
      <p:graphicFrame>
        <p:nvGraphicFramePr>
          <p:cNvPr id="22" name="Object 1"/>
          <p:cNvGraphicFramePr>
            <a:graphicFrameLocks noChangeAspect="1"/>
          </p:cNvGraphicFramePr>
          <p:nvPr/>
        </p:nvGraphicFramePr>
        <p:xfrm>
          <a:off x="4919663" y="5038725"/>
          <a:ext cx="1166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583920" imgH="241200" progId="Equation.DSMT4">
                  <p:embed/>
                </p:oleObj>
              </mc:Choice>
              <mc:Fallback>
                <p:oleObj name="Equation" r:id="rId20" imgW="58392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663" y="5038725"/>
                        <a:ext cx="1166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Rovnice kontinuity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611560" y="2132856"/>
          <a:ext cx="2154237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977760" imgH="431640" progId="Equation.DSMT4">
                  <p:embed/>
                </p:oleObj>
              </mc:Choice>
              <mc:Fallback>
                <p:oleObj name="Equation" r:id="rId4" imgW="977760" imgH="431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132856"/>
                        <a:ext cx="2154237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415" name="Object 1"/>
          <p:cNvGraphicFramePr>
            <a:graphicFrameLocks noChangeAspect="1"/>
          </p:cNvGraphicFramePr>
          <p:nvPr/>
        </p:nvGraphicFramePr>
        <p:xfrm>
          <a:off x="6669088" y="1268413"/>
          <a:ext cx="14732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736560" imgH="253800" progId="Equation.DSMT4">
                  <p:embed/>
                </p:oleObj>
              </mc:Choice>
              <mc:Fallback>
                <p:oleObj name="Equation" r:id="rId6" imgW="73656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088" y="1268413"/>
                        <a:ext cx="14732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/>
        </p:nvGraphicFramePr>
        <p:xfrm>
          <a:off x="971600" y="4005064"/>
          <a:ext cx="1119187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07960" imgH="469800" progId="Equation.DSMT4">
                  <p:embed/>
                </p:oleObj>
              </mc:Choice>
              <mc:Fallback>
                <p:oleObj name="Equation" r:id="rId8" imgW="507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005064"/>
                        <a:ext cx="1119187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/>
        </p:nvGraphicFramePr>
        <p:xfrm>
          <a:off x="3419872" y="1916832"/>
          <a:ext cx="458946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2082600" imgH="520560" progId="Equation.DSMT4">
                  <p:embed/>
                </p:oleObj>
              </mc:Choice>
              <mc:Fallback>
                <p:oleObj name="Equation" r:id="rId10" imgW="2082600" imgH="520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16832"/>
                        <a:ext cx="4589463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Šipka dolů 12"/>
          <p:cNvSpPr/>
          <p:nvPr/>
        </p:nvSpPr>
        <p:spPr>
          <a:xfrm>
            <a:off x="1403648" y="3140968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prava 13"/>
          <p:cNvSpPr/>
          <p:nvPr/>
        </p:nvSpPr>
        <p:spPr>
          <a:xfrm>
            <a:off x="2843808" y="436510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6" name="Skupina 15"/>
          <p:cNvGrpSpPr/>
          <p:nvPr/>
        </p:nvGrpSpPr>
        <p:grpSpPr>
          <a:xfrm>
            <a:off x="3779912" y="3573016"/>
            <a:ext cx="1368152" cy="2232248"/>
            <a:chOff x="3779912" y="3573016"/>
            <a:chExt cx="1368152" cy="2232248"/>
          </a:xfrm>
        </p:grpSpPr>
        <p:graphicFrame>
          <p:nvGraphicFramePr>
            <p:cNvPr id="17411" name="Object 3"/>
            <p:cNvGraphicFramePr>
              <a:graphicFrameLocks noChangeAspect="1"/>
            </p:cNvGraphicFramePr>
            <p:nvPr/>
          </p:nvGraphicFramePr>
          <p:xfrm>
            <a:off x="3995936" y="3645024"/>
            <a:ext cx="1019175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Equation" r:id="rId12" imgW="520474" imgH="469696" progId="Equation.DSMT4">
                    <p:embed/>
                  </p:oleObj>
                </mc:Choice>
                <mc:Fallback>
                  <p:oleObj name="Equation" r:id="rId12" imgW="520474" imgH="469696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5936" y="3645024"/>
                          <a:ext cx="1019175" cy="942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13" name="Object 5"/>
            <p:cNvGraphicFramePr>
              <a:graphicFrameLocks noChangeAspect="1"/>
            </p:cNvGraphicFramePr>
            <p:nvPr/>
          </p:nvGraphicFramePr>
          <p:xfrm>
            <a:off x="3995936" y="4797152"/>
            <a:ext cx="1119188" cy="868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Equation" r:id="rId14" imgW="508000" imgH="431800" progId="Equation.DSMT4">
                    <p:embed/>
                  </p:oleObj>
                </mc:Choice>
                <mc:Fallback>
                  <p:oleObj name="Equation" r:id="rId14" imgW="508000" imgH="43180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5936" y="4797152"/>
                          <a:ext cx="1119188" cy="868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Zaoblený obdélník 14"/>
            <p:cNvSpPr/>
            <p:nvPr/>
          </p:nvSpPr>
          <p:spPr>
            <a:xfrm>
              <a:off x="3779912" y="3573016"/>
              <a:ext cx="1368152" cy="2232248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8" name="Zaoblený obdélník 17"/>
          <p:cNvSpPr/>
          <p:nvPr/>
        </p:nvSpPr>
        <p:spPr>
          <a:xfrm>
            <a:off x="6012160" y="1988840"/>
            <a:ext cx="1944216" cy="100811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 rot="2802374">
            <a:off x="5482670" y="2999942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 doprava 19"/>
          <p:cNvSpPr/>
          <p:nvPr/>
        </p:nvSpPr>
        <p:spPr>
          <a:xfrm>
            <a:off x="2915816" y="242088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5724128" y="4077072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Pole </a:t>
            </a:r>
            <a:r>
              <a:rPr lang="cs-CZ" dirty="0">
                <a:solidFill>
                  <a:srgbClr val="FF0000"/>
                </a:solidFill>
              </a:rPr>
              <a:t>středních</a:t>
            </a:r>
            <a:r>
              <a:rPr lang="cs-CZ" dirty="0"/>
              <a:t> rychlostí</a:t>
            </a:r>
          </a:p>
          <a:p>
            <a:r>
              <a:rPr lang="cs-CZ" dirty="0"/>
              <a:t>i </a:t>
            </a:r>
            <a:r>
              <a:rPr lang="cs-CZ" dirty="0">
                <a:solidFill>
                  <a:srgbClr val="FF0000"/>
                </a:solidFill>
              </a:rPr>
              <a:t>fluktuací</a:t>
            </a:r>
            <a:r>
              <a:rPr lang="cs-CZ" dirty="0"/>
              <a:t> jsou </a:t>
            </a:r>
            <a:r>
              <a:rPr lang="cs-CZ" b="1" dirty="0" err="1"/>
              <a:t>solenoidální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1835696" y="2996952"/>
            <a:ext cx="11701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Operace</a:t>
            </a:r>
          </a:p>
          <a:p>
            <a:r>
              <a:rPr lang="cs-CZ" dirty="0"/>
              <a:t>středování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611560" y="1412776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Pole </a:t>
            </a:r>
            <a:r>
              <a:rPr lang="cs-CZ" dirty="0">
                <a:solidFill>
                  <a:srgbClr val="FF0000"/>
                </a:solidFill>
              </a:rPr>
              <a:t>okamžitých</a:t>
            </a:r>
            <a:r>
              <a:rPr lang="cs-CZ" dirty="0"/>
              <a:t> rychlostí</a:t>
            </a:r>
          </a:p>
          <a:p>
            <a:r>
              <a:rPr lang="cs-CZ" dirty="0"/>
              <a:t>je </a:t>
            </a:r>
            <a:r>
              <a:rPr lang="cs-CZ" b="1" dirty="0" err="1"/>
              <a:t>solenoidální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508104" y="1340768"/>
            <a:ext cx="1094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Reynolds</a:t>
            </a:r>
            <a:r>
              <a:rPr lang="cs-CZ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8" grpId="0" animBg="1"/>
      <p:bldP spid="19" grpId="0" animBg="1"/>
      <p:bldP spid="20" grpId="0" animBg="1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Substanciální derivace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684213" y="1522413"/>
          <a:ext cx="2414587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193760" imgH="431640" progId="Equation.DSMT4">
                  <p:embed/>
                </p:oleObj>
              </mc:Choice>
              <mc:Fallback>
                <p:oleObj name="Equation" r:id="rId4" imgW="1193760" imgH="431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522413"/>
                        <a:ext cx="2414587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671921"/>
              </p:ext>
            </p:extLst>
          </p:nvPr>
        </p:nvGraphicFramePr>
        <p:xfrm>
          <a:off x="804906" y="3424639"/>
          <a:ext cx="30702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574800" imgH="469900" progId="Equation.DSMT4">
                  <p:embed/>
                </p:oleObj>
              </mc:Choice>
              <mc:Fallback>
                <p:oleObj name="Equation" r:id="rId6" imgW="1574800" imgH="469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906" y="3424639"/>
                        <a:ext cx="3070225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477742"/>
              </p:ext>
            </p:extLst>
          </p:nvPr>
        </p:nvGraphicFramePr>
        <p:xfrm>
          <a:off x="5361582" y="3429000"/>
          <a:ext cx="20907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066800" imgH="469900" progId="Equation.DSMT4">
                  <p:embed/>
                </p:oleObj>
              </mc:Choice>
              <mc:Fallback>
                <p:oleObj name="Equation" r:id="rId8" imgW="10668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1582" y="3429000"/>
                        <a:ext cx="2090738" cy="94297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00B050"/>
                        </a:solidFill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5652120" y="1484784"/>
          <a:ext cx="2414588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193760" imgH="469800" progId="Equation.DSMT4">
                  <p:embed/>
                </p:oleObj>
              </mc:Choice>
              <mc:Fallback>
                <p:oleObj name="Equation" r:id="rId10" imgW="11937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484784"/>
                        <a:ext cx="2414588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Šipka doprava 10"/>
          <p:cNvSpPr/>
          <p:nvPr/>
        </p:nvSpPr>
        <p:spPr>
          <a:xfrm>
            <a:off x="3347864" y="1916832"/>
            <a:ext cx="17281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3203848" y="1556792"/>
            <a:ext cx="2011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Operace středování</a:t>
            </a:r>
          </a:p>
        </p:txBody>
      </p:sp>
      <p:sp>
        <p:nvSpPr>
          <p:cNvPr id="13" name="Elipsa 12"/>
          <p:cNvSpPr/>
          <p:nvPr/>
        </p:nvSpPr>
        <p:spPr>
          <a:xfrm>
            <a:off x="7164288" y="1484784"/>
            <a:ext cx="1008112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8172400" y="2204864"/>
            <a:ext cx="50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452320" y="1052736"/>
            <a:ext cx="145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NELINEÁRNÍ !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755576" y="2420888"/>
            <a:ext cx="2155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Integrace per-</a:t>
            </a:r>
            <a:r>
              <a:rPr lang="cs-CZ" dirty="0" err="1"/>
              <a:t>partés</a:t>
            </a:r>
            <a:r>
              <a:rPr lang="cs-CZ" dirty="0"/>
              <a:t>:</a:t>
            </a:r>
          </a:p>
        </p:txBody>
      </p:sp>
      <p:sp>
        <p:nvSpPr>
          <p:cNvPr id="19" name="Šipka doprava 18"/>
          <p:cNvSpPr/>
          <p:nvPr/>
        </p:nvSpPr>
        <p:spPr>
          <a:xfrm>
            <a:off x="4319972" y="378811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005388"/>
              </p:ext>
            </p:extLst>
          </p:nvPr>
        </p:nvGraphicFramePr>
        <p:xfrm>
          <a:off x="290733" y="5517232"/>
          <a:ext cx="78696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393480" imgH="253800" progId="Equation.DSMT4">
                  <p:embed/>
                </p:oleObj>
              </mc:Choice>
              <mc:Fallback>
                <p:oleObj name="Equation" r:id="rId12" imgW="39348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33" y="5517232"/>
                        <a:ext cx="786960" cy="5076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Zaoblený obdélník 20"/>
          <p:cNvSpPr/>
          <p:nvPr/>
        </p:nvSpPr>
        <p:spPr>
          <a:xfrm>
            <a:off x="1775276" y="3392070"/>
            <a:ext cx="864096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3210958" y="4677015"/>
            <a:ext cx="1613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= 0 (kontinuita)</a:t>
            </a:r>
          </a:p>
        </p:txBody>
      </p:sp>
      <p:cxnSp>
        <p:nvCxnSpPr>
          <p:cNvPr id="24" name="Přímá spojovací šipka 23"/>
          <p:cNvCxnSpPr/>
          <p:nvPr/>
        </p:nvCxnSpPr>
        <p:spPr>
          <a:xfrm flipH="1" flipV="1">
            <a:off x="2616605" y="4432721"/>
            <a:ext cx="451991" cy="3645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šipka 24"/>
          <p:cNvCxnSpPr/>
          <p:nvPr/>
        </p:nvCxnSpPr>
        <p:spPr>
          <a:xfrm flipV="1">
            <a:off x="6859414" y="2485712"/>
            <a:ext cx="510100" cy="79927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/>
      <p:bldP spid="15" grpId="0"/>
      <p:bldP spid="18" grpId="0"/>
      <p:bldP spid="19" grpId="0" animBg="1"/>
      <p:bldP spid="21" grpId="0" animBg="1"/>
      <p:bldP spid="22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475</Words>
  <Application>Microsoft Office PowerPoint</Application>
  <PresentationFormat>Předvádění na obrazovce (4:3)</PresentationFormat>
  <Paragraphs>235</Paragraphs>
  <Slides>29</Slides>
  <Notes>28</Notes>
  <HiddenSlides>0</HiddenSlides>
  <MMClips>1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29</vt:i4>
      </vt:variant>
    </vt:vector>
  </HeadingPairs>
  <TitlesOfParts>
    <vt:vector size="37" baseType="lpstr">
      <vt:lpstr>MS Mincho</vt:lpstr>
      <vt:lpstr>Arial</vt:lpstr>
      <vt:lpstr>Calibri</vt:lpstr>
      <vt:lpstr>Symbol</vt:lpstr>
      <vt:lpstr>Times New Roman</vt:lpstr>
      <vt:lpstr>Motiv sady Office</vt:lpstr>
      <vt:lpstr>Equation</vt:lpstr>
      <vt:lpstr>MathType 6.0 Equation</vt:lpstr>
      <vt:lpstr>Reynoldsovy rovnice pro turbulentní proudění</vt:lpstr>
      <vt:lpstr>Turbulence</vt:lpstr>
      <vt:lpstr>Turbulence</vt:lpstr>
      <vt:lpstr>Reynoldsův rozklad</vt:lpstr>
      <vt:lpstr>Středování souboru</vt:lpstr>
      <vt:lpstr>Středování souboru volba n a T</vt:lpstr>
      <vt:lpstr>Vlastnosti středování</vt:lpstr>
      <vt:lpstr>Rovnice kontinuity</vt:lpstr>
      <vt:lpstr>Substanciální derivace</vt:lpstr>
      <vt:lpstr>Substanciální derivace</vt:lpstr>
      <vt:lpstr>Reynoldsovy rovnice</vt:lpstr>
      <vt:lpstr>Řešitelnost RANS</vt:lpstr>
      <vt:lpstr>Další rovnice pro korelace</vt:lpstr>
      <vt:lpstr>Rovnice pro Reynoldsova napětí</vt:lpstr>
      <vt:lpstr>Rovnice pro Reynoldsova napětí</vt:lpstr>
      <vt:lpstr>Středovaná Poissonova rovnice</vt:lpstr>
      <vt:lpstr>Reynoldsova napětí</vt:lpstr>
      <vt:lpstr>Reynoldsova napětí</vt:lpstr>
      <vt:lpstr>Reynoldsova napětí</vt:lpstr>
      <vt:lpstr>Reynoldsova napětí</vt:lpstr>
      <vt:lpstr>Reynoldsova napětí</vt:lpstr>
      <vt:lpstr>Reynoldsova napětí</vt:lpstr>
      <vt:lpstr>Veličiny</vt:lpstr>
      <vt:lpstr>Rychlost disipace</vt:lpstr>
      <vt:lpstr>Reynoldsovy rovnice</vt:lpstr>
      <vt:lpstr>Turbulentní vazkost</vt:lpstr>
      <vt:lpstr>Prandtlova směšovací délka</vt:lpstr>
      <vt:lpstr>Turbulentní vazkost</vt:lpstr>
      <vt:lpstr>Transportní rovnice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Reynoldsovy rovnice</dc:title>
  <dc:creator>Uruba</dc:creator>
  <cp:lastModifiedBy>Vaclav Uruba</cp:lastModifiedBy>
  <cp:revision>78</cp:revision>
  <dcterms:created xsi:type="dcterms:W3CDTF">2010-10-30T14:20:29Z</dcterms:created>
  <dcterms:modified xsi:type="dcterms:W3CDTF">2024-09-04T15:30:35Z</dcterms:modified>
</cp:coreProperties>
</file>