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6" r:id="rId4"/>
    <p:sldId id="267" r:id="rId5"/>
    <p:sldId id="273" r:id="rId6"/>
    <p:sldId id="268" r:id="rId7"/>
    <p:sldId id="261" r:id="rId8"/>
    <p:sldId id="274" r:id="rId9"/>
    <p:sldId id="260" r:id="rId10"/>
    <p:sldId id="280" r:id="rId11"/>
    <p:sldId id="275" r:id="rId12"/>
    <p:sldId id="270" r:id="rId13"/>
    <p:sldId id="264" r:id="rId14"/>
    <p:sldId id="278" r:id="rId15"/>
    <p:sldId id="279" r:id="rId16"/>
    <p:sldId id="271" r:id="rId17"/>
    <p:sldId id="272" r:id="rId18"/>
    <p:sldId id="276" r:id="rId19"/>
  </p:sldIdLst>
  <p:sldSz cx="9144000" cy="6858000" type="screen4x3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9" autoAdjust="0"/>
  </p:normalViewPr>
  <p:slideViewPr>
    <p:cSldViewPr>
      <p:cViewPr varScale="1">
        <p:scale>
          <a:sx n="101" d="100"/>
          <a:sy n="101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5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EDE74-AD7E-4FCD-9878-452B9EBB94BC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8772F-9DE9-4D70-9874-5670B1B0C6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2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CAE4D-8A22-455D-AA32-B85D6B1E68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5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BC08-5915-4BA1-92E9-838E152E6140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6645E-8987-4CA8-AF80-63C135449F3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zcu.cz/~uruba/vyuka/MTI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/>
              <a:t>Matematické modelování turbulence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Václav </a:t>
            </a:r>
            <a:r>
              <a:rPr lang="cs-CZ" dirty="0" smtClean="0"/>
              <a:t>Uruba</a:t>
            </a:r>
          </a:p>
          <a:p>
            <a:r>
              <a:rPr lang="cs-CZ" sz="2400">
                <a:hlinkClick r:id="rId2"/>
              </a:rPr>
              <a:t>http://home.zcu.cz/~</a:t>
            </a:r>
            <a:r>
              <a:rPr lang="cs-CZ" sz="2400">
                <a:hlinkClick r:id="rId2"/>
              </a:rPr>
              <a:t>uruba/vyuka/MTII</a:t>
            </a:r>
            <a:r>
              <a:rPr lang="cs-CZ" sz="2400" smtClean="0">
                <a:hlinkClick r:id="rId2"/>
              </a:rPr>
              <a:t>/</a:t>
            </a:r>
            <a:r>
              <a:rPr lang="cs-CZ" sz="2400" smtClean="0"/>
              <a:t> </a:t>
            </a:r>
            <a:endParaRPr lang="cs-CZ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LES filtrování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Prostor &gt; čas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81362"/>
            <a:ext cx="1905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9937"/>
            <a:ext cx="1905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70412"/>
            <a:ext cx="1905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4229920"/>
            <a:ext cx="578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DNS</a:t>
            </a:r>
            <a:r>
              <a:rPr lang="cs-CZ" dirty="0"/>
              <a:t>                                           LES1                                       LES2</a:t>
            </a:r>
          </a:p>
        </p:txBody>
      </p:sp>
    </p:spTree>
    <p:extLst>
      <p:ext uri="{BB962C8B-B14F-4D97-AF65-F5344CB8AC3E}">
        <p14:creationId xmlns:p14="http://schemas.microsoft.com/office/powerpoint/2010/main" val="193153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Spektrum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1763688" y="177281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763688" y="3861048"/>
            <a:ext cx="41764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olný tvar 6"/>
          <p:cNvSpPr/>
          <p:nvPr/>
        </p:nvSpPr>
        <p:spPr>
          <a:xfrm>
            <a:off x="2081561" y="1927309"/>
            <a:ext cx="3271024" cy="1864106"/>
          </a:xfrm>
          <a:custGeom>
            <a:avLst/>
            <a:gdLst>
              <a:gd name="connsiteX0" fmla="*/ 0 w 3271024"/>
              <a:gd name="connsiteY0" fmla="*/ 427374 h 1839862"/>
              <a:gd name="connsiteX1" fmla="*/ 178419 w 3271024"/>
              <a:gd name="connsiteY1" fmla="*/ 248954 h 1839862"/>
              <a:gd name="connsiteX2" fmla="*/ 579863 w 3271024"/>
              <a:gd name="connsiteY2" fmla="*/ 33364 h 1839862"/>
              <a:gd name="connsiteX3" fmla="*/ 966439 w 3271024"/>
              <a:gd name="connsiteY3" fmla="*/ 11062 h 1839862"/>
              <a:gd name="connsiteX4" fmla="*/ 1449659 w 3271024"/>
              <a:gd name="connsiteY4" fmla="*/ 137442 h 1839862"/>
              <a:gd name="connsiteX5" fmla="*/ 2765502 w 3271024"/>
              <a:gd name="connsiteY5" fmla="*/ 1066710 h 1839862"/>
              <a:gd name="connsiteX6" fmla="*/ 3271024 w 3271024"/>
              <a:gd name="connsiteY6" fmla="*/ 1839862 h 1839862"/>
              <a:gd name="connsiteX0" fmla="*/ 0 w 3271024"/>
              <a:gd name="connsiteY0" fmla="*/ 451618 h 1864106"/>
              <a:gd name="connsiteX1" fmla="*/ 178419 w 3271024"/>
              <a:gd name="connsiteY1" fmla="*/ 273198 h 1864106"/>
              <a:gd name="connsiteX2" fmla="*/ 579863 w 3271024"/>
              <a:gd name="connsiteY2" fmla="*/ 57608 h 1864106"/>
              <a:gd name="connsiteX3" fmla="*/ 973873 w 3271024"/>
              <a:gd name="connsiteY3" fmla="*/ 5569 h 1864106"/>
              <a:gd name="connsiteX4" fmla="*/ 1449659 w 3271024"/>
              <a:gd name="connsiteY4" fmla="*/ 161686 h 1864106"/>
              <a:gd name="connsiteX5" fmla="*/ 2765502 w 3271024"/>
              <a:gd name="connsiteY5" fmla="*/ 1090954 h 1864106"/>
              <a:gd name="connsiteX6" fmla="*/ 3271024 w 3271024"/>
              <a:gd name="connsiteY6" fmla="*/ 1864106 h 1864106"/>
              <a:gd name="connsiteX0" fmla="*/ 0 w 3271024"/>
              <a:gd name="connsiteY0" fmla="*/ 451618 h 1864106"/>
              <a:gd name="connsiteX1" fmla="*/ 178419 w 3271024"/>
              <a:gd name="connsiteY1" fmla="*/ 273198 h 1864106"/>
              <a:gd name="connsiteX2" fmla="*/ 579863 w 3271024"/>
              <a:gd name="connsiteY2" fmla="*/ 57608 h 1864106"/>
              <a:gd name="connsiteX3" fmla="*/ 973873 w 3271024"/>
              <a:gd name="connsiteY3" fmla="*/ 5569 h 1864106"/>
              <a:gd name="connsiteX4" fmla="*/ 1449659 w 3271024"/>
              <a:gd name="connsiteY4" fmla="*/ 161686 h 1864106"/>
              <a:gd name="connsiteX5" fmla="*/ 2824975 w 3271024"/>
              <a:gd name="connsiteY5" fmla="*/ 1076086 h 1864106"/>
              <a:gd name="connsiteX6" fmla="*/ 3271024 w 3271024"/>
              <a:gd name="connsiteY6" fmla="*/ 1864106 h 186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024" h="1864106">
                <a:moveTo>
                  <a:pt x="0" y="451618"/>
                </a:moveTo>
                <a:cubicBezTo>
                  <a:pt x="40887" y="395242"/>
                  <a:pt x="81775" y="338866"/>
                  <a:pt x="178419" y="273198"/>
                </a:cubicBezTo>
                <a:cubicBezTo>
                  <a:pt x="275063" y="207530"/>
                  <a:pt x="447287" y="102213"/>
                  <a:pt x="579863" y="57608"/>
                </a:cubicBezTo>
                <a:cubicBezTo>
                  <a:pt x="712439" y="13003"/>
                  <a:pt x="828907" y="-11777"/>
                  <a:pt x="973873" y="5569"/>
                </a:cubicBezTo>
                <a:cubicBezTo>
                  <a:pt x="1118839" y="22915"/>
                  <a:pt x="1141142" y="-16733"/>
                  <a:pt x="1449659" y="161686"/>
                </a:cubicBezTo>
                <a:cubicBezTo>
                  <a:pt x="1758176" y="340105"/>
                  <a:pt x="2521414" y="792349"/>
                  <a:pt x="2824975" y="1076086"/>
                </a:cubicBezTo>
                <a:cubicBezTo>
                  <a:pt x="3128536" y="1359823"/>
                  <a:pt x="3170043" y="1619398"/>
                  <a:pt x="3271024" y="186410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32403" y="39330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Symbol Tiger" pitchFamily="18" charset="2"/>
              </a:rPr>
              <a:t>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03648" y="17728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E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4067944" y="1957482"/>
            <a:ext cx="36004" cy="283967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51720" y="4797152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103948" y="4797152"/>
            <a:ext cx="12486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081561" y="5301208"/>
            <a:ext cx="3271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081561" y="5877272"/>
            <a:ext cx="3271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419872" y="21421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419872" y="2142148"/>
            <a:ext cx="216024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3635896" y="2278441"/>
            <a:ext cx="216024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3881889" y="2413165"/>
            <a:ext cx="216024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4125414" y="2547889"/>
            <a:ext cx="216024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4344835" y="2700767"/>
            <a:ext cx="227165" cy="15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4572000" y="2873621"/>
            <a:ext cx="227165" cy="15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137046" y="386104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1/</a:t>
            </a:r>
            <a:r>
              <a:rPr lang="cs-CZ" i="1" dirty="0">
                <a:latin typeface="Symbol Tiger" pitchFamily="18" charset="2"/>
              </a:rPr>
              <a:t>h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627784" y="444714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simulace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238801" y="551690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simulace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140067" y="4931876"/>
            <a:ext cx="128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modelování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161988" y="4427820"/>
            <a:ext cx="128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modelování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2008781" y="1927309"/>
            <a:ext cx="18002" cy="402197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5457190" y="3377317"/>
            <a:ext cx="9001" cy="250891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265475" y="4562544"/>
            <a:ext cx="49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LES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1154541" y="511654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RANS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1216256" y="557994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DNS</a:t>
            </a:r>
            <a:endParaRPr lang="cs-CZ" b="1" dirty="0"/>
          </a:p>
        </p:txBody>
      </p:sp>
      <p:sp>
        <p:nvSpPr>
          <p:cNvPr id="46" name="Šipka nahoru 45"/>
          <p:cNvSpPr/>
          <p:nvPr/>
        </p:nvSpPr>
        <p:spPr>
          <a:xfrm>
            <a:off x="2519368" y="2482065"/>
            <a:ext cx="216024" cy="6697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nahoru 46"/>
          <p:cNvSpPr/>
          <p:nvPr/>
        </p:nvSpPr>
        <p:spPr>
          <a:xfrm flipV="1">
            <a:off x="4860032" y="3456548"/>
            <a:ext cx="216024" cy="6697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1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Srovnání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86264" cy="445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95736" y="6093296"/>
            <a:ext cx="479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DNS</a:t>
            </a:r>
            <a:r>
              <a:rPr lang="cs-CZ" dirty="0"/>
              <a:t>                                LES                                </a:t>
            </a:r>
            <a:r>
              <a:rPr lang="cs-CZ" dirty="0" err="1"/>
              <a:t>RANS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98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Srovnání</a:t>
            </a:r>
          </a:p>
        </p:txBody>
      </p:sp>
      <p:pic>
        <p:nvPicPr>
          <p:cNvPr id="3" name="obrázek 3091"/>
          <p:cNvPicPr/>
          <p:nvPr/>
        </p:nvPicPr>
        <p:blipFill>
          <a:blip r:embed="rId2"/>
          <a:srcRect l="1069" t="1652" r="1069" b="1652"/>
          <a:stretch>
            <a:fillRect/>
          </a:stretch>
        </p:blipFill>
        <p:spPr bwMode="auto">
          <a:xfrm>
            <a:off x="611560" y="1997968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62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DNS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04250" cy="473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635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DNS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094288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24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89977" cy="26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34842"/>
            <a:ext cx="4153644" cy="236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5805264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copyright © </a:t>
            </a:r>
            <a:r>
              <a:rPr lang="cs-CZ" dirty="0" err="1"/>
              <a:t>ONERA</a:t>
            </a:r>
            <a:r>
              <a:rPr lang="cs-CZ" dirty="0"/>
              <a:t> 1996-2006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30" y="2170100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8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6556"/>
            <a:ext cx="35623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6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DNS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1560" y="1882954"/>
            <a:ext cx="2621280" cy="2437523"/>
            <a:chOff x="6338" y="1013"/>
            <a:chExt cx="4128" cy="3839"/>
          </a:xfrm>
        </p:grpSpPr>
        <p:cxnSp>
          <p:nvCxnSpPr>
            <p:cNvPr id="4" name="AutoShape 21"/>
            <p:cNvCxnSpPr>
              <a:cxnSpLocks noChangeAspect="1" noChangeShapeType="1"/>
            </p:cNvCxnSpPr>
            <p:nvPr/>
          </p:nvCxnSpPr>
          <p:spPr bwMode="auto">
            <a:xfrm flipV="1">
              <a:off x="6338" y="1505"/>
              <a:ext cx="1" cy="29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5" name="AutoShape 22"/>
            <p:cNvCxnSpPr>
              <a:cxnSpLocks noChangeAspect="1" noChangeShapeType="1"/>
            </p:cNvCxnSpPr>
            <p:nvPr/>
          </p:nvCxnSpPr>
          <p:spPr bwMode="auto">
            <a:xfrm>
              <a:off x="6338" y="4454"/>
              <a:ext cx="412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" name="Text Box 23"/>
            <p:cNvSpPr txBox="1">
              <a:spLocks noChangeAspect="1" noChangeArrowheads="1"/>
            </p:cNvSpPr>
            <p:nvPr/>
          </p:nvSpPr>
          <p:spPr bwMode="auto">
            <a:xfrm>
              <a:off x="8414" y="4427"/>
              <a:ext cx="93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3152" tIns="36576" rIns="73152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4"/>
            <p:cNvSpPr txBox="1">
              <a:spLocks noChangeAspect="1" noChangeArrowheads="1"/>
            </p:cNvSpPr>
            <p:nvPr/>
          </p:nvSpPr>
          <p:spPr bwMode="auto">
            <a:xfrm>
              <a:off x="6338" y="1013"/>
              <a:ext cx="1220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3152" tIns="36576" rIns="73152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6369" y="1916"/>
              <a:ext cx="3706" cy="2478"/>
            </a:xfrm>
            <a:custGeom>
              <a:avLst/>
              <a:gdLst/>
              <a:ahLst/>
              <a:cxnLst>
                <a:cxn ang="0">
                  <a:pos x="0" y="904"/>
                </a:cxn>
                <a:cxn ang="0">
                  <a:pos x="699" y="311"/>
                </a:cxn>
                <a:cxn ang="0">
                  <a:pos x="1695" y="184"/>
                </a:cxn>
                <a:cxn ang="0">
                  <a:pos x="4109" y="1732"/>
                </a:cxn>
                <a:cxn ang="0">
                  <a:pos x="4871" y="3257"/>
                </a:cxn>
              </a:cxnLst>
              <a:rect l="0" t="0" r="r" b="b"/>
              <a:pathLst>
                <a:path w="4871" h="3257">
                  <a:moveTo>
                    <a:pt x="0" y="904"/>
                  </a:moveTo>
                  <a:cubicBezTo>
                    <a:pt x="445" y="481"/>
                    <a:pt x="499" y="469"/>
                    <a:pt x="699" y="311"/>
                  </a:cubicBezTo>
                  <a:cubicBezTo>
                    <a:pt x="899" y="153"/>
                    <a:pt x="1282" y="0"/>
                    <a:pt x="1695" y="184"/>
                  </a:cubicBezTo>
                  <a:cubicBezTo>
                    <a:pt x="2108" y="368"/>
                    <a:pt x="3664" y="1401"/>
                    <a:pt x="4109" y="1732"/>
                  </a:cubicBezTo>
                  <a:cubicBezTo>
                    <a:pt x="4554" y="2063"/>
                    <a:pt x="4680" y="2643"/>
                    <a:pt x="4871" y="325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26"/>
            <p:cNvSpPr>
              <a:spLocks noChangeAspect="1"/>
            </p:cNvSpPr>
            <p:nvPr/>
          </p:nvSpPr>
          <p:spPr bwMode="auto">
            <a:xfrm>
              <a:off x="6369" y="2193"/>
              <a:ext cx="3729" cy="2224"/>
            </a:xfrm>
            <a:custGeom>
              <a:avLst/>
              <a:gdLst/>
              <a:ahLst/>
              <a:cxnLst>
                <a:cxn ang="0">
                  <a:pos x="0" y="1201"/>
                </a:cxn>
                <a:cxn ang="0">
                  <a:pos x="1123" y="290"/>
                </a:cxn>
                <a:cxn ang="0">
                  <a:pos x="2245" y="184"/>
                </a:cxn>
                <a:cxn ang="0">
                  <a:pos x="4139" y="1399"/>
                </a:cxn>
                <a:cxn ang="0">
                  <a:pos x="4901" y="2924"/>
                </a:cxn>
              </a:cxnLst>
              <a:rect l="0" t="0" r="r" b="b"/>
              <a:pathLst>
                <a:path w="4901" h="2924">
                  <a:moveTo>
                    <a:pt x="0" y="1201"/>
                  </a:moveTo>
                  <a:cubicBezTo>
                    <a:pt x="445" y="778"/>
                    <a:pt x="923" y="448"/>
                    <a:pt x="1123" y="290"/>
                  </a:cubicBezTo>
                  <a:cubicBezTo>
                    <a:pt x="1323" y="132"/>
                    <a:pt x="1832" y="0"/>
                    <a:pt x="2245" y="184"/>
                  </a:cubicBezTo>
                  <a:cubicBezTo>
                    <a:pt x="2658" y="368"/>
                    <a:pt x="3694" y="1069"/>
                    <a:pt x="4139" y="1399"/>
                  </a:cubicBezTo>
                  <a:cubicBezTo>
                    <a:pt x="4584" y="1730"/>
                    <a:pt x="4710" y="2310"/>
                    <a:pt x="4901" y="292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27"/>
            <p:cNvSpPr>
              <a:spLocks noChangeAspect="1"/>
            </p:cNvSpPr>
            <p:nvPr/>
          </p:nvSpPr>
          <p:spPr bwMode="auto">
            <a:xfrm>
              <a:off x="6369" y="2369"/>
              <a:ext cx="3736" cy="2055"/>
            </a:xfrm>
            <a:custGeom>
              <a:avLst/>
              <a:gdLst/>
              <a:ahLst/>
              <a:cxnLst>
                <a:cxn ang="0">
                  <a:pos x="0" y="1603"/>
                </a:cxn>
                <a:cxn ang="0">
                  <a:pos x="1525" y="311"/>
                </a:cxn>
                <a:cxn ang="0">
                  <a:pos x="2669" y="184"/>
                </a:cxn>
                <a:cxn ang="0">
                  <a:pos x="4148" y="1175"/>
                </a:cxn>
                <a:cxn ang="0">
                  <a:pos x="4910" y="2700"/>
                </a:cxn>
              </a:cxnLst>
              <a:rect l="0" t="0" r="r" b="b"/>
              <a:pathLst>
                <a:path w="4910" h="2700">
                  <a:moveTo>
                    <a:pt x="0" y="1603"/>
                  </a:moveTo>
                  <a:cubicBezTo>
                    <a:pt x="445" y="1180"/>
                    <a:pt x="1325" y="469"/>
                    <a:pt x="1525" y="311"/>
                  </a:cubicBezTo>
                  <a:cubicBezTo>
                    <a:pt x="1725" y="153"/>
                    <a:pt x="2256" y="0"/>
                    <a:pt x="2669" y="184"/>
                  </a:cubicBezTo>
                  <a:cubicBezTo>
                    <a:pt x="3082" y="368"/>
                    <a:pt x="3703" y="845"/>
                    <a:pt x="4148" y="1175"/>
                  </a:cubicBezTo>
                  <a:cubicBezTo>
                    <a:pt x="4593" y="1506"/>
                    <a:pt x="4719" y="2086"/>
                    <a:pt x="4910" y="27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28"/>
            <p:cNvSpPr>
              <a:spLocks noChangeAspect="1"/>
            </p:cNvSpPr>
            <p:nvPr/>
          </p:nvSpPr>
          <p:spPr bwMode="auto">
            <a:xfrm>
              <a:off x="6662" y="2700"/>
              <a:ext cx="3450" cy="1747"/>
            </a:xfrm>
            <a:custGeom>
              <a:avLst/>
              <a:gdLst/>
              <a:ahLst/>
              <a:cxnLst>
                <a:cxn ang="0">
                  <a:pos x="0" y="1719"/>
                </a:cxn>
                <a:cxn ang="0">
                  <a:pos x="1736" y="279"/>
                </a:cxn>
                <a:cxn ang="0">
                  <a:pos x="2878" y="172"/>
                </a:cxn>
                <a:cxn ang="0">
                  <a:pos x="3773" y="769"/>
                </a:cxn>
                <a:cxn ang="0">
                  <a:pos x="4535" y="2294"/>
                </a:cxn>
              </a:cxnLst>
              <a:rect l="0" t="0" r="r" b="b"/>
              <a:pathLst>
                <a:path w="4535" h="2294">
                  <a:moveTo>
                    <a:pt x="0" y="1719"/>
                  </a:moveTo>
                  <a:cubicBezTo>
                    <a:pt x="445" y="1296"/>
                    <a:pt x="1536" y="437"/>
                    <a:pt x="1736" y="279"/>
                  </a:cubicBezTo>
                  <a:cubicBezTo>
                    <a:pt x="1936" y="121"/>
                    <a:pt x="2558" y="0"/>
                    <a:pt x="2878" y="172"/>
                  </a:cubicBezTo>
                  <a:cubicBezTo>
                    <a:pt x="3198" y="344"/>
                    <a:pt x="3328" y="439"/>
                    <a:pt x="3773" y="769"/>
                  </a:cubicBezTo>
                  <a:cubicBezTo>
                    <a:pt x="4218" y="1100"/>
                    <a:pt x="4344" y="1680"/>
                    <a:pt x="4535" y="229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Text Box 29"/>
            <p:cNvSpPr txBox="1">
              <a:spLocks noChangeAspect="1" noChangeArrowheads="1"/>
            </p:cNvSpPr>
            <p:nvPr/>
          </p:nvSpPr>
          <p:spPr bwMode="auto">
            <a:xfrm>
              <a:off x="7066" y="3500"/>
              <a:ext cx="1151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3152" tIns="36576" rIns="73152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AutoShape 30"/>
            <p:cNvCxnSpPr>
              <a:cxnSpLocks noChangeAspect="1" noChangeShapeType="1"/>
            </p:cNvCxnSpPr>
            <p:nvPr/>
          </p:nvCxnSpPr>
          <p:spPr bwMode="auto">
            <a:xfrm flipH="1" flipV="1">
              <a:off x="6662" y="1916"/>
              <a:ext cx="1529" cy="1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4" name="Text Box 31"/>
            <p:cNvSpPr txBox="1">
              <a:spLocks noChangeAspect="1" noChangeArrowheads="1"/>
            </p:cNvSpPr>
            <p:nvPr/>
          </p:nvSpPr>
          <p:spPr bwMode="auto">
            <a:xfrm>
              <a:off x="6939" y="2993"/>
              <a:ext cx="620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3152" tIns="36576" rIns="73152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2"/>
            <p:cNvSpPr txBox="1">
              <a:spLocks noChangeAspect="1" noChangeArrowheads="1"/>
            </p:cNvSpPr>
            <p:nvPr/>
          </p:nvSpPr>
          <p:spPr bwMode="auto">
            <a:xfrm>
              <a:off x="6662" y="2635"/>
              <a:ext cx="67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3152" tIns="36576" rIns="73152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3"/>
            <p:cNvSpPr txBox="1">
              <a:spLocks noChangeAspect="1" noChangeArrowheads="1"/>
            </p:cNvSpPr>
            <p:nvPr/>
          </p:nvSpPr>
          <p:spPr bwMode="auto">
            <a:xfrm>
              <a:off x="6424" y="2320"/>
              <a:ext cx="75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3152" tIns="36576" rIns="73152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" name="Objec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08015"/>
              </p:ext>
            </p:extLst>
          </p:nvPr>
        </p:nvGraphicFramePr>
        <p:xfrm>
          <a:off x="579512" y="1708086"/>
          <a:ext cx="9318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622030" imgH="469696" progId="Equation.DSMT4">
                  <p:embed/>
                </p:oleObj>
              </mc:Choice>
              <mc:Fallback>
                <p:oleObj name="Equation" r:id="rId3" imgW="622030" imgH="469696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12" y="1708086"/>
                        <a:ext cx="931863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155725"/>
              </p:ext>
            </p:extLst>
          </p:nvPr>
        </p:nvGraphicFramePr>
        <p:xfrm>
          <a:off x="2594943" y="4084301"/>
          <a:ext cx="6445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431613" imgH="203112" progId="Equation.DSMT4">
                  <p:embed/>
                </p:oleObj>
              </mc:Choice>
              <mc:Fallback>
                <p:oleObj name="Equation" r:id="rId5" imgW="431613" imgH="203112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943" y="4084301"/>
                        <a:ext cx="64452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10586"/>
              </p:ext>
            </p:extLst>
          </p:nvPr>
        </p:nvGraphicFramePr>
        <p:xfrm>
          <a:off x="1371600" y="3292262"/>
          <a:ext cx="5810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92262"/>
                        <a:ext cx="5810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88598"/>
              </p:ext>
            </p:extLst>
          </p:nvPr>
        </p:nvGraphicFramePr>
        <p:xfrm>
          <a:off x="1299592" y="3004230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592" y="3004230"/>
                        <a:ext cx="2286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81153"/>
              </p:ext>
            </p:extLst>
          </p:nvPr>
        </p:nvGraphicFramePr>
        <p:xfrm>
          <a:off x="1058292" y="2833926"/>
          <a:ext cx="2413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241200" imgH="152280" progId="Equation.DSMT4">
                  <p:embed/>
                </p:oleObj>
              </mc:Choice>
              <mc:Fallback>
                <p:oleObj name="Equation" r:id="rId11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292" y="2833926"/>
                        <a:ext cx="2413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28832"/>
              </p:ext>
            </p:extLst>
          </p:nvPr>
        </p:nvGraphicFramePr>
        <p:xfrm>
          <a:off x="795536" y="2707814"/>
          <a:ext cx="2921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291960" imgH="152280" progId="Equation.DSMT4">
                  <p:embed/>
                </p:oleObj>
              </mc:Choice>
              <mc:Fallback>
                <p:oleObj name="Equation" r:id="rId1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36" y="2707814"/>
                        <a:ext cx="2921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3984369" y="2397085"/>
            <a:ext cx="468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latin typeface="Symbol" pitchFamily="18" charset="2"/>
              </a:rPr>
              <a:t>h </a:t>
            </a:r>
            <a:r>
              <a:rPr lang="cs-CZ" sz="2400" dirty="0"/>
              <a:t>= (</a:t>
            </a:r>
            <a:r>
              <a:rPr lang="cs-CZ" sz="2400" i="1" dirty="0"/>
              <a:t>ν</a:t>
            </a:r>
            <a:r>
              <a:rPr lang="cs-CZ" sz="2400" i="1" baseline="30000" dirty="0"/>
              <a:t>3</a:t>
            </a:r>
            <a:r>
              <a:rPr lang="cs-CZ" sz="2400" i="1" dirty="0"/>
              <a:t>/ε</a:t>
            </a:r>
            <a:r>
              <a:rPr lang="cs-CZ" sz="2400" dirty="0"/>
              <a:t>)</a:t>
            </a:r>
            <a:r>
              <a:rPr lang="cs-CZ" sz="2400" baseline="30000" dirty="0"/>
              <a:t>1/4</a:t>
            </a:r>
            <a:r>
              <a:rPr lang="cs-CZ" sz="2400" dirty="0"/>
              <a:t>; 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400" i="1" baseline="-25000" dirty="0" err="1">
                <a:latin typeface="Symbol" pitchFamily="18" charset="2"/>
              </a:rPr>
              <a:t>h</a:t>
            </a:r>
            <a:r>
              <a:rPr lang="cs-CZ" sz="2400" dirty="0"/>
              <a:t> = (</a:t>
            </a:r>
            <a:r>
              <a:rPr lang="cs-CZ" sz="2400" i="1" dirty="0" err="1"/>
              <a:t>εν</a:t>
            </a:r>
            <a:r>
              <a:rPr lang="cs-CZ" sz="2400" dirty="0"/>
              <a:t>)</a:t>
            </a:r>
            <a:r>
              <a:rPr lang="cs-CZ" sz="2400" baseline="30000" dirty="0"/>
              <a:t>1/4</a:t>
            </a:r>
            <a:r>
              <a:rPr lang="cs-CZ" sz="2400" dirty="0"/>
              <a:t>; 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i="1" baseline="-25000" dirty="0" err="1">
                <a:latin typeface="Symbol" pitchFamily="18" charset="2"/>
              </a:rPr>
              <a:t>h</a:t>
            </a:r>
            <a:r>
              <a:rPr lang="cs-CZ" sz="2400" dirty="0"/>
              <a:t> = (</a:t>
            </a:r>
            <a:r>
              <a:rPr lang="cs-CZ" sz="2400" i="1" dirty="0"/>
              <a:t>ν/ε</a:t>
            </a:r>
            <a:r>
              <a:rPr lang="cs-CZ" sz="2400" dirty="0"/>
              <a:t>)</a:t>
            </a:r>
            <a:r>
              <a:rPr lang="cs-CZ" sz="2400" baseline="30000" dirty="0"/>
              <a:t>1/2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067944" y="3175617"/>
            <a:ext cx="4332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400" baseline="-25000" dirty="0"/>
              <a:t>0</a:t>
            </a:r>
            <a:r>
              <a:rPr lang="cs-CZ" sz="2400" dirty="0"/>
              <a:t>/</a:t>
            </a:r>
            <a:r>
              <a:rPr lang="cs-CZ" sz="2400" i="1" dirty="0" err="1"/>
              <a:t>η</a:t>
            </a:r>
            <a:r>
              <a:rPr lang="cs-CZ" sz="2400" dirty="0"/>
              <a:t>  ~ Re</a:t>
            </a:r>
            <a:r>
              <a:rPr lang="cs-CZ" sz="2400" baseline="30000" dirty="0"/>
              <a:t>3/4</a:t>
            </a:r>
            <a:r>
              <a:rPr lang="cs-CZ" sz="2400" dirty="0"/>
              <a:t>     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/>
              <a:t> ~ (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400" baseline="-25000" dirty="0"/>
              <a:t>0</a:t>
            </a:r>
            <a:r>
              <a:rPr lang="cs-CZ" sz="2400" dirty="0"/>
              <a:t>/</a:t>
            </a:r>
            <a:r>
              <a:rPr lang="cs-CZ" sz="2400" i="1" dirty="0" err="1"/>
              <a:t>η</a:t>
            </a:r>
            <a:r>
              <a:rPr lang="cs-CZ" sz="2400" dirty="0"/>
              <a:t>)</a:t>
            </a:r>
            <a:r>
              <a:rPr lang="cs-CZ" sz="2400" baseline="30000" dirty="0"/>
              <a:t>3</a:t>
            </a:r>
            <a:r>
              <a:rPr lang="cs-CZ" sz="2400" dirty="0"/>
              <a:t>  ~ Re</a:t>
            </a:r>
            <a:r>
              <a:rPr lang="cs-CZ" sz="2400" baseline="30000" dirty="0"/>
              <a:t>9/4</a:t>
            </a:r>
            <a:endParaRPr lang="cs-CZ" sz="2400" dirty="0"/>
          </a:p>
          <a:p>
            <a:endParaRPr lang="cs-CZ" sz="2400" baseline="30000" dirty="0"/>
          </a:p>
          <a:p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                        T</a:t>
            </a:r>
            <a:r>
              <a:rPr lang="cs-CZ" sz="2400" dirty="0"/>
              <a:t>/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i="1" baseline="-25000" dirty="0" err="1">
                <a:latin typeface="Symbol" pitchFamily="18" charset="2"/>
              </a:rPr>
              <a:t>h</a:t>
            </a:r>
            <a:r>
              <a:rPr lang="cs-CZ" sz="2400" dirty="0"/>
              <a:t> ~ Re</a:t>
            </a:r>
            <a:r>
              <a:rPr lang="cs-CZ" sz="2400" baseline="30000" dirty="0"/>
              <a:t>1/2</a:t>
            </a:r>
            <a:endParaRPr lang="cs-CZ" sz="2400" dirty="0"/>
          </a:p>
        </p:txBody>
      </p:sp>
      <p:sp>
        <p:nvSpPr>
          <p:cNvPr id="25" name="Ovál 24"/>
          <p:cNvSpPr/>
          <p:nvPr/>
        </p:nvSpPr>
        <p:spPr>
          <a:xfrm>
            <a:off x="7919206" y="321297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1748716" y="4942909"/>
            <a:ext cx="400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Superpočítače:   Re ~ 1 000    &gt;  n ~ 10</a:t>
            </a:r>
            <a:r>
              <a:rPr lang="cs-CZ" baseline="30000" dirty="0"/>
              <a:t>7</a:t>
            </a:r>
          </a:p>
          <a:p>
            <a:r>
              <a:rPr lang="cs-CZ" dirty="0"/>
              <a:t>Reálné problémy:    1 000 000 &gt; n ~ 10</a:t>
            </a:r>
            <a:r>
              <a:rPr lang="cs-CZ" baseline="30000" dirty="0"/>
              <a:t>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31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Modelování turbulence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Přímá numerická simulace - Direct Numerical Simulation (DNS)</a:t>
            </a:r>
          </a:p>
          <a:p>
            <a:r>
              <a:rPr lang="en-US" noProof="0"/>
              <a:t>Simulace velkých vírů - Large Eddy Simulation (LES)</a:t>
            </a:r>
          </a:p>
          <a:p>
            <a:r>
              <a:rPr lang="en-US" noProof="0"/>
              <a:t>Modelování turbulentního proudění - Reynolds Averaged Navier Stokes (RANS)</a:t>
            </a:r>
          </a:p>
        </p:txBody>
      </p:sp>
    </p:spTree>
    <p:extLst>
      <p:ext uri="{BB962C8B-B14F-4D97-AF65-F5344CB8AC3E}">
        <p14:creationId xmlns:p14="http://schemas.microsoft.com/office/powerpoint/2010/main" val="9407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/>
              <a:t>Je řešena úplná soustava N-S rovnic;</a:t>
            </a:r>
          </a:p>
          <a:p>
            <a:r>
              <a:rPr lang="en-US" noProof="0"/>
              <a:t>Okamžité hodnoty - fluktuace (časové a prostorové) veličin od největších vírů (energetických) až po Kolmogorovovy víry;</a:t>
            </a:r>
          </a:p>
          <a:p>
            <a:r>
              <a:rPr lang="en-US" noProof="0"/>
              <a:t>Výsledkem je komplexní a detailní informace o proudění</a:t>
            </a:r>
          </a:p>
          <a:p>
            <a:r>
              <a:rPr lang="en-US" noProof="0"/>
              <a:t>Současné technické možnosti – včetně superpočítačů</a:t>
            </a:r>
          </a:p>
        </p:txBody>
      </p:sp>
    </p:spTree>
    <p:extLst>
      <p:ext uri="{BB962C8B-B14F-4D97-AF65-F5344CB8AC3E}">
        <p14:creationId xmlns:p14="http://schemas.microsoft.com/office/powerpoint/2010/main" val="15399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RANS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/>
              <a:t>Řeší se Reynoldsovy rovnice</a:t>
            </a:r>
          </a:p>
          <a:p>
            <a:r>
              <a:rPr lang="en-US" noProof="0"/>
              <a:t>Výsledkem ustálené řešení, střední veličiny</a:t>
            </a:r>
          </a:p>
          <a:p>
            <a:r>
              <a:rPr lang="en-US" noProof="0"/>
              <a:t>Musí se použít fyzikální model pro modelování Reynoldsových napětí (uzavření soustavy rovnic)</a:t>
            </a:r>
          </a:p>
          <a:p>
            <a:r>
              <a:rPr lang="en-US" noProof="0"/>
              <a:t>Modely nejsou universální, musí být laděny pro konkrétní případ (typ modelu a jeho parametry)</a:t>
            </a:r>
          </a:p>
          <a:p>
            <a:r>
              <a:rPr lang="en-US" noProof="0"/>
              <a:t>Neobsahují: přechod do T, odtržení, difuzi (nutno modelovat zvlášť)</a:t>
            </a:r>
          </a:p>
        </p:txBody>
      </p:sp>
    </p:spTree>
    <p:extLst>
      <p:ext uri="{BB962C8B-B14F-4D97-AF65-F5344CB8AC3E}">
        <p14:creationId xmlns:p14="http://schemas.microsoft.com/office/powerpoint/2010/main" val="13192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RANS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Bussinesq</a:t>
            </a:r>
            <a:r>
              <a:rPr lang="en-US" noProof="0" dirty="0"/>
              <a:t> – </a:t>
            </a:r>
            <a:r>
              <a:rPr lang="en-US" noProof="0" dirty="0" err="1"/>
              <a:t>turbulentní</a:t>
            </a:r>
            <a:r>
              <a:rPr lang="en-US" noProof="0" dirty="0"/>
              <a:t> </a:t>
            </a:r>
            <a:r>
              <a:rPr lang="en-US" noProof="0" dirty="0" err="1"/>
              <a:t>vazkost</a:t>
            </a:r>
            <a:endParaRPr lang="en-US" noProof="0" dirty="0"/>
          </a:p>
          <a:p>
            <a:pPr lvl="1"/>
            <a:r>
              <a:rPr lang="en-US" noProof="0" dirty="0" err="1"/>
              <a:t>Algebraické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(0 </a:t>
            </a:r>
            <a:r>
              <a:rPr lang="en-US" noProof="0" dirty="0" err="1"/>
              <a:t>rovnic</a:t>
            </a:r>
            <a:r>
              <a:rPr lang="en-US" noProof="0" dirty="0"/>
              <a:t>)</a:t>
            </a:r>
          </a:p>
          <a:p>
            <a:pPr lvl="2"/>
            <a:r>
              <a:rPr lang="en-US" noProof="0" dirty="0" err="1"/>
              <a:t>Směšovací</a:t>
            </a:r>
            <a:r>
              <a:rPr lang="en-US" noProof="0" dirty="0"/>
              <a:t> </a:t>
            </a:r>
            <a:r>
              <a:rPr lang="en-US" noProof="0" dirty="0" err="1"/>
              <a:t>délka</a:t>
            </a:r>
            <a:endParaRPr lang="en-US" noProof="0" dirty="0"/>
          </a:p>
          <a:p>
            <a:pPr lvl="1"/>
            <a:r>
              <a:rPr lang="en-US" noProof="0" dirty="0"/>
              <a:t>1 </a:t>
            </a:r>
            <a:r>
              <a:rPr lang="en-US" noProof="0" dirty="0" err="1"/>
              <a:t>rovnice</a:t>
            </a:r>
            <a:endParaRPr lang="en-US" noProof="0" dirty="0"/>
          </a:p>
          <a:p>
            <a:pPr lvl="1"/>
            <a:r>
              <a:rPr lang="en-US" noProof="0" dirty="0"/>
              <a:t>2 </a:t>
            </a:r>
            <a:r>
              <a:rPr lang="en-US" noProof="0" dirty="0" err="1"/>
              <a:t>rovnice</a:t>
            </a:r>
            <a:r>
              <a:rPr lang="en-US" noProof="0" dirty="0"/>
              <a:t> (</a:t>
            </a:r>
            <a:r>
              <a:rPr lang="en-US" i="1" dirty="0"/>
              <a:t>k</a:t>
            </a:r>
            <a:r>
              <a:rPr lang="en-US" i="1" noProof="0" dirty="0" err="1"/>
              <a:t>ε</a:t>
            </a:r>
            <a:r>
              <a:rPr lang="en-US" noProof="0" dirty="0"/>
              <a:t>, </a:t>
            </a:r>
            <a:r>
              <a:rPr lang="en-US" i="1" noProof="0" dirty="0" err="1"/>
              <a:t>kω</a:t>
            </a:r>
            <a:r>
              <a:rPr lang="en-US" noProof="0" dirty="0"/>
              <a:t>)</a:t>
            </a:r>
          </a:p>
          <a:p>
            <a:r>
              <a:rPr lang="en-US" noProof="0" dirty="0"/>
              <a:t>Reynolds stress </a:t>
            </a:r>
            <a:r>
              <a:rPr lang="en-US" noProof="0" dirty="0" err="1"/>
              <a:t>modely</a:t>
            </a:r>
            <a:r>
              <a:rPr lang="en-US" noProof="0" dirty="0"/>
              <a:t> (RSM)</a:t>
            </a:r>
          </a:p>
          <a:p>
            <a:r>
              <a:rPr lang="en-US" noProof="0" dirty="0" err="1"/>
              <a:t>Lineární</a:t>
            </a:r>
            <a:r>
              <a:rPr lang="en-US" noProof="0" dirty="0"/>
              <a:t> x </a:t>
            </a:r>
            <a:r>
              <a:rPr lang="en-US" noProof="0" dirty="0" err="1"/>
              <a:t>nelineární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86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72000" y="3212976"/>
            <a:ext cx="3312368" cy="50405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Prandtlova směšovací délka</a:t>
            </a:r>
          </a:p>
        </p:txBody>
      </p:sp>
      <p:sp>
        <p:nvSpPr>
          <p:cNvPr id="21" name="Zástupný symbol pro obsah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Odhad 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95463"/>
              </p:ext>
            </p:extLst>
          </p:nvPr>
        </p:nvGraphicFramePr>
        <p:xfrm>
          <a:off x="2339752" y="2348880"/>
          <a:ext cx="15938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787320" imgH="482400" progId="Equation.DSMT4">
                  <p:embed/>
                </p:oleObj>
              </mc:Choice>
              <mc:Fallback>
                <p:oleObj name="Equation" r:id="rId5" imgW="787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48880"/>
                        <a:ext cx="15938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4572000" y="3212976"/>
            <a:ext cx="33123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644008" y="3212976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 flipH="1" flipV="1">
            <a:off x="4031940" y="2672916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100392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211960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868144" y="2708920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4442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Přímá spojovací čára 18"/>
          <p:cNvCxnSpPr/>
          <p:nvPr/>
        </p:nvCxnSpPr>
        <p:spPr>
          <a:xfrm rot="5400000" flipH="1" flipV="1">
            <a:off x="5040052" y="238488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Volný tvar 19"/>
          <p:cNvSpPr/>
          <p:nvPr/>
        </p:nvSpPr>
        <p:spPr>
          <a:xfrm>
            <a:off x="5876144" y="1521502"/>
            <a:ext cx="1641423" cy="1678898"/>
          </a:xfrm>
          <a:custGeom>
            <a:avLst/>
            <a:gdLst>
              <a:gd name="connsiteX0" fmla="*/ 0 w 1641423"/>
              <a:gd name="connsiteY0" fmla="*/ 1678898 h 1678898"/>
              <a:gd name="connsiteX1" fmla="*/ 704538 w 1641423"/>
              <a:gd name="connsiteY1" fmla="*/ 1551482 h 1678898"/>
              <a:gd name="connsiteX2" fmla="*/ 1184223 w 1641423"/>
              <a:gd name="connsiteY2" fmla="*/ 1214203 h 1678898"/>
              <a:gd name="connsiteX3" fmla="*/ 1499017 w 1641423"/>
              <a:gd name="connsiteY3" fmla="*/ 472190 h 1678898"/>
              <a:gd name="connsiteX4" fmla="*/ 1641423 w 1641423"/>
              <a:gd name="connsiteY4" fmla="*/ 0 h 167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23" h="1678898">
                <a:moveTo>
                  <a:pt x="0" y="1678898"/>
                </a:moveTo>
                <a:cubicBezTo>
                  <a:pt x="253584" y="1653914"/>
                  <a:pt x="507168" y="1628931"/>
                  <a:pt x="704538" y="1551482"/>
                </a:cubicBezTo>
                <a:cubicBezTo>
                  <a:pt x="901909" y="1474033"/>
                  <a:pt x="1051810" y="1394085"/>
                  <a:pt x="1184223" y="1214203"/>
                </a:cubicBezTo>
                <a:cubicBezTo>
                  <a:pt x="1316636" y="1034321"/>
                  <a:pt x="1422817" y="674557"/>
                  <a:pt x="1499017" y="472190"/>
                </a:cubicBezTo>
                <a:cubicBezTo>
                  <a:pt x="1575217" y="269823"/>
                  <a:pt x="1608320" y="134911"/>
                  <a:pt x="1641423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2267744" y="1700808"/>
          <a:ext cx="3079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00808"/>
                        <a:ext cx="3079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4716016" y="3284984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Mezní vrstva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7" y="3677714"/>
            <a:ext cx="36290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79" y="3976737"/>
            <a:ext cx="28289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1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Turbulentní mezní vrstva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2060848"/>
            <a:ext cx="61055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3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Transportní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Pro veličiny: k, </a:t>
            </a:r>
            <a:r>
              <a:rPr lang="en-US" noProof="0">
                <a:latin typeface="Symbol Tiger" pitchFamily="18" charset="2"/>
              </a:rPr>
              <a:t>e</a:t>
            </a:r>
            <a:r>
              <a:rPr lang="en-US" noProof="0"/>
              <a:t>, </a:t>
            </a:r>
            <a:r>
              <a:rPr lang="en-US" noProof="0">
                <a:latin typeface="Symbol Tiger" pitchFamily="18" charset="2"/>
              </a:rPr>
              <a:t>w</a:t>
            </a:r>
            <a:r>
              <a:rPr lang="en-US" noProof="0"/>
              <a:t>, </a:t>
            </a:r>
            <a:r>
              <a:rPr lang="en-US" noProof="0">
                <a:latin typeface="Symbol Tiger" pitchFamily="18" charset="2"/>
              </a:rPr>
              <a:t>s</a:t>
            </a:r>
          </a:p>
          <a:p>
            <a:r>
              <a:rPr lang="en-US" sz="3600" noProof="0"/>
              <a:t>Bilance: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714781"/>
              </p:ext>
            </p:extLst>
          </p:nvPr>
        </p:nvGraphicFramePr>
        <p:xfrm>
          <a:off x="3203848" y="2348880"/>
          <a:ext cx="2208842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04421" imgH="177723" progId="Equation.DSMT4">
                  <p:embed/>
                </p:oleObj>
              </mc:Choice>
              <mc:Fallback>
                <p:oleObj name="Equation" r:id="rId3" imgW="1104421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348880"/>
                        <a:ext cx="2208842" cy="355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2658601" y="2708920"/>
            <a:ext cx="946478" cy="546131"/>
            <a:chOff x="2658601" y="2708920"/>
            <a:chExt cx="946478" cy="546131"/>
          </a:xfrm>
        </p:grpSpPr>
        <p:sp>
          <p:nvSpPr>
            <p:cNvPr id="6" name="TextovéPole 5"/>
            <p:cNvSpPr txBox="1"/>
            <p:nvPr/>
          </p:nvSpPr>
          <p:spPr>
            <a:xfrm>
              <a:off x="2658601" y="2885719"/>
              <a:ext cx="946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advekce</a:t>
              </a:r>
            </a:p>
          </p:txBody>
        </p:sp>
        <p:cxnSp>
          <p:nvCxnSpPr>
            <p:cNvPr id="11" name="Přímá spojnice se šipkou 10"/>
            <p:cNvCxnSpPr>
              <a:stCxn id="6" idx="0"/>
            </p:cNvCxnSpPr>
            <p:nvPr/>
          </p:nvCxnSpPr>
          <p:spPr>
            <a:xfrm flipV="1">
              <a:off x="3131840" y="2708920"/>
              <a:ext cx="144016" cy="176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3203848" y="2708920"/>
            <a:ext cx="1060418" cy="915546"/>
            <a:chOff x="3203848" y="2708920"/>
            <a:chExt cx="1060418" cy="915546"/>
          </a:xfrm>
        </p:grpSpPr>
        <p:sp>
          <p:nvSpPr>
            <p:cNvPr id="7" name="TextovéPole 6"/>
            <p:cNvSpPr txBox="1"/>
            <p:nvPr/>
          </p:nvSpPr>
          <p:spPr>
            <a:xfrm>
              <a:off x="3203848" y="3255134"/>
              <a:ext cx="10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produkce</a:t>
              </a:r>
            </a:p>
          </p:txBody>
        </p:sp>
        <p:cxnSp>
          <p:nvCxnSpPr>
            <p:cNvPr id="13" name="Přímá spojnice se šipkou 12"/>
            <p:cNvCxnSpPr>
              <a:stCxn id="7" idx="0"/>
            </p:cNvCxnSpPr>
            <p:nvPr/>
          </p:nvCxnSpPr>
          <p:spPr>
            <a:xfrm flipV="1">
              <a:off x="3734057" y="2708920"/>
              <a:ext cx="45855" cy="5462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3851920" y="2704326"/>
            <a:ext cx="1059970" cy="550808"/>
            <a:chOff x="3851920" y="2704326"/>
            <a:chExt cx="1059970" cy="550808"/>
          </a:xfrm>
        </p:grpSpPr>
        <p:sp>
          <p:nvSpPr>
            <p:cNvPr id="8" name="TextovéPole 7"/>
            <p:cNvSpPr txBox="1"/>
            <p:nvPr/>
          </p:nvSpPr>
          <p:spPr>
            <a:xfrm>
              <a:off x="3851920" y="2885802"/>
              <a:ext cx="1059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transport</a:t>
              </a:r>
            </a:p>
          </p:txBody>
        </p:sp>
        <p:cxnSp>
          <p:nvCxnSpPr>
            <p:cNvPr id="15" name="Přímá spojnice se šipkou 14"/>
            <p:cNvCxnSpPr>
              <a:stCxn id="8" idx="0"/>
              <a:endCxn id="5" idx="2"/>
            </p:cNvCxnSpPr>
            <p:nvPr/>
          </p:nvCxnSpPr>
          <p:spPr>
            <a:xfrm flipH="1" flipV="1">
              <a:off x="4308269" y="2704326"/>
              <a:ext cx="73636" cy="1814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4716016" y="2704326"/>
            <a:ext cx="947695" cy="920140"/>
            <a:chOff x="4716016" y="2704326"/>
            <a:chExt cx="947695" cy="920140"/>
          </a:xfrm>
        </p:grpSpPr>
        <p:sp>
          <p:nvSpPr>
            <p:cNvPr id="9" name="TextovéPole 8"/>
            <p:cNvSpPr txBox="1"/>
            <p:nvPr/>
          </p:nvSpPr>
          <p:spPr>
            <a:xfrm>
              <a:off x="4716016" y="3255134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disipace</a:t>
              </a:r>
            </a:p>
          </p:txBody>
        </p:sp>
        <p:cxnSp>
          <p:nvCxnSpPr>
            <p:cNvPr id="17" name="Přímá spojnice se šipkou 16"/>
            <p:cNvCxnSpPr>
              <a:stCxn id="9" idx="0"/>
            </p:cNvCxnSpPr>
            <p:nvPr/>
          </p:nvCxnSpPr>
          <p:spPr>
            <a:xfrm flipH="1" flipV="1">
              <a:off x="4911890" y="2704326"/>
              <a:ext cx="277974" cy="5508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9" y="3861048"/>
            <a:ext cx="35147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7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Jen energetické víry v hlavním proudu – rozlišení mezi RANS a DNS</a:t>
            </a:r>
          </a:p>
          <a:p>
            <a:r>
              <a:rPr lang="en-US" noProof="0"/>
              <a:t>Výpočtová náročnost také mezi RANS a DNS – aplikovatelné na běžné případy průmyslových proudů (nutné superpočítače)</a:t>
            </a:r>
          </a:p>
          <a:p>
            <a:r>
              <a:rPr lang="en-US" noProof="0"/>
              <a:t>Universálnější než RANS</a:t>
            </a:r>
          </a:p>
          <a:p>
            <a:r>
              <a:rPr lang="en-US" noProof="0"/>
              <a:t>Filtrované rovnice </a:t>
            </a:r>
          </a:p>
          <a:p>
            <a:r>
              <a:rPr lang="en-US" noProof="0"/>
              <a:t>Subgrid model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40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elování turbulenc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Modelování turbulence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DN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RANS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RANS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Transportní rovnice&amp;quot;&quot;/&gt;&lt;property id=&quot;20307&quot; value=&quot;274&quot;/&gt;&lt;/object&gt;&lt;object type=&quot;3&quot; unique_id=&quot;10012&quot;&gt;&lt;property id=&quot;20148&quot; value=&quot;5&quot;/&gt;&lt;property id=&quot;20300&quot; value=&quot;Slide 9 - &amp;quot;LES&amp;quot;&quot;/&gt;&lt;property id=&quot;20307&quot; value=&quot;260&quot;/&gt;&lt;/object&gt;&lt;object type=&quot;3&quot; unique_id=&quot;10013&quot;&gt;&lt;property id=&quot;20148&quot; value=&quot;5&quot;/&gt;&lt;property id=&quot;20300&quot; value=&quot;Slide 10 - &amp;quot;Srovnání&amp;quot;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 - &amp;quot;Turbulentní mezní vrstva&amp;quot;&quot;/&gt;&lt;property id=&quot;20307&quot; value=&quot;261&quot;/&gt;&lt;/object&gt;&lt;object type=&quot;3&quot; unique_id=&quot;10017&quot;&gt;&lt;property id=&quot;20148&quot; value=&quot;5&quot;/&gt;&lt;property id=&quot;20300&quot; value=&quot;Slide 14 - &amp;quot;Bilance energie&amp;quot;&quot;/&gt;&lt;property id=&quot;20307&quot; value=&quot;262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 - &amp;quot;Srovnání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Spektrum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DNS&amp;quot;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65&quot;/&gt;&lt;/object&gt;&lt;object type=&quot;3&quot; unique_id=&quot;10023&quot;&gt;&lt;property id=&quot;20148&quot; value=&quot;5&quot;/&gt;&lt;property id=&quot;20300&quot; value=&quot;Slide 21 - &amp;quot;Prandtlova směšovací délka&amp;quot;&quot;/&gt;&lt;property id=&quot;20307&quot; value=&quot;268&quot;/&gt;&lt;/object&gt;&lt;object type=&quot;3&quot; unique_id=&quot;10024&quot;&gt;&lt;property id=&quot;20148&quot; value=&quot;5&quot;/&gt;&lt;property id=&quot;20300&quot; value=&quot;Slide 22&quot;/&gt;&lt;property id=&quot;20307&quot; value=&quot;269&quot;/&gt;&lt;/object&gt;&lt;object type=&quot;3&quot; unique_id=&quot;10117&quot;&gt;&lt;property id=&quot;20148&quot; value=&quot;5&quot;/&gt;&lt;property id=&quot;20300&quot; value=&quot;Slide 19 - &amp;quot;LES&amp;quot;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Předvádění na obrazovce (4:3)</PresentationFormat>
  <Paragraphs>76</Paragraphs>
  <Slides>18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Symbol Tiger</vt:lpstr>
      <vt:lpstr>Times New Roman</vt:lpstr>
      <vt:lpstr>Motiv sady Office</vt:lpstr>
      <vt:lpstr>Equation</vt:lpstr>
      <vt:lpstr>Matematické modelování turbulence</vt:lpstr>
      <vt:lpstr>Modelování turbulence</vt:lpstr>
      <vt:lpstr>DNS</vt:lpstr>
      <vt:lpstr>RANS</vt:lpstr>
      <vt:lpstr>RANS</vt:lpstr>
      <vt:lpstr>Prandtlova směšovací délka</vt:lpstr>
      <vt:lpstr>Turbulentní mezní vrstva</vt:lpstr>
      <vt:lpstr>Transportní rovnice</vt:lpstr>
      <vt:lpstr>LES</vt:lpstr>
      <vt:lpstr>LES filtrování</vt:lpstr>
      <vt:lpstr>Spektrum</vt:lpstr>
      <vt:lpstr>Srovnání</vt:lpstr>
      <vt:lpstr>Srovnání</vt:lpstr>
      <vt:lpstr>DNS</vt:lpstr>
      <vt:lpstr>DNS</vt:lpstr>
      <vt:lpstr>LES</vt:lpstr>
      <vt:lpstr>LES</vt:lpstr>
      <vt:lpstr>DNS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2010-12-02T20:45:50Z</dcterms:created>
  <dcterms:modified xsi:type="dcterms:W3CDTF">2024-09-04T15:30:50Z</dcterms:modified>
</cp:coreProperties>
</file>