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9" r:id="rId4"/>
    <p:sldId id="258" r:id="rId5"/>
    <p:sldId id="263" r:id="rId6"/>
    <p:sldId id="268" r:id="rId7"/>
    <p:sldId id="265" r:id="rId8"/>
    <p:sldId id="272" r:id="rId9"/>
    <p:sldId id="269" r:id="rId10"/>
    <p:sldId id="267" r:id="rId11"/>
    <p:sldId id="264" r:id="rId12"/>
    <p:sldId id="266" r:id="rId13"/>
    <p:sldId id="273" r:id="rId14"/>
    <p:sldId id="261" r:id="rId15"/>
    <p:sldId id="275" r:id="rId16"/>
    <p:sldId id="276" r:id="rId17"/>
    <p:sldId id="277" r:id="rId18"/>
    <p:sldId id="274" r:id="rId19"/>
    <p:sldId id="270" r:id="rId20"/>
    <p:sldId id="271" r:id="rId2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631"/>
  </p:normalViewPr>
  <p:slideViewPr>
    <p:cSldViewPr>
      <p:cViewPr varScale="1">
        <p:scale>
          <a:sx n="100" d="100"/>
          <a:sy n="100" d="100"/>
        </p:scale>
        <p:origin x="57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68.wmf"/><Relationship Id="rId2" Type="http://schemas.openxmlformats.org/officeDocument/2006/relationships/image" Target="../media/image67.wmf"/><Relationship Id="rId1" Type="http://schemas.openxmlformats.org/officeDocument/2006/relationships/image" Target="../media/image66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3.wmf"/><Relationship Id="rId2" Type="http://schemas.openxmlformats.org/officeDocument/2006/relationships/image" Target="../media/image72.wmf"/><Relationship Id="rId1" Type="http://schemas.openxmlformats.org/officeDocument/2006/relationships/image" Target="../media/image71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82.wmf"/><Relationship Id="rId3" Type="http://schemas.openxmlformats.org/officeDocument/2006/relationships/image" Target="../media/image77.wmf"/><Relationship Id="rId7" Type="http://schemas.openxmlformats.org/officeDocument/2006/relationships/image" Target="../media/image81.wmf"/><Relationship Id="rId2" Type="http://schemas.openxmlformats.org/officeDocument/2006/relationships/image" Target="../media/image76.wmf"/><Relationship Id="rId1" Type="http://schemas.openxmlformats.org/officeDocument/2006/relationships/image" Target="../media/image75.wmf"/><Relationship Id="rId6" Type="http://schemas.openxmlformats.org/officeDocument/2006/relationships/image" Target="../media/image80.wmf"/><Relationship Id="rId5" Type="http://schemas.openxmlformats.org/officeDocument/2006/relationships/image" Target="../media/image79.wmf"/><Relationship Id="rId4" Type="http://schemas.openxmlformats.org/officeDocument/2006/relationships/image" Target="../media/image78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84.wmf"/><Relationship Id="rId1" Type="http://schemas.openxmlformats.org/officeDocument/2006/relationships/image" Target="../media/image83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94.wmf"/><Relationship Id="rId3" Type="http://schemas.openxmlformats.org/officeDocument/2006/relationships/image" Target="../media/image89.wmf"/><Relationship Id="rId7" Type="http://schemas.openxmlformats.org/officeDocument/2006/relationships/image" Target="../media/image93.wmf"/><Relationship Id="rId2" Type="http://schemas.openxmlformats.org/officeDocument/2006/relationships/image" Target="../media/image88.wmf"/><Relationship Id="rId1" Type="http://schemas.openxmlformats.org/officeDocument/2006/relationships/image" Target="../media/image87.wmf"/><Relationship Id="rId6" Type="http://schemas.openxmlformats.org/officeDocument/2006/relationships/image" Target="../media/image92.wmf"/><Relationship Id="rId5" Type="http://schemas.openxmlformats.org/officeDocument/2006/relationships/image" Target="../media/image91.wmf"/><Relationship Id="rId4" Type="http://schemas.openxmlformats.org/officeDocument/2006/relationships/image" Target="../media/image90.wmf"/><Relationship Id="rId9" Type="http://schemas.openxmlformats.org/officeDocument/2006/relationships/image" Target="../media/image95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97.wmf"/><Relationship Id="rId1" Type="http://schemas.openxmlformats.org/officeDocument/2006/relationships/image" Target="../media/image96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7" Type="http://schemas.openxmlformats.org/officeDocument/2006/relationships/image" Target="../media/image13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image" Target="../media/image20.wmf"/><Relationship Id="rId7" Type="http://schemas.openxmlformats.org/officeDocument/2006/relationships/image" Target="../media/image24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23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Relationship Id="rId9" Type="http://schemas.openxmlformats.org/officeDocument/2006/relationships/image" Target="../media/image26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3" Type="http://schemas.openxmlformats.org/officeDocument/2006/relationships/image" Target="../media/image32.wmf"/><Relationship Id="rId7" Type="http://schemas.openxmlformats.org/officeDocument/2006/relationships/image" Target="../media/image36.wmf"/><Relationship Id="rId2" Type="http://schemas.openxmlformats.org/officeDocument/2006/relationships/image" Target="../media/image31.wmf"/><Relationship Id="rId1" Type="http://schemas.openxmlformats.org/officeDocument/2006/relationships/image" Target="../media/image30.emf"/><Relationship Id="rId6" Type="http://schemas.openxmlformats.org/officeDocument/2006/relationships/image" Target="../media/image35.wmf"/><Relationship Id="rId5" Type="http://schemas.openxmlformats.org/officeDocument/2006/relationships/image" Target="../media/image34.wmf"/><Relationship Id="rId10" Type="http://schemas.openxmlformats.org/officeDocument/2006/relationships/image" Target="../media/image39.wmf"/><Relationship Id="rId4" Type="http://schemas.openxmlformats.org/officeDocument/2006/relationships/image" Target="../media/image33.wmf"/><Relationship Id="rId9" Type="http://schemas.openxmlformats.org/officeDocument/2006/relationships/image" Target="../media/image38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3" Type="http://schemas.openxmlformats.org/officeDocument/2006/relationships/image" Target="../media/image44.wmf"/><Relationship Id="rId7" Type="http://schemas.openxmlformats.org/officeDocument/2006/relationships/image" Target="../media/image48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6" Type="http://schemas.openxmlformats.org/officeDocument/2006/relationships/image" Target="../media/image47.wmf"/><Relationship Id="rId5" Type="http://schemas.openxmlformats.org/officeDocument/2006/relationships/image" Target="../media/image46.wmf"/><Relationship Id="rId4" Type="http://schemas.openxmlformats.org/officeDocument/2006/relationships/image" Target="../media/image45.emf"/><Relationship Id="rId9" Type="http://schemas.openxmlformats.org/officeDocument/2006/relationships/image" Target="../media/image50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55.wmf"/><Relationship Id="rId7" Type="http://schemas.openxmlformats.org/officeDocument/2006/relationships/image" Target="../media/image59.wmf"/><Relationship Id="rId2" Type="http://schemas.openxmlformats.org/officeDocument/2006/relationships/image" Target="../media/image54.wmf"/><Relationship Id="rId1" Type="http://schemas.openxmlformats.org/officeDocument/2006/relationships/image" Target="../media/image53.wmf"/><Relationship Id="rId6" Type="http://schemas.openxmlformats.org/officeDocument/2006/relationships/image" Target="../media/image58.wmf"/><Relationship Id="rId5" Type="http://schemas.openxmlformats.org/officeDocument/2006/relationships/image" Target="../media/image57.wmf"/><Relationship Id="rId4" Type="http://schemas.openxmlformats.org/officeDocument/2006/relationships/image" Target="../media/image56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63.wmf"/><Relationship Id="rId2" Type="http://schemas.openxmlformats.org/officeDocument/2006/relationships/image" Target="../media/image62.wmf"/><Relationship Id="rId1" Type="http://schemas.openxmlformats.org/officeDocument/2006/relationships/image" Target="../media/image61.wmf"/><Relationship Id="rId5" Type="http://schemas.openxmlformats.org/officeDocument/2006/relationships/image" Target="../media/image65.wmf"/><Relationship Id="rId4" Type="http://schemas.openxmlformats.org/officeDocument/2006/relationships/image" Target="../media/image6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562AFA-D662-4E15-A094-C6B619A44995}" type="datetimeFigureOut">
              <a:rPr lang="cs-CZ" smtClean="0"/>
              <a:t>8.4.2025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EAD9E2-71FA-4211-B0DD-C0952ADCEA9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809051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EAD9E2-71FA-4211-B0DD-C0952ADCEA94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124271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EAD9E2-71FA-4211-B0DD-C0952ADCEA94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719635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EAD9E2-71FA-4211-B0DD-C0952ADCEA94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71596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EAD9E2-71FA-4211-B0DD-C0952ADCEA94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164332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EAD9E2-71FA-4211-B0DD-C0952ADCEA94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14640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EAD9E2-71FA-4211-B0DD-C0952ADCEA94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14528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EAD9E2-71FA-4211-B0DD-C0952ADCEA94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375966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EAD9E2-71FA-4211-B0DD-C0952ADCEA94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97618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EAD9E2-71FA-4211-B0DD-C0952ADCEA94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46150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EAD9E2-71FA-4211-B0DD-C0952ADCEA94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80620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EAD9E2-71FA-4211-B0DD-C0952ADCEA94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04150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EAD9E2-71FA-4211-B0DD-C0952ADCEA94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493610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EAD9E2-71FA-4211-B0DD-C0952ADCEA94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85091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3CF87-E847-47D2-9543-58972A931570}" type="datetimeFigureOut">
              <a:rPr lang="cs-CZ" smtClean="0"/>
              <a:pPr/>
              <a:t>8.4.2025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3CF87-E847-47D2-9543-58972A931570}" type="datetimeFigureOut">
              <a:rPr lang="cs-CZ" smtClean="0"/>
              <a:pPr/>
              <a:t>8.4.2025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3CF87-E847-47D2-9543-58972A931570}" type="datetimeFigureOut">
              <a:rPr lang="cs-CZ" smtClean="0"/>
              <a:pPr/>
              <a:t>8.4.2025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3CF87-E847-47D2-9543-58972A931570}" type="datetimeFigureOut">
              <a:rPr lang="cs-CZ" smtClean="0"/>
              <a:pPr/>
              <a:t>8.4.2025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3CF87-E847-47D2-9543-58972A931570}" type="datetimeFigureOut">
              <a:rPr lang="cs-CZ" smtClean="0"/>
              <a:pPr/>
              <a:t>8.4.2025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3CF87-E847-47D2-9543-58972A931570}" type="datetimeFigureOut">
              <a:rPr lang="cs-CZ" smtClean="0"/>
              <a:pPr/>
              <a:t>8.4.2025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3CF87-E847-47D2-9543-58972A931570}" type="datetimeFigureOut">
              <a:rPr lang="cs-CZ" smtClean="0"/>
              <a:pPr/>
              <a:t>8.4.2025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3CF87-E847-47D2-9543-58972A931570}" type="datetimeFigureOut">
              <a:rPr lang="cs-CZ" smtClean="0"/>
              <a:pPr/>
              <a:t>8.4.2025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3CF87-E847-47D2-9543-58972A931570}" type="datetimeFigureOut">
              <a:rPr lang="cs-CZ" smtClean="0"/>
              <a:pPr/>
              <a:t>8.4.2025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3CF87-E847-47D2-9543-58972A931570}" type="datetimeFigureOut">
              <a:rPr lang="cs-CZ" smtClean="0"/>
              <a:pPr/>
              <a:t>8.4.2025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3CF87-E847-47D2-9543-58972A931570}" type="datetimeFigureOut">
              <a:rPr lang="cs-CZ" smtClean="0"/>
              <a:pPr/>
              <a:t>8.4.2025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C3CF87-E847-47D2-9543-58972A931570}" type="datetimeFigureOut">
              <a:rPr lang="cs-CZ" smtClean="0"/>
              <a:pPr/>
              <a:t>8.4.2025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B0D4C4-7158-4BB2-8098-2D687DD085CD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home.zcu.cz/~uruba/vyuka/MTII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3.bin"/><Relationship Id="rId13" Type="http://schemas.openxmlformats.org/officeDocument/2006/relationships/image" Target="../media/image57.wmf"/><Relationship Id="rId18" Type="http://schemas.openxmlformats.org/officeDocument/2006/relationships/image" Target="../media/image59.wmf"/><Relationship Id="rId3" Type="http://schemas.openxmlformats.org/officeDocument/2006/relationships/notesSlide" Target="../notesSlides/notesSlide9.xml"/><Relationship Id="rId7" Type="http://schemas.openxmlformats.org/officeDocument/2006/relationships/image" Target="../media/image54.wmf"/><Relationship Id="rId12" Type="http://schemas.openxmlformats.org/officeDocument/2006/relationships/oleObject" Target="../embeddings/oleObject55.bin"/><Relationship Id="rId17" Type="http://schemas.openxmlformats.org/officeDocument/2006/relationships/oleObject" Target="../embeddings/oleObject5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8.wmf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52.bin"/><Relationship Id="rId11" Type="http://schemas.openxmlformats.org/officeDocument/2006/relationships/image" Target="../media/image56.wmf"/><Relationship Id="rId5" Type="http://schemas.openxmlformats.org/officeDocument/2006/relationships/image" Target="../media/image53.wmf"/><Relationship Id="rId15" Type="http://schemas.openxmlformats.org/officeDocument/2006/relationships/oleObject" Target="../embeddings/oleObject56.bin"/><Relationship Id="rId10" Type="http://schemas.openxmlformats.org/officeDocument/2006/relationships/oleObject" Target="../embeddings/oleObject54.bin"/><Relationship Id="rId4" Type="http://schemas.openxmlformats.org/officeDocument/2006/relationships/oleObject" Target="../embeddings/oleObject51.bin"/><Relationship Id="rId9" Type="http://schemas.openxmlformats.org/officeDocument/2006/relationships/image" Target="../media/image55.wmf"/><Relationship Id="rId14" Type="http://schemas.openxmlformats.org/officeDocument/2006/relationships/image" Target="../media/image60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0.bin"/><Relationship Id="rId13" Type="http://schemas.openxmlformats.org/officeDocument/2006/relationships/image" Target="../media/image65.wmf"/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62.wmf"/><Relationship Id="rId12" Type="http://schemas.openxmlformats.org/officeDocument/2006/relationships/oleObject" Target="../embeddings/oleObject6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59.bin"/><Relationship Id="rId11" Type="http://schemas.openxmlformats.org/officeDocument/2006/relationships/image" Target="../media/image64.wmf"/><Relationship Id="rId5" Type="http://schemas.openxmlformats.org/officeDocument/2006/relationships/image" Target="../media/image61.wmf"/><Relationship Id="rId10" Type="http://schemas.openxmlformats.org/officeDocument/2006/relationships/oleObject" Target="../embeddings/oleObject61.bin"/><Relationship Id="rId4" Type="http://schemas.openxmlformats.org/officeDocument/2006/relationships/oleObject" Target="../embeddings/oleObject58.bin"/><Relationship Id="rId9" Type="http://schemas.openxmlformats.org/officeDocument/2006/relationships/image" Target="../media/image63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5.bin"/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6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64.bin"/><Relationship Id="rId5" Type="http://schemas.openxmlformats.org/officeDocument/2006/relationships/image" Target="../media/image66.wmf"/><Relationship Id="rId4" Type="http://schemas.openxmlformats.org/officeDocument/2006/relationships/oleObject" Target="../embeddings/oleObject63.bin"/><Relationship Id="rId9" Type="http://schemas.openxmlformats.org/officeDocument/2006/relationships/image" Target="../media/image68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gif"/><Relationship Id="rId2" Type="http://schemas.openxmlformats.org/officeDocument/2006/relationships/image" Target="../media/image69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0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8.bin"/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7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67.bin"/><Relationship Id="rId5" Type="http://schemas.openxmlformats.org/officeDocument/2006/relationships/image" Target="../media/image71.wmf"/><Relationship Id="rId10" Type="http://schemas.openxmlformats.org/officeDocument/2006/relationships/image" Target="../media/image74.png"/><Relationship Id="rId4" Type="http://schemas.openxmlformats.org/officeDocument/2006/relationships/oleObject" Target="../embeddings/oleObject66.bin"/><Relationship Id="rId9" Type="http://schemas.openxmlformats.org/officeDocument/2006/relationships/image" Target="../media/image73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7.wmf"/><Relationship Id="rId13" Type="http://schemas.openxmlformats.org/officeDocument/2006/relationships/oleObject" Target="../embeddings/oleObject74.bin"/><Relationship Id="rId18" Type="http://schemas.openxmlformats.org/officeDocument/2006/relationships/image" Target="../media/image82.wmf"/><Relationship Id="rId3" Type="http://schemas.openxmlformats.org/officeDocument/2006/relationships/oleObject" Target="../embeddings/oleObject69.bin"/><Relationship Id="rId7" Type="http://schemas.openxmlformats.org/officeDocument/2006/relationships/oleObject" Target="../embeddings/oleObject71.bin"/><Relationship Id="rId12" Type="http://schemas.openxmlformats.org/officeDocument/2006/relationships/image" Target="../media/image79.wmf"/><Relationship Id="rId17" Type="http://schemas.openxmlformats.org/officeDocument/2006/relationships/oleObject" Target="../embeddings/oleObject7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1.w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76.wmf"/><Relationship Id="rId11" Type="http://schemas.openxmlformats.org/officeDocument/2006/relationships/oleObject" Target="../embeddings/oleObject73.bin"/><Relationship Id="rId5" Type="http://schemas.openxmlformats.org/officeDocument/2006/relationships/oleObject" Target="../embeddings/oleObject70.bin"/><Relationship Id="rId15" Type="http://schemas.openxmlformats.org/officeDocument/2006/relationships/oleObject" Target="../embeddings/oleObject75.bin"/><Relationship Id="rId10" Type="http://schemas.openxmlformats.org/officeDocument/2006/relationships/image" Target="../media/image78.wmf"/><Relationship Id="rId4" Type="http://schemas.openxmlformats.org/officeDocument/2006/relationships/image" Target="../media/image75.wmf"/><Relationship Id="rId9" Type="http://schemas.openxmlformats.org/officeDocument/2006/relationships/oleObject" Target="../embeddings/oleObject72.bin"/><Relationship Id="rId14" Type="http://schemas.openxmlformats.org/officeDocument/2006/relationships/image" Target="../media/image80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6.wmf"/><Relationship Id="rId3" Type="http://schemas.openxmlformats.org/officeDocument/2006/relationships/oleObject" Target="../embeddings/oleObject77.bin"/><Relationship Id="rId7" Type="http://schemas.openxmlformats.org/officeDocument/2006/relationships/image" Target="../media/image8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84.wmf"/><Relationship Id="rId5" Type="http://schemas.openxmlformats.org/officeDocument/2006/relationships/oleObject" Target="../embeddings/oleObject78.bin"/><Relationship Id="rId4" Type="http://schemas.openxmlformats.org/officeDocument/2006/relationships/image" Target="../media/image83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9.wmf"/><Relationship Id="rId13" Type="http://schemas.openxmlformats.org/officeDocument/2006/relationships/oleObject" Target="../embeddings/oleObject84.bin"/><Relationship Id="rId18" Type="http://schemas.openxmlformats.org/officeDocument/2006/relationships/image" Target="../media/image94.wmf"/><Relationship Id="rId3" Type="http://schemas.openxmlformats.org/officeDocument/2006/relationships/oleObject" Target="../embeddings/oleObject79.bin"/><Relationship Id="rId7" Type="http://schemas.openxmlformats.org/officeDocument/2006/relationships/oleObject" Target="../embeddings/oleObject81.bin"/><Relationship Id="rId12" Type="http://schemas.openxmlformats.org/officeDocument/2006/relationships/image" Target="../media/image91.wmf"/><Relationship Id="rId17" Type="http://schemas.openxmlformats.org/officeDocument/2006/relationships/oleObject" Target="../embeddings/oleObject8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3.wmf"/><Relationship Id="rId20" Type="http://schemas.openxmlformats.org/officeDocument/2006/relationships/image" Target="../media/image95.wmf"/><Relationship Id="rId1" Type="http://schemas.openxmlformats.org/officeDocument/2006/relationships/vmlDrawing" Target="../drawings/vmlDrawing14.vml"/><Relationship Id="rId6" Type="http://schemas.openxmlformats.org/officeDocument/2006/relationships/image" Target="../media/image88.wmf"/><Relationship Id="rId11" Type="http://schemas.openxmlformats.org/officeDocument/2006/relationships/oleObject" Target="../embeddings/oleObject83.bin"/><Relationship Id="rId5" Type="http://schemas.openxmlformats.org/officeDocument/2006/relationships/oleObject" Target="../embeddings/oleObject80.bin"/><Relationship Id="rId15" Type="http://schemas.openxmlformats.org/officeDocument/2006/relationships/oleObject" Target="../embeddings/oleObject85.bin"/><Relationship Id="rId10" Type="http://schemas.openxmlformats.org/officeDocument/2006/relationships/image" Target="../media/image90.wmf"/><Relationship Id="rId19" Type="http://schemas.openxmlformats.org/officeDocument/2006/relationships/oleObject" Target="../embeddings/oleObject87.bin"/><Relationship Id="rId4" Type="http://schemas.openxmlformats.org/officeDocument/2006/relationships/image" Target="../media/image87.wmf"/><Relationship Id="rId9" Type="http://schemas.openxmlformats.org/officeDocument/2006/relationships/oleObject" Target="../embeddings/oleObject82.bin"/><Relationship Id="rId14" Type="http://schemas.openxmlformats.org/officeDocument/2006/relationships/image" Target="../media/image92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97.wmf"/><Relationship Id="rId5" Type="http://schemas.openxmlformats.org/officeDocument/2006/relationships/oleObject" Target="../embeddings/oleObject89.bin"/><Relationship Id="rId4" Type="http://schemas.openxmlformats.org/officeDocument/2006/relationships/image" Target="../media/image96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9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5.wmf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2.wmf"/><Relationship Id="rId12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4.wmf"/><Relationship Id="rId5" Type="http://schemas.openxmlformats.org/officeDocument/2006/relationships/image" Target="../media/image1.wmf"/><Relationship Id="rId15" Type="http://schemas.openxmlformats.org/officeDocument/2006/relationships/image" Target="../media/image6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wmf"/><Relationship Id="rId14" Type="http://schemas.openxmlformats.org/officeDocument/2006/relationships/oleObject" Target="../embeddings/oleObject6.bin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1.png"/><Relationship Id="rId2" Type="http://schemas.openxmlformats.org/officeDocument/2006/relationships/image" Target="../media/image100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13" Type="http://schemas.openxmlformats.org/officeDocument/2006/relationships/image" Target="../media/image11.wmf"/><Relationship Id="rId18" Type="http://schemas.openxmlformats.org/officeDocument/2006/relationships/oleObject" Target="../embeddings/oleObject15.bin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8.wmf"/><Relationship Id="rId12" Type="http://schemas.openxmlformats.org/officeDocument/2006/relationships/oleObject" Target="../embeddings/oleObject12.bin"/><Relationship Id="rId17" Type="http://schemas.openxmlformats.org/officeDocument/2006/relationships/image" Target="../media/image13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4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9.bin"/><Relationship Id="rId11" Type="http://schemas.openxmlformats.org/officeDocument/2006/relationships/image" Target="../media/image10.wmf"/><Relationship Id="rId5" Type="http://schemas.openxmlformats.org/officeDocument/2006/relationships/image" Target="../media/image7.wmf"/><Relationship Id="rId15" Type="http://schemas.openxmlformats.org/officeDocument/2006/relationships/image" Target="../media/image12.wmf"/><Relationship Id="rId10" Type="http://schemas.openxmlformats.org/officeDocument/2006/relationships/oleObject" Target="../embeddings/oleObject11.bin"/><Relationship Id="rId4" Type="http://schemas.openxmlformats.org/officeDocument/2006/relationships/oleObject" Target="../embeddings/oleObject8.bin"/><Relationship Id="rId9" Type="http://schemas.openxmlformats.org/officeDocument/2006/relationships/image" Target="../media/image9.wmf"/><Relationship Id="rId14" Type="http://schemas.openxmlformats.org/officeDocument/2006/relationships/oleObject" Target="../embeddings/oleObject13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1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7.bin"/><Relationship Id="rId11" Type="http://schemas.openxmlformats.org/officeDocument/2006/relationships/image" Target="../media/image17.wmf"/><Relationship Id="rId5" Type="http://schemas.openxmlformats.org/officeDocument/2006/relationships/image" Target="../media/image14.wmf"/><Relationship Id="rId10" Type="http://schemas.openxmlformats.org/officeDocument/2006/relationships/oleObject" Target="../embeddings/oleObject19.bin"/><Relationship Id="rId4" Type="http://schemas.openxmlformats.org/officeDocument/2006/relationships/oleObject" Target="../embeddings/oleObject16.bin"/><Relationship Id="rId9" Type="http://schemas.openxmlformats.org/officeDocument/2006/relationships/image" Target="../media/image16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13" Type="http://schemas.openxmlformats.org/officeDocument/2006/relationships/image" Target="../media/image22.wmf"/><Relationship Id="rId18" Type="http://schemas.openxmlformats.org/officeDocument/2006/relationships/oleObject" Target="../embeddings/oleObject27.bin"/><Relationship Id="rId3" Type="http://schemas.openxmlformats.org/officeDocument/2006/relationships/notesSlide" Target="../notesSlides/notesSlide5.xml"/><Relationship Id="rId21" Type="http://schemas.openxmlformats.org/officeDocument/2006/relationships/image" Target="../media/image26.wmf"/><Relationship Id="rId7" Type="http://schemas.openxmlformats.org/officeDocument/2006/relationships/image" Target="../media/image19.wmf"/><Relationship Id="rId12" Type="http://schemas.openxmlformats.org/officeDocument/2006/relationships/oleObject" Target="../embeddings/oleObject24.bin"/><Relationship Id="rId17" Type="http://schemas.openxmlformats.org/officeDocument/2006/relationships/image" Target="../media/image24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6.bin"/><Relationship Id="rId20" Type="http://schemas.openxmlformats.org/officeDocument/2006/relationships/oleObject" Target="../embeddings/oleObject28.bin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1.bin"/><Relationship Id="rId11" Type="http://schemas.openxmlformats.org/officeDocument/2006/relationships/image" Target="../media/image21.wmf"/><Relationship Id="rId5" Type="http://schemas.openxmlformats.org/officeDocument/2006/relationships/image" Target="../media/image18.wmf"/><Relationship Id="rId15" Type="http://schemas.openxmlformats.org/officeDocument/2006/relationships/image" Target="../media/image23.wmf"/><Relationship Id="rId10" Type="http://schemas.openxmlformats.org/officeDocument/2006/relationships/oleObject" Target="../embeddings/oleObject23.bin"/><Relationship Id="rId19" Type="http://schemas.openxmlformats.org/officeDocument/2006/relationships/image" Target="../media/image25.wmf"/><Relationship Id="rId4" Type="http://schemas.openxmlformats.org/officeDocument/2006/relationships/oleObject" Target="../embeddings/oleObject20.bin"/><Relationship Id="rId9" Type="http://schemas.openxmlformats.org/officeDocument/2006/relationships/image" Target="../media/image20.wmf"/><Relationship Id="rId14" Type="http://schemas.openxmlformats.org/officeDocument/2006/relationships/oleObject" Target="../embeddings/oleObject25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1.bin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2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30.bin"/><Relationship Id="rId5" Type="http://schemas.openxmlformats.org/officeDocument/2006/relationships/image" Target="../media/image27.wmf"/><Relationship Id="rId4" Type="http://schemas.openxmlformats.org/officeDocument/2006/relationships/oleObject" Target="../embeddings/oleObject29.bin"/><Relationship Id="rId9" Type="http://schemas.openxmlformats.org/officeDocument/2006/relationships/image" Target="../media/image29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13" Type="http://schemas.openxmlformats.org/officeDocument/2006/relationships/image" Target="../media/image34.wmf"/><Relationship Id="rId18" Type="http://schemas.openxmlformats.org/officeDocument/2006/relationships/oleObject" Target="../embeddings/oleObject39.bin"/><Relationship Id="rId3" Type="http://schemas.openxmlformats.org/officeDocument/2006/relationships/notesSlide" Target="../notesSlides/notesSlide7.xml"/><Relationship Id="rId21" Type="http://schemas.openxmlformats.org/officeDocument/2006/relationships/image" Target="../media/image38.wmf"/><Relationship Id="rId7" Type="http://schemas.openxmlformats.org/officeDocument/2006/relationships/image" Target="../media/image31.wmf"/><Relationship Id="rId12" Type="http://schemas.openxmlformats.org/officeDocument/2006/relationships/oleObject" Target="../embeddings/oleObject36.bin"/><Relationship Id="rId17" Type="http://schemas.openxmlformats.org/officeDocument/2006/relationships/image" Target="../media/image36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8.bin"/><Relationship Id="rId20" Type="http://schemas.openxmlformats.org/officeDocument/2006/relationships/oleObject" Target="../embeddings/oleObject40.bin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33.bin"/><Relationship Id="rId11" Type="http://schemas.openxmlformats.org/officeDocument/2006/relationships/image" Target="../media/image33.wmf"/><Relationship Id="rId5" Type="http://schemas.openxmlformats.org/officeDocument/2006/relationships/image" Target="../media/image30.emf"/><Relationship Id="rId15" Type="http://schemas.openxmlformats.org/officeDocument/2006/relationships/image" Target="../media/image35.wmf"/><Relationship Id="rId23" Type="http://schemas.openxmlformats.org/officeDocument/2006/relationships/image" Target="../media/image39.wmf"/><Relationship Id="rId10" Type="http://schemas.openxmlformats.org/officeDocument/2006/relationships/oleObject" Target="../embeddings/oleObject35.bin"/><Relationship Id="rId19" Type="http://schemas.openxmlformats.org/officeDocument/2006/relationships/image" Target="../media/image37.wmf"/><Relationship Id="rId4" Type="http://schemas.openxmlformats.org/officeDocument/2006/relationships/oleObject" Target="../embeddings/oleObject32.bin"/><Relationship Id="rId9" Type="http://schemas.openxmlformats.org/officeDocument/2006/relationships/image" Target="../media/image32.wmf"/><Relationship Id="rId14" Type="http://schemas.openxmlformats.org/officeDocument/2006/relationships/oleObject" Target="../embeddings/oleObject37.bin"/><Relationship Id="rId22" Type="http://schemas.openxmlformats.org/officeDocument/2006/relationships/oleObject" Target="../embeddings/oleObject41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40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13" Type="http://schemas.openxmlformats.org/officeDocument/2006/relationships/image" Target="../media/image45.emf"/><Relationship Id="rId18" Type="http://schemas.openxmlformats.org/officeDocument/2006/relationships/oleObject" Target="../embeddings/oleObject48.bin"/><Relationship Id="rId3" Type="http://schemas.openxmlformats.org/officeDocument/2006/relationships/notesSlide" Target="../notesSlides/notesSlide8.xml"/><Relationship Id="rId21" Type="http://schemas.openxmlformats.org/officeDocument/2006/relationships/image" Target="../media/image49.wmf"/><Relationship Id="rId7" Type="http://schemas.openxmlformats.org/officeDocument/2006/relationships/oleObject" Target="../embeddings/oleObject43.bin"/><Relationship Id="rId12" Type="http://schemas.openxmlformats.org/officeDocument/2006/relationships/oleObject" Target="../embeddings/oleObject45.bin"/><Relationship Id="rId17" Type="http://schemas.openxmlformats.org/officeDocument/2006/relationships/image" Target="../media/image47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47.bin"/><Relationship Id="rId20" Type="http://schemas.openxmlformats.org/officeDocument/2006/relationships/oleObject" Target="../embeddings/oleObject49.bin"/><Relationship Id="rId1" Type="http://schemas.openxmlformats.org/officeDocument/2006/relationships/vmlDrawing" Target="../drawings/vmlDrawing7.vml"/><Relationship Id="rId6" Type="http://schemas.openxmlformats.org/officeDocument/2006/relationships/image" Target="../media/image51.wmf"/><Relationship Id="rId11" Type="http://schemas.openxmlformats.org/officeDocument/2006/relationships/image" Target="../media/image52.png"/><Relationship Id="rId5" Type="http://schemas.openxmlformats.org/officeDocument/2006/relationships/image" Target="../media/image42.wmf"/><Relationship Id="rId15" Type="http://schemas.openxmlformats.org/officeDocument/2006/relationships/image" Target="../media/image46.wmf"/><Relationship Id="rId23" Type="http://schemas.openxmlformats.org/officeDocument/2006/relationships/image" Target="../media/image50.wmf"/><Relationship Id="rId10" Type="http://schemas.openxmlformats.org/officeDocument/2006/relationships/image" Target="../media/image44.wmf"/><Relationship Id="rId19" Type="http://schemas.openxmlformats.org/officeDocument/2006/relationships/image" Target="../media/image48.wmf"/><Relationship Id="rId4" Type="http://schemas.openxmlformats.org/officeDocument/2006/relationships/oleObject" Target="../embeddings/oleObject42.bin"/><Relationship Id="rId9" Type="http://schemas.openxmlformats.org/officeDocument/2006/relationships/oleObject" Target="../embeddings/oleObject44.bin"/><Relationship Id="rId14" Type="http://schemas.openxmlformats.org/officeDocument/2006/relationships/oleObject" Target="../embeddings/oleObject46.bin"/><Relationship Id="rId22" Type="http://schemas.openxmlformats.org/officeDocument/2006/relationships/oleObject" Target="../embeddings/oleObject50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Veličiny v turbulenci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Prof. Václav </a:t>
            </a:r>
            <a:r>
              <a:rPr lang="cs-CZ" dirty="0" smtClean="0"/>
              <a:t>Uruba</a:t>
            </a:r>
          </a:p>
          <a:p>
            <a:r>
              <a:rPr lang="cs-CZ" sz="2400">
                <a:hlinkClick r:id="rId3"/>
              </a:rPr>
              <a:t>http://home.zcu.cz/~uruba/vyuka/MTII</a:t>
            </a:r>
            <a:r>
              <a:rPr lang="cs-CZ" sz="2400" smtClean="0">
                <a:hlinkClick r:id="rId3"/>
              </a:rPr>
              <a:t>/</a:t>
            </a:r>
            <a:r>
              <a:rPr lang="cs-CZ" sz="2400" smtClean="0"/>
              <a:t> </a:t>
            </a:r>
            <a:endParaRPr lang="cs-CZ" sz="24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Korelace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Náhodné proměnné</a:t>
            </a:r>
          </a:p>
          <a:p>
            <a:r>
              <a:rPr lang="cs-CZ" dirty="0"/>
              <a:t>Nekorelované</a:t>
            </a:r>
          </a:p>
          <a:p>
            <a:r>
              <a:rPr lang="cs-CZ" dirty="0"/>
              <a:t>Lineárně nezávislé</a:t>
            </a:r>
          </a:p>
          <a:p>
            <a:r>
              <a:rPr lang="cs-CZ" dirty="0"/>
              <a:t>NEZÁVISLÉ</a:t>
            </a:r>
          </a:p>
        </p:txBody>
      </p:sp>
      <p:graphicFrame>
        <p:nvGraphicFramePr>
          <p:cNvPr id="25602" name="Object 2"/>
          <p:cNvGraphicFramePr>
            <a:graphicFrameLocks noChangeAspect="1"/>
          </p:cNvGraphicFramePr>
          <p:nvPr/>
        </p:nvGraphicFramePr>
        <p:xfrm>
          <a:off x="4572000" y="1675656"/>
          <a:ext cx="145415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1" name="Equation" r:id="rId4" imgW="736560" imgH="228600" progId="Equation.DSMT4">
                  <p:embed/>
                </p:oleObj>
              </mc:Choice>
              <mc:Fallback>
                <p:oleObj name="Equation" r:id="rId4" imgW="736560" imgH="2286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675656"/>
                        <a:ext cx="145415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3" name="Object 3"/>
          <p:cNvGraphicFramePr>
            <a:graphicFrameLocks noChangeAspect="1"/>
          </p:cNvGraphicFramePr>
          <p:nvPr/>
        </p:nvGraphicFramePr>
        <p:xfrm>
          <a:off x="2699792" y="3356992"/>
          <a:ext cx="6303962" cy="608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2" name="Equation" r:id="rId6" imgW="3149280" imgH="304560" progId="Equation.DSMT4">
                  <p:embed/>
                </p:oleObj>
              </mc:Choice>
              <mc:Fallback>
                <p:oleObj name="Equation" r:id="rId6" imgW="3149280" imgH="3045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9792" y="3356992"/>
                        <a:ext cx="6303962" cy="608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3"/>
          <p:cNvGraphicFramePr>
            <a:graphicFrameLocks noChangeAspect="1"/>
          </p:cNvGraphicFramePr>
          <p:nvPr/>
        </p:nvGraphicFramePr>
        <p:xfrm>
          <a:off x="4140200" y="2781300"/>
          <a:ext cx="4370388" cy="557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3" name="Equation" r:id="rId8" imgW="2184120" imgH="279360" progId="Equation.DSMT4">
                  <p:embed/>
                </p:oleObj>
              </mc:Choice>
              <mc:Fallback>
                <p:oleObj name="Equation" r:id="rId8" imgW="2184120" imgH="27936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0200" y="2781300"/>
                        <a:ext cx="4370388" cy="557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5" name="Object 5"/>
          <p:cNvGraphicFramePr>
            <a:graphicFrameLocks noChangeAspect="1"/>
          </p:cNvGraphicFramePr>
          <p:nvPr/>
        </p:nvGraphicFramePr>
        <p:xfrm>
          <a:off x="3059832" y="4005064"/>
          <a:ext cx="1881187" cy="557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4" name="Equation" r:id="rId10" imgW="939600" imgH="279360" progId="Equation.DSMT4">
                  <p:embed/>
                </p:oleObj>
              </mc:Choice>
              <mc:Fallback>
                <p:oleObj name="Equation" r:id="rId10" imgW="939600" imgH="2793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832" y="4005064"/>
                        <a:ext cx="1881187" cy="557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ovéPole 7"/>
          <p:cNvSpPr txBox="1"/>
          <p:nvPr/>
        </p:nvSpPr>
        <p:spPr>
          <a:xfrm>
            <a:off x="5004048" y="4077072"/>
            <a:ext cx="3016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Libovolné</a:t>
            </a:r>
            <a:r>
              <a:rPr lang="cs-CZ" dirty="0"/>
              <a:t> funkce (i nelineární)</a:t>
            </a:r>
          </a:p>
        </p:txBody>
      </p:sp>
      <p:graphicFrame>
        <p:nvGraphicFramePr>
          <p:cNvPr id="9" name="Object 3"/>
          <p:cNvGraphicFramePr>
            <a:graphicFrameLocks noChangeAspect="1"/>
          </p:cNvGraphicFramePr>
          <p:nvPr/>
        </p:nvGraphicFramePr>
        <p:xfrm>
          <a:off x="4355976" y="2205038"/>
          <a:ext cx="2516188" cy="55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5" name="Equation" r:id="rId12" imgW="1257120" imgH="279360" progId="Equation.DSMT4">
                  <p:embed/>
                </p:oleObj>
              </mc:Choice>
              <mc:Fallback>
                <p:oleObj name="Equation" r:id="rId12" imgW="1257120" imgH="279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5976" y="2205038"/>
                        <a:ext cx="2516188" cy="557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4317184"/>
            <a:ext cx="2771800" cy="2540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15" name="Skupina 14"/>
          <p:cNvGrpSpPr/>
          <p:nvPr/>
        </p:nvGrpSpPr>
        <p:grpSpPr>
          <a:xfrm>
            <a:off x="2915816" y="5013176"/>
            <a:ext cx="5038725" cy="893713"/>
            <a:chOff x="2915816" y="5013176"/>
            <a:chExt cx="5038725" cy="893713"/>
          </a:xfrm>
        </p:grpSpPr>
        <p:sp>
          <p:nvSpPr>
            <p:cNvPr id="11" name="TextovéPole 10"/>
            <p:cNvSpPr txBox="1"/>
            <p:nvPr/>
          </p:nvSpPr>
          <p:spPr>
            <a:xfrm>
              <a:off x="5796136" y="5445224"/>
              <a:ext cx="154600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2400" dirty="0"/>
                <a:t>faktorizace</a:t>
              </a:r>
            </a:p>
          </p:txBody>
        </p:sp>
        <p:graphicFrame>
          <p:nvGraphicFramePr>
            <p:cNvPr id="25607" name="Object 7"/>
            <p:cNvGraphicFramePr>
              <a:graphicFrameLocks noChangeAspect="1"/>
            </p:cNvGraphicFramePr>
            <p:nvPr/>
          </p:nvGraphicFramePr>
          <p:xfrm>
            <a:off x="2915816" y="5013176"/>
            <a:ext cx="5038725" cy="508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06" name="Equation" r:id="rId15" imgW="2552400" imgH="253800" progId="Equation.DSMT4">
                    <p:embed/>
                  </p:oleObj>
                </mc:Choice>
                <mc:Fallback>
                  <p:oleObj name="Equation" r:id="rId15" imgW="2552400" imgH="253800" progId="Equation.DSMT4">
                    <p:embed/>
                    <p:pic>
                      <p:nvPicPr>
                        <p:cNvPr id="0" name="Picture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15816" y="5013176"/>
                          <a:ext cx="5038725" cy="5080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3" name="Elipsa 12"/>
          <p:cNvSpPr/>
          <p:nvPr/>
        </p:nvSpPr>
        <p:spPr>
          <a:xfrm>
            <a:off x="899592" y="5085184"/>
            <a:ext cx="1008112" cy="100811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aphicFrame>
        <p:nvGraphicFramePr>
          <p:cNvPr id="14" name="Objekt 13"/>
          <p:cNvGraphicFramePr>
            <a:graphicFrameLocks noChangeAspect="1"/>
          </p:cNvGraphicFramePr>
          <p:nvPr/>
        </p:nvGraphicFramePr>
        <p:xfrm>
          <a:off x="7236296" y="1196752"/>
          <a:ext cx="1014413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7" name="Equation" r:id="rId17" imgW="507960" imgH="228600" progId="Equation.DSMT4">
                  <p:embed/>
                </p:oleObj>
              </mc:Choice>
              <mc:Fallback>
                <p:oleObj name="Equation" r:id="rId17" imgW="507960" imgH="2286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6296" y="1196752"/>
                        <a:ext cx="1014413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25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500"/>
                            </p:stCondLst>
                            <p:childTnLst>
                              <p:par>
                                <p:cTn id="5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8" grpId="0"/>
      <p:bldP spid="1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Korelační koeficienty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Čas </a:t>
            </a:r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Prostor </a:t>
            </a:r>
          </a:p>
        </p:txBody>
      </p:sp>
      <p:graphicFrame>
        <p:nvGraphicFramePr>
          <p:cNvPr id="22530" name="Object 2"/>
          <p:cNvGraphicFramePr>
            <a:graphicFrameLocks noChangeAspect="1"/>
          </p:cNvGraphicFramePr>
          <p:nvPr/>
        </p:nvGraphicFramePr>
        <p:xfrm>
          <a:off x="1763688" y="4077072"/>
          <a:ext cx="6024562" cy="1119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3" name="Equation" r:id="rId4" imgW="3073400" imgH="558800" progId="Equation.DSMT4">
                  <p:embed/>
                </p:oleObj>
              </mc:Choice>
              <mc:Fallback>
                <p:oleObj name="Equation" r:id="rId4" imgW="3073400" imgH="558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4077072"/>
                        <a:ext cx="6024562" cy="1119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22531" name="Object 3"/>
          <p:cNvGraphicFramePr>
            <a:graphicFrameLocks noChangeAspect="1"/>
          </p:cNvGraphicFramePr>
          <p:nvPr/>
        </p:nvGraphicFramePr>
        <p:xfrm>
          <a:off x="1979712" y="1916832"/>
          <a:ext cx="2544763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4" name="Equation" r:id="rId6" imgW="1282700" imgH="279400" progId="Equation.DSMT4">
                  <p:embed/>
                </p:oleObj>
              </mc:Choice>
              <mc:Fallback>
                <p:oleObj name="Equation" r:id="rId6" imgW="1282700" imgH="279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712" y="1916832"/>
                        <a:ext cx="2544763" cy="561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2253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2339264"/>
              </p:ext>
            </p:extLst>
          </p:nvPr>
        </p:nvGraphicFramePr>
        <p:xfrm>
          <a:off x="2915816" y="2499276"/>
          <a:ext cx="1141413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5" name="Equation" r:id="rId8" imgW="609600" imgH="279400" progId="Equation.DSMT4">
                  <p:embed/>
                </p:oleObj>
              </mc:Choice>
              <mc:Fallback>
                <p:oleObj name="Equation" r:id="rId8" imgW="609600" imgH="279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2499276"/>
                        <a:ext cx="1141413" cy="561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2253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1311358"/>
              </p:ext>
            </p:extLst>
          </p:nvPr>
        </p:nvGraphicFramePr>
        <p:xfrm>
          <a:off x="4816890" y="2553251"/>
          <a:ext cx="1050925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6" name="Equation" r:id="rId10" imgW="558558" imgH="253890" progId="Equation.DSMT4">
                  <p:embed/>
                </p:oleObj>
              </mc:Choice>
              <mc:Fallback>
                <p:oleObj name="Equation" r:id="rId10" imgW="558558" imgH="25389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6890" y="2553251"/>
                        <a:ext cx="1050925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2253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1221738"/>
              </p:ext>
            </p:extLst>
          </p:nvPr>
        </p:nvGraphicFramePr>
        <p:xfrm>
          <a:off x="6515845" y="2553251"/>
          <a:ext cx="1662113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7" name="Equation" r:id="rId12" imgW="914400" imgH="254000" progId="Equation.DSMT4">
                  <p:embed/>
                </p:oleObj>
              </mc:Choice>
              <mc:Fallback>
                <p:oleObj name="Equation" r:id="rId12" imgW="914400" imgH="2540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5845" y="2553251"/>
                        <a:ext cx="1662113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2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Měřítka turbulence</a:t>
            </a:r>
          </a:p>
        </p:txBody>
      </p:sp>
      <p:sp>
        <p:nvSpPr>
          <p:cNvPr id="60" name="Zástupný symbol pro obsah 5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Kolmogorovovo</a:t>
            </a:r>
            <a:r>
              <a:rPr lang="cs-CZ" dirty="0"/>
              <a:t> m.</a:t>
            </a:r>
          </a:p>
          <a:p>
            <a:r>
              <a:rPr lang="cs-CZ" dirty="0" err="1"/>
              <a:t>Taylorovo</a:t>
            </a:r>
            <a:r>
              <a:rPr lang="cs-CZ" dirty="0"/>
              <a:t> </a:t>
            </a:r>
            <a:r>
              <a:rPr lang="cs-CZ" dirty="0" err="1"/>
              <a:t>mikro</a:t>
            </a:r>
            <a:r>
              <a:rPr lang="cs-CZ" dirty="0"/>
              <a:t> m.</a:t>
            </a:r>
          </a:p>
          <a:p>
            <a:r>
              <a:rPr lang="cs-CZ" dirty="0"/>
              <a:t>Integrální m.</a:t>
            </a:r>
          </a:p>
        </p:txBody>
      </p:sp>
      <p:grpSp>
        <p:nvGrpSpPr>
          <p:cNvPr id="59" name="Skupina 58"/>
          <p:cNvGrpSpPr/>
          <p:nvPr/>
        </p:nvGrpSpPr>
        <p:grpSpPr>
          <a:xfrm>
            <a:off x="3186113" y="2996952"/>
            <a:ext cx="5957887" cy="3998912"/>
            <a:chOff x="1979712" y="1772816"/>
            <a:chExt cx="5957887" cy="3998912"/>
          </a:xfrm>
        </p:grpSpPr>
        <p:sp>
          <p:nvSpPr>
            <p:cNvPr id="24607" name="AutoShape 31"/>
            <p:cNvSpPr>
              <a:spLocks noChangeAspect="1" noChangeArrowheads="1"/>
            </p:cNvSpPr>
            <p:nvPr/>
          </p:nvSpPr>
          <p:spPr bwMode="auto">
            <a:xfrm>
              <a:off x="1979712" y="1772816"/>
              <a:ext cx="5957887" cy="3998912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4609" name="Line 33"/>
            <p:cNvSpPr>
              <a:spLocks noChangeShapeType="1"/>
            </p:cNvSpPr>
            <p:nvPr/>
          </p:nvSpPr>
          <p:spPr bwMode="auto">
            <a:xfrm>
              <a:off x="2208324" y="4743110"/>
              <a:ext cx="52580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4610" name="Line 34"/>
            <p:cNvSpPr>
              <a:spLocks noChangeShapeType="1"/>
            </p:cNvSpPr>
            <p:nvPr/>
          </p:nvSpPr>
          <p:spPr bwMode="auto">
            <a:xfrm flipV="1">
              <a:off x="2513140" y="1845200"/>
              <a:ext cx="1905" cy="341539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4611" name="Freeform 35"/>
            <p:cNvSpPr>
              <a:spLocks/>
            </p:cNvSpPr>
            <p:nvPr/>
          </p:nvSpPr>
          <p:spPr bwMode="auto">
            <a:xfrm>
              <a:off x="2454717" y="2068702"/>
              <a:ext cx="4774819" cy="2621707"/>
            </a:xfrm>
            <a:custGeom>
              <a:avLst/>
              <a:gdLst/>
              <a:ahLst/>
              <a:cxnLst>
                <a:cxn ang="0">
                  <a:pos x="0" y="267"/>
                </a:cxn>
                <a:cxn ang="0">
                  <a:pos x="91" y="13"/>
                </a:cxn>
                <a:cxn ang="0">
                  <a:pos x="203" y="287"/>
                </a:cxn>
                <a:cxn ang="0">
                  <a:pos x="547" y="1352"/>
                </a:cxn>
                <a:cxn ang="0">
                  <a:pos x="1158" y="2582"/>
                </a:cxn>
                <a:cxn ang="0">
                  <a:pos x="2952" y="3814"/>
                </a:cxn>
                <a:cxn ang="0">
                  <a:pos x="7519" y="4129"/>
                </a:cxn>
              </a:cxnLst>
              <a:rect l="0" t="0" r="r" b="b"/>
              <a:pathLst>
                <a:path w="7519" h="4129">
                  <a:moveTo>
                    <a:pt x="0" y="267"/>
                  </a:moveTo>
                  <a:cubicBezTo>
                    <a:pt x="17" y="225"/>
                    <a:pt x="57" y="10"/>
                    <a:pt x="91" y="13"/>
                  </a:cubicBezTo>
                  <a:cubicBezTo>
                    <a:pt x="125" y="16"/>
                    <a:pt x="102" y="0"/>
                    <a:pt x="203" y="287"/>
                  </a:cubicBezTo>
                  <a:cubicBezTo>
                    <a:pt x="304" y="574"/>
                    <a:pt x="400" y="982"/>
                    <a:pt x="547" y="1352"/>
                  </a:cubicBezTo>
                  <a:cubicBezTo>
                    <a:pt x="694" y="1722"/>
                    <a:pt x="889" y="2209"/>
                    <a:pt x="1158" y="2582"/>
                  </a:cubicBezTo>
                  <a:cubicBezTo>
                    <a:pt x="1427" y="2955"/>
                    <a:pt x="1932" y="3570"/>
                    <a:pt x="2952" y="3814"/>
                  </a:cubicBezTo>
                  <a:cubicBezTo>
                    <a:pt x="4012" y="4072"/>
                    <a:pt x="6568" y="4064"/>
                    <a:pt x="7519" y="4129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4612" name="Line 36"/>
            <p:cNvSpPr>
              <a:spLocks noChangeShapeType="1"/>
            </p:cNvSpPr>
            <p:nvPr/>
          </p:nvSpPr>
          <p:spPr bwMode="auto">
            <a:xfrm>
              <a:off x="3357735" y="3294155"/>
              <a:ext cx="635" cy="19664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4613" name="Freeform 37"/>
            <p:cNvSpPr>
              <a:spLocks/>
            </p:cNvSpPr>
            <p:nvPr/>
          </p:nvSpPr>
          <p:spPr bwMode="auto">
            <a:xfrm>
              <a:off x="2454717" y="2068702"/>
              <a:ext cx="363239" cy="2746792"/>
            </a:xfrm>
            <a:custGeom>
              <a:avLst/>
              <a:gdLst/>
              <a:ahLst/>
              <a:cxnLst>
                <a:cxn ang="0">
                  <a:pos x="0" y="300"/>
                </a:cxn>
                <a:cxn ang="0">
                  <a:pos x="95" y="0"/>
                </a:cxn>
                <a:cxn ang="0">
                  <a:pos x="183" y="297"/>
                </a:cxn>
                <a:cxn ang="0">
                  <a:pos x="318" y="1407"/>
                </a:cxn>
                <a:cxn ang="0">
                  <a:pos x="572" y="4326"/>
                </a:cxn>
              </a:cxnLst>
              <a:rect l="0" t="0" r="r" b="b"/>
              <a:pathLst>
                <a:path w="572" h="4326">
                  <a:moveTo>
                    <a:pt x="0" y="300"/>
                  </a:moveTo>
                  <a:cubicBezTo>
                    <a:pt x="20" y="123"/>
                    <a:pt x="65" y="0"/>
                    <a:pt x="95" y="0"/>
                  </a:cubicBezTo>
                  <a:cubicBezTo>
                    <a:pt x="125" y="0"/>
                    <a:pt x="146" y="63"/>
                    <a:pt x="183" y="297"/>
                  </a:cubicBezTo>
                  <a:cubicBezTo>
                    <a:pt x="220" y="531"/>
                    <a:pt x="253" y="736"/>
                    <a:pt x="318" y="1407"/>
                  </a:cubicBezTo>
                  <a:cubicBezTo>
                    <a:pt x="383" y="2078"/>
                    <a:pt x="519" y="3718"/>
                    <a:pt x="572" y="4326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4614" name="Freeform 38"/>
            <p:cNvSpPr>
              <a:spLocks/>
            </p:cNvSpPr>
            <p:nvPr/>
          </p:nvSpPr>
          <p:spPr bwMode="auto">
            <a:xfrm>
              <a:off x="4646854" y="2880168"/>
              <a:ext cx="1066857" cy="1147354"/>
            </a:xfrm>
            <a:custGeom>
              <a:avLst/>
              <a:gdLst/>
              <a:ahLst/>
              <a:cxnLst>
                <a:cxn ang="0">
                  <a:pos x="0" y="1807"/>
                </a:cxn>
                <a:cxn ang="0">
                  <a:pos x="459" y="450"/>
                </a:cxn>
                <a:cxn ang="0">
                  <a:pos x="840" y="14"/>
                </a:cxn>
                <a:cxn ang="0">
                  <a:pos x="1224" y="532"/>
                </a:cxn>
                <a:cxn ang="0">
                  <a:pos x="1680" y="1807"/>
                </a:cxn>
              </a:cxnLst>
              <a:rect l="0" t="0" r="r" b="b"/>
              <a:pathLst>
                <a:path w="1680" h="1807">
                  <a:moveTo>
                    <a:pt x="0" y="1807"/>
                  </a:moveTo>
                  <a:cubicBezTo>
                    <a:pt x="76" y="1581"/>
                    <a:pt x="319" y="749"/>
                    <a:pt x="459" y="450"/>
                  </a:cubicBezTo>
                  <a:cubicBezTo>
                    <a:pt x="599" y="151"/>
                    <a:pt x="713" y="0"/>
                    <a:pt x="840" y="14"/>
                  </a:cubicBezTo>
                  <a:cubicBezTo>
                    <a:pt x="967" y="28"/>
                    <a:pt x="1084" y="233"/>
                    <a:pt x="1224" y="532"/>
                  </a:cubicBezTo>
                  <a:cubicBezTo>
                    <a:pt x="1364" y="831"/>
                    <a:pt x="1585" y="1541"/>
                    <a:pt x="1680" y="1807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4615" name="Line 39"/>
            <p:cNvSpPr>
              <a:spLocks noChangeShapeType="1"/>
            </p:cNvSpPr>
            <p:nvPr/>
          </p:nvSpPr>
          <p:spPr bwMode="auto">
            <a:xfrm>
              <a:off x="2508695" y="4950103"/>
              <a:ext cx="323867" cy="63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arrow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4616" name="Line 40"/>
            <p:cNvSpPr>
              <a:spLocks noChangeShapeType="1"/>
            </p:cNvSpPr>
            <p:nvPr/>
          </p:nvSpPr>
          <p:spPr bwMode="auto">
            <a:xfrm>
              <a:off x="2508695" y="5157732"/>
              <a:ext cx="849040" cy="63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arrow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4617" name="Line 41"/>
            <p:cNvSpPr>
              <a:spLocks noChangeShapeType="1"/>
            </p:cNvSpPr>
            <p:nvPr/>
          </p:nvSpPr>
          <p:spPr bwMode="auto">
            <a:xfrm flipH="1">
              <a:off x="2817957" y="4536116"/>
              <a:ext cx="635" cy="51748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4618" name="Line 42"/>
            <p:cNvSpPr>
              <a:spLocks noChangeShapeType="1"/>
            </p:cNvSpPr>
            <p:nvPr/>
          </p:nvSpPr>
          <p:spPr bwMode="auto">
            <a:xfrm>
              <a:off x="4982152" y="2575392"/>
              <a:ext cx="200036" cy="63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4619" name="Line 43"/>
            <p:cNvSpPr>
              <a:spLocks noChangeShapeType="1"/>
            </p:cNvSpPr>
            <p:nvPr/>
          </p:nvSpPr>
          <p:spPr bwMode="auto">
            <a:xfrm flipH="1">
              <a:off x="5273632" y="2575392"/>
              <a:ext cx="635" cy="7187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4620" name="Line 44"/>
            <p:cNvSpPr>
              <a:spLocks noChangeShapeType="1"/>
            </p:cNvSpPr>
            <p:nvPr/>
          </p:nvSpPr>
          <p:spPr bwMode="auto">
            <a:xfrm flipH="1">
              <a:off x="5160596" y="2575392"/>
              <a:ext cx="635" cy="7187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4621" name="Text Box 45"/>
            <p:cNvSpPr txBox="1">
              <a:spLocks noChangeArrowheads="1"/>
            </p:cNvSpPr>
            <p:nvPr/>
          </p:nvSpPr>
          <p:spPr bwMode="auto">
            <a:xfrm>
              <a:off x="6513853" y="4794541"/>
              <a:ext cx="351378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18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r</a:t>
              </a:r>
              <a:r>
                <a:rPr kumimoji="0" lang="cs-CZ" sz="1800" b="0" i="1" u="none" strike="noStrike" cap="none" normalizeH="0" baseline="-2500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1</a:t>
              </a:r>
            </a:p>
          </p:txBody>
        </p:sp>
        <p:sp>
          <p:nvSpPr>
            <p:cNvPr id="24622" name="Text Box 46"/>
            <p:cNvSpPr txBox="1">
              <a:spLocks noChangeArrowheads="1"/>
            </p:cNvSpPr>
            <p:nvPr/>
          </p:nvSpPr>
          <p:spPr bwMode="auto">
            <a:xfrm>
              <a:off x="2235631" y="2690953"/>
              <a:ext cx="300082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18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f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cs-CZ" i="1" dirty="0">
                  <a:latin typeface="Times New Roman" pitchFamily="18" charset="0"/>
                  <a:cs typeface="Times New Roman" pitchFamily="18" charset="0"/>
                </a:rPr>
                <a:t>g</a:t>
              </a:r>
              <a:endParaRPr kumimoji="0" lang="cs-CZ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623" name="Text Box 47"/>
            <p:cNvSpPr txBox="1">
              <a:spLocks noChangeArrowheads="1"/>
            </p:cNvSpPr>
            <p:nvPr/>
          </p:nvSpPr>
          <p:spPr bwMode="auto">
            <a:xfrm>
              <a:off x="2530286" y="4657503"/>
              <a:ext cx="31130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18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Symbol" pitchFamily="18" charset="2"/>
                  <a:cs typeface="Arial" pitchFamily="34" charset="0"/>
                </a:rPr>
                <a:t>l</a:t>
              </a:r>
            </a:p>
          </p:txBody>
        </p:sp>
        <p:sp>
          <p:nvSpPr>
            <p:cNvPr id="24624" name="Text Box 48"/>
            <p:cNvSpPr txBox="1">
              <a:spLocks noChangeArrowheads="1"/>
            </p:cNvSpPr>
            <p:nvPr/>
          </p:nvSpPr>
          <p:spPr bwMode="auto">
            <a:xfrm>
              <a:off x="2971000" y="4797152"/>
              <a:ext cx="31290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18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L</a:t>
              </a:r>
            </a:p>
          </p:txBody>
        </p:sp>
        <p:sp>
          <p:nvSpPr>
            <p:cNvPr id="24625" name="Text Box 49"/>
            <p:cNvSpPr txBox="1">
              <a:spLocks noChangeArrowheads="1"/>
            </p:cNvSpPr>
            <p:nvPr/>
          </p:nvSpPr>
          <p:spPr bwMode="auto">
            <a:xfrm>
              <a:off x="5065976" y="2204864"/>
              <a:ext cx="324128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cs-CZ" sz="18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Symbol" pitchFamily="18" charset="2"/>
                  <a:cs typeface="Arial" pitchFamily="34" charset="0"/>
                </a:rPr>
                <a:t>h</a:t>
              </a:r>
            </a:p>
          </p:txBody>
        </p:sp>
        <p:sp>
          <p:nvSpPr>
            <p:cNvPr id="24626" name="Line 50"/>
            <p:cNvSpPr>
              <a:spLocks noChangeShapeType="1"/>
            </p:cNvSpPr>
            <p:nvPr/>
          </p:nvSpPr>
          <p:spPr bwMode="auto">
            <a:xfrm>
              <a:off x="2690950" y="2030606"/>
              <a:ext cx="1538052" cy="28572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Dot"/>
              <a:round/>
              <a:headEnd/>
              <a:tailEnd type="stealth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4627" name="Line 51"/>
            <p:cNvSpPr>
              <a:spLocks noChangeShapeType="1"/>
            </p:cNvSpPr>
            <p:nvPr/>
          </p:nvSpPr>
          <p:spPr bwMode="auto">
            <a:xfrm>
              <a:off x="2690950" y="2191248"/>
              <a:ext cx="1538052" cy="129974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Dot"/>
              <a:round/>
              <a:headEnd/>
              <a:tailEnd type="stealth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4628" name="Rectangle 52"/>
            <p:cNvSpPr>
              <a:spLocks noChangeArrowheads="1"/>
            </p:cNvSpPr>
            <p:nvPr/>
          </p:nvSpPr>
          <p:spPr bwMode="auto">
            <a:xfrm>
              <a:off x="4229002" y="2316333"/>
              <a:ext cx="1876525" cy="1174657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prstDash val="lgDashDot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4629" name="Rectangle 53"/>
            <p:cNvSpPr>
              <a:spLocks noChangeArrowheads="1"/>
            </p:cNvSpPr>
            <p:nvPr/>
          </p:nvSpPr>
          <p:spPr bwMode="auto">
            <a:xfrm>
              <a:off x="2343586" y="2030606"/>
              <a:ext cx="347363" cy="160642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prstDash val="lgDashDot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4630" name="Line 54"/>
            <p:cNvSpPr>
              <a:spLocks noChangeShapeType="1"/>
            </p:cNvSpPr>
            <p:nvPr/>
          </p:nvSpPr>
          <p:spPr bwMode="auto">
            <a:xfrm rot="10800000">
              <a:off x="5269187" y="2576027"/>
              <a:ext cx="200036" cy="63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cxnSp>
          <p:nvCxnSpPr>
            <p:cNvPr id="24631" name="AutoShape 55"/>
            <p:cNvCxnSpPr>
              <a:cxnSpLocks noChangeShapeType="1"/>
            </p:cNvCxnSpPr>
            <p:nvPr/>
          </p:nvCxnSpPr>
          <p:spPr bwMode="auto">
            <a:xfrm>
              <a:off x="5079947" y="2577297"/>
              <a:ext cx="306086" cy="63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24632" name="AutoShape 56"/>
            <p:cNvCxnSpPr>
              <a:cxnSpLocks noChangeShapeType="1"/>
            </p:cNvCxnSpPr>
            <p:nvPr/>
          </p:nvCxnSpPr>
          <p:spPr bwMode="auto">
            <a:xfrm>
              <a:off x="4792277" y="2883343"/>
              <a:ext cx="676311" cy="63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lgDashDot"/>
              <a:round/>
              <a:headEnd/>
              <a:tailEnd/>
            </a:ln>
          </p:spPr>
        </p:cxnSp>
        <p:sp>
          <p:nvSpPr>
            <p:cNvPr id="24633" name="Text Box 57"/>
            <p:cNvSpPr txBox="1">
              <a:spLocks noChangeArrowheads="1"/>
            </p:cNvSpPr>
            <p:nvPr/>
          </p:nvSpPr>
          <p:spPr bwMode="auto">
            <a:xfrm>
              <a:off x="4716016" y="2492896"/>
              <a:ext cx="27122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cs-CZ" sz="2000" b="0" i="0" u="none" strike="noStrike" cap="none" normalizeH="0" baseline="-2500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1</a:t>
              </a:r>
              <a:endParaRPr kumimoji="0" lang="cs-C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4635" name="Rectangle 5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24634" name="Object 58"/>
          <p:cNvGraphicFramePr>
            <a:graphicFrameLocks noChangeAspect="1"/>
          </p:cNvGraphicFramePr>
          <p:nvPr/>
        </p:nvGraphicFramePr>
        <p:xfrm>
          <a:off x="971550" y="3429000"/>
          <a:ext cx="1658938" cy="989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5" name="Equation" r:id="rId4" imgW="1091726" imgH="660113" progId="Equation.DSMT4">
                  <p:embed/>
                </p:oleObj>
              </mc:Choice>
              <mc:Fallback>
                <p:oleObj name="Equation" r:id="rId4" imgW="1091726" imgH="660113" progId="Equation.DSMT4">
                  <p:embed/>
                  <p:pic>
                    <p:nvPicPr>
                      <p:cNvPr id="0" name="Picture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3429000"/>
                        <a:ext cx="1658938" cy="989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637" name="Rectangle 6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24636" name="Object 6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6085006"/>
              </p:ext>
            </p:extLst>
          </p:nvPr>
        </p:nvGraphicFramePr>
        <p:xfrm>
          <a:off x="5737187" y="1775467"/>
          <a:ext cx="2698750" cy="1370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6" name="Equation" r:id="rId6" imgW="1803400" imgH="914400" progId="Equation.DSMT4">
                  <p:embed/>
                </p:oleObj>
              </mc:Choice>
              <mc:Fallback>
                <p:oleObj name="Equation" r:id="rId6" imgW="1803400" imgH="914400" progId="Equation.DSMT4">
                  <p:embed/>
                  <p:pic>
                    <p:nvPicPr>
                      <p:cNvPr id="0" name="Picture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7187" y="1775467"/>
                        <a:ext cx="2698750" cy="1370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8" name="Skupina 37"/>
          <p:cNvGrpSpPr/>
          <p:nvPr/>
        </p:nvGrpSpPr>
        <p:grpSpPr>
          <a:xfrm>
            <a:off x="1187624" y="4725144"/>
            <a:ext cx="2736304" cy="729372"/>
            <a:chOff x="1187624" y="4725144"/>
            <a:chExt cx="2736304" cy="729372"/>
          </a:xfrm>
        </p:grpSpPr>
        <p:sp>
          <p:nvSpPr>
            <p:cNvPr id="35" name="TextovéPole 34"/>
            <p:cNvSpPr txBox="1"/>
            <p:nvPr/>
          </p:nvSpPr>
          <p:spPr>
            <a:xfrm>
              <a:off x="1187624" y="5085184"/>
              <a:ext cx="196432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dirty="0">
                  <a:solidFill>
                    <a:srgbClr val="0033CC"/>
                  </a:solidFill>
                </a:rPr>
                <a:t>Oskulační parabola</a:t>
              </a:r>
            </a:p>
          </p:txBody>
        </p:sp>
        <p:cxnSp>
          <p:nvCxnSpPr>
            <p:cNvPr id="37" name="Přímá spojovací šipka 36"/>
            <p:cNvCxnSpPr>
              <a:stCxn id="35" idx="3"/>
            </p:cNvCxnSpPr>
            <p:nvPr/>
          </p:nvCxnSpPr>
          <p:spPr>
            <a:xfrm flipV="1">
              <a:off x="3151944" y="4725144"/>
              <a:ext cx="771984" cy="544706"/>
            </a:xfrm>
            <a:prstGeom prst="straightConnector1">
              <a:avLst/>
            </a:prstGeom>
            <a:ln w="19050">
              <a:solidFill>
                <a:srgbClr val="0033CC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39" name="Objek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333534"/>
              </p:ext>
            </p:extLst>
          </p:nvPr>
        </p:nvGraphicFramePr>
        <p:xfrm>
          <a:off x="4586667" y="1756258"/>
          <a:ext cx="285300" cy="38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7" name="Equation" r:id="rId8" imgW="114120" imgH="152280" progId="Equation.DSMT4">
                  <p:embed/>
                </p:oleObj>
              </mc:Choice>
              <mc:Fallback>
                <p:oleObj name="Equation" r:id="rId8" imgW="114120" imgH="152280" progId="Equation.DSMT4">
                  <p:embed/>
                  <p:pic>
                    <p:nvPicPr>
                      <p:cNvPr id="0" name="Picture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6667" y="1756258"/>
                        <a:ext cx="285300" cy="38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4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4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Měřítka turbulence</a:t>
            </a:r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3749105"/>
            <a:ext cx="4783891" cy="3108895"/>
          </a:xfr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394311"/>
            <a:ext cx="3762375" cy="2638425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6313" y="1844824"/>
            <a:ext cx="4042975" cy="3164344"/>
          </a:xfrm>
          <a:prstGeom prst="rect">
            <a:avLst/>
          </a:prstGeom>
        </p:spPr>
      </p:pic>
      <p:cxnSp>
        <p:nvCxnSpPr>
          <p:cNvPr id="9" name="Přímá spojnice 8"/>
          <p:cNvCxnSpPr/>
          <p:nvPr/>
        </p:nvCxnSpPr>
        <p:spPr>
          <a:xfrm flipH="1" flipV="1">
            <a:off x="1619672" y="2996952"/>
            <a:ext cx="1656184" cy="3600400"/>
          </a:xfrm>
          <a:prstGeom prst="line">
            <a:avLst/>
          </a:prstGeom>
          <a:ln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/>
        </p:nvCxnSpPr>
        <p:spPr>
          <a:xfrm flipV="1">
            <a:off x="3275856" y="4653136"/>
            <a:ext cx="1767003" cy="1872208"/>
          </a:xfrm>
          <a:prstGeom prst="line">
            <a:avLst/>
          </a:prstGeom>
          <a:ln w="12700"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nice 12"/>
          <p:cNvCxnSpPr/>
          <p:nvPr/>
        </p:nvCxnSpPr>
        <p:spPr>
          <a:xfrm flipV="1">
            <a:off x="2987824" y="4509120"/>
            <a:ext cx="3557478" cy="2016224"/>
          </a:xfrm>
          <a:prstGeom prst="line">
            <a:avLst/>
          </a:prstGeom>
          <a:ln w="12700">
            <a:solidFill>
              <a:srgbClr val="FF000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Přímá spojnice 14"/>
          <p:cNvCxnSpPr/>
          <p:nvPr/>
        </p:nvCxnSpPr>
        <p:spPr>
          <a:xfrm flipV="1">
            <a:off x="2986377" y="3077538"/>
            <a:ext cx="7601" cy="3430854"/>
          </a:xfrm>
          <a:prstGeom prst="line">
            <a:avLst/>
          </a:prstGeom>
          <a:ln w="12700">
            <a:solidFill>
              <a:srgbClr val="FF000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6534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Enstrofie</a:t>
            </a:r>
            <a:r>
              <a:rPr lang="cs-CZ" dirty="0"/>
              <a:t>, </a:t>
            </a:r>
            <a:r>
              <a:rPr lang="cs-CZ" dirty="0" err="1"/>
              <a:t>Helicita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Enstrofie</a:t>
            </a:r>
            <a:r>
              <a:rPr lang="cs-CZ" dirty="0"/>
              <a:t> (</a:t>
            </a:r>
            <a:r>
              <a:rPr lang="fr-FR" i="1" dirty="0" err="1"/>
              <a:t>enstrophy</a:t>
            </a:r>
            <a:r>
              <a:rPr lang="cs-CZ" i="1" dirty="0"/>
              <a:t>)</a:t>
            </a:r>
          </a:p>
          <a:p>
            <a:endParaRPr lang="cs-CZ" i="1" dirty="0"/>
          </a:p>
          <a:p>
            <a:endParaRPr lang="cs-CZ" i="1" dirty="0"/>
          </a:p>
          <a:p>
            <a:r>
              <a:rPr lang="cs-CZ" dirty="0" err="1"/>
              <a:t>Helicita</a:t>
            </a:r>
            <a:r>
              <a:rPr lang="cs-CZ" i="1" dirty="0"/>
              <a:t> (</a:t>
            </a:r>
            <a:r>
              <a:rPr lang="cs-CZ" i="1" dirty="0" err="1"/>
              <a:t>helicity</a:t>
            </a:r>
            <a:r>
              <a:rPr lang="cs-CZ" i="1" dirty="0"/>
              <a:t>)</a:t>
            </a:r>
            <a:endParaRPr lang="cs-CZ" dirty="0"/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19457" name="Object 1"/>
          <p:cNvGraphicFramePr>
            <a:graphicFrameLocks noChangeAspect="1"/>
          </p:cNvGraphicFramePr>
          <p:nvPr/>
        </p:nvGraphicFramePr>
        <p:xfrm>
          <a:off x="1552575" y="2163763"/>
          <a:ext cx="1423988" cy="784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9" name="Equation" r:id="rId4" imgW="711000" imgH="393480" progId="Equation.DSMT4">
                  <p:embed/>
                </p:oleObj>
              </mc:Choice>
              <mc:Fallback>
                <p:oleObj name="Equation" r:id="rId4" imgW="711000" imgH="39348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2575" y="2163763"/>
                        <a:ext cx="1423988" cy="784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4" name="Object 2"/>
          <p:cNvGraphicFramePr>
            <a:graphicFrameLocks/>
          </p:cNvGraphicFramePr>
          <p:nvPr/>
        </p:nvGraphicFramePr>
        <p:xfrm>
          <a:off x="3995936" y="2204864"/>
          <a:ext cx="3314700" cy="784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0" name="Equation" r:id="rId6" imgW="1663700" imgH="393700" progId="Equation.DSMT4">
                  <p:embed/>
                </p:oleObj>
              </mc:Choice>
              <mc:Fallback>
                <p:oleObj name="Equation" r:id="rId6" imgW="1663700" imgH="393700" progId="Equation.DSMT4">
                  <p:embed/>
                  <p:pic>
                    <p:nvPicPr>
                      <p:cNvPr id="0" name="Picture 2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936" y="2204864"/>
                        <a:ext cx="3314700" cy="784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3"/>
          <p:cNvGraphicFramePr>
            <a:graphicFrameLocks noChangeAspect="1"/>
          </p:cNvGraphicFramePr>
          <p:nvPr/>
        </p:nvGraphicFramePr>
        <p:xfrm>
          <a:off x="4311650" y="3576638"/>
          <a:ext cx="1303338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1" name="Equation" r:id="rId8" imgW="723600" imgH="393480" progId="Equation.DSMT4">
                  <p:embed/>
                </p:oleObj>
              </mc:Choice>
              <mc:Fallback>
                <p:oleObj name="Equation" r:id="rId8" imgW="723600" imgH="393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1650" y="3576638"/>
                        <a:ext cx="1303338" cy="792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" name="Skupina 5"/>
          <p:cNvGrpSpPr/>
          <p:nvPr/>
        </p:nvGrpSpPr>
        <p:grpSpPr>
          <a:xfrm>
            <a:off x="5924550" y="3861048"/>
            <a:ext cx="3219450" cy="2996952"/>
            <a:chOff x="5924550" y="3861048"/>
            <a:chExt cx="3219450" cy="2996952"/>
          </a:xfrm>
        </p:grpSpPr>
        <p:pic>
          <p:nvPicPr>
            <p:cNvPr id="19460" name="Picture 4"/>
            <p:cNvPicPr>
              <a:picLocks noChangeAspect="1"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5924550" y="3981450"/>
              <a:ext cx="3219450" cy="287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" name="Elipsa 9"/>
            <p:cNvSpPr/>
            <p:nvPr/>
          </p:nvSpPr>
          <p:spPr>
            <a:xfrm>
              <a:off x="6588224" y="6165304"/>
              <a:ext cx="1872208" cy="288032"/>
            </a:xfrm>
            <a:prstGeom prst="ellipse">
              <a:avLst/>
            </a:prstGeom>
            <a:noFill/>
            <a:ln w="317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12" name="Přímá spojovací čára 11"/>
            <p:cNvCxnSpPr/>
            <p:nvPr/>
          </p:nvCxnSpPr>
          <p:spPr>
            <a:xfrm rot="5400000">
              <a:off x="5004048" y="5517232"/>
              <a:ext cx="2304256" cy="0"/>
            </a:xfrm>
            <a:prstGeom prst="line">
              <a:avLst/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Přímá spojovací šipka 13"/>
            <p:cNvCxnSpPr/>
            <p:nvPr/>
          </p:nvCxnSpPr>
          <p:spPr>
            <a:xfrm flipV="1">
              <a:off x="8028384" y="4581128"/>
              <a:ext cx="792088" cy="288032"/>
            </a:xfrm>
            <a:prstGeom prst="straightConnector1">
              <a:avLst/>
            </a:prstGeom>
            <a:ln w="50800">
              <a:solidFill>
                <a:srgbClr val="0033CC"/>
              </a:solidFill>
              <a:headEnd type="oval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ovéPole 14"/>
            <p:cNvSpPr txBox="1"/>
            <p:nvPr/>
          </p:nvSpPr>
          <p:spPr>
            <a:xfrm>
              <a:off x="8731708" y="4581128"/>
              <a:ext cx="41229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3200" b="1" i="1" dirty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rPr>
                <a:t>u</a:t>
              </a:r>
            </a:p>
          </p:txBody>
        </p:sp>
        <p:cxnSp>
          <p:nvCxnSpPr>
            <p:cNvPr id="16" name="Přímá spojovací šipka 15"/>
            <p:cNvCxnSpPr/>
            <p:nvPr/>
          </p:nvCxnSpPr>
          <p:spPr>
            <a:xfrm rot="5400000" flipH="1" flipV="1">
              <a:off x="6985062" y="4544330"/>
              <a:ext cx="1080120" cy="1588"/>
            </a:xfrm>
            <a:prstGeom prst="straightConnector1">
              <a:avLst/>
            </a:prstGeom>
            <a:ln w="5080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ovéPole 18"/>
            <p:cNvSpPr txBox="1"/>
            <p:nvPr/>
          </p:nvSpPr>
          <p:spPr>
            <a:xfrm>
              <a:off x="7668344" y="3861048"/>
              <a:ext cx="466794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3200" b="1" i="1" dirty="0">
                  <a:solidFill>
                    <a:srgbClr val="00B050"/>
                  </a:solidFill>
                  <a:latin typeface="Symbol" pitchFamily="18" charset="2"/>
                  <a:cs typeface="Times New Roman" pitchFamily="18" charset="0"/>
                </a:rPr>
                <a:t>w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9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Statistika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Distribuční </a:t>
            </a:r>
            <a:r>
              <a:rPr lang="cs-CZ" dirty="0" err="1"/>
              <a:t>fce</a:t>
            </a:r>
            <a:endParaRPr lang="cs-CZ" dirty="0"/>
          </a:p>
          <a:p>
            <a:endParaRPr lang="cs-CZ" dirty="0"/>
          </a:p>
          <a:p>
            <a:r>
              <a:rPr lang="cs-CZ" dirty="0"/>
              <a:t>Hustota </a:t>
            </a:r>
            <a:r>
              <a:rPr lang="cs-CZ" dirty="0" err="1"/>
              <a:t>psti</a:t>
            </a:r>
            <a:endParaRPr lang="cs-CZ" dirty="0"/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Pst </a:t>
            </a:r>
            <a:r>
              <a:rPr lang="cs-C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cs-CZ" dirty="0"/>
              <a:t> nabývá</a:t>
            </a:r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804807"/>
              </p:ext>
            </p:extLst>
          </p:nvPr>
        </p:nvGraphicFramePr>
        <p:xfrm>
          <a:off x="3779911" y="1631043"/>
          <a:ext cx="21082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8" name="Equation" r:id="rId3" imgW="1054100" imgH="254000" progId="Equation.DSMT4">
                  <p:embed/>
                </p:oleObj>
              </mc:Choice>
              <mc:Fallback>
                <p:oleObj name="Equation" r:id="rId3" imgW="1054100" imgH="2540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911" y="1631043"/>
                        <a:ext cx="21082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3439989"/>
              </p:ext>
            </p:extLst>
          </p:nvPr>
        </p:nvGraphicFramePr>
        <p:xfrm>
          <a:off x="5888111" y="2298763"/>
          <a:ext cx="1447172" cy="5077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9" name="Equation" r:id="rId5" imgW="723586" imgH="253890" progId="Equation.DSMT4">
                  <p:embed/>
                </p:oleObj>
              </mc:Choice>
              <mc:Fallback>
                <p:oleObj name="Equation" r:id="rId5" imgW="723586" imgH="25389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8111" y="2298763"/>
                        <a:ext cx="1447172" cy="5077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9877340"/>
              </p:ext>
            </p:extLst>
          </p:nvPr>
        </p:nvGraphicFramePr>
        <p:xfrm>
          <a:off x="7668344" y="2315081"/>
          <a:ext cx="1218672" cy="5077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0" name="Equation" r:id="rId7" imgW="609336" imgH="253890" progId="Equation.DSMT4">
                  <p:embed/>
                </p:oleObj>
              </mc:Choice>
              <mc:Fallback>
                <p:oleObj name="Equation" r:id="rId7" imgW="609336" imgH="25389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68344" y="2315081"/>
                        <a:ext cx="1218672" cy="5077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ovéPole 9"/>
          <p:cNvSpPr txBox="1"/>
          <p:nvPr/>
        </p:nvSpPr>
        <p:spPr>
          <a:xfrm>
            <a:off x="5029100" y="1284435"/>
            <a:ext cx="10049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chemeClr val="accent1"/>
                </a:solidFill>
              </a:rPr>
              <a:t>realizace</a:t>
            </a:r>
          </a:p>
        </p:txBody>
      </p:sp>
      <p:sp>
        <p:nvSpPr>
          <p:cNvPr id="13" name="Ovál 12"/>
          <p:cNvSpPr/>
          <p:nvPr/>
        </p:nvSpPr>
        <p:spPr>
          <a:xfrm>
            <a:off x="5029100" y="1721335"/>
            <a:ext cx="356534" cy="47913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aphicFrame>
        <p:nvGraphicFramePr>
          <p:cNvPr id="15" name="Objek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8496529"/>
              </p:ext>
            </p:extLst>
          </p:nvPr>
        </p:nvGraphicFramePr>
        <p:xfrm>
          <a:off x="3174900" y="3024981"/>
          <a:ext cx="1854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1" name="Equation" r:id="rId9" imgW="927100" imgH="419100" progId="Equation.DSMT4">
                  <p:embed/>
                </p:oleObj>
              </mc:Choice>
              <mc:Fallback>
                <p:oleObj name="Equation" r:id="rId9" imgW="927100" imgH="4191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4900" y="3024981"/>
                        <a:ext cx="1854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k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8898891"/>
              </p:ext>
            </p:extLst>
          </p:nvPr>
        </p:nvGraphicFramePr>
        <p:xfrm>
          <a:off x="4420658" y="3905848"/>
          <a:ext cx="18288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2" name="Equation" r:id="rId11" imgW="914400" imgH="330200" progId="Equation.DSMT4">
                  <p:embed/>
                </p:oleObj>
              </mc:Choice>
              <mc:Fallback>
                <p:oleObj name="Equation" r:id="rId11" imgW="914400" imgH="3302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0658" y="3905848"/>
                        <a:ext cx="1828800" cy="66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k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0240295"/>
              </p:ext>
            </p:extLst>
          </p:nvPr>
        </p:nvGraphicFramePr>
        <p:xfrm>
          <a:off x="6611697" y="4043960"/>
          <a:ext cx="2437342" cy="5077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3" name="Equation" r:id="rId13" imgW="1218671" imgH="253890" progId="Equation.DSMT4">
                  <p:embed/>
                </p:oleObj>
              </mc:Choice>
              <mc:Fallback>
                <p:oleObj name="Equation" r:id="rId13" imgW="1218671" imgH="25389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11697" y="4043960"/>
                        <a:ext cx="2437342" cy="5077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k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7857996"/>
              </p:ext>
            </p:extLst>
          </p:nvPr>
        </p:nvGraphicFramePr>
        <p:xfrm>
          <a:off x="2131144" y="5237241"/>
          <a:ext cx="55372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4" name="Equation" r:id="rId15" imgW="2768600" imgH="355600" progId="Equation.DSMT4">
                  <p:embed/>
                </p:oleObj>
              </mc:Choice>
              <mc:Fallback>
                <p:oleObj name="Equation" r:id="rId15" imgW="2768600" imgH="3556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1144" y="5237241"/>
                        <a:ext cx="5537200" cy="711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k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5139330"/>
              </p:ext>
            </p:extLst>
          </p:nvPr>
        </p:nvGraphicFramePr>
        <p:xfrm>
          <a:off x="3144415" y="4551740"/>
          <a:ext cx="914004" cy="5077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5" name="Equation" r:id="rId17" imgW="457002" imgH="253890" progId="Equation.DSMT4">
                  <p:embed/>
                </p:oleObj>
              </mc:Choice>
              <mc:Fallback>
                <p:oleObj name="Equation" r:id="rId17" imgW="457002" imgH="25389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4415" y="4551740"/>
                        <a:ext cx="914004" cy="5077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6737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0" grpId="0"/>
      <p:bldP spid="1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Rozdělení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Rovnoměrné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Gauss</a:t>
            </a:r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900420"/>
              </p:ext>
            </p:extLst>
          </p:nvPr>
        </p:nvGraphicFramePr>
        <p:xfrm>
          <a:off x="1115616" y="2132856"/>
          <a:ext cx="3987800" cy="1320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6" name="Equation" r:id="rId3" imgW="1993900" imgH="660400" progId="Equation.DSMT4">
                  <p:embed/>
                </p:oleObj>
              </mc:Choice>
              <mc:Fallback>
                <p:oleObj name="Equation" r:id="rId3" imgW="1993900" imgH="6604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2132856"/>
                        <a:ext cx="3987800" cy="1320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3166291"/>
              </p:ext>
            </p:extLst>
          </p:nvPr>
        </p:nvGraphicFramePr>
        <p:xfrm>
          <a:off x="1115616" y="4261580"/>
          <a:ext cx="56134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7" name="Equation" r:id="rId5" imgW="2806700" imgH="533400" progId="Equation.DSMT4">
                  <p:embed/>
                </p:oleObj>
              </mc:Choice>
              <mc:Fallback>
                <p:oleObj name="Equation" r:id="rId5" imgW="2806700" imgH="5334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4261580"/>
                        <a:ext cx="5613400" cy="1066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ovéPole 7"/>
          <p:cNvSpPr txBox="1"/>
          <p:nvPr/>
        </p:nvSpPr>
        <p:spPr>
          <a:xfrm>
            <a:off x="1785634" y="3609688"/>
            <a:ext cx="17032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rgbClr val="FF0000"/>
                </a:solidFill>
              </a:rPr>
              <a:t>Střední hodnota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3109516" y="3950386"/>
            <a:ext cx="826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chemeClr val="accent1"/>
                </a:solidFill>
              </a:rPr>
              <a:t>rozptyl</a:t>
            </a:r>
          </a:p>
        </p:txBody>
      </p:sp>
      <p:sp>
        <p:nvSpPr>
          <p:cNvPr id="10" name="Ovál 9"/>
          <p:cNvSpPr/>
          <p:nvPr/>
        </p:nvSpPr>
        <p:spPr>
          <a:xfrm>
            <a:off x="2987824" y="4509120"/>
            <a:ext cx="526380" cy="50405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Ovál 10"/>
          <p:cNvSpPr/>
          <p:nvPr/>
        </p:nvSpPr>
        <p:spPr>
          <a:xfrm>
            <a:off x="2637277" y="4502280"/>
            <a:ext cx="472239" cy="62536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2" name="obrázek 4351"/>
          <p:cNvPicPr>
            <a:picLocks noChangeAspect="1"/>
          </p:cNvPicPr>
          <p:nvPr/>
        </p:nvPicPr>
        <p:blipFill>
          <a:blip r:embed="rId7"/>
          <a:srcRect l="796" t="1231" r="796" b="1231"/>
          <a:stretch>
            <a:fillRect/>
          </a:stretch>
        </p:blipFill>
        <p:spPr bwMode="auto">
          <a:xfrm>
            <a:off x="5447709" y="1575611"/>
            <a:ext cx="2894797" cy="1853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obrázek 4352"/>
          <p:cNvPicPr>
            <a:picLocks noChangeAspect="1"/>
          </p:cNvPicPr>
          <p:nvPr/>
        </p:nvPicPr>
        <p:blipFill>
          <a:blip r:embed="rId8"/>
          <a:srcRect l="796" t="1231" r="796" b="1231"/>
          <a:stretch>
            <a:fillRect/>
          </a:stretch>
        </p:blipFill>
        <p:spPr bwMode="auto">
          <a:xfrm>
            <a:off x="6401120" y="5092116"/>
            <a:ext cx="2613577" cy="1673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ovéPole 13"/>
          <p:cNvSpPr txBox="1"/>
          <p:nvPr/>
        </p:nvSpPr>
        <p:spPr>
          <a:xfrm>
            <a:off x="6150572" y="3306677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15" name="TextovéPole 14"/>
          <p:cNvSpPr txBox="1"/>
          <p:nvPr/>
        </p:nvSpPr>
        <p:spPr>
          <a:xfrm>
            <a:off x="7493002" y="3306677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944089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8" grpId="0"/>
      <p:bldP spid="9" grpId="0"/>
      <p:bldP spid="10" grpId="0" animBg="1"/>
      <p:bldP spid="11" grpId="0" animBg="1"/>
      <p:bldP spid="14" grpId="0"/>
      <p:bldP spid="1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Statistické momenty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Střední hodnota</a:t>
            </a:r>
          </a:p>
          <a:p>
            <a:r>
              <a:rPr lang="cs-CZ" dirty="0"/>
              <a:t>Fluktuace</a:t>
            </a:r>
          </a:p>
          <a:p>
            <a:r>
              <a:rPr lang="cs-CZ" dirty="0"/>
              <a:t>Centrální momenty</a:t>
            </a:r>
          </a:p>
          <a:p>
            <a:r>
              <a:rPr lang="cs-CZ" dirty="0"/>
              <a:t>Řád </a:t>
            </a:r>
          </a:p>
          <a:p>
            <a:pPr lvl="1"/>
            <a:r>
              <a:rPr lang="cs-CZ" dirty="0"/>
              <a:t>0</a:t>
            </a:r>
          </a:p>
          <a:p>
            <a:pPr lvl="1"/>
            <a:r>
              <a:rPr lang="cs-CZ" dirty="0"/>
              <a:t>1</a:t>
            </a:r>
          </a:p>
          <a:p>
            <a:pPr lvl="1"/>
            <a:r>
              <a:rPr lang="cs-CZ" dirty="0"/>
              <a:t>2</a:t>
            </a:r>
          </a:p>
          <a:p>
            <a:pPr lvl="1"/>
            <a:r>
              <a:rPr lang="cs-CZ" dirty="0"/>
              <a:t>3</a:t>
            </a:r>
          </a:p>
          <a:p>
            <a:pPr lvl="1"/>
            <a:r>
              <a:rPr lang="cs-CZ" dirty="0"/>
              <a:t>4</a:t>
            </a:r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2769617"/>
              </p:ext>
            </p:extLst>
          </p:nvPr>
        </p:nvGraphicFramePr>
        <p:xfrm>
          <a:off x="4544840" y="2579879"/>
          <a:ext cx="37084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7" name="Equation" r:id="rId3" imgW="1854200" imgH="330200" progId="Equation.DSMT4">
                  <p:embed/>
                </p:oleObj>
              </mc:Choice>
              <mc:Fallback>
                <p:oleObj name="Equation" r:id="rId3" imgW="1854200" imgH="3302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4840" y="2579879"/>
                        <a:ext cx="3708400" cy="66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914955"/>
              </p:ext>
            </p:extLst>
          </p:nvPr>
        </p:nvGraphicFramePr>
        <p:xfrm>
          <a:off x="4062480" y="1582615"/>
          <a:ext cx="2005730" cy="6601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8" name="Equation" r:id="rId5" imgW="1002865" imgH="330057" progId="Equation.DSMT4">
                  <p:embed/>
                </p:oleObj>
              </mc:Choice>
              <mc:Fallback>
                <p:oleObj name="Equation" r:id="rId5" imgW="1002865" imgH="330057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2480" y="1582615"/>
                        <a:ext cx="2005730" cy="66011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6514009"/>
              </p:ext>
            </p:extLst>
          </p:nvPr>
        </p:nvGraphicFramePr>
        <p:xfrm>
          <a:off x="2843808" y="2295616"/>
          <a:ext cx="1218672" cy="3554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9" name="Equation" r:id="rId7" imgW="609336" imgH="177723" progId="Equation.DSMT4">
                  <p:embed/>
                </p:oleObj>
              </mc:Choice>
              <mc:Fallback>
                <p:oleObj name="Equation" r:id="rId7" imgW="609336" imgH="177723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808" y="2295616"/>
                        <a:ext cx="1218672" cy="35544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k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5660625"/>
              </p:ext>
            </p:extLst>
          </p:nvPr>
        </p:nvGraphicFramePr>
        <p:xfrm>
          <a:off x="2031360" y="3462169"/>
          <a:ext cx="812448" cy="4570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0" name="Equation" r:id="rId9" imgW="406224" imgH="228501" progId="Equation.DSMT4">
                  <p:embed/>
                </p:oleObj>
              </mc:Choice>
              <mc:Fallback>
                <p:oleObj name="Equation" r:id="rId9" imgW="406224" imgH="228501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1360" y="3462169"/>
                        <a:ext cx="812448" cy="45700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k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9903883"/>
              </p:ext>
            </p:extLst>
          </p:nvPr>
        </p:nvGraphicFramePr>
        <p:xfrm>
          <a:off x="2856756" y="3758502"/>
          <a:ext cx="8382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1" name="Equation" r:id="rId11" imgW="419100" imgH="228600" progId="Equation.DSMT4">
                  <p:embed/>
                </p:oleObj>
              </mc:Choice>
              <mc:Fallback>
                <p:oleObj name="Equation" r:id="rId11" imgW="419100" imgH="2286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6756" y="3758502"/>
                        <a:ext cx="8382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k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6603888"/>
              </p:ext>
            </p:extLst>
          </p:nvPr>
        </p:nvGraphicFramePr>
        <p:xfrm>
          <a:off x="1840756" y="4292392"/>
          <a:ext cx="37084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2" name="Equation" r:id="rId13" imgW="1854200" imgH="330200" progId="Equation.DSMT4">
                  <p:embed/>
                </p:oleObj>
              </mc:Choice>
              <mc:Fallback>
                <p:oleObj name="Equation" r:id="rId13" imgW="1854200" imgH="3302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0756" y="4292392"/>
                        <a:ext cx="3708400" cy="66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k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0151226"/>
              </p:ext>
            </p:extLst>
          </p:nvPr>
        </p:nvGraphicFramePr>
        <p:xfrm>
          <a:off x="5991592" y="4278291"/>
          <a:ext cx="2640454" cy="6347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3" name="Equation" r:id="rId15" imgW="1320227" imgH="317362" progId="Equation.DSMT4">
                  <p:embed/>
                </p:oleObj>
              </mc:Choice>
              <mc:Fallback>
                <p:oleObj name="Equation" r:id="rId15" imgW="1320227" imgH="317362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91592" y="4278291"/>
                        <a:ext cx="2640454" cy="63472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k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9258963"/>
              </p:ext>
            </p:extLst>
          </p:nvPr>
        </p:nvGraphicFramePr>
        <p:xfrm>
          <a:off x="2258181" y="4821694"/>
          <a:ext cx="1117116" cy="8632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4" name="Equation" r:id="rId17" imgW="558558" imgH="431613" progId="Equation.DSMT4">
                  <p:embed/>
                </p:oleObj>
              </mc:Choice>
              <mc:Fallback>
                <p:oleObj name="Equation" r:id="rId17" imgW="558558" imgH="431613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8181" y="4821694"/>
                        <a:ext cx="1117116" cy="86322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18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21" name="Objek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0708995"/>
              </p:ext>
            </p:extLst>
          </p:nvPr>
        </p:nvGraphicFramePr>
        <p:xfrm>
          <a:off x="3582713" y="5288459"/>
          <a:ext cx="10160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5" name="Equation" r:id="rId19" imgW="508000" imgH="431800" progId="Equation.DSMT4">
                  <p:embed/>
                </p:oleObj>
              </mc:Choice>
              <mc:Fallback>
                <p:oleObj name="Equation" r:id="rId19" imgW="508000" imgH="4318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2713" y="5288459"/>
                        <a:ext cx="1016000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ovéPole 21"/>
          <p:cNvSpPr txBox="1"/>
          <p:nvPr/>
        </p:nvSpPr>
        <p:spPr>
          <a:xfrm>
            <a:off x="3608461" y="4953810"/>
            <a:ext cx="19945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Šikmost (</a:t>
            </a:r>
            <a:r>
              <a:rPr lang="cs-CZ" dirty="0" err="1"/>
              <a:t>skewness</a:t>
            </a:r>
            <a:r>
              <a:rPr lang="cs-CZ" dirty="0"/>
              <a:t>)</a:t>
            </a:r>
          </a:p>
        </p:txBody>
      </p:sp>
      <p:sp>
        <p:nvSpPr>
          <p:cNvPr id="23" name="TextovéPole 22"/>
          <p:cNvSpPr txBox="1"/>
          <p:nvPr/>
        </p:nvSpPr>
        <p:spPr>
          <a:xfrm>
            <a:off x="4724400" y="5792016"/>
            <a:ext cx="19563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Špičatost (</a:t>
            </a:r>
            <a:r>
              <a:rPr lang="cs-CZ" dirty="0" err="1"/>
              <a:t>kurtosis</a:t>
            </a:r>
            <a:r>
              <a:rPr lang="cs-CZ" dirty="0"/>
              <a:t>)</a:t>
            </a:r>
          </a:p>
        </p:txBody>
      </p:sp>
      <p:sp>
        <p:nvSpPr>
          <p:cNvPr id="24" name="TextovéPole 23"/>
          <p:cNvSpPr txBox="1"/>
          <p:nvPr/>
        </p:nvSpPr>
        <p:spPr>
          <a:xfrm>
            <a:off x="6901725" y="5288459"/>
            <a:ext cx="16450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Gauss: S=0, F=3</a:t>
            </a:r>
          </a:p>
        </p:txBody>
      </p:sp>
    </p:spTree>
    <p:extLst>
      <p:ext uri="{BB962C8B-B14F-4D97-AF65-F5344CB8AC3E}">
        <p14:creationId xmlns:p14="http://schemas.microsoft.com/office/powerpoint/2010/main" val="1230977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Strukturní funkce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55576" y="1417638"/>
            <a:ext cx="8229600" cy="4525963"/>
          </a:xfrm>
        </p:spPr>
        <p:txBody>
          <a:bodyPr/>
          <a:lstStyle/>
          <a:p>
            <a:r>
              <a:rPr lang="cs-CZ" dirty="0"/>
              <a:t>Integrál přírůstků v mocnině </a:t>
            </a:r>
            <a:r>
              <a:rPr lang="cs-C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Pomocí hustoty pravděpodobnosti</a:t>
            </a:r>
          </a:p>
          <a:p>
            <a:endParaRPr lang="cs-CZ" dirty="0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9824115"/>
              </p:ext>
            </p:extLst>
          </p:nvPr>
        </p:nvGraphicFramePr>
        <p:xfrm>
          <a:off x="3419872" y="2255838"/>
          <a:ext cx="39878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4" name="Equation" r:id="rId3" imgW="1993900" imgH="304800" progId="Equation.DSMT4">
                  <p:embed/>
                </p:oleObj>
              </mc:Choice>
              <mc:Fallback>
                <p:oleObj name="Equation" r:id="rId3" imgW="1993900" imgH="304800" progId="Equation.DSMT4">
                  <p:embed/>
                  <p:pic>
                    <p:nvPicPr>
                      <p:cNvPr id="0" name="Object 1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872" y="2255838"/>
                        <a:ext cx="39878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0904617"/>
              </p:ext>
            </p:extLst>
          </p:nvPr>
        </p:nvGraphicFramePr>
        <p:xfrm>
          <a:off x="3419872" y="4090374"/>
          <a:ext cx="42672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5" name="Equation" r:id="rId5" imgW="2133600" imgH="279400" progId="Equation.DSMT4">
                  <p:embed/>
                </p:oleObj>
              </mc:Choice>
              <mc:Fallback>
                <p:oleObj name="Equation" r:id="rId5" imgW="2133600" imgH="279400" progId="Equation.DSMT4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872" y="4090374"/>
                        <a:ext cx="42672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01165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Waveletová</a:t>
            </a:r>
            <a:r>
              <a:rPr lang="cs-CZ" dirty="0"/>
              <a:t> transformace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obrázek 1392" descr="mat_w1"/>
          <p:cNvPicPr/>
          <p:nvPr/>
        </p:nvPicPr>
        <p:blipFill>
          <a:blip r:embed="rId3">
            <a:lum bright="-10000" contrast="20000"/>
          </a:blip>
          <a:srcRect/>
          <a:stretch>
            <a:fillRect/>
          </a:stretch>
        </p:blipFill>
        <p:spPr bwMode="auto">
          <a:xfrm>
            <a:off x="179512" y="1417638"/>
            <a:ext cx="2487295" cy="29476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7757" y="2492896"/>
            <a:ext cx="5636026" cy="398631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68459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Veličiny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Kinetická energie</a:t>
            </a:r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Intenzita fluktuací</a:t>
            </a:r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4097" name="Object 1"/>
          <p:cNvGraphicFramePr>
            <a:graphicFrameLocks noChangeAspect="1"/>
          </p:cNvGraphicFramePr>
          <p:nvPr/>
        </p:nvGraphicFramePr>
        <p:xfrm>
          <a:off x="3419872" y="2492896"/>
          <a:ext cx="1417638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4" imgW="774364" imgH="253890" progId="Equation.DSMT4">
                  <p:embed/>
                </p:oleObj>
              </mc:Choice>
              <mc:Fallback>
                <p:oleObj name="Equation" r:id="rId4" imgW="774364" imgH="25389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872" y="2492896"/>
                        <a:ext cx="1417638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/>
        </p:nvGraphicFramePr>
        <p:xfrm>
          <a:off x="4067944" y="3429000"/>
          <a:ext cx="3224213" cy="1144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Equation" r:id="rId6" imgW="1587500" imgH="571500" progId="Equation.DSMT4">
                  <p:embed/>
                </p:oleObj>
              </mc:Choice>
              <mc:Fallback>
                <p:oleObj name="Equation" r:id="rId6" imgW="1587500" imgH="5715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7944" y="3429000"/>
                        <a:ext cx="3224213" cy="1144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1331640" y="4869160"/>
          <a:ext cx="253047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Equation" r:id="rId8" imgW="1205977" imgH="266584" progId="Equation.DSMT4">
                  <p:embed/>
                </p:oleObj>
              </mc:Choice>
              <mc:Fallback>
                <p:oleObj name="Equation" r:id="rId8" imgW="1205977" imgH="266584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4869160"/>
                        <a:ext cx="2530475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4572000" y="4797152"/>
          <a:ext cx="1781175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Equation" r:id="rId10" imgW="850531" imgH="317362" progId="Equation.DSMT4">
                  <p:embed/>
                </p:oleObj>
              </mc:Choice>
              <mc:Fallback>
                <p:oleObj name="Equation" r:id="rId10" imgW="850531" imgH="317362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4797152"/>
                        <a:ext cx="1781175" cy="638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ovéPole 11"/>
          <p:cNvSpPr txBox="1"/>
          <p:nvPr/>
        </p:nvSpPr>
        <p:spPr>
          <a:xfrm>
            <a:off x="1403648" y="5445224"/>
            <a:ext cx="21010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Izotropní turbulence</a:t>
            </a:r>
          </a:p>
        </p:txBody>
      </p:sp>
      <p:sp>
        <p:nvSpPr>
          <p:cNvPr id="13" name="TextovéPole 12"/>
          <p:cNvSpPr txBox="1"/>
          <p:nvPr/>
        </p:nvSpPr>
        <p:spPr>
          <a:xfrm>
            <a:off x="1187624" y="4005064"/>
            <a:ext cx="27090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>
                <a:solidFill>
                  <a:srgbClr val="FF0000"/>
                </a:solidFill>
              </a:rPr>
              <a:t>Intenzita turbulence</a:t>
            </a:r>
          </a:p>
        </p:txBody>
      </p:sp>
      <p:graphicFrame>
        <p:nvGraphicFramePr>
          <p:cNvPr id="5" name="Objekt 4">
            <a:extLst>
              <a:ext uri="{FF2B5EF4-FFF2-40B4-BE49-F238E27FC236}">
                <a16:creationId xmlns="" xmlns:a16="http://schemas.microsoft.com/office/drawing/2014/main" id="{F3B89307-C357-24DF-59FF-160EB03C81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556837"/>
              </p:ext>
            </p:extLst>
          </p:nvPr>
        </p:nvGraphicFramePr>
        <p:xfrm>
          <a:off x="5680050" y="2194869"/>
          <a:ext cx="761760" cy="96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Equation" r:id="rId12" imgW="380880" imgH="482400" progId="Equation.DSMT4">
                  <p:embed/>
                </p:oleObj>
              </mc:Choice>
              <mc:Fallback>
                <p:oleObj name="Equation" r:id="rId12" imgW="380880" imgH="482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5680050" y="2194869"/>
                        <a:ext cx="761760" cy="964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kt 5">
            <a:extLst>
              <a:ext uri="{FF2B5EF4-FFF2-40B4-BE49-F238E27FC236}">
                <a16:creationId xmlns="" xmlns:a16="http://schemas.microsoft.com/office/drawing/2014/main" id="{D40F0963-4F83-C5A6-D044-FB7FD5925F6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8463177"/>
              </p:ext>
            </p:extLst>
          </p:nvPr>
        </p:nvGraphicFramePr>
        <p:xfrm>
          <a:off x="7766050" y="3836988"/>
          <a:ext cx="381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Equation" r:id="rId14" imgW="190440" imgH="253800" progId="Equation.DSMT4">
                  <p:embed/>
                </p:oleObj>
              </mc:Choice>
              <mc:Fallback>
                <p:oleObj name="Equation" r:id="rId14" imgW="190440" imgH="253800" progId="Equation.DSMT4">
                  <p:embed/>
                  <p:pic>
                    <p:nvPicPr>
                      <p:cNvPr id="5" name="Objekt 4">
                        <a:extLst>
                          <a:ext uri="{FF2B5EF4-FFF2-40B4-BE49-F238E27FC236}">
                            <a16:creationId xmlns="" xmlns:a16="http://schemas.microsoft.com/office/drawing/2014/main" id="{F3B89307-C357-24DF-59FF-160EB03C811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7766050" y="3836988"/>
                        <a:ext cx="381000" cy="50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kt 6">
            <a:extLst>
              <a:ext uri="{FF2B5EF4-FFF2-40B4-BE49-F238E27FC236}">
                <a16:creationId xmlns="" xmlns:a16="http://schemas.microsoft.com/office/drawing/2014/main" id="{702AD8E7-1BF4-5E8F-C5BD-18A864745C6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8463177"/>
              </p:ext>
            </p:extLst>
          </p:nvPr>
        </p:nvGraphicFramePr>
        <p:xfrm>
          <a:off x="6872560" y="4869160"/>
          <a:ext cx="381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Equation" r:id="rId16" imgW="190440" imgH="253800" progId="Equation.DSMT4">
                  <p:embed/>
                </p:oleObj>
              </mc:Choice>
              <mc:Fallback>
                <p:oleObj name="Equation" r:id="rId16" imgW="190440" imgH="253800" progId="Equation.DSMT4">
                  <p:embed/>
                  <p:pic>
                    <p:nvPicPr>
                      <p:cNvPr id="6" name="Objekt 5">
                        <a:extLst>
                          <a:ext uri="{FF2B5EF4-FFF2-40B4-BE49-F238E27FC236}">
                            <a16:creationId xmlns="" xmlns:a16="http://schemas.microsoft.com/office/drawing/2014/main" id="{D40F0963-4F83-C5A6-D044-FB7FD5925F6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6872560" y="4869160"/>
                        <a:ext cx="381000" cy="50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/>
              <a:t>Intermitence</a:t>
            </a:r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3036" y="1618283"/>
            <a:ext cx="3771900" cy="2171700"/>
          </a:xfrm>
        </p:spPr>
      </p:pic>
      <p:pic>
        <p:nvPicPr>
          <p:cNvPr id="5" name="obrázek 2761"/>
          <p:cNvPicPr/>
          <p:nvPr/>
        </p:nvPicPr>
        <p:blipFill>
          <a:blip r:embed="rId3"/>
          <a:srcRect l="1927" t="1191" r="771" b="1191"/>
          <a:stretch>
            <a:fillRect/>
          </a:stretch>
        </p:blipFill>
        <p:spPr bwMode="auto">
          <a:xfrm>
            <a:off x="4961194" y="4149080"/>
            <a:ext cx="2879725" cy="1868170"/>
          </a:xfrm>
          <a:prstGeom prst="rect">
            <a:avLst/>
          </a:prstGeom>
          <a:noFill/>
        </p:spPr>
      </p:pic>
      <p:cxnSp>
        <p:nvCxnSpPr>
          <p:cNvPr id="7" name="Přímá spojnice 6"/>
          <p:cNvCxnSpPr/>
          <p:nvPr/>
        </p:nvCxnSpPr>
        <p:spPr>
          <a:xfrm>
            <a:off x="2339752" y="2642642"/>
            <a:ext cx="3744416" cy="2440523"/>
          </a:xfrm>
          <a:prstGeom prst="line">
            <a:avLst/>
          </a:prstGeom>
          <a:ln>
            <a:solidFill>
              <a:srgbClr val="FF0000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Přímá spojnice 7"/>
          <p:cNvCxnSpPr/>
          <p:nvPr/>
        </p:nvCxnSpPr>
        <p:spPr>
          <a:xfrm>
            <a:off x="3088986" y="2642642"/>
            <a:ext cx="3312070" cy="2998529"/>
          </a:xfrm>
          <a:prstGeom prst="line">
            <a:avLst/>
          </a:prstGeom>
          <a:ln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nice 11"/>
          <p:cNvCxnSpPr/>
          <p:nvPr/>
        </p:nvCxnSpPr>
        <p:spPr>
          <a:xfrm>
            <a:off x="828419" y="2642642"/>
            <a:ext cx="4535669" cy="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5685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Rychlost disipace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rate of dissipation</a:t>
            </a:r>
            <a:endParaRPr lang="cs-CZ" dirty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2049" name="Object 1"/>
          <p:cNvGraphicFramePr>
            <a:graphicFrameLocks noChangeAspect="1"/>
          </p:cNvGraphicFramePr>
          <p:nvPr/>
        </p:nvGraphicFramePr>
        <p:xfrm>
          <a:off x="899592" y="2708920"/>
          <a:ext cx="1550988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4" imgW="761760" imgH="253800" progId="Equation.DSMT4">
                  <p:embed/>
                </p:oleObj>
              </mc:Choice>
              <mc:Fallback>
                <p:oleObj name="Equation" r:id="rId4" imgW="761760" imgH="25380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2708920"/>
                        <a:ext cx="1550988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3635896" y="2492896"/>
          <a:ext cx="2357438" cy="1019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6" imgW="1193760" imgH="507960" progId="Equation.DSMT4">
                  <p:embed/>
                </p:oleObj>
              </mc:Choice>
              <mc:Fallback>
                <p:oleObj name="Equation" r:id="rId6" imgW="1193760" imgH="507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896" y="2492896"/>
                        <a:ext cx="2357438" cy="1019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6732240" y="3429000"/>
          <a:ext cx="1079500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8" imgW="520474" imgH="215806" progId="Equation.DSMT4">
                  <p:embed/>
                </p:oleObj>
              </mc:Choice>
              <mc:Fallback>
                <p:oleObj name="Equation" r:id="rId8" imgW="520474" imgH="215806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2240" y="3429000"/>
                        <a:ext cx="1079500" cy="428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683568" y="3789040"/>
          <a:ext cx="3962400" cy="1019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10" imgW="2006600" imgH="508000" progId="Equation.DSMT4">
                  <p:embed/>
                </p:oleObj>
              </mc:Choice>
              <mc:Fallback>
                <p:oleObj name="Equation" r:id="rId10" imgW="2006600" imgH="5080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3789040"/>
                        <a:ext cx="3962400" cy="1019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2059" name="Object 11"/>
          <p:cNvGraphicFramePr>
            <a:graphicFrameLocks noChangeAspect="1"/>
          </p:cNvGraphicFramePr>
          <p:nvPr/>
        </p:nvGraphicFramePr>
        <p:xfrm>
          <a:off x="6732240" y="5229200"/>
          <a:ext cx="1885950" cy="1093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12" imgW="952087" imgH="545863" progId="Equation.DSMT4">
                  <p:embed/>
                </p:oleObj>
              </mc:Choice>
              <mc:Fallback>
                <p:oleObj name="Equation" r:id="rId12" imgW="952087" imgH="545863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2240" y="5229200"/>
                        <a:ext cx="1885950" cy="1093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Obdélník 14"/>
          <p:cNvSpPr/>
          <p:nvPr/>
        </p:nvSpPr>
        <p:spPr>
          <a:xfrm>
            <a:off x="5940152" y="4149080"/>
            <a:ext cx="27042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/>
              <a:t>specifická rychlost disipace</a:t>
            </a:r>
          </a:p>
        </p:txBody>
      </p:sp>
      <p:sp>
        <p:nvSpPr>
          <p:cNvPr id="16" name="TextovéPole 15"/>
          <p:cNvSpPr txBox="1"/>
          <p:nvPr/>
        </p:nvSpPr>
        <p:spPr>
          <a:xfrm>
            <a:off x="4788024" y="6021288"/>
            <a:ext cx="21010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Izotropní turbulence</a:t>
            </a:r>
          </a:p>
        </p:txBody>
      </p:sp>
      <p:graphicFrame>
        <p:nvGraphicFramePr>
          <p:cNvPr id="4" name="Objekt 3">
            <a:extLst>
              <a:ext uri="{FF2B5EF4-FFF2-40B4-BE49-F238E27FC236}">
                <a16:creationId xmlns="" xmlns:a16="http://schemas.microsoft.com/office/drawing/2014/main" id="{6098823C-CF65-F316-9567-C2333BBF8ED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3712276"/>
              </p:ext>
            </p:extLst>
          </p:nvPr>
        </p:nvGraphicFramePr>
        <p:xfrm>
          <a:off x="2634602" y="2418433"/>
          <a:ext cx="761760" cy="96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14" imgW="380880" imgH="482400" progId="Equation.DSMT4">
                  <p:embed/>
                </p:oleObj>
              </mc:Choice>
              <mc:Fallback>
                <p:oleObj name="Equation" r:id="rId14" imgW="380880" imgH="482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2634602" y="2418433"/>
                        <a:ext cx="761760" cy="964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kt 4">
            <a:extLst>
              <a:ext uri="{FF2B5EF4-FFF2-40B4-BE49-F238E27FC236}">
                <a16:creationId xmlns="" xmlns:a16="http://schemas.microsoft.com/office/drawing/2014/main" id="{7EE5C5BB-5EC0-9648-958C-92023680BC9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6133373"/>
              </p:ext>
            </p:extLst>
          </p:nvPr>
        </p:nvGraphicFramePr>
        <p:xfrm>
          <a:off x="6330312" y="2509218"/>
          <a:ext cx="5588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Equation" r:id="rId16" imgW="279360" imgH="431640" progId="Equation.DSMT4">
                  <p:embed/>
                </p:oleObj>
              </mc:Choice>
              <mc:Fallback>
                <p:oleObj name="Equation" r:id="rId16" imgW="279360" imgH="431640" progId="Equation.DSMT4">
                  <p:embed/>
                  <p:pic>
                    <p:nvPicPr>
                      <p:cNvPr id="4" name="Objekt 3">
                        <a:extLst>
                          <a:ext uri="{FF2B5EF4-FFF2-40B4-BE49-F238E27FC236}">
                            <a16:creationId xmlns="" xmlns:a16="http://schemas.microsoft.com/office/drawing/2014/main" id="{6098823C-CF65-F316-9567-C2333BBF8ED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6330312" y="2509218"/>
                        <a:ext cx="558800" cy="863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kt 5">
            <a:extLst>
              <a:ext uri="{FF2B5EF4-FFF2-40B4-BE49-F238E27FC236}">
                <a16:creationId xmlns="" xmlns:a16="http://schemas.microsoft.com/office/drawing/2014/main" id="{3F54BCB8-D553-DFDD-47C4-66055B820F6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6133373"/>
              </p:ext>
            </p:extLst>
          </p:nvPr>
        </p:nvGraphicFramePr>
        <p:xfrm>
          <a:off x="7991846" y="3139753"/>
          <a:ext cx="5588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Equation" r:id="rId18" imgW="279360" imgH="431640" progId="Equation.DSMT4">
                  <p:embed/>
                </p:oleObj>
              </mc:Choice>
              <mc:Fallback>
                <p:oleObj name="Equation" r:id="rId18" imgW="279360" imgH="431640" progId="Equation.DSMT4">
                  <p:embed/>
                  <p:pic>
                    <p:nvPicPr>
                      <p:cNvPr id="5" name="Objekt 4">
                        <a:extLst>
                          <a:ext uri="{FF2B5EF4-FFF2-40B4-BE49-F238E27FC236}">
                            <a16:creationId xmlns="" xmlns:a16="http://schemas.microsoft.com/office/drawing/2014/main" id="{7EE5C5BB-5EC0-9648-958C-92023680BC9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7991846" y="3139753"/>
                        <a:ext cx="558800" cy="863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Spektrum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solidFill>
                  <a:srgbClr val="FF0000"/>
                </a:solidFill>
              </a:rPr>
              <a:t>Čas </a:t>
            </a:r>
          </a:p>
          <a:p>
            <a:r>
              <a:rPr lang="cs-CZ" dirty="0"/>
              <a:t>Autokorelace</a:t>
            </a:r>
          </a:p>
          <a:p>
            <a:r>
              <a:rPr lang="cs-CZ" dirty="0"/>
              <a:t>Spektrum</a:t>
            </a:r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Jednostranné S.</a:t>
            </a:r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20481" name="Object 1"/>
          <p:cNvGraphicFramePr>
            <a:graphicFrameLocks noChangeAspect="1"/>
          </p:cNvGraphicFramePr>
          <p:nvPr/>
        </p:nvGraphicFramePr>
        <p:xfrm>
          <a:off x="3479800" y="2276475"/>
          <a:ext cx="2627313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Equation" r:id="rId4" imgW="1333440" imgH="279360" progId="Equation.DSMT4">
                  <p:embed/>
                </p:oleObj>
              </mc:Choice>
              <mc:Fallback>
                <p:oleObj name="Equation" r:id="rId4" imgW="1333440" imgH="27936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9800" y="2276475"/>
                        <a:ext cx="2627313" cy="561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20485" name="Object 5"/>
          <p:cNvGraphicFramePr>
            <a:graphicFrameLocks noChangeAspect="1"/>
          </p:cNvGraphicFramePr>
          <p:nvPr/>
        </p:nvGraphicFramePr>
        <p:xfrm>
          <a:off x="2843808" y="3068960"/>
          <a:ext cx="5019675" cy="658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6" imgW="2527200" imgH="330120" progId="Equation.DSMT4">
                  <p:embed/>
                </p:oleObj>
              </mc:Choice>
              <mc:Fallback>
                <p:oleObj name="Equation" r:id="rId6" imgW="2527200" imgH="3301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808" y="3068960"/>
                        <a:ext cx="5019675" cy="658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Obdélník 10"/>
          <p:cNvSpPr/>
          <p:nvPr/>
        </p:nvSpPr>
        <p:spPr>
          <a:xfrm>
            <a:off x="6228184" y="4005064"/>
            <a:ext cx="26589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err="1"/>
              <a:t>Wiener</a:t>
            </a:r>
            <a:r>
              <a:rPr lang="cs-CZ" dirty="0"/>
              <a:t>-</a:t>
            </a:r>
            <a:r>
              <a:rPr lang="cs-CZ" dirty="0" err="1"/>
              <a:t>Chinčinův</a:t>
            </a:r>
            <a:r>
              <a:rPr lang="cs-CZ" dirty="0"/>
              <a:t> teorém </a:t>
            </a:r>
          </a:p>
        </p:txBody>
      </p:sp>
      <p:sp>
        <p:nvSpPr>
          <p:cNvPr id="2048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20487" name="Object 7"/>
          <p:cNvGraphicFramePr>
            <a:graphicFrameLocks noChangeAspect="1"/>
          </p:cNvGraphicFramePr>
          <p:nvPr/>
        </p:nvGraphicFramePr>
        <p:xfrm>
          <a:off x="2843808" y="3717032"/>
          <a:ext cx="3030537" cy="658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Equation" r:id="rId8" imgW="1536700" imgH="330200" progId="Equation.DSMT4">
                  <p:embed/>
                </p:oleObj>
              </mc:Choice>
              <mc:Fallback>
                <p:oleObj name="Equation" r:id="rId8" imgW="1536700" imgH="330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808" y="3717032"/>
                        <a:ext cx="3030537" cy="658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9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16" name="Obdélník 15"/>
          <p:cNvSpPr/>
          <p:nvPr/>
        </p:nvSpPr>
        <p:spPr>
          <a:xfrm>
            <a:off x="6516216" y="2348880"/>
            <a:ext cx="24892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/>
              <a:t>Fourierova transformace</a:t>
            </a:r>
          </a:p>
        </p:txBody>
      </p:sp>
      <p:sp>
        <p:nvSpPr>
          <p:cNvPr id="20492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20491" name="Object 11"/>
          <p:cNvGraphicFramePr>
            <a:graphicFrameLocks noChangeAspect="1"/>
          </p:cNvGraphicFramePr>
          <p:nvPr/>
        </p:nvGraphicFramePr>
        <p:xfrm>
          <a:off x="2915816" y="5157192"/>
          <a:ext cx="3297237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tion" r:id="rId10" imgW="1765080" imgH="253800" progId="Equation.DSMT4">
                  <p:embed/>
                </p:oleObj>
              </mc:Choice>
              <mc:Fallback>
                <p:oleObj name="Equation" r:id="rId10" imgW="1765080" imgH="2538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5157192"/>
                        <a:ext cx="3297237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94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Spektrum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solidFill>
                  <a:srgbClr val="0033CC"/>
                </a:solidFill>
              </a:rPr>
              <a:t>Prostor</a:t>
            </a:r>
          </a:p>
          <a:p>
            <a:r>
              <a:rPr lang="cs-CZ" dirty="0"/>
              <a:t>Vlnové číslo</a:t>
            </a:r>
          </a:p>
          <a:p>
            <a:r>
              <a:rPr lang="cs-CZ" dirty="0"/>
              <a:t>2-bodová korelace</a:t>
            </a:r>
          </a:p>
          <a:p>
            <a:r>
              <a:rPr lang="cs-CZ" dirty="0"/>
              <a:t>Spektrum </a:t>
            </a:r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Jednorozměrné S.</a:t>
            </a: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3491880" y="2276872"/>
          <a:ext cx="1331913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Equation" r:id="rId4" imgW="621760" imgH="177646" progId="Equation.DSMT4">
                  <p:embed/>
                </p:oleObj>
              </mc:Choice>
              <mc:Fallback>
                <p:oleObj name="Equation" r:id="rId4" imgW="621760" imgH="177646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1880" y="2276872"/>
                        <a:ext cx="1331913" cy="357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21509" name="Object 5"/>
          <p:cNvGraphicFramePr>
            <a:graphicFrameLocks noChangeAspect="1"/>
          </p:cNvGraphicFramePr>
          <p:nvPr/>
        </p:nvGraphicFramePr>
        <p:xfrm>
          <a:off x="4211960" y="2780928"/>
          <a:ext cx="3405188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Equation" r:id="rId6" imgW="1714500" imgH="279400" progId="Equation.DSMT4">
                  <p:embed/>
                </p:oleObj>
              </mc:Choice>
              <mc:Fallback>
                <p:oleObj name="Equation" r:id="rId6" imgW="1714500" imgH="279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1960" y="2780928"/>
                        <a:ext cx="3405188" cy="561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21511" name="Object 7"/>
          <p:cNvGraphicFramePr>
            <a:graphicFrameLocks noChangeAspect="1"/>
          </p:cNvGraphicFramePr>
          <p:nvPr/>
        </p:nvGraphicFramePr>
        <p:xfrm>
          <a:off x="2843808" y="3645024"/>
          <a:ext cx="4264025" cy="989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Equation" r:id="rId8" imgW="2133600" imgH="495300" progId="Equation.DSMT4">
                  <p:embed/>
                </p:oleObj>
              </mc:Choice>
              <mc:Fallback>
                <p:oleObj name="Equation" r:id="rId8" imgW="2133600" imgH="4953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808" y="3645024"/>
                        <a:ext cx="4264025" cy="989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2151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21515" name="Object 11"/>
          <p:cNvGraphicFramePr>
            <a:graphicFrameLocks noChangeAspect="1"/>
          </p:cNvGraphicFramePr>
          <p:nvPr/>
        </p:nvGraphicFramePr>
        <p:xfrm>
          <a:off x="2987824" y="5517232"/>
          <a:ext cx="4314825" cy="784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name="Equation" r:id="rId10" imgW="2197100" imgH="393700" progId="Equation.DSMT4">
                  <p:embed/>
                </p:oleObj>
              </mc:Choice>
              <mc:Fallback>
                <p:oleObj name="Equation" r:id="rId10" imgW="2197100" imgH="3937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5517232"/>
                        <a:ext cx="4314825" cy="784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7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4" name="Object 12"/>
          <p:cNvGraphicFramePr>
            <a:graphicFrameLocks noChangeAspect="1"/>
          </p:cNvGraphicFramePr>
          <p:nvPr/>
        </p:nvGraphicFramePr>
        <p:xfrm>
          <a:off x="2891830" y="4437112"/>
          <a:ext cx="3408362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Equation" r:id="rId12" imgW="1701800" imgH="457200" progId="Equation.DSMT4">
                  <p:embed/>
                </p:oleObj>
              </mc:Choice>
              <mc:Fallback>
                <p:oleObj name="Equation" r:id="rId12" imgW="1701800" imgH="457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1830" y="4437112"/>
                        <a:ext cx="3408362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kt 4">
            <a:extLst>
              <a:ext uri="{FF2B5EF4-FFF2-40B4-BE49-F238E27FC236}">
                <a16:creationId xmlns="" xmlns:a16="http://schemas.microsoft.com/office/drawing/2014/main" id="{EC498819-5FCF-D1E3-F904-19A726CD268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1058324"/>
              </p:ext>
            </p:extLst>
          </p:nvPr>
        </p:nvGraphicFramePr>
        <p:xfrm>
          <a:off x="5179153" y="1795751"/>
          <a:ext cx="634320" cy="8632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Equation" r:id="rId14" imgW="317160" imgH="431640" progId="Equation.DSMT4">
                  <p:embed/>
                </p:oleObj>
              </mc:Choice>
              <mc:Fallback>
                <p:oleObj name="Equation" r:id="rId14" imgW="31716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5179153" y="1795751"/>
                        <a:ext cx="634320" cy="8632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kt 5">
            <a:extLst>
              <a:ext uri="{FF2B5EF4-FFF2-40B4-BE49-F238E27FC236}">
                <a16:creationId xmlns="" xmlns:a16="http://schemas.microsoft.com/office/drawing/2014/main" id="{0DEF00BF-6AF1-747A-4502-E9A1750A3FB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2491923"/>
              </p:ext>
            </p:extLst>
          </p:nvPr>
        </p:nvGraphicFramePr>
        <p:xfrm>
          <a:off x="7959607" y="2319178"/>
          <a:ext cx="760412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Equation" r:id="rId16" imgW="380880" imgH="482400" progId="Equation.DSMT4">
                  <p:embed/>
                </p:oleObj>
              </mc:Choice>
              <mc:Fallback>
                <p:oleObj name="Equation" r:id="rId16" imgW="380880" imgH="482400" progId="Equation.DSMT4">
                  <p:embed/>
                  <p:pic>
                    <p:nvPicPr>
                      <p:cNvPr id="5" name="Objekt 4">
                        <a:extLst>
                          <a:ext uri="{FF2B5EF4-FFF2-40B4-BE49-F238E27FC236}">
                            <a16:creationId xmlns="" xmlns:a16="http://schemas.microsoft.com/office/drawing/2014/main" id="{EC498819-5FCF-D1E3-F904-19A726CD268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7959607" y="2319178"/>
                        <a:ext cx="760412" cy="965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kt 6">
            <a:extLst>
              <a:ext uri="{FF2B5EF4-FFF2-40B4-BE49-F238E27FC236}">
                <a16:creationId xmlns="" xmlns:a16="http://schemas.microsoft.com/office/drawing/2014/main" id="{39C434F4-C13E-ECF2-AFA5-10442817441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9882498"/>
              </p:ext>
            </p:extLst>
          </p:nvPr>
        </p:nvGraphicFramePr>
        <p:xfrm>
          <a:off x="7201971" y="3330923"/>
          <a:ext cx="760412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4" name="Equation" r:id="rId18" imgW="380880" imgH="482400" progId="Equation.DSMT4">
                  <p:embed/>
                </p:oleObj>
              </mc:Choice>
              <mc:Fallback>
                <p:oleObj name="Equation" r:id="rId18" imgW="380880" imgH="482400" progId="Equation.DSMT4">
                  <p:embed/>
                  <p:pic>
                    <p:nvPicPr>
                      <p:cNvPr id="6" name="Objekt 5">
                        <a:extLst>
                          <a:ext uri="{FF2B5EF4-FFF2-40B4-BE49-F238E27FC236}">
                            <a16:creationId xmlns="" xmlns:a16="http://schemas.microsoft.com/office/drawing/2014/main" id="{0DEF00BF-6AF1-747A-4502-E9A1750A3FB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7201971" y="3330923"/>
                        <a:ext cx="760412" cy="965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kt 7">
            <a:extLst>
              <a:ext uri="{FF2B5EF4-FFF2-40B4-BE49-F238E27FC236}">
                <a16:creationId xmlns="" xmlns:a16="http://schemas.microsoft.com/office/drawing/2014/main" id="{1C0E73A3-7A59-68D7-E870-B1D372F2D85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5289245"/>
              </p:ext>
            </p:extLst>
          </p:nvPr>
        </p:nvGraphicFramePr>
        <p:xfrm>
          <a:off x="7562792" y="5184554"/>
          <a:ext cx="760412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Equation" r:id="rId20" imgW="380880" imgH="482400" progId="Equation.DSMT4">
                  <p:embed/>
                </p:oleObj>
              </mc:Choice>
              <mc:Fallback>
                <p:oleObj name="Equation" r:id="rId20" imgW="380880" imgH="482400" progId="Equation.DSMT4">
                  <p:embed/>
                  <p:pic>
                    <p:nvPicPr>
                      <p:cNvPr id="7" name="Objekt 6">
                        <a:extLst>
                          <a:ext uri="{FF2B5EF4-FFF2-40B4-BE49-F238E27FC236}">
                            <a16:creationId xmlns="" xmlns:a16="http://schemas.microsoft.com/office/drawing/2014/main" id="{39C434F4-C13E-ECF2-AFA5-10442817441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7562792" y="5184554"/>
                        <a:ext cx="760412" cy="965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Taylorova</a:t>
            </a:r>
            <a:r>
              <a:rPr lang="cs-CZ" dirty="0"/>
              <a:t> hypotéza</a:t>
            </a:r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„zamrzlá“ turbulence</a:t>
            </a:r>
          </a:p>
        </p:txBody>
      </p:sp>
      <p:sp>
        <p:nvSpPr>
          <p:cNvPr id="8" name="Šipka doleva 7"/>
          <p:cNvSpPr/>
          <p:nvPr/>
        </p:nvSpPr>
        <p:spPr>
          <a:xfrm flipH="1">
            <a:off x="1331640" y="2780928"/>
            <a:ext cx="432048" cy="216024"/>
          </a:xfrm>
          <a:prstGeom prst="leftArrow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21" name="Skupina 20"/>
          <p:cNvGrpSpPr/>
          <p:nvPr/>
        </p:nvGrpSpPr>
        <p:grpSpPr>
          <a:xfrm>
            <a:off x="1835696" y="2348880"/>
            <a:ext cx="685770" cy="1057617"/>
            <a:chOff x="2555776" y="2276872"/>
            <a:chExt cx="685770" cy="1057617"/>
          </a:xfrm>
        </p:grpSpPr>
        <p:sp>
          <p:nvSpPr>
            <p:cNvPr id="6" name="Volný tvar 5"/>
            <p:cNvSpPr/>
            <p:nvPr/>
          </p:nvSpPr>
          <p:spPr>
            <a:xfrm>
              <a:off x="2555776" y="2564904"/>
              <a:ext cx="648072" cy="769585"/>
            </a:xfrm>
            <a:custGeom>
              <a:avLst/>
              <a:gdLst>
                <a:gd name="connsiteX0" fmla="*/ 39618 w 1023815"/>
                <a:gd name="connsiteY0" fmla="*/ 412230 h 1417657"/>
                <a:gd name="connsiteX1" fmla="*/ 2142 w 1023815"/>
                <a:gd name="connsiteY1" fmla="*/ 464695 h 1417657"/>
                <a:gd name="connsiteX2" fmla="*/ 9637 w 1023815"/>
                <a:gd name="connsiteY2" fmla="*/ 644577 h 1417657"/>
                <a:gd name="connsiteX3" fmla="*/ 47113 w 1023815"/>
                <a:gd name="connsiteY3" fmla="*/ 689548 h 1417657"/>
                <a:gd name="connsiteX4" fmla="*/ 92083 w 1023815"/>
                <a:gd name="connsiteY4" fmla="*/ 712033 h 1417657"/>
                <a:gd name="connsiteX5" fmla="*/ 174529 w 1023815"/>
                <a:gd name="connsiteY5" fmla="*/ 734518 h 1417657"/>
                <a:gd name="connsiteX6" fmla="*/ 219500 w 1023815"/>
                <a:gd name="connsiteY6" fmla="*/ 749509 h 1417657"/>
                <a:gd name="connsiteX7" fmla="*/ 249480 w 1023815"/>
                <a:gd name="connsiteY7" fmla="*/ 757004 h 1417657"/>
                <a:gd name="connsiteX8" fmla="*/ 286955 w 1023815"/>
                <a:gd name="connsiteY8" fmla="*/ 801974 h 1417657"/>
                <a:gd name="connsiteX9" fmla="*/ 301946 w 1023815"/>
                <a:gd name="connsiteY9" fmla="*/ 944381 h 1417657"/>
                <a:gd name="connsiteX10" fmla="*/ 316936 w 1023815"/>
                <a:gd name="connsiteY10" fmla="*/ 1004341 h 1417657"/>
                <a:gd name="connsiteX11" fmla="*/ 331926 w 1023815"/>
                <a:gd name="connsiteY11" fmla="*/ 1094282 h 1417657"/>
                <a:gd name="connsiteX12" fmla="*/ 384391 w 1023815"/>
                <a:gd name="connsiteY12" fmla="*/ 1139253 h 1417657"/>
                <a:gd name="connsiteX13" fmla="*/ 399382 w 1023815"/>
                <a:gd name="connsiteY13" fmla="*/ 1154243 h 1417657"/>
                <a:gd name="connsiteX14" fmla="*/ 474332 w 1023815"/>
                <a:gd name="connsiteY14" fmla="*/ 1206709 h 1417657"/>
                <a:gd name="connsiteX15" fmla="*/ 474332 w 1023815"/>
                <a:gd name="connsiteY15" fmla="*/ 1206709 h 1417657"/>
                <a:gd name="connsiteX16" fmla="*/ 504313 w 1023815"/>
                <a:gd name="connsiteY16" fmla="*/ 1221699 h 1417657"/>
                <a:gd name="connsiteX17" fmla="*/ 549283 w 1023815"/>
                <a:gd name="connsiteY17" fmla="*/ 1244184 h 1417657"/>
                <a:gd name="connsiteX18" fmla="*/ 571768 w 1023815"/>
                <a:gd name="connsiteY18" fmla="*/ 1266669 h 1417657"/>
                <a:gd name="connsiteX19" fmla="*/ 594254 w 1023815"/>
                <a:gd name="connsiteY19" fmla="*/ 1274164 h 1417657"/>
                <a:gd name="connsiteX20" fmla="*/ 654214 w 1023815"/>
                <a:gd name="connsiteY20" fmla="*/ 1311640 h 1417657"/>
                <a:gd name="connsiteX21" fmla="*/ 744155 w 1023815"/>
                <a:gd name="connsiteY21" fmla="*/ 1379095 h 1417657"/>
                <a:gd name="connsiteX22" fmla="*/ 781631 w 1023815"/>
                <a:gd name="connsiteY22" fmla="*/ 1394086 h 1417657"/>
                <a:gd name="connsiteX23" fmla="*/ 826601 w 1023815"/>
                <a:gd name="connsiteY23" fmla="*/ 1409076 h 1417657"/>
                <a:gd name="connsiteX24" fmla="*/ 991493 w 1023815"/>
                <a:gd name="connsiteY24" fmla="*/ 1379095 h 1417657"/>
                <a:gd name="connsiteX25" fmla="*/ 1006483 w 1023815"/>
                <a:gd name="connsiteY25" fmla="*/ 1356610 h 1417657"/>
                <a:gd name="connsiteX26" fmla="*/ 1006483 w 1023815"/>
                <a:gd name="connsiteY26" fmla="*/ 1184223 h 1417657"/>
                <a:gd name="connsiteX27" fmla="*/ 991493 w 1023815"/>
                <a:gd name="connsiteY27" fmla="*/ 1154243 h 1417657"/>
                <a:gd name="connsiteX28" fmla="*/ 983998 w 1023815"/>
                <a:gd name="connsiteY28" fmla="*/ 1124263 h 1417657"/>
                <a:gd name="connsiteX29" fmla="*/ 961513 w 1023815"/>
                <a:gd name="connsiteY29" fmla="*/ 1064302 h 1417657"/>
                <a:gd name="connsiteX30" fmla="*/ 946523 w 1023815"/>
                <a:gd name="connsiteY30" fmla="*/ 1041817 h 1417657"/>
                <a:gd name="connsiteX31" fmla="*/ 939027 w 1023815"/>
                <a:gd name="connsiteY31" fmla="*/ 1019332 h 1417657"/>
                <a:gd name="connsiteX32" fmla="*/ 871572 w 1023815"/>
                <a:gd name="connsiteY32" fmla="*/ 959371 h 1417657"/>
                <a:gd name="connsiteX33" fmla="*/ 849086 w 1023815"/>
                <a:gd name="connsiteY33" fmla="*/ 936886 h 1417657"/>
                <a:gd name="connsiteX34" fmla="*/ 774136 w 1023815"/>
                <a:gd name="connsiteY34" fmla="*/ 921895 h 1417657"/>
                <a:gd name="connsiteX35" fmla="*/ 796621 w 1023815"/>
                <a:gd name="connsiteY35" fmla="*/ 899410 h 1417657"/>
                <a:gd name="connsiteX36" fmla="*/ 811611 w 1023815"/>
                <a:gd name="connsiteY36" fmla="*/ 869430 h 1417657"/>
                <a:gd name="connsiteX37" fmla="*/ 826601 w 1023815"/>
                <a:gd name="connsiteY37" fmla="*/ 846945 h 1417657"/>
                <a:gd name="connsiteX38" fmla="*/ 841591 w 1023815"/>
                <a:gd name="connsiteY38" fmla="*/ 809469 h 1417657"/>
                <a:gd name="connsiteX39" fmla="*/ 856582 w 1023815"/>
                <a:gd name="connsiteY39" fmla="*/ 779489 h 1417657"/>
                <a:gd name="connsiteX40" fmla="*/ 864077 w 1023815"/>
                <a:gd name="connsiteY40" fmla="*/ 749509 h 1417657"/>
                <a:gd name="connsiteX41" fmla="*/ 871572 w 1023815"/>
                <a:gd name="connsiteY41" fmla="*/ 727023 h 1417657"/>
                <a:gd name="connsiteX42" fmla="*/ 849086 w 1023815"/>
                <a:gd name="connsiteY42" fmla="*/ 494676 h 1417657"/>
                <a:gd name="connsiteX43" fmla="*/ 826601 w 1023815"/>
                <a:gd name="connsiteY43" fmla="*/ 464695 h 1417657"/>
                <a:gd name="connsiteX44" fmla="*/ 804116 w 1023815"/>
                <a:gd name="connsiteY44" fmla="*/ 404735 h 1417657"/>
                <a:gd name="connsiteX45" fmla="*/ 781631 w 1023815"/>
                <a:gd name="connsiteY45" fmla="*/ 382250 h 1417657"/>
                <a:gd name="connsiteX46" fmla="*/ 751650 w 1023815"/>
                <a:gd name="connsiteY46" fmla="*/ 337279 h 1417657"/>
                <a:gd name="connsiteX47" fmla="*/ 684195 w 1023815"/>
                <a:gd name="connsiteY47" fmla="*/ 299804 h 1417657"/>
                <a:gd name="connsiteX48" fmla="*/ 669205 w 1023815"/>
                <a:gd name="connsiteY48" fmla="*/ 284813 h 1417657"/>
                <a:gd name="connsiteX49" fmla="*/ 676700 w 1023815"/>
                <a:gd name="connsiteY49" fmla="*/ 217358 h 1417657"/>
                <a:gd name="connsiteX50" fmla="*/ 669205 w 1023815"/>
                <a:gd name="connsiteY50" fmla="*/ 179882 h 1417657"/>
                <a:gd name="connsiteX51" fmla="*/ 624234 w 1023815"/>
                <a:gd name="connsiteY51" fmla="*/ 142407 h 1417657"/>
                <a:gd name="connsiteX52" fmla="*/ 601749 w 1023815"/>
                <a:gd name="connsiteY52" fmla="*/ 127417 h 1417657"/>
                <a:gd name="connsiteX53" fmla="*/ 564273 w 1023815"/>
                <a:gd name="connsiteY53" fmla="*/ 112427 h 1417657"/>
                <a:gd name="connsiteX54" fmla="*/ 504313 w 1023815"/>
                <a:gd name="connsiteY54" fmla="*/ 74951 h 1417657"/>
                <a:gd name="connsiteX55" fmla="*/ 444352 w 1023815"/>
                <a:gd name="connsiteY55" fmla="*/ 44971 h 1417657"/>
                <a:gd name="connsiteX56" fmla="*/ 406877 w 1023815"/>
                <a:gd name="connsiteY56" fmla="*/ 29981 h 1417657"/>
                <a:gd name="connsiteX57" fmla="*/ 361906 w 1023815"/>
                <a:gd name="connsiteY57" fmla="*/ 14991 h 1417657"/>
                <a:gd name="connsiteX58" fmla="*/ 331926 w 1023815"/>
                <a:gd name="connsiteY58" fmla="*/ 0 h 1417657"/>
                <a:gd name="connsiteX59" fmla="*/ 316936 w 1023815"/>
                <a:gd name="connsiteY59" fmla="*/ 37476 h 1417657"/>
                <a:gd name="connsiteX60" fmla="*/ 301946 w 1023815"/>
                <a:gd name="connsiteY60" fmla="*/ 404735 h 1417657"/>
                <a:gd name="connsiteX61" fmla="*/ 241985 w 1023815"/>
                <a:gd name="connsiteY61" fmla="*/ 419725 h 1417657"/>
                <a:gd name="connsiteX62" fmla="*/ 212005 w 1023815"/>
                <a:gd name="connsiteY62" fmla="*/ 427220 h 1417657"/>
                <a:gd name="connsiteX63" fmla="*/ 152044 w 1023815"/>
                <a:gd name="connsiteY63" fmla="*/ 412230 h 1417657"/>
                <a:gd name="connsiteX64" fmla="*/ 122064 w 1023815"/>
                <a:gd name="connsiteY64" fmla="*/ 404735 h 1417657"/>
                <a:gd name="connsiteX65" fmla="*/ 54608 w 1023815"/>
                <a:gd name="connsiteY65" fmla="*/ 397240 h 1417657"/>
                <a:gd name="connsiteX66" fmla="*/ 39618 w 1023815"/>
                <a:gd name="connsiteY66" fmla="*/ 419725 h 1417657"/>
                <a:gd name="connsiteX67" fmla="*/ 39618 w 1023815"/>
                <a:gd name="connsiteY67" fmla="*/ 412230 h 14176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</a:cxnLst>
              <a:rect l="l" t="t" r="r" b="b"/>
              <a:pathLst>
                <a:path w="1023815" h="1417657">
                  <a:moveTo>
                    <a:pt x="39618" y="412230"/>
                  </a:moveTo>
                  <a:cubicBezTo>
                    <a:pt x="33372" y="419725"/>
                    <a:pt x="2873" y="444233"/>
                    <a:pt x="2142" y="464695"/>
                  </a:cubicBezTo>
                  <a:cubicBezTo>
                    <a:pt x="0" y="524669"/>
                    <a:pt x="3010" y="584931"/>
                    <a:pt x="9637" y="644577"/>
                  </a:cubicBezTo>
                  <a:cubicBezTo>
                    <a:pt x="10840" y="655408"/>
                    <a:pt x="41398" y="684786"/>
                    <a:pt x="47113" y="689548"/>
                  </a:cubicBezTo>
                  <a:cubicBezTo>
                    <a:pt x="72532" y="710730"/>
                    <a:pt x="64245" y="700103"/>
                    <a:pt x="92083" y="712033"/>
                  </a:cubicBezTo>
                  <a:cubicBezTo>
                    <a:pt x="149309" y="736558"/>
                    <a:pt x="92908" y="722858"/>
                    <a:pt x="174529" y="734518"/>
                  </a:cubicBezTo>
                  <a:cubicBezTo>
                    <a:pt x="189519" y="739515"/>
                    <a:pt x="204365" y="744968"/>
                    <a:pt x="219500" y="749509"/>
                  </a:cubicBezTo>
                  <a:cubicBezTo>
                    <a:pt x="229366" y="752469"/>
                    <a:pt x="240536" y="751893"/>
                    <a:pt x="249480" y="757004"/>
                  </a:cubicBezTo>
                  <a:cubicBezTo>
                    <a:pt x="265017" y="765882"/>
                    <a:pt x="277403" y="787646"/>
                    <a:pt x="286955" y="801974"/>
                  </a:cubicBezTo>
                  <a:cubicBezTo>
                    <a:pt x="292631" y="881435"/>
                    <a:pt x="288563" y="886390"/>
                    <a:pt x="301946" y="944381"/>
                  </a:cubicBezTo>
                  <a:cubicBezTo>
                    <a:pt x="306579" y="964455"/>
                    <a:pt x="316936" y="1004341"/>
                    <a:pt x="316936" y="1004341"/>
                  </a:cubicBezTo>
                  <a:cubicBezTo>
                    <a:pt x="317639" y="1009968"/>
                    <a:pt x="323672" y="1077774"/>
                    <a:pt x="331926" y="1094282"/>
                  </a:cubicBezTo>
                  <a:cubicBezTo>
                    <a:pt x="352272" y="1134974"/>
                    <a:pt x="351147" y="1117091"/>
                    <a:pt x="384391" y="1139253"/>
                  </a:cubicBezTo>
                  <a:cubicBezTo>
                    <a:pt x="390271" y="1143173"/>
                    <a:pt x="393729" y="1150003"/>
                    <a:pt x="399382" y="1154243"/>
                  </a:cubicBezTo>
                  <a:cubicBezTo>
                    <a:pt x="423779" y="1172541"/>
                    <a:pt x="449349" y="1189220"/>
                    <a:pt x="474332" y="1206709"/>
                  </a:cubicBezTo>
                  <a:lnTo>
                    <a:pt x="474332" y="1206709"/>
                  </a:lnTo>
                  <a:cubicBezTo>
                    <a:pt x="484326" y="1211706"/>
                    <a:pt x="494043" y="1217298"/>
                    <a:pt x="504313" y="1221699"/>
                  </a:cubicBezTo>
                  <a:cubicBezTo>
                    <a:pt x="532150" y="1233629"/>
                    <a:pt x="523866" y="1223003"/>
                    <a:pt x="549283" y="1244184"/>
                  </a:cubicBezTo>
                  <a:cubicBezTo>
                    <a:pt x="557426" y="1250970"/>
                    <a:pt x="562949" y="1260790"/>
                    <a:pt x="571768" y="1266669"/>
                  </a:cubicBezTo>
                  <a:cubicBezTo>
                    <a:pt x="578342" y="1271051"/>
                    <a:pt x="587187" y="1270631"/>
                    <a:pt x="594254" y="1274164"/>
                  </a:cubicBezTo>
                  <a:cubicBezTo>
                    <a:pt x="597908" y="1275991"/>
                    <a:pt x="645297" y="1304209"/>
                    <a:pt x="654214" y="1311640"/>
                  </a:cubicBezTo>
                  <a:cubicBezTo>
                    <a:pt x="693394" y="1344290"/>
                    <a:pt x="674036" y="1351046"/>
                    <a:pt x="744155" y="1379095"/>
                  </a:cubicBezTo>
                  <a:cubicBezTo>
                    <a:pt x="756647" y="1384092"/>
                    <a:pt x="768987" y="1389488"/>
                    <a:pt x="781631" y="1394086"/>
                  </a:cubicBezTo>
                  <a:cubicBezTo>
                    <a:pt x="796480" y="1399486"/>
                    <a:pt x="826601" y="1409076"/>
                    <a:pt x="826601" y="1409076"/>
                  </a:cubicBezTo>
                  <a:cubicBezTo>
                    <a:pt x="893042" y="1404924"/>
                    <a:pt x="940078" y="1417657"/>
                    <a:pt x="991493" y="1379095"/>
                  </a:cubicBezTo>
                  <a:cubicBezTo>
                    <a:pt x="998699" y="1373690"/>
                    <a:pt x="1001486" y="1364105"/>
                    <a:pt x="1006483" y="1356610"/>
                  </a:cubicBezTo>
                  <a:cubicBezTo>
                    <a:pt x="1023815" y="1287282"/>
                    <a:pt x="1022326" y="1305689"/>
                    <a:pt x="1006483" y="1184223"/>
                  </a:cubicBezTo>
                  <a:cubicBezTo>
                    <a:pt x="1005038" y="1173144"/>
                    <a:pt x="995416" y="1164704"/>
                    <a:pt x="991493" y="1154243"/>
                  </a:cubicBezTo>
                  <a:cubicBezTo>
                    <a:pt x="987876" y="1144598"/>
                    <a:pt x="986828" y="1134168"/>
                    <a:pt x="983998" y="1124263"/>
                  </a:cubicBezTo>
                  <a:cubicBezTo>
                    <a:pt x="979673" y="1109125"/>
                    <a:pt x="966795" y="1074866"/>
                    <a:pt x="961513" y="1064302"/>
                  </a:cubicBezTo>
                  <a:cubicBezTo>
                    <a:pt x="957485" y="1056245"/>
                    <a:pt x="950552" y="1049874"/>
                    <a:pt x="946523" y="1041817"/>
                  </a:cubicBezTo>
                  <a:cubicBezTo>
                    <a:pt x="942990" y="1034751"/>
                    <a:pt x="943877" y="1025568"/>
                    <a:pt x="939027" y="1019332"/>
                  </a:cubicBezTo>
                  <a:cubicBezTo>
                    <a:pt x="885324" y="950285"/>
                    <a:pt x="912700" y="993644"/>
                    <a:pt x="871572" y="959371"/>
                  </a:cubicBezTo>
                  <a:cubicBezTo>
                    <a:pt x="863429" y="952585"/>
                    <a:pt x="858289" y="942145"/>
                    <a:pt x="849086" y="936886"/>
                  </a:cubicBezTo>
                  <a:cubicBezTo>
                    <a:pt x="839880" y="931626"/>
                    <a:pt x="776869" y="922350"/>
                    <a:pt x="774136" y="921895"/>
                  </a:cubicBezTo>
                  <a:cubicBezTo>
                    <a:pt x="781631" y="914400"/>
                    <a:pt x="790460" y="908035"/>
                    <a:pt x="796621" y="899410"/>
                  </a:cubicBezTo>
                  <a:cubicBezTo>
                    <a:pt x="803115" y="890318"/>
                    <a:pt x="806068" y="879131"/>
                    <a:pt x="811611" y="869430"/>
                  </a:cubicBezTo>
                  <a:cubicBezTo>
                    <a:pt x="816080" y="861609"/>
                    <a:pt x="822573" y="855002"/>
                    <a:pt x="826601" y="846945"/>
                  </a:cubicBezTo>
                  <a:cubicBezTo>
                    <a:pt x="832618" y="834911"/>
                    <a:pt x="836127" y="821764"/>
                    <a:pt x="841591" y="809469"/>
                  </a:cubicBezTo>
                  <a:cubicBezTo>
                    <a:pt x="846129" y="799259"/>
                    <a:pt x="851585" y="789482"/>
                    <a:pt x="856582" y="779489"/>
                  </a:cubicBezTo>
                  <a:cubicBezTo>
                    <a:pt x="859080" y="769496"/>
                    <a:pt x="861247" y="759414"/>
                    <a:pt x="864077" y="749509"/>
                  </a:cubicBezTo>
                  <a:cubicBezTo>
                    <a:pt x="866247" y="741912"/>
                    <a:pt x="871572" y="734924"/>
                    <a:pt x="871572" y="727023"/>
                  </a:cubicBezTo>
                  <a:cubicBezTo>
                    <a:pt x="871572" y="683450"/>
                    <a:pt x="875023" y="556923"/>
                    <a:pt x="849086" y="494676"/>
                  </a:cubicBezTo>
                  <a:cubicBezTo>
                    <a:pt x="844281" y="483145"/>
                    <a:pt x="834096" y="474689"/>
                    <a:pt x="826601" y="464695"/>
                  </a:cubicBezTo>
                  <a:cubicBezTo>
                    <a:pt x="821618" y="449745"/>
                    <a:pt x="810517" y="414977"/>
                    <a:pt x="804116" y="404735"/>
                  </a:cubicBezTo>
                  <a:cubicBezTo>
                    <a:pt x="798498" y="395747"/>
                    <a:pt x="788138" y="390617"/>
                    <a:pt x="781631" y="382250"/>
                  </a:cubicBezTo>
                  <a:cubicBezTo>
                    <a:pt x="770570" y="368029"/>
                    <a:pt x="766640" y="347273"/>
                    <a:pt x="751650" y="337279"/>
                  </a:cubicBezTo>
                  <a:cubicBezTo>
                    <a:pt x="700106" y="302917"/>
                    <a:pt x="723771" y="312996"/>
                    <a:pt x="684195" y="299804"/>
                  </a:cubicBezTo>
                  <a:cubicBezTo>
                    <a:pt x="679198" y="294807"/>
                    <a:pt x="672841" y="290873"/>
                    <a:pt x="669205" y="284813"/>
                  </a:cubicBezTo>
                  <a:cubicBezTo>
                    <a:pt x="653143" y="258043"/>
                    <a:pt x="666348" y="248412"/>
                    <a:pt x="676700" y="217358"/>
                  </a:cubicBezTo>
                  <a:cubicBezTo>
                    <a:pt x="674202" y="204866"/>
                    <a:pt x="673678" y="191810"/>
                    <a:pt x="669205" y="179882"/>
                  </a:cubicBezTo>
                  <a:cubicBezTo>
                    <a:pt x="658770" y="152055"/>
                    <a:pt x="648933" y="156521"/>
                    <a:pt x="624234" y="142407"/>
                  </a:cubicBezTo>
                  <a:cubicBezTo>
                    <a:pt x="616413" y="137938"/>
                    <a:pt x="609806" y="131445"/>
                    <a:pt x="601749" y="127417"/>
                  </a:cubicBezTo>
                  <a:cubicBezTo>
                    <a:pt x="589715" y="121400"/>
                    <a:pt x="576307" y="118444"/>
                    <a:pt x="564273" y="112427"/>
                  </a:cubicBezTo>
                  <a:cubicBezTo>
                    <a:pt x="469266" y="64923"/>
                    <a:pt x="569718" y="110626"/>
                    <a:pt x="504313" y="74951"/>
                  </a:cubicBezTo>
                  <a:cubicBezTo>
                    <a:pt x="484695" y="64251"/>
                    <a:pt x="465100" y="53270"/>
                    <a:pt x="444352" y="44971"/>
                  </a:cubicBezTo>
                  <a:cubicBezTo>
                    <a:pt x="431860" y="39974"/>
                    <a:pt x="419521" y="34579"/>
                    <a:pt x="406877" y="29981"/>
                  </a:cubicBezTo>
                  <a:cubicBezTo>
                    <a:pt x="392027" y="24581"/>
                    <a:pt x="376039" y="22058"/>
                    <a:pt x="361906" y="14991"/>
                  </a:cubicBezTo>
                  <a:lnTo>
                    <a:pt x="331926" y="0"/>
                  </a:lnTo>
                  <a:cubicBezTo>
                    <a:pt x="326929" y="12492"/>
                    <a:pt x="317930" y="24059"/>
                    <a:pt x="316936" y="37476"/>
                  </a:cubicBezTo>
                  <a:cubicBezTo>
                    <a:pt x="307885" y="159663"/>
                    <a:pt x="325521" y="284503"/>
                    <a:pt x="301946" y="404735"/>
                  </a:cubicBezTo>
                  <a:cubicBezTo>
                    <a:pt x="297982" y="424952"/>
                    <a:pt x="261972" y="414728"/>
                    <a:pt x="241985" y="419725"/>
                  </a:cubicBezTo>
                  <a:lnTo>
                    <a:pt x="212005" y="427220"/>
                  </a:lnTo>
                  <a:lnTo>
                    <a:pt x="152044" y="412230"/>
                  </a:lnTo>
                  <a:lnTo>
                    <a:pt x="122064" y="404735"/>
                  </a:lnTo>
                  <a:cubicBezTo>
                    <a:pt x="99547" y="382220"/>
                    <a:pt x="101653" y="376331"/>
                    <a:pt x="54608" y="397240"/>
                  </a:cubicBezTo>
                  <a:cubicBezTo>
                    <a:pt x="46377" y="400898"/>
                    <a:pt x="45988" y="413356"/>
                    <a:pt x="39618" y="419725"/>
                  </a:cubicBezTo>
                  <a:cubicBezTo>
                    <a:pt x="35668" y="423675"/>
                    <a:pt x="45864" y="404735"/>
                    <a:pt x="39618" y="412230"/>
                  </a:cubicBez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4" name="TextovéPole 13"/>
            <p:cNvSpPr txBox="1"/>
            <p:nvPr/>
          </p:nvSpPr>
          <p:spPr>
            <a:xfrm>
              <a:off x="2915816" y="2276872"/>
              <a:ext cx="3257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i="1" dirty="0">
                  <a:latin typeface="Times New Roman" pitchFamily="18" charset="0"/>
                  <a:cs typeface="Times New Roman" pitchFamily="18" charset="0"/>
                </a:rPr>
                <a:t>t</a:t>
              </a:r>
              <a:r>
                <a:rPr lang="cs-CZ" i="1" baseline="-25000" dirty="0">
                  <a:latin typeface="Times New Roman" pitchFamily="18" charset="0"/>
                  <a:cs typeface="Times New Roman" pitchFamily="18" charset="0"/>
                </a:rPr>
                <a:t>1</a:t>
              </a:r>
            </a:p>
          </p:txBody>
        </p:sp>
      </p:grpSp>
      <p:grpSp>
        <p:nvGrpSpPr>
          <p:cNvPr id="22" name="Skupina 21"/>
          <p:cNvGrpSpPr/>
          <p:nvPr/>
        </p:nvGrpSpPr>
        <p:grpSpPr>
          <a:xfrm>
            <a:off x="2555776" y="2348880"/>
            <a:ext cx="648072" cy="1057617"/>
            <a:chOff x="1907704" y="2276872"/>
            <a:chExt cx="648072" cy="1057617"/>
          </a:xfrm>
        </p:grpSpPr>
        <p:sp>
          <p:nvSpPr>
            <p:cNvPr id="5" name="Volný tvar 4"/>
            <p:cNvSpPr/>
            <p:nvPr/>
          </p:nvSpPr>
          <p:spPr>
            <a:xfrm>
              <a:off x="1907704" y="2564904"/>
              <a:ext cx="648072" cy="769585"/>
            </a:xfrm>
            <a:custGeom>
              <a:avLst/>
              <a:gdLst>
                <a:gd name="connsiteX0" fmla="*/ 39618 w 1023815"/>
                <a:gd name="connsiteY0" fmla="*/ 412230 h 1417657"/>
                <a:gd name="connsiteX1" fmla="*/ 2142 w 1023815"/>
                <a:gd name="connsiteY1" fmla="*/ 464695 h 1417657"/>
                <a:gd name="connsiteX2" fmla="*/ 9637 w 1023815"/>
                <a:gd name="connsiteY2" fmla="*/ 644577 h 1417657"/>
                <a:gd name="connsiteX3" fmla="*/ 47113 w 1023815"/>
                <a:gd name="connsiteY3" fmla="*/ 689548 h 1417657"/>
                <a:gd name="connsiteX4" fmla="*/ 92083 w 1023815"/>
                <a:gd name="connsiteY4" fmla="*/ 712033 h 1417657"/>
                <a:gd name="connsiteX5" fmla="*/ 174529 w 1023815"/>
                <a:gd name="connsiteY5" fmla="*/ 734518 h 1417657"/>
                <a:gd name="connsiteX6" fmla="*/ 219500 w 1023815"/>
                <a:gd name="connsiteY6" fmla="*/ 749509 h 1417657"/>
                <a:gd name="connsiteX7" fmla="*/ 249480 w 1023815"/>
                <a:gd name="connsiteY7" fmla="*/ 757004 h 1417657"/>
                <a:gd name="connsiteX8" fmla="*/ 286955 w 1023815"/>
                <a:gd name="connsiteY8" fmla="*/ 801974 h 1417657"/>
                <a:gd name="connsiteX9" fmla="*/ 301946 w 1023815"/>
                <a:gd name="connsiteY9" fmla="*/ 944381 h 1417657"/>
                <a:gd name="connsiteX10" fmla="*/ 316936 w 1023815"/>
                <a:gd name="connsiteY10" fmla="*/ 1004341 h 1417657"/>
                <a:gd name="connsiteX11" fmla="*/ 331926 w 1023815"/>
                <a:gd name="connsiteY11" fmla="*/ 1094282 h 1417657"/>
                <a:gd name="connsiteX12" fmla="*/ 384391 w 1023815"/>
                <a:gd name="connsiteY12" fmla="*/ 1139253 h 1417657"/>
                <a:gd name="connsiteX13" fmla="*/ 399382 w 1023815"/>
                <a:gd name="connsiteY13" fmla="*/ 1154243 h 1417657"/>
                <a:gd name="connsiteX14" fmla="*/ 474332 w 1023815"/>
                <a:gd name="connsiteY14" fmla="*/ 1206709 h 1417657"/>
                <a:gd name="connsiteX15" fmla="*/ 474332 w 1023815"/>
                <a:gd name="connsiteY15" fmla="*/ 1206709 h 1417657"/>
                <a:gd name="connsiteX16" fmla="*/ 504313 w 1023815"/>
                <a:gd name="connsiteY16" fmla="*/ 1221699 h 1417657"/>
                <a:gd name="connsiteX17" fmla="*/ 549283 w 1023815"/>
                <a:gd name="connsiteY17" fmla="*/ 1244184 h 1417657"/>
                <a:gd name="connsiteX18" fmla="*/ 571768 w 1023815"/>
                <a:gd name="connsiteY18" fmla="*/ 1266669 h 1417657"/>
                <a:gd name="connsiteX19" fmla="*/ 594254 w 1023815"/>
                <a:gd name="connsiteY19" fmla="*/ 1274164 h 1417657"/>
                <a:gd name="connsiteX20" fmla="*/ 654214 w 1023815"/>
                <a:gd name="connsiteY20" fmla="*/ 1311640 h 1417657"/>
                <a:gd name="connsiteX21" fmla="*/ 744155 w 1023815"/>
                <a:gd name="connsiteY21" fmla="*/ 1379095 h 1417657"/>
                <a:gd name="connsiteX22" fmla="*/ 781631 w 1023815"/>
                <a:gd name="connsiteY22" fmla="*/ 1394086 h 1417657"/>
                <a:gd name="connsiteX23" fmla="*/ 826601 w 1023815"/>
                <a:gd name="connsiteY23" fmla="*/ 1409076 h 1417657"/>
                <a:gd name="connsiteX24" fmla="*/ 991493 w 1023815"/>
                <a:gd name="connsiteY24" fmla="*/ 1379095 h 1417657"/>
                <a:gd name="connsiteX25" fmla="*/ 1006483 w 1023815"/>
                <a:gd name="connsiteY25" fmla="*/ 1356610 h 1417657"/>
                <a:gd name="connsiteX26" fmla="*/ 1006483 w 1023815"/>
                <a:gd name="connsiteY26" fmla="*/ 1184223 h 1417657"/>
                <a:gd name="connsiteX27" fmla="*/ 991493 w 1023815"/>
                <a:gd name="connsiteY27" fmla="*/ 1154243 h 1417657"/>
                <a:gd name="connsiteX28" fmla="*/ 983998 w 1023815"/>
                <a:gd name="connsiteY28" fmla="*/ 1124263 h 1417657"/>
                <a:gd name="connsiteX29" fmla="*/ 961513 w 1023815"/>
                <a:gd name="connsiteY29" fmla="*/ 1064302 h 1417657"/>
                <a:gd name="connsiteX30" fmla="*/ 946523 w 1023815"/>
                <a:gd name="connsiteY30" fmla="*/ 1041817 h 1417657"/>
                <a:gd name="connsiteX31" fmla="*/ 939027 w 1023815"/>
                <a:gd name="connsiteY31" fmla="*/ 1019332 h 1417657"/>
                <a:gd name="connsiteX32" fmla="*/ 871572 w 1023815"/>
                <a:gd name="connsiteY32" fmla="*/ 959371 h 1417657"/>
                <a:gd name="connsiteX33" fmla="*/ 849086 w 1023815"/>
                <a:gd name="connsiteY33" fmla="*/ 936886 h 1417657"/>
                <a:gd name="connsiteX34" fmla="*/ 774136 w 1023815"/>
                <a:gd name="connsiteY34" fmla="*/ 921895 h 1417657"/>
                <a:gd name="connsiteX35" fmla="*/ 796621 w 1023815"/>
                <a:gd name="connsiteY35" fmla="*/ 899410 h 1417657"/>
                <a:gd name="connsiteX36" fmla="*/ 811611 w 1023815"/>
                <a:gd name="connsiteY36" fmla="*/ 869430 h 1417657"/>
                <a:gd name="connsiteX37" fmla="*/ 826601 w 1023815"/>
                <a:gd name="connsiteY37" fmla="*/ 846945 h 1417657"/>
                <a:gd name="connsiteX38" fmla="*/ 841591 w 1023815"/>
                <a:gd name="connsiteY38" fmla="*/ 809469 h 1417657"/>
                <a:gd name="connsiteX39" fmla="*/ 856582 w 1023815"/>
                <a:gd name="connsiteY39" fmla="*/ 779489 h 1417657"/>
                <a:gd name="connsiteX40" fmla="*/ 864077 w 1023815"/>
                <a:gd name="connsiteY40" fmla="*/ 749509 h 1417657"/>
                <a:gd name="connsiteX41" fmla="*/ 871572 w 1023815"/>
                <a:gd name="connsiteY41" fmla="*/ 727023 h 1417657"/>
                <a:gd name="connsiteX42" fmla="*/ 849086 w 1023815"/>
                <a:gd name="connsiteY42" fmla="*/ 494676 h 1417657"/>
                <a:gd name="connsiteX43" fmla="*/ 826601 w 1023815"/>
                <a:gd name="connsiteY43" fmla="*/ 464695 h 1417657"/>
                <a:gd name="connsiteX44" fmla="*/ 804116 w 1023815"/>
                <a:gd name="connsiteY44" fmla="*/ 404735 h 1417657"/>
                <a:gd name="connsiteX45" fmla="*/ 781631 w 1023815"/>
                <a:gd name="connsiteY45" fmla="*/ 382250 h 1417657"/>
                <a:gd name="connsiteX46" fmla="*/ 751650 w 1023815"/>
                <a:gd name="connsiteY46" fmla="*/ 337279 h 1417657"/>
                <a:gd name="connsiteX47" fmla="*/ 684195 w 1023815"/>
                <a:gd name="connsiteY47" fmla="*/ 299804 h 1417657"/>
                <a:gd name="connsiteX48" fmla="*/ 669205 w 1023815"/>
                <a:gd name="connsiteY48" fmla="*/ 284813 h 1417657"/>
                <a:gd name="connsiteX49" fmla="*/ 676700 w 1023815"/>
                <a:gd name="connsiteY49" fmla="*/ 217358 h 1417657"/>
                <a:gd name="connsiteX50" fmla="*/ 669205 w 1023815"/>
                <a:gd name="connsiteY50" fmla="*/ 179882 h 1417657"/>
                <a:gd name="connsiteX51" fmla="*/ 624234 w 1023815"/>
                <a:gd name="connsiteY51" fmla="*/ 142407 h 1417657"/>
                <a:gd name="connsiteX52" fmla="*/ 601749 w 1023815"/>
                <a:gd name="connsiteY52" fmla="*/ 127417 h 1417657"/>
                <a:gd name="connsiteX53" fmla="*/ 564273 w 1023815"/>
                <a:gd name="connsiteY53" fmla="*/ 112427 h 1417657"/>
                <a:gd name="connsiteX54" fmla="*/ 504313 w 1023815"/>
                <a:gd name="connsiteY54" fmla="*/ 74951 h 1417657"/>
                <a:gd name="connsiteX55" fmla="*/ 444352 w 1023815"/>
                <a:gd name="connsiteY55" fmla="*/ 44971 h 1417657"/>
                <a:gd name="connsiteX56" fmla="*/ 406877 w 1023815"/>
                <a:gd name="connsiteY56" fmla="*/ 29981 h 1417657"/>
                <a:gd name="connsiteX57" fmla="*/ 361906 w 1023815"/>
                <a:gd name="connsiteY57" fmla="*/ 14991 h 1417657"/>
                <a:gd name="connsiteX58" fmla="*/ 331926 w 1023815"/>
                <a:gd name="connsiteY58" fmla="*/ 0 h 1417657"/>
                <a:gd name="connsiteX59" fmla="*/ 316936 w 1023815"/>
                <a:gd name="connsiteY59" fmla="*/ 37476 h 1417657"/>
                <a:gd name="connsiteX60" fmla="*/ 301946 w 1023815"/>
                <a:gd name="connsiteY60" fmla="*/ 404735 h 1417657"/>
                <a:gd name="connsiteX61" fmla="*/ 241985 w 1023815"/>
                <a:gd name="connsiteY61" fmla="*/ 419725 h 1417657"/>
                <a:gd name="connsiteX62" fmla="*/ 212005 w 1023815"/>
                <a:gd name="connsiteY62" fmla="*/ 427220 h 1417657"/>
                <a:gd name="connsiteX63" fmla="*/ 152044 w 1023815"/>
                <a:gd name="connsiteY63" fmla="*/ 412230 h 1417657"/>
                <a:gd name="connsiteX64" fmla="*/ 122064 w 1023815"/>
                <a:gd name="connsiteY64" fmla="*/ 404735 h 1417657"/>
                <a:gd name="connsiteX65" fmla="*/ 54608 w 1023815"/>
                <a:gd name="connsiteY65" fmla="*/ 397240 h 1417657"/>
                <a:gd name="connsiteX66" fmla="*/ 39618 w 1023815"/>
                <a:gd name="connsiteY66" fmla="*/ 419725 h 1417657"/>
                <a:gd name="connsiteX67" fmla="*/ 39618 w 1023815"/>
                <a:gd name="connsiteY67" fmla="*/ 412230 h 14176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</a:cxnLst>
              <a:rect l="l" t="t" r="r" b="b"/>
              <a:pathLst>
                <a:path w="1023815" h="1417657">
                  <a:moveTo>
                    <a:pt x="39618" y="412230"/>
                  </a:moveTo>
                  <a:cubicBezTo>
                    <a:pt x="33372" y="419725"/>
                    <a:pt x="2873" y="444233"/>
                    <a:pt x="2142" y="464695"/>
                  </a:cubicBezTo>
                  <a:cubicBezTo>
                    <a:pt x="0" y="524669"/>
                    <a:pt x="3010" y="584931"/>
                    <a:pt x="9637" y="644577"/>
                  </a:cubicBezTo>
                  <a:cubicBezTo>
                    <a:pt x="10840" y="655408"/>
                    <a:pt x="41398" y="684786"/>
                    <a:pt x="47113" y="689548"/>
                  </a:cubicBezTo>
                  <a:cubicBezTo>
                    <a:pt x="72532" y="710730"/>
                    <a:pt x="64245" y="700103"/>
                    <a:pt x="92083" y="712033"/>
                  </a:cubicBezTo>
                  <a:cubicBezTo>
                    <a:pt x="149309" y="736558"/>
                    <a:pt x="92908" y="722858"/>
                    <a:pt x="174529" y="734518"/>
                  </a:cubicBezTo>
                  <a:cubicBezTo>
                    <a:pt x="189519" y="739515"/>
                    <a:pt x="204365" y="744968"/>
                    <a:pt x="219500" y="749509"/>
                  </a:cubicBezTo>
                  <a:cubicBezTo>
                    <a:pt x="229366" y="752469"/>
                    <a:pt x="240536" y="751893"/>
                    <a:pt x="249480" y="757004"/>
                  </a:cubicBezTo>
                  <a:cubicBezTo>
                    <a:pt x="265017" y="765882"/>
                    <a:pt x="277403" y="787646"/>
                    <a:pt x="286955" y="801974"/>
                  </a:cubicBezTo>
                  <a:cubicBezTo>
                    <a:pt x="292631" y="881435"/>
                    <a:pt x="288563" y="886390"/>
                    <a:pt x="301946" y="944381"/>
                  </a:cubicBezTo>
                  <a:cubicBezTo>
                    <a:pt x="306579" y="964455"/>
                    <a:pt x="316936" y="1004341"/>
                    <a:pt x="316936" y="1004341"/>
                  </a:cubicBezTo>
                  <a:cubicBezTo>
                    <a:pt x="317639" y="1009968"/>
                    <a:pt x="323672" y="1077774"/>
                    <a:pt x="331926" y="1094282"/>
                  </a:cubicBezTo>
                  <a:cubicBezTo>
                    <a:pt x="352272" y="1134974"/>
                    <a:pt x="351147" y="1117091"/>
                    <a:pt x="384391" y="1139253"/>
                  </a:cubicBezTo>
                  <a:cubicBezTo>
                    <a:pt x="390271" y="1143173"/>
                    <a:pt x="393729" y="1150003"/>
                    <a:pt x="399382" y="1154243"/>
                  </a:cubicBezTo>
                  <a:cubicBezTo>
                    <a:pt x="423779" y="1172541"/>
                    <a:pt x="449349" y="1189220"/>
                    <a:pt x="474332" y="1206709"/>
                  </a:cubicBezTo>
                  <a:lnTo>
                    <a:pt x="474332" y="1206709"/>
                  </a:lnTo>
                  <a:cubicBezTo>
                    <a:pt x="484326" y="1211706"/>
                    <a:pt x="494043" y="1217298"/>
                    <a:pt x="504313" y="1221699"/>
                  </a:cubicBezTo>
                  <a:cubicBezTo>
                    <a:pt x="532150" y="1233629"/>
                    <a:pt x="523866" y="1223003"/>
                    <a:pt x="549283" y="1244184"/>
                  </a:cubicBezTo>
                  <a:cubicBezTo>
                    <a:pt x="557426" y="1250970"/>
                    <a:pt x="562949" y="1260790"/>
                    <a:pt x="571768" y="1266669"/>
                  </a:cubicBezTo>
                  <a:cubicBezTo>
                    <a:pt x="578342" y="1271051"/>
                    <a:pt x="587187" y="1270631"/>
                    <a:pt x="594254" y="1274164"/>
                  </a:cubicBezTo>
                  <a:cubicBezTo>
                    <a:pt x="597908" y="1275991"/>
                    <a:pt x="645297" y="1304209"/>
                    <a:pt x="654214" y="1311640"/>
                  </a:cubicBezTo>
                  <a:cubicBezTo>
                    <a:pt x="693394" y="1344290"/>
                    <a:pt x="674036" y="1351046"/>
                    <a:pt x="744155" y="1379095"/>
                  </a:cubicBezTo>
                  <a:cubicBezTo>
                    <a:pt x="756647" y="1384092"/>
                    <a:pt x="768987" y="1389488"/>
                    <a:pt x="781631" y="1394086"/>
                  </a:cubicBezTo>
                  <a:cubicBezTo>
                    <a:pt x="796480" y="1399486"/>
                    <a:pt x="826601" y="1409076"/>
                    <a:pt x="826601" y="1409076"/>
                  </a:cubicBezTo>
                  <a:cubicBezTo>
                    <a:pt x="893042" y="1404924"/>
                    <a:pt x="940078" y="1417657"/>
                    <a:pt x="991493" y="1379095"/>
                  </a:cubicBezTo>
                  <a:cubicBezTo>
                    <a:pt x="998699" y="1373690"/>
                    <a:pt x="1001486" y="1364105"/>
                    <a:pt x="1006483" y="1356610"/>
                  </a:cubicBezTo>
                  <a:cubicBezTo>
                    <a:pt x="1023815" y="1287282"/>
                    <a:pt x="1022326" y="1305689"/>
                    <a:pt x="1006483" y="1184223"/>
                  </a:cubicBezTo>
                  <a:cubicBezTo>
                    <a:pt x="1005038" y="1173144"/>
                    <a:pt x="995416" y="1164704"/>
                    <a:pt x="991493" y="1154243"/>
                  </a:cubicBezTo>
                  <a:cubicBezTo>
                    <a:pt x="987876" y="1144598"/>
                    <a:pt x="986828" y="1134168"/>
                    <a:pt x="983998" y="1124263"/>
                  </a:cubicBezTo>
                  <a:cubicBezTo>
                    <a:pt x="979673" y="1109125"/>
                    <a:pt x="966795" y="1074866"/>
                    <a:pt x="961513" y="1064302"/>
                  </a:cubicBezTo>
                  <a:cubicBezTo>
                    <a:pt x="957485" y="1056245"/>
                    <a:pt x="950552" y="1049874"/>
                    <a:pt x="946523" y="1041817"/>
                  </a:cubicBezTo>
                  <a:cubicBezTo>
                    <a:pt x="942990" y="1034751"/>
                    <a:pt x="943877" y="1025568"/>
                    <a:pt x="939027" y="1019332"/>
                  </a:cubicBezTo>
                  <a:cubicBezTo>
                    <a:pt x="885324" y="950285"/>
                    <a:pt x="912700" y="993644"/>
                    <a:pt x="871572" y="959371"/>
                  </a:cubicBezTo>
                  <a:cubicBezTo>
                    <a:pt x="863429" y="952585"/>
                    <a:pt x="858289" y="942145"/>
                    <a:pt x="849086" y="936886"/>
                  </a:cubicBezTo>
                  <a:cubicBezTo>
                    <a:pt x="839880" y="931626"/>
                    <a:pt x="776869" y="922350"/>
                    <a:pt x="774136" y="921895"/>
                  </a:cubicBezTo>
                  <a:cubicBezTo>
                    <a:pt x="781631" y="914400"/>
                    <a:pt x="790460" y="908035"/>
                    <a:pt x="796621" y="899410"/>
                  </a:cubicBezTo>
                  <a:cubicBezTo>
                    <a:pt x="803115" y="890318"/>
                    <a:pt x="806068" y="879131"/>
                    <a:pt x="811611" y="869430"/>
                  </a:cubicBezTo>
                  <a:cubicBezTo>
                    <a:pt x="816080" y="861609"/>
                    <a:pt x="822573" y="855002"/>
                    <a:pt x="826601" y="846945"/>
                  </a:cubicBezTo>
                  <a:cubicBezTo>
                    <a:pt x="832618" y="834911"/>
                    <a:pt x="836127" y="821764"/>
                    <a:pt x="841591" y="809469"/>
                  </a:cubicBezTo>
                  <a:cubicBezTo>
                    <a:pt x="846129" y="799259"/>
                    <a:pt x="851585" y="789482"/>
                    <a:pt x="856582" y="779489"/>
                  </a:cubicBezTo>
                  <a:cubicBezTo>
                    <a:pt x="859080" y="769496"/>
                    <a:pt x="861247" y="759414"/>
                    <a:pt x="864077" y="749509"/>
                  </a:cubicBezTo>
                  <a:cubicBezTo>
                    <a:pt x="866247" y="741912"/>
                    <a:pt x="871572" y="734924"/>
                    <a:pt x="871572" y="727023"/>
                  </a:cubicBezTo>
                  <a:cubicBezTo>
                    <a:pt x="871572" y="683450"/>
                    <a:pt x="875023" y="556923"/>
                    <a:pt x="849086" y="494676"/>
                  </a:cubicBezTo>
                  <a:cubicBezTo>
                    <a:pt x="844281" y="483145"/>
                    <a:pt x="834096" y="474689"/>
                    <a:pt x="826601" y="464695"/>
                  </a:cubicBezTo>
                  <a:cubicBezTo>
                    <a:pt x="821618" y="449745"/>
                    <a:pt x="810517" y="414977"/>
                    <a:pt x="804116" y="404735"/>
                  </a:cubicBezTo>
                  <a:cubicBezTo>
                    <a:pt x="798498" y="395747"/>
                    <a:pt x="788138" y="390617"/>
                    <a:pt x="781631" y="382250"/>
                  </a:cubicBezTo>
                  <a:cubicBezTo>
                    <a:pt x="770570" y="368029"/>
                    <a:pt x="766640" y="347273"/>
                    <a:pt x="751650" y="337279"/>
                  </a:cubicBezTo>
                  <a:cubicBezTo>
                    <a:pt x="700106" y="302917"/>
                    <a:pt x="723771" y="312996"/>
                    <a:pt x="684195" y="299804"/>
                  </a:cubicBezTo>
                  <a:cubicBezTo>
                    <a:pt x="679198" y="294807"/>
                    <a:pt x="672841" y="290873"/>
                    <a:pt x="669205" y="284813"/>
                  </a:cubicBezTo>
                  <a:cubicBezTo>
                    <a:pt x="653143" y="258043"/>
                    <a:pt x="666348" y="248412"/>
                    <a:pt x="676700" y="217358"/>
                  </a:cubicBezTo>
                  <a:cubicBezTo>
                    <a:pt x="674202" y="204866"/>
                    <a:pt x="673678" y="191810"/>
                    <a:pt x="669205" y="179882"/>
                  </a:cubicBezTo>
                  <a:cubicBezTo>
                    <a:pt x="658770" y="152055"/>
                    <a:pt x="648933" y="156521"/>
                    <a:pt x="624234" y="142407"/>
                  </a:cubicBezTo>
                  <a:cubicBezTo>
                    <a:pt x="616413" y="137938"/>
                    <a:pt x="609806" y="131445"/>
                    <a:pt x="601749" y="127417"/>
                  </a:cubicBezTo>
                  <a:cubicBezTo>
                    <a:pt x="589715" y="121400"/>
                    <a:pt x="576307" y="118444"/>
                    <a:pt x="564273" y="112427"/>
                  </a:cubicBezTo>
                  <a:cubicBezTo>
                    <a:pt x="469266" y="64923"/>
                    <a:pt x="569718" y="110626"/>
                    <a:pt x="504313" y="74951"/>
                  </a:cubicBezTo>
                  <a:cubicBezTo>
                    <a:pt x="484695" y="64251"/>
                    <a:pt x="465100" y="53270"/>
                    <a:pt x="444352" y="44971"/>
                  </a:cubicBezTo>
                  <a:cubicBezTo>
                    <a:pt x="431860" y="39974"/>
                    <a:pt x="419521" y="34579"/>
                    <a:pt x="406877" y="29981"/>
                  </a:cubicBezTo>
                  <a:cubicBezTo>
                    <a:pt x="392027" y="24581"/>
                    <a:pt x="376039" y="22058"/>
                    <a:pt x="361906" y="14991"/>
                  </a:cubicBezTo>
                  <a:lnTo>
                    <a:pt x="331926" y="0"/>
                  </a:lnTo>
                  <a:cubicBezTo>
                    <a:pt x="326929" y="12492"/>
                    <a:pt x="317930" y="24059"/>
                    <a:pt x="316936" y="37476"/>
                  </a:cubicBezTo>
                  <a:cubicBezTo>
                    <a:pt x="307885" y="159663"/>
                    <a:pt x="325521" y="284503"/>
                    <a:pt x="301946" y="404735"/>
                  </a:cubicBezTo>
                  <a:cubicBezTo>
                    <a:pt x="297982" y="424952"/>
                    <a:pt x="261972" y="414728"/>
                    <a:pt x="241985" y="419725"/>
                  </a:cubicBezTo>
                  <a:lnTo>
                    <a:pt x="212005" y="427220"/>
                  </a:lnTo>
                  <a:lnTo>
                    <a:pt x="152044" y="412230"/>
                  </a:lnTo>
                  <a:lnTo>
                    <a:pt x="122064" y="404735"/>
                  </a:lnTo>
                  <a:cubicBezTo>
                    <a:pt x="99547" y="382220"/>
                    <a:pt x="101653" y="376331"/>
                    <a:pt x="54608" y="397240"/>
                  </a:cubicBezTo>
                  <a:cubicBezTo>
                    <a:pt x="46377" y="400898"/>
                    <a:pt x="45988" y="413356"/>
                    <a:pt x="39618" y="419725"/>
                  </a:cubicBezTo>
                  <a:cubicBezTo>
                    <a:pt x="35668" y="423675"/>
                    <a:pt x="45864" y="404735"/>
                    <a:pt x="39618" y="412230"/>
                  </a:cubicBez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5" name="TextovéPole 14"/>
            <p:cNvSpPr txBox="1"/>
            <p:nvPr/>
          </p:nvSpPr>
          <p:spPr>
            <a:xfrm>
              <a:off x="2195736" y="2276872"/>
              <a:ext cx="3257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i="1" dirty="0">
                  <a:latin typeface="Times New Roman" pitchFamily="18" charset="0"/>
                  <a:cs typeface="Times New Roman" pitchFamily="18" charset="0"/>
                </a:rPr>
                <a:t>t</a:t>
              </a:r>
              <a:r>
                <a:rPr lang="cs-CZ" i="1" baseline="-25000" dirty="0"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</p:grpSp>
      <p:sp>
        <p:nvSpPr>
          <p:cNvPr id="16" name="TextovéPole 15"/>
          <p:cNvSpPr txBox="1"/>
          <p:nvPr/>
        </p:nvSpPr>
        <p:spPr>
          <a:xfrm>
            <a:off x="1331640" y="2996952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i="1" dirty="0">
                <a:latin typeface="Times New Roman" pitchFamily="18" charset="0"/>
                <a:cs typeface="Times New Roman" pitchFamily="18" charset="0"/>
              </a:rPr>
              <a:t>U</a:t>
            </a:r>
          </a:p>
        </p:txBody>
      </p:sp>
      <p:graphicFrame>
        <p:nvGraphicFramePr>
          <p:cNvPr id="17" name="Objekt 16"/>
          <p:cNvGraphicFramePr>
            <a:graphicFrameLocks noChangeAspect="1"/>
          </p:cNvGraphicFramePr>
          <p:nvPr/>
        </p:nvGraphicFramePr>
        <p:xfrm>
          <a:off x="2484438" y="4411663"/>
          <a:ext cx="1068387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Equation" r:id="rId4" imgW="533160" imgH="215640" progId="Equation.DSMT4">
                  <p:embed/>
                </p:oleObj>
              </mc:Choice>
              <mc:Fallback>
                <p:oleObj name="Equation" r:id="rId4" imgW="533160" imgH="2156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4438" y="4411663"/>
                        <a:ext cx="1068387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9" name="Přímá spojovací šipka 18"/>
          <p:cNvCxnSpPr/>
          <p:nvPr/>
        </p:nvCxnSpPr>
        <p:spPr>
          <a:xfrm rot="5400000" flipH="1" flipV="1">
            <a:off x="791580" y="3248980"/>
            <a:ext cx="792088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ovací šipka 19"/>
          <p:cNvCxnSpPr/>
          <p:nvPr/>
        </p:nvCxnSpPr>
        <p:spPr>
          <a:xfrm>
            <a:off x="1187624" y="3645024"/>
            <a:ext cx="792088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ovéPole 22"/>
          <p:cNvSpPr txBox="1"/>
          <p:nvPr/>
        </p:nvSpPr>
        <p:spPr>
          <a:xfrm>
            <a:off x="1835696" y="3645024"/>
            <a:ext cx="364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cs-CZ" i="1" baseline="-25000" dirty="0"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24" name="TextovéPole 23"/>
          <p:cNvSpPr txBox="1"/>
          <p:nvPr/>
        </p:nvSpPr>
        <p:spPr>
          <a:xfrm>
            <a:off x="899592" y="2852936"/>
            <a:ext cx="364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cs-CZ" i="1" baseline="-25000" dirty="0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graphicFrame>
        <p:nvGraphicFramePr>
          <p:cNvPr id="25" name="Objekt 24"/>
          <p:cNvGraphicFramePr>
            <a:graphicFrameLocks noChangeAspect="1"/>
          </p:cNvGraphicFramePr>
          <p:nvPr/>
        </p:nvGraphicFramePr>
        <p:xfrm>
          <a:off x="683568" y="4077072"/>
          <a:ext cx="989013" cy="1293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Equation" r:id="rId6" imgW="495000" imgH="647640" progId="Equation.DSMT4">
                  <p:embed/>
                </p:oleObj>
              </mc:Choice>
              <mc:Fallback>
                <p:oleObj name="Equation" r:id="rId6" imgW="495000" imgH="6476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4077072"/>
                        <a:ext cx="989013" cy="1293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kt 25"/>
          <p:cNvGraphicFramePr>
            <a:graphicFrameLocks noChangeAspect="1"/>
          </p:cNvGraphicFramePr>
          <p:nvPr/>
        </p:nvGraphicFramePr>
        <p:xfrm>
          <a:off x="4283968" y="3140968"/>
          <a:ext cx="192881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Equation" r:id="rId8" imgW="965160" imgH="266400" progId="Equation.DSMT4">
                  <p:embed/>
                </p:oleObj>
              </mc:Choice>
              <mc:Fallback>
                <p:oleObj name="Equation" r:id="rId8" imgW="965160" imgH="266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3968" y="3140968"/>
                        <a:ext cx="1928813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ovéPole 26"/>
          <p:cNvSpPr txBox="1"/>
          <p:nvPr/>
        </p:nvSpPr>
        <p:spPr>
          <a:xfrm>
            <a:off x="5004048" y="4437112"/>
            <a:ext cx="323748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Platí pro:</a:t>
            </a:r>
          </a:p>
          <a:p>
            <a:pPr lvl="1">
              <a:buFont typeface="Arial" pitchFamily="34" charset="0"/>
              <a:buChar char="•"/>
            </a:pPr>
            <a:r>
              <a:rPr lang="cs-CZ" dirty="0"/>
              <a:t>Nízké intenzity turbulence</a:t>
            </a:r>
          </a:p>
          <a:p>
            <a:pPr lvl="1">
              <a:buFont typeface="Arial" pitchFamily="34" charset="0"/>
              <a:buChar char="•"/>
            </a:pPr>
            <a:r>
              <a:rPr lang="cs-CZ" dirty="0"/>
              <a:t>Homogenní proudové pole</a:t>
            </a:r>
          </a:p>
        </p:txBody>
      </p:sp>
      <p:grpSp>
        <p:nvGrpSpPr>
          <p:cNvPr id="13" name="Skupina 12"/>
          <p:cNvGrpSpPr/>
          <p:nvPr/>
        </p:nvGrpSpPr>
        <p:grpSpPr>
          <a:xfrm flipH="1">
            <a:off x="2483768" y="2852936"/>
            <a:ext cx="360040" cy="792088"/>
            <a:chOff x="683568" y="4221088"/>
            <a:chExt cx="360040" cy="792088"/>
          </a:xfrm>
        </p:grpSpPr>
        <p:cxnSp>
          <p:nvCxnSpPr>
            <p:cNvPr id="10" name="Přímá spojovací čára 9"/>
            <p:cNvCxnSpPr/>
            <p:nvPr/>
          </p:nvCxnSpPr>
          <p:spPr>
            <a:xfrm rot="5400000" flipH="1" flipV="1">
              <a:off x="287524" y="4617132"/>
              <a:ext cx="792088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Přímá spojovací čára 11"/>
            <p:cNvCxnSpPr/>
            <p:nvPr/>
          </p:nvCxnSpPr>
          <p:spPr>
            <a:xfrm>
              <a:off x="683568" y="4221088"/>
              <a:ext cx="360040" cy="0"/>
            </a:xfrm>
            <a:prstGeom prst="line">
              <a:avLst/>
            </a:prstGeom>
            <a:ln w="38100">
              <a:solidFill>
                <a:srgbClr val="FF0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vertical)">
                                      <p:cBhvr>
                                        <p:cTn id="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Energetické spektrum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Energetické spektrum</a:t>
            </a:r>
          </a:p>
          <a:p>
            <a:r>
              <a:rPr lang="cs-CZ" dirty="0"/>
              <a:t>Disipační spektrum</a:t>
            </a:r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23553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9718960"/>
              </p:ext>
            </p:extLst>
          </p:nvPr>
        </p:nvGraphicFramePr>
        <p:xfrm>
          <a:off x="5064125" y="1466850"/>
          <a:ext cx="3125788" cy="83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" name="Equation" r:id="rId4" imgW="1587500" imgH="419100" progId="Equation.DSMT4">
                  <p:embed/>
                </p:oleObj>
              </mc:Choice>
              <mc:Fallback>
                <p:oleObj name="Equation" r:id="rId4" imgW="1587500" imgH="41910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4125" y="1466850"/>
                        <a:ext cx="3125788" cy="835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23555" name="Object 3"/>
          <p:cNvGraphicFramePr>
            <a:graphicFrameLocks noChangeAspect="1"/>
          </p:cNvGraphicFramePr>
          <p:nvPr/>
        </p:nvGraphicFramePr>
        <p:xfrm>
          <a:off x="6660232" y="3645024"/>
          <a:ext cx="1922463" cy="658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name="Equation" r:id="rId6" imgW="990170" imgH="330057" progId="Equation.DSMT4">
                  <p:embed/>
                </p:oleObj>
              </mc:Choice>
              <mc:Fallback>
                <p:oleObj name="Equation" r:id="rId6" imgW="990170" imgH="330057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0232" y="3645024"/>
                        <a:ext cx="1922463" cy="658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23557" name="Object 5"/>
          <p:cNvGraphicFramePr>
            <a:graphicFrameLocks noChangeAspect="1"/>
          </p:cNvGraphicFramePr>
          <p:nvPr/>
        </p:nvGraphicFramePr>
        <p:xfrm>
          <a:off x="6692900" y="4293096"/>
          <a:ext cx="2451100" cy="658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" name="Equation" r:id="rId8" imgW="1282700" imgH="330200" progId="Equation.DSMT4">
                  <p:embed/>
                </p:oleObj>
              </mc:Choice>
              <mc:Fallback>
                <p:oleObj name="Equation" r:id="rId8" imgW="1282700" imgH="330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92900" y="4293096"/>
                        <a:ext cx="2451100" cy="658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23559" name="Object 7"/>
          <p:cNvGraphicFramePr>
            <a:graphicFrameLocks noChangeAspect="1"/>
          </p:cNvGraphicFramePr>
          <p:nvPr/>
        </p:nvGraphicFramePr>
        <p:xfrm>
          <a:off x="5004048" y="2272928"/>
          <a:ext cx="2206625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" name="Equation" r:id="rId10" imgW="1180588" imgH="253890" progId="Equation.DSMT4">
                  <p:embed/>
                </p:oleObj>
              </mc:Choice>
              <mc:Fallback>
                <p:oleObj name="Equation" r:id="rId10" imgW="1180588" imgH="25389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4048" y="2272928"/>
                        <a:ext cx="2206625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1" name="Skupina 30"/>
          <p:cNvGrpSpPr/>
          <p:nvPr/>
        </p:nvGrpSpPr>
        <p:grpSpPr>
          <a:xfrm>
            <a:off x="1403648" y="3356992"/>
            <a:ext cx="4481513" cy="2428875"/>
            <a:chOff x="1590675" y="4086225"/>
            <a:chExt cx="4481513" cy="2428875"/>
          </a:xfrm>
        </p:grpSpPr>
        <p:cxnSp>
          <p:nvCxnSpPr>
            <p:cNvPr id="4" name="AutoShape 8"/>
            <p:cNvCxnSpPr>
              <a:cxnSpLocks noChangeShapeType="1"/>
            </p:cNvCxnSpPr>
            <p:nvPr/>
          </p:nvCxnSpPr>
          <p:spPr bwMode="auto">
            <a:xfrm flipV="1">
              <a:off x="1590675" y="4086225"/>
              <a:ext cx="0" cy="242728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med" len="med"/>
            </a:ln>
          </p:spPr>
        </p:cxnSp>
        <p:cxnSp>
          <p:nvCxnSpPr>
            <p:cNvPr id="23561" name="AutoShape 9"/>
            <p:cNvCxnSpPr>
              <a:cxnSpLocks noChangeShapeType="1"/>
            </p:cNvCxnSpPr>
            <p:nvPr/>
          </p:nvCxnSpPr>
          <p:spPr bwMode="auto">
            <a:xfrm>
              <a:off x="1590675" y="6513513"/>
              <a:ext cx="4481513" cy="1587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med" len="med"/>
            </a:ln>
          </p:spPr>
        </p:cxnSp>
        <p:sp>
          <p:nvSpPr>
            <p:cNvPr id="23572" name="Freeform 20"/>
            <p:cNvSpPr>
              <a:spLocks/>
            </p:cNvSpPr>
            <p:nvPr/>
          </p:nvSpPr>
          <p:spPr bwMode="auto">
            <a:xfrm>
              <a:off x="1684338" y="4697413"/>
              <a:ext cx="4070350" cy="1639887"/>
            </a:xfrm>
            <a:custGeom>
              <a:avLst/>
              <a:gdLst/>
              <a:ahLst/>
              <a:cxnLst>
                <a:cxn ang="0">
                  <a:pos x="0" y="2582"/>
                </a:cxn>
                <a:cxn ang="0">
                  <a:pos x="284" y="2199"/>
                </a:cxn>
                <a:cxn ang="0">
                  <a:pos x="637" y="1002"/>
                </a:cxn>
                <a:cxn ang="0">
                  <a:pos x="1064" y="222"/>
                </a:cxn>
                <a:cxn ang="0">
                  <a:pos x="1493" y="54"/>
                </a:cxn>
                <a:cxn ang="0">
                  <a:pos x="1968" y="544"/>
                </a:cxn>
                <a:cxn ang="0">
                  <a:pos x="2394" y="1040"/>
                </a:cxn>
                <a:cxn ang="0">
                  <a:pos x="2995" y="1525"/>
                </a:cxn>
                <a:cxn ang="0">
                  <a:pos x="4143" y="2100"/>
                </a:cxn>
                <a:cxn ang="0">
                  <a:pos x="5726" y="2451"/>
                </a:cxn>
                <a:cxn ang="0">
                  <a:pos x="6410" y="2536"/>
                </a:cxn>
              </a:cxnLst>
              <a:rect l="0" t="0" r="r" b="b"/>
              <a:pathLst>
                <a:path w="6410" h="2582">
                  <a:moveTo>
                    <a:pt x="0" y="2582"/>
                  </a:moveTo>
                  <a:cubicBezTo>
                    <a:pt x="89" y="2522"/>
                    <a:pt x="179" y="2462"/>
                    <a:pt x="284" y="2199"/>
                  </a:cubicBezTo>
                  <a:cubicBezTo>
                    <a:pt x="390" y="1936"/>
                    <a:pt x="507" y="1332"/>
                    <a:pt x="637" y="1002"/>
                  </a:cubicBezTo>
                  <a:cubicBezTo>
                    <a:pt x="767" y="673"/>
                    <a:pt x="921" y="380"/>
                    <a:pt x="1064" y="222"/>
                  </a:cubicBezTo>
                  <a:cubicBezTo>
                    <a:pt x="1207" y="64"/>
                    <a:pt x="1342" y="0"/>
                    <a:pt x="1493" y="54"/>
                  </a:cubicBezTo>
                  <a:cubicBezTo>
                    <a:pt x="1644" y="108"/>
                    <a:pt x="1818" y="380"/>
                    <a:pt x="1968" y="544"/>
                  </a:cubicBezTo>
                  <a:cubicBezTo>
                    <a:pt x="2118" y="708"/>
                    <a:pt x="2223" y="877"/>
                    <a:pt x="2394" y="1040"/>
                  </a:cubicBezTo>
                  <a:cubicBezTo>
                    <a:pt x="2565" y="1203"/>
                    <a:pt x="2704" y="1348"/>
                    <a:pt x="2995" y="1525"/>
                  </a:cubicBezTo>
                  <a:cubicBezTo>
                    <a:pt x="3286" y="1702"/>
                    <a:pt x="3688" y="1946"/>
                    <a:pt x="4143" y="2100"/>
                  </a:cubicBezTo>
                  <a:cubicBezTo>
                    <a:pt x="4598" y="2254"/>
                    <a:pt x="5348" y="2378"/>
                    <a:pt x="5726" y="2451"/>
                  </a:cubicBezTo>
                  <a:cubicBezTo>
                    <a:pt x="6104" y="2524"/>
                    <a:pt x="6268" y="2518"/>
                    <a:pt x="6410" y="2536"/>
                  </a:cubicBezTo>
                </a:path>
              </a:pathLst>
            </a:cu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3573" name="Freeform 21"/>
            <p:cNvSpPr>
              <a:spLocks/>
            </p:cNvSpPr>
            <p:nvPr/>
          </p:nvSpPr>
          <p:spPr bwMode="auto">
            <a:xfrm>
              <a:off x="1890713" y="4875213"/>
              <a:ext cx="3932237" cy="1325562"/>
            </a:xfrm>
            <a:custGeom>
              <a:avLst/>
              <a:gdLst/>
              <a:ahLst/>
              <a:cxnLst>
                <a:cxn ang="0">
                  <a:pos x="0" y="2089"/>
                </a:cxn>
                <a:cxn ang="0">
                  <a:pos x="1909" y="1729"/>
                </a:cxn>
                <a:cxn ang="0">
                  <a:pos x="3320" y="787"/>
                </a:cxn>
                <a:cxn ang="0">
                  <a:pos x="4239" y="75"/>
                </a:cxn>
                <a:cxn ang="0">
                  <a:pos x="4860" y="335"/>
                </a:cxn>
                <a:cxn ang="0">
                  <a:pos x="5473" y="1301"/>
                </a:cxn>
                <a:cxn ang="0">
                  <a:pos x="6193" y="1944"/>
                </a:cxn>
              </a:cxnLst>
              <a:rect l="0" t="0" r="r" b="b"/>
              <a:pathLst>
                <a:path w="6193" h="2089">
                  <a:moveTo>
                    <a:pt x="0" y="2089"/>
                  </a:moveTo>
                  <a:cubicBezTo>
                    <a:pt x="318" y="2029"/>
                    <a:pt x="1356" y="1946"/>
                    <a:pt x="1909" y="1729"/>
                  </a:cubicBezTo>
                  <a:cubicBezTo>
                    <a:pt x="2462" y="1512"/>
                    <a:pt x="2932" y="1063"/>
                    <a:pt x="3320" y="787"/>
                  </a:cubicBezTo>
                  <a:cubicBezTo>
                    <a:pt x="3708" y="511"/>
                    <a:pt x="3982" y="150"/>
                    <a:pt x="4239" y="75"/>
                  </a:cubicBezTo>
                  <a:cubicBezTo>
                    <a:pt x="4496" y="0"/>
                    <a:pt x="4654" y="131"/>
                    <a:pt x="4860" y="335"/>
                  </a:cubicBezTo>
                  <a:cubicBezTo>
                    <a:pt x="5066" y="539"/>
                    <a:pt x="5251" y="1033"/>
                    <a:pt x="5473" y="1301"/>
                  </a:cubicBezTo>
                  <a:cubicBezTo>
                    <a:pt x="5695" y="1569"/>
                    <a:pt x="6043" y="1810"/>
                    <a:pt x="6193" y="1944"/>
                  </a:cubicBezTo>
                </a:path>
              </a:pathLst>
            </a:custGeom>
            <a:noFill/>
            <a:ln w="2540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</p:grpSp>
      <p:sp>
        <p:nvSpPr>
          <p:cNvPr id="23575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23574" name="Object 22"/>
          <p:cNvGraphicFramePr>
            <a:graphicFrameLocks noChangeAspect="1"/>
          </p:cNvGraphicFramePr>
          <p:nvPr/>
        </p:nvGraphicFramePr>
        <p:xfrm>
          <a:off x="2555776" y="3717032"/>
          <a:ext cx="684213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0" name="Equation" r:id="rId12" imgW="380835" imgH="253890" progId="Equation.DSMT4">
                  <p:embed/>
                </p:oleObj>
              </mc:Choice>
              <mc:Fallback>
                <p:oleObj name="Equation" r:id="rId12" imgW="380835" imgH="25389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776" y="3717032"/>
                        <a:ext cx="684213" cy="509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77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23576" name="Object 24"/>
          <p:cNvGraphicFramePr>
            <a:graphicFrameLocks noChangeAspect="1"/>
          </p:cNvGraphicFramePr>
          <p:nvPr/>
        </p:nvGraphicFramePr>
        <p:xfrm>
          <a:off x="5004048" y="4365104"/>
          <a:ext cx="733425" cy="506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1" name="Equation" r:id="rId14" imgW="393529" imgH="253890" progId="Equation.DSMT4">
                  <p:embed/>
                </p:oleObj>
              </mc:Choice>
              <mc:Fallback>
                <p:oleObj name="Equation" r:id="rId14" imgW="393529" imgH="25389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4048" y="4365104"/>
                        <a:ext cx="733425" cy="506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2"/>
          <p:cNvGraphicFramePr>
            <a:graphicFrameLocks noChangeAspect="1"/>
          </p:cNvGraphicFramePr>
          <p:nvPr/>
        </p:nvGraphicFramePr>
        <p:xfrm>
          <a:off x="5652120" y="5805264"/>
          <a:ext cx="250825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2" name="Equation" r:id="rId16" imgW="139680" imgH="126720" progId="Equation.DSMT4">
                  <p:embed/>
                </p:oleObj>
              </mc:Choice>
              <mc:Fallback>
                <p:oleObj name="Equation" r:id="rId16" imgW="139680" imgH="12672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2120" y="5805264"/>
                        <a:ext cx="250825" cy="25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"/>
          <p:cNvGraphicFramePr>
            <a:graphicFrameLocks noChangeAspect="1"/>
          </p:cNvGraphicFramePr>
          <p:nvPr/>
        </p:nvGraphicFramePr>
        <p:xfrm>
          <a:off x="6489700" y="5924550"/>
          <a:ext cx="2119313" cy="709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3" name="Equation" r:id="rId18" imgW="1091880" imgH="355320" progId="Equation.DSMT4">
                  <p:embed/>
                </p:oleObj>
              </mc:Choice>
              <mc:Fallback>
                <p:oleObj name="Equation" r:id="rId18" imgW="1091880" imgH="35532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89700" y="5924550"/>
                        <a:ext cx="2119313" cy="7096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6" name="Skupina 35"/>
          <p:cNvGrpSpPr/>
          <p:nvPr/>
        </p:nvGrpSpPr>
        <p:grpSpPr>
          <a:xfrm>
            <a:off x="2123728" y="4005064"/>
            <a:ext cx="529332" cy="2107212"/>
            <a:chOff x="2123728" y="4005064"/>
            <a:chExt cx="529332" cy="2107212"/>
          </a:xfrm>
        </p:grpSpPr>
        <p:graphicFrame>
          <p:nvGraphicFramePr>
            <p:cNvPr id="33" name="Object 22"/>
            <p:cNvGraphicFramePr>
              <a:graphicFrameLocks noChangeAspect="1"/>
            </p:cNvGraphicFramePr>
            <p:nvPr/>
          </p:nvGraphicFramePr>
          <p:xfrm>
            <a:off x="2411760" y="5767789"/>
            <a:ext cx="241300" cy="3444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64" name="Equation" r:id="rId20" imgW="177480" imgH="228600" progId="Equation.DSMT4">
                    <p:embed/>
                  </p:oleObj>
                </mc:Choice>
                <mc:Fallback>
                  <p:oleObj name="Equation" r:id="rId20" imgW="177480" imgH="228600" progId="Equation.DSMT4">
                    <p:embed/>
                    <p:pic>
                      <p:nvPicPr>
                        <p:cNvPr id="0" name="Picture 2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11760" y="5767789"/>
                          <a:ext cx="241300" cy="34448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4" name="Object 22"/>
            <p:cNvGraphicFramePr>
              <a:graphicFrameLocks noChangeAspect="1"/>
            </p:cNvGraphicFramePr>
            <p:nvPr/>
          </p:nvGraphicFramePr>
          <p:xfrm>
            <a:off x="2123728" y="5760294"/>
            <a:ext cx="223837" cy="3444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65" name="Equation" r:id="rId22" imgW="164880" imgH="228600" progId="Equation.DSMT4">
                    <p:embed/>
                  </p:oleObj>
                </mc:Choice>
                <mc:Fallback>
                  <p:oleObj name="Equation" r:id="rId22" imgW="164880" imgH="228600" progId="Equation.DSMT4">
                    <p:embed/>
                    <p:pic>
                      <p:nvPicPr>
                        <p:cNvPr id="0" name="Picture 2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23728" y="5760294"/>
                          <a:ext cx="223837" cy="34448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5" name="Obdélník 34"/>
            <p:cNvSpPr/>
            <p:nvPr/>
          </p:nvSpPr>
          <p:spPr>
            <a:xfrm>
              <a:off x="2267744" y="4005064"/>
              <a:ext cx="216024" cy="1800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11" name="Skupina 10"/>
          <p:cNvGrpSpPr/>
          <p:nvPr/>
        </p:nvGrpSpPr>
        <p:grpSpPr>
          <a:xfrm>
            <a:off x="2015353" y="2951034"/>
            <a:ext cx="1275414" cy="981343"/>
            <a:chOff x="2015353" y="2951034"/>
            <a:chExt cx="1275414" cy="981343"/>
          </a:xfrm>
        </p:grpSpPr>
        <p:sp>
          <p:nvSpPr>
            <p:cNvPr id="5" name="TextovéPole 4"/>
            <p:cNvSpPr txBox="1"/>
            <p:nvPr/>
          </p:nvSpPr>
          <p:spPr>
            <a:xfrm>
              <a:off x="2015353" y="2951034"/>
              <a:ext cx="1275414" cy="646331"/>
            </a:xfrm>
            <a:prstGeom prst="rect">
              <a:avLst/>
            </a:prstGeom>
            <a:noFill/>
            <a:ln w="25400">
              <a:solidFill>
                <a:srgbClr val="00B05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cs-CZ" dirty="0" smtClean="0"/>
                <a:t>Energetické</a:t>
              </a:r>
            </a:p>
            <a:p>
              <a:r>
                <a:rPr lang="cs-CZ" dirty="0" smtClean="0"/>
                <a:t>víry</a:t>
              </a:r>
              <a:endParaRPr lang="cs-CZ" dirty="0"/>
            </a:p>
          </p:txBody>
        </p:sp>
        <p:cxnSp>
          <p:nvCxnSpPr>
            <p:cNvPr id="7" name="Přímá spojnice se šipkou 6"/>
            <p:cNvCxnSpPr>
              <a:stCxn id="5" idx="2"/>
            </p:cNvCxnSpPr>
            <p:nvPr/>
          </p:nvCxnSpPr>
          <p:spPr>
            <a:xfrm flipH="1">
              <a:off x="2427958" y="3597365"/>
              <a:ext cx="225102" cy="335012"/>
            </a:xfrm>
            <a:prstGeom prst="straightConnector1">
              <a:avLst/>
            </a:prstGeom>
            <a:ln w="25400"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Skupina 11"/>
          <p:cNvGrpSpPr/>
          <p:nvPr/>
        </p:nvGrpSpPr>
        <p:grpSpPr>
          <a:xfrm>
            <a:off x="3770115" y="2998693"/>
            <a:ext cx="1640706" cy="1147287"/>
            <a:chOff x="3770115" y="2998693"/>
            <a:chExt cx="1640706" cy="1147287"/>
          </a:xfrm>
        </p:grpSpPr>
        <p:sp>
          <p:nvSpPr>
            <p:cNvPr id="28" name="TextovéPole 27"/>
            <p:cNvSpPr txBox="1"/>
            <p:nvPr/>
          </p:nvSpPr>
          <p:spPr>
            <a:xfrm>
              <a:off x="3770115" y="2998693"/>
              <a:ext cx="1640706" cy="646331"/>
            </a:xfrm>
            <a:prstGeom prst="rect">
              <a:avLst/>
            </a:prstGeom>
            <a:noFill/>
            <a:ln w="25400">
              <a:solidFill>
                <a:srgbClr val="FF000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cs-CZ" dirty="0" err="1" smtClean="0"/>
                <a:t>Kolmogorovovy</a:t>
              </a:r>
              <a:endParaRPr lang="cs-CZ" dirty="0" smtClean="0"/>
            </a:p>
            <a:p>
              <a:r>
                <a:rPr lang="cs-CZ" dirty="0" smtClean="0"/>
                <a:t>víry</a:t>
              </a:r>
              <a:endParaRPr lang="cs-CZ" dirty="0"/>
            </a:p>
          </p:txBody>
        </p:sp>
        <p:cxnSp>
          <p:nvCxnSpPr>
            <p:cNvPr id="9" name="Přímá spojnice se šipkou 8"/>
            <p:cNvCxnSpPr>
              <a:stCxn id="28" idx="2"/>
            </p:cNvCxnSpPr>
            <p:nvPr/>
          </p:nvCxnSpPr>
          <p:spPr>
            <a:xfrm flipH="1">
              <a:off x="4489400" y="3645024"/>
              <a:ext cx="101068" cy="500956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Spektrum – atmosféra</a:t>
            </a: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268760"/>
            <a:ext cx="3762375" cy="2638425"/>
          </a:xfrm>
          <a:prstGeom prst="rect">
            <a:avLst/>
          </a:prstGeom>
        </p:spPr>
      </p:pic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2405165"/>
            <a:ext cx="7272808" cy="3783627"/>
          </a:xfrm>
        </p:spPr>
      </p:pic>
    </p:spTree>
    <p:extLst>
      <p:ext uri="{BB962C8B-B14F-4D97-AF65-F5344CB8AC3E}">
        <p14:creationId xmlns:p14="http://schemas.microsoft.com/office/powerpoint/2010/main" val="3722842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Fourierova transformace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FT</a:t>
            </a:r>
          </a:p>
          <a:p>
            <a:endParaRPr lang="cs-CZ" dirty="0"/>
          </a:p>
          <a:p>
            <a:r>
              <a:rPr lang="cs-CZ" dirty="0" err="1"/>
              <a:t>Periodogram</a:t>
            </a:r>
            <a:endParaRPr lang="cs-CZ" dirty="0"/>
          </a:p>
          <a:p>
            <a:endParaRPr lang="cs-CZ" dirty="0"/>
          </a:p>
          <a:p>
            <a:r>
              <a:rPr lang="cs-CZ" dirty="0"/>
              <a:t>Spektrální výkonová hustota</a:t>
            </a:r>
          </a:p>
          <a:p>
            <a:endParaRPr lang="cs-CZ" dirty="0"/>
          </a:p>
          <a:p>
            <a:r>
              <a:rPr lang="cs-CZ" dirty="0"/>
              <a:t>Odhad </a:t>
            </a:r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4215407"/>
              </p:ext>
            </p:extLst>
          </p:nvPr>
        </p:nvGraphicFramePr>
        <p:xfrm>
          <a:off x="1721226" y="1521051"/>
          <a:ext cx="3452902" cy="7870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" name="Equation" r:id="rId4" imgW="1726451" imgH="393529" progId="Equation.DSMT4">
                  <p:embed/>
                </p:oleObj>
              </mc:Choice>
              <mc:Fallback>
                <p:oleObj name="Equation" r:id="rId4" imgW="1726451" imgH="393529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1226" y="1521051"/>
                        <a:ext cx="3452902" cy="78705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obrázek 1168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531293" y="1653287"/>
            <a:ext cx="1548728" cy="40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6856982"/>
              </p:ext>
            </p:extLst>
          </p:nvPr>
        </p:nvGraphicFramePr>
        <p:xfrm>
          <a:off x="2206658" y="3231611"/>
          <a:ext cx="2919732" cy="7870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0" name="Equation" r:id="rId7" imgW="1459866" imgH="393529" progId="Equation.DSMT4">
                  <p:embed/>
                </p:oleObj>
              </mc:Choice>
              <mc:Fallback>
                <p:oleObj name="Equation" r:id="rId7" imgW="1459866" imgH="393529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6658" y="3231611"/>
                        <a:ext cx="2919732" cy="78705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k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0400269"/>
              </p:ext>
            </p:extLst>
          </p:nvPr>
        </p:nvGraphicFramePr>
        <p:xfrm>
          <a:off x="4391642" y="4462976"/>
          <a:ext cx="2538898" cy="5839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1" name="Equation" r:id="rId9" imgW="1269449" imgH="291973" progId="Equation.DSMT4">
                  <p:embed/>
                </p:oleObj>
              </mc:Choice>
              <mc:Fallback>
                <p:oleObj name="Equation" r:id="rId9" imgW="1269449" imgH="291973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1642" y="4462976"/>
                        <a:ext cx="2538898" cy="58394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" name="obrázek 1192" descr="period"/>
          <p:cNvPicPr/>
          <p:nvPr/>
        </p:nvPicPr>
        <p:blipFill>
          <a:blip r:embed="rId11"/>
          <a:srcRect l="606" t="1432" r="1211" b="1432"/>
          <a:stretch>
            <a:fillRect/>
          </a:stretch>
        </p:blipFill>
        <p:spPr bwMode="auto">
          <a:xfrm>
            <a:off x="5285070" y="2454578"/>
            <a:ext cx="3604895" cy="150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7" name="Objek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3499998"/>
              </p:ext>
            </p:extLst>
          </p:nvPr>
        </p:nvGraphicFramePr>
        <p:xfrm>
          <a:off x="2462213" y="5022850"/>
          <a:ext cx="3249612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2" name="Equation" r:id="rId12" imgW="1625600" imgH="457200" progId="Equation.DSMT4">
                  <p:embed/>
                </p:oleObj>
              </mc:Choice>
              <mc:Fallback>
                <p:oleObj name="Equation" r:id="rId12" imgW="162560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2213" y="5022850"/>
                        <a:ext cx="3249612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k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2758172"/>
              </p:ext>
            </p:extLst>
          </p:nvPr>
        </p:nvGraphicFramePr>
        <p:xfrm>
          <a:off x="1907704" y="5924444"/>
          <a:ext cx="1193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3" name="Equation" r:id="rId14" imgW="596900" imgH="241300" progId="Equation.DSMT4">
                  <p:embed/>
                </p:oleObj>
              </mc:Choice>
              <mc:Fallback>
                <p:oleObj name="Equation" r:id="rId14" imgW="596900" imgH="2413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5924444"/>
                        <a:ext cx="11938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k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8961042"/>
              </p:ext>
            </p:extLst>
          </p:nvPr>
        </p:nvGraphicFramePr>
        <p:xfrm>
          <a:off x="8547377" y="4393229"/>
          <a:ext cx="507560" cy="4314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4" name="Equation" r:id="rId16" imgW="253780" imgH="215713" progId="Equation.DSMT4">
                  <p:embed/>
                </p:oleObj>
              </mc:Choice>
              <mc:Fallback>
                <p:oleObj name="Equation" r:id="rId16" imgW="253780" imgH="215713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47377" y="4393229"/>
                        <a:ext cx="507560" cy="431426"/>
                      </a:xfrm>
                      <a:prstGeom prst="rect">
                        <a:avLst/>
                      </a:prstGeom>
                      <a:noFill/>
                      <a:ln w="12700">
                        <a:solidFill>
                          <a:schemeClr val="accent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k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5695012"/>
              </p:ext>
            </p:extLst>
          </p:nvPr>
        </p:nvGraphicFramePr>
        <p:xfrm>
          <a:off x="8509184" y="5158754"/>
          <a:ext cx="583946" cy="4823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5" name="Equation" r:id="rId18" imgW="291973" imgH="241195" progId="Equation.DSMT4">
                  <p:embed/>
                </p:oleObj>
              </mc:Choice>
              <mc:Fallback>
                <p:oleObj name="Equation" r:id="rId18" imgW="291973" imgH="241195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09184" y="5158754"/>
                        <a:ext cx="583946" cy="482390"/>
                      </a:xfrm>
                      <a:prstGeom prst="rect">
                        <a:avLst/>
                      </a:prstGeom>
                      <a:noFill/>
                      <a:ln w="12700">
                        <a:solidFill>
                          <a:srgbClr val="FF000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TextovéPole 30"/>
          <p:cNvSpPr txBox="1"/>
          <p:nvPr/>
        </p:nvSpPr>
        <p:spPr>
          <a:xfrm>
            <a:off x="1124307" y="5941497"/>
            <a:ext cx="7521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Bloky:</a:t>
            </a:r>
          </a:p>
        </p:txBody>
      </p:sp>
      <p:graphicFrame>
        <p:nvGraphicFramePr>
          <p:cNvPr id="33" name="Objek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7962492"/>
              </p:ext>
            </p:extLst>
          </p:nvPr>
        </p:nvGraphicFramePr>
        <p:xfrm>
          <a:off x="5531293" y="6400495"/>
          <a:ext cx="19304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6" name="Equation" r:id="rId20" imgW="965200" imgH="254000" progId="Equation.DSMT4">
                  <p:embed/>
                </p:oleObj>
              </mc:Choice>
              <mc:Fallback>
                <p:oleObj name="Equation" r:id="rId20" imgW="965200" imgH="25400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31293" y="6400495"/>
                        <a:ext cx="19304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k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3795524"/>
              </p:ext>
            </p:extLst>
          </p:nvPr>
        </p:nvGraphicFramePr>
        <p:xfrm>
          <a:off x="7861765" y="6485053"/>
          <a:ext cx="1294838" cy="4062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7" name="Equation" r:id="rId22" imgW="647419" imgH="203112" progId="Equation.DSMT4">
                  <p:embed/>
                </p:oleObj>
              </mc:Choice>
              <mc:Fallback>
                <p:oleObj name="Equation" r:id="rId22" imgW="647419" imgH="203112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61765" y="6485053"/>
                        <a:ext cx="1294838" cy="40622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65108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4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31" grpId="0"/>
    </p:bld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1031</TotalTime>
  <Words>219</Words>
  <Application>Microsoft Office PowerPoint</Application>
  <PresentationFormat>Předvádění na obrazovce (4:3)</PresentationFormat>
  <Paragraphs>142</Paragraphs>
  <Slides>20</Slides>
  <Notes>13</Notes>
  <HiddenSlides>0</HiddenSlides>
  <MMClips>0</MMClips>
  <ScaleCrop>false</ScaleCrop>
  <HeadingPairs>
    <vt:vector size="8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6" baseType="lpstr">
      <vt:lpstr>Arial</vt:lpstr>
      <vt:lpstr>Calibri</vt:lpstr>
      <vt:lpstr>Symbol</vt:lpstr>
      <vt:lpstr>Times New Roman</vt:lpstr>
      <vt:lpstr>Motiv sady Office</vt:lpstr>
      <vt:lpstr>Equation</vt:lpstr>
      <vt:lpstr>Veličiny v turbulenci</vt:lpstr>
      <vt:lpstr>Veličiny</vt:lpstr>
      <vt:lpstr>Rychlost disipace</vt:lpstr>
      <vt:lpstr>Spektrum</vt:lpstr>
      <vt:lpstr>Spektrum</vt:lpstr>
      <vt:lpstr>Taylorova hypotéza</vt:lpstr>
      <vt:lpstr>Energetické spektrum</vt:lpstr>
      <vt:lpstr>Spektrum – atmosféra</vt:lpstr>
      <vt:lpstr>Fourierova transformace</vt:lpstr>
      <vt:lpstr>Korelace</vt:lpstr>
      <vt:lpstr>Korelační koeficienty</vt:lpstr>
      <vt:lpstr>Měřítka turbulence</vt:lpstr>
      <vt:lpstr>Měřítka turbulence</vt:lpstr>
      <vt:lpstr>Enstrofie, Helicita</vt:lpstr>
      <vt:lpstr>Statistika</vt:lpstr>
      <vt:lpstr>Rozdělení</vt:lpstr>
      <vt:lpstr>Statistické momenty</vt:lpstr>
      <vt:lpstr>Strukturní funkce</vt:lpstr>
      <vt:lpstr>Waveletová transformace</vt:lpstr>
      <vt:lpstr>Intermitence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Veličiny v turbulenci</dc:title>
  <dc:creator>Uruba</dc:creator>
  <cp:lastModifiedBy>Uruba</cp:lastModifiedBy>
  <cp:revision>88</cp:revision>
  <dcterms:created xsi:type="dcterms:W3CDTF">2010-10-30T14:22:59Z</dcterms:created>
  <dcterms:modified xsi:type="dcterms:W3CDTF">2025-04-08T07:59:35Z</dcterms:modified>
</cp:coreProperties>
</file>