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8"/>
  </p:notesMasterIdLst>
  <p:sldIdLst>
    <p:sldId id="258" r:id="rId2"/>
    <p:sldId id="267" r:id="rId3"/>
    <p:sldId id="263" r:id="rId4"/>
    <p:sldId id="264" r:id="rId5"/>
    <p:sldId id="280" r:id="rId6"/>
    <p:sldId id="265" r:id="rId7"/>
    <p:sldId id="273" r:id="rId8"/>
    <p:sldId id="262" r:id="rId9"/>
    <p:sldId id="286" r:id="rId10"/>
    <p:sldId id="289" r:id="rId11"/>
    <p:sldId id="275" r:id="rId12"/>
    <p:sldId id="271" r:id="rId13"/>
    <p:sldId id="266" r:id="rId14"/>
    <p:sldId id="277" r:id="rId15"/>
    <p:sldId id="276" r:id="rId16"/>
    <p:sldId id="281" r:id="rId17"/>
    <p:sldId id="284" r:id="rId18"/>
    <p:sldId id="282" r:id="rId19"/>
    <p:sldId id="285" r:id="rId20"/>
    <p:sldId id="283" r:id="rId21"/>
    <p:sldId id="288" r:id="rId22"/>
    <p:sldId id="272" r:id="rId23"/>
    <p:sldId id="261" r:id="rId24"/>
    <p:sldId id="287" r:id="rId25"/>
    <p:sldId id="290" r:id="rId26"/>
    <p:sldId id="29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vazal" initials="TZ" lastIdx="1" clrIdx="0">
    <p:extLst>
      <p:ext uri="{19B8F6BF-5375-455C-9EA6-DF929625EA0E}">
        <p15:presenceInfo xmlns:p15="http://schemas.microsoft.com/office/powerpoint/2012/main" userId="Zavaz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49C"/>
    <a:srgbClr val="AF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>
      <p:cViewPr varScale="1">
        <p:scale>
          <a:sx n="97" d="100"/>
          <a:sy n="97" d="100"/>
        </p:scale>
        <p:origin x="48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0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08A4C-0868-4F6D-972B-CABE24221475}" type="datetimeFigureOut">
              <a:rPr lang="cs-CZ" smtClean="0"/>
              <a:t>18.10.2017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B6774-6FDE-4269-B763-77E75F1CA8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8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50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93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86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3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4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65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310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215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554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464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3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16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801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558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616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524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073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359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80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12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73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85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86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740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B6774-6FDE-4269-B763-77E75F1CA8D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10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 userDrawn="1"/>
        </p:nvSpPr>
        <p:spPr>
          <a:xfrm>
            <a:off x="428596" y="6363328"/>
            <a:ext cx="8286808" cy="18000"/>
          </a:xfrm>
          <a:prstGeom prst="rect">
            <a:avLst/>
          </a:prstGeom>
          <a:solidFill>
            <a:srgbClr val="3B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 userDrawn="1"/>
        </p:nvSpPr>
        <p:spPr>
          <a:xfrm>
            <a:off x="428596" y="1162800"/>
            <a:ext cx="8286808" cy="72000"/>
          </a:xfrm>
          <a:prstGeom prst="rect">
            <a:avLst/>
          </a:prstGeom>
          <a:solidFill>
            <a:srgbClr val="3B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28596" y="274638"/>
            <a:ext cx="5079508" cy="8683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82550" indent="0" algn="l">
              <a:defRPr sz="2000">
                <a:solidFill>
                  <a:srgbClr val="3B449C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600"/>
            </a:lvl3pPr>
            <a:lvl4pPr>
              <a:buFont typeface="Wingdings 3" pitchFamily="18" charset="2"/>
              <a:buChar char=""/>
              <a:defRPr/>
            </a:lvl4pPr>
          </a:lstStyle>
          <a:p>
            <a:pPr lvl="0"/>
            <a:r>
              <a:rPr lang="cs-CZ" dirty="0" smtClean="0"/>
              <a:t>Text příspěvku.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58620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 userDrawn="1"/>
        </p:nvSpPr>
        <p:spPr>
          <a:xfrm>
            <a:off x="428596" y="1162800"/>
            <a:ext cx="8286808" cy="72000"/>
          </a:xfrm>
          <a:prstGeom prst="rect">
            <a:avLst/>
          </a:prstGeom>
          <a:solidFill>
            <a:srgbClr val="3B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428596" y="6363328"/>
            <a:ext cx="8286808" cy="18000"/>
          </a:xfrm>
          <a:prstGeom prst="rect">
            <a:avLst/>
          </a:prstGeom>
          <a:solidFill>
            <a:srgbClr val="3B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32" y="5478469"/>
            <a:ext cx="722591" cy="722591"/>
          </a:xfrm>
          <a:prstGeom prst="rect">
            <a:avLst/>
          </a:prstGeom>
        </p:spPr>
      </p:pic>
      <p:sp>
        <p:nvSpPr>
          <p:cNvPr id="18" name="Zástupný symbol pro obsah 6"/>
          <p:cNvSpPr>
            <a:spLocks noGrp="1"/>
          </p:cNvSpPr>
          <p:nvPr>
            <p:ph sz="quarter" idx="13" hasCustomPrompt="1"/>
          </p:nvPr>
        </p:nvSpPr>
        <p:spPr>
          <a:xfrm>
            <a:off x="428595" y="2276872"/>
            <a:ext cx="8286809" cy="1152128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/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 useBgFill="1">
        <p:nvSpPr>
          <p:cNvPr id="22" name="Obdélník 21"/>
          <p:cNvSpPr/>
          <p:nvPr userDrawn="1"/>
        </p:nvSpPr>
        <p:spPr>
          <a:xfrm>
            <a:off x="7668344" y="6483816"/>
            <a:ext cx="1475656" cy="372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ástupný symbol pro obsah 6"/>
          <p:cNvSpPr>
            <a:spLocks noGrp="1"/>
          </p:cNvSpPr>
          <p:nvPr>
            <p:ph sz="quarter" idx="15" hasCustomPrompt="1"/>
          </p:nvPr>
        </p:nvSpPr>
        <p:spPr>
          <a:xfrm>
            <a:off x="432112" y="4150924"/>
            <a:ext cx="8286809" cy="8622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cs-CZ" dirty="0" smtClean="0"/>
              <a:t>Přednášející, Jména autorů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48" y="5511370"/>
            <a:ext cx="1383686" cy="673747"/>
          </a:xfrm>
          <a:prstGeom prst="rect">
            <a:avLst/>
          </a:prstGeom>
        </p:spPr>
      </p:pic>
      <p:pic>
        <p:nvPicPr>
          <p:cNvPr id="12" name="Picture 3" descr="G:\TechSim\Logo_různé formáty\TechSim_logo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99803"/>
            <a:ext cx="1414294" cy="5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6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délník 21"/>
          <p:cNvSpPr/>
          <p:nvPr userDrawn="1"/>
        </p:nvSpPr>
        <p:spPr>
          <a:xfrm>
            <a:off x="428596" y="6363328"/>
            <a:ext cx="8286808" cy="18000"/>
          </a:xfrm>
          <a:prstGeom prst="rect">
            <a:avLst/>
          </a:prstGeom>
          <a:solidFill>
            <a:srgbClr val="3B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 userDrawn="1"/>
        </p:nvSpPr>
        <p:spPr>
          <a:xfrm>
            <a:off x="428596" y="1162800"/>
            <a:ext cx="8286808" cy="72000"/>
          </a:xfrm>
          <a:prstGeom prst="rect">
            <a:avLst/>
          </a:prstGeom>
          <a:solidFill>
            <a:srgbClr val="3B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28596" y="274638"/>
            <a:ext cx="5079508" cy="8683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82550" indent="0" algn="l">
              <a:defRPr sz="2000">
                <a:solidFill>
                  <a:srgbClr val="3B449C"/>
                </a:solidFill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99388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600"/>
            </a:lvl3pPr>
            <a:lvl4pPr>
              <a:buFont typeface="Wingdings 3" pitchFamily="18" charset="2"/>
              <a:buChar char=""/>
              <a:defRPr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13"/>
          </p:nvPr>
        </p:nvSpPr>
        <p:spPr>
          <a:xfrm>
            <a:off x="4700803" y="1602000"/>
            <a:ext cx="3999388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600"/>
            </a:lvl3pPr>
            <a:lvl4pPr>
              <a:buFont typeface="Wingdings 3" pitchFamily="18" charset="2"/>
              <a:buChar char=""/>
              <a:defRPr/>
            </a:lvl4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15402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 userDrawn="1"/>
        </p:nvSpPr>
        <p:spPr>
          <a:xfrm>
            <a:off x="428596" y="1162800"/>
            <a:ext cx="8286808" cy="72000"/>
          </a:xfrm>
          <a:prstGeom prst="rect">
            <a:avLst/>
          </a:prstGeom>
          <a:solidFill>
            <a:srgbClr val="3B4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G:\TechSim\2016_Pozvánka CAE FORUM\logo\Návrh loga_2-01-01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1"/>
          <a:stretch/>
        </p:blipFill>
        <p:spPr bwMode="auto">
          <a:xfrm>
            <a:off x="7181874" y="245402"/>
            <a:ext cx="1512168" cy="8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6337528" y="6388435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2E6DEB-659D-46F2-8FEC-F0015C6195DA}" type="slidenum">
              <a:rPr lang="cs-CZ" sz="1400" smtClean="0">
                <a:solidFill>
                  <a:srgbClr val="3B449C"/>
                </a:solidFill>
              </a:rPr>
              <a:pPr/>
              <a:t>‹#›</a:t>
            </a:fld>
            <a:endParaRPr lang="cs-CZ" sz="1400" dirty="0">
              <a:solidFill>
                <a:srgbClr val="3B449C"/>
              </a:solidFill>
            </a:endParaRPr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430144" y="6388435"/>
            <a:ext cx="6337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3B449C"/>
                </a:solidFill>
                <a:latin typeface="Myriad Pro"/>
              </a:rPr>
              <a:t>Konference CAE Forum 201</a:t>
            </a:r>
            <a:r>
              <a:rPr lang="cs-CZ" sz="1400" dirty="0" smtClean="0">
                <a:solidFill>
                  <a:srgbClr val="3B449C"/>
                </a:solidFill>
                <a:latin typeface="Myriad Pro"/>
              </a:rPr>
              <a:t>7</a:t>
            </a:r>
            <a:r>
              <a:rPr lang="en-US" sz="1400" dirty="0" smtClean="0">
                <a:solidFill>
                  <a:srgbClr val="3B449C"/>
                </a:solidFill>
                <a:latin typeface="Myriad Pro"/>
              </a:rPr>
              <a:t> | </a:t>
            </a:r>
            <a:r>
              <a:rPr lang="cs-CZ" sz="1400" dirty="0" smtClean="0">
                <a:solidFill>
                  <a:srgbClr val="3B449C"/>
                </a:solidFill>
                <a:latin typeface="Myriad Pro"/>
              </a:rPr>
              <a:t>18</a:t>
            </a:r>
            <a:r>
              <a:rPr lang="en-US" sz="1400" dirty="0" smtClean="0">
                <a:solidFill>
                  <a:srgbClr val="3B449C"/>
                </a:solidFill>
                <a:latin typeface="Myriad Pro"/>
              </a:rPr>
              <a:t>. – </a:t>
            </a:r>
            <a:r>
              <a:rPr lang="cs-CZ" sz="1400" dirty="0" smtClean="0">
                <a:solidFill>
                  <a:srgbClr val="3B449C"/>
                </a:solidFill>
                <a:latin typeface="Myriad Pro"/>
              </a:rPr>
              <a:t>19</a:t>
            </a:r>
            <a:r>
              <a:rPr lang="en-US" sz="1400" dirty="0" smtClean="0">
                <a:solidFill>
                  <a:srgbClr val="3B449C"/>
                </a:solidFill>
                <a:latin typeface="Myriad Pro"/>
              </a:rPr>
              <a:t>.</a:t>
            </a:r>
            <a:r>
              <a:rPr lang="cs-CZ" sz="1400" dirty="0" smtClean="0">
                <a:solidFill>
                  <a:srgbClr val="3B449C"/>
                </a:solidFill>
                <a:latin typeface="Myriad Pro"/>
              </a:rPr>
              <a:t> 10</a:t>
            </a:r>
            <a:r>
              <a:rPr lang="en-US" sz="1400" dirty="0" smtClean="0">
                <a:solidFill>
                  <a:srgbClr val="3B449C"/>
                </a:solidFill>
                <a:latin typeface="Myriad Pro"/>
              </a:rPr>
              <a:t>.</a:t>
            </a:r>
            <a:r>
              <a:rPr lang="cs-CZ" sz="1400" dirty="0" smtClean="0">
                <a:solidFill>
                  <a:srgbClr val="3B449C"/>
                </a:solidFill>
                <a:latin typeface="Myriad Pro"/>
              </a:rPr>
              <a:t> </a:t>
            </a:r>
            <a:r>
              <a:rPr lang="en-US" sz="1400" dirty="0" smtClean="0">
                <a:solidFill>
                  <a:srgbClr val="3B449C"/>
                </a:solidFill>
                <a:latin typeface="Myriad Pro"/>
              </a:rPr>
              <a:t>201</a:t>
            </a:r>
            <a:r>
              <a:rPr lang="cs-CZ" sz="1400" dirty="0" smtClean="0">
                <a:solidFill>
                  <a:srgbClr val="3B449C"/>
                </a:solidFill>
                <a:latin typeface="Myriad Pro"/>
              </a:rPr>
              <a:t>7</a:t>
            </a:r>
            <a:r>
              <a:rPr lang="en-US" sz="1400" dirty="0" smtClean="0">
                <a:solidFill>
                  <a:srgbClr val="3B449C"/>
                </a:solidFill>
                <a:latin typeface="Myriad Pro"/>
              </a:rPr>
              <a:t> Park Holiday Hotel Praha</a:t>
            </a:r>
            <a:endParaRPr lang="cs-CZ" sz="1400" dirty="0">
              <a:solidFill>
                <a:srgbClr val="3B4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1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32111" y="2348880"/>
            <a:ext cx="8286809" cy="1152128"/>
          </a:xfrm>
        </p:spPr>
        <p:txBody>
          <a:bodyPr/>
          <a:lstStyle/>
          <a:p>
            <a:pPr algn="ctr"/>
            <a:r>
              <a:rPr lang="cs-CZ" b="1" cap="all" noProof="0" dirty="0"/>
              <a:t>Validace CFD výpočtů s experimentálními daty, používané metody měření a jejich přesnost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cs-CZ" noProof="0" dirty="0" smtClean="0"/>
              <a:t>Prof. Ing. Václav </a:t>
            </a:r>
            <a:r>
              <a:rPr lang="cs-CZ" noProof="0" dirty="0" err="1" smtClean="0"/>
              <a:t>Uruba</a:t>
            </a:r>
            <a:r>
              <a:rPr lang="cs-CZ" noProof="0" dirty="0" smtClean="0"/>
              <a:t>, CSc.</a:t>
            </a:r>
          </a:p>
          <a:p>
            <a:r>
              <a:rPr lang="cs-CZ" noProof="0" dirty="0" smtClean="0"/>
              <a:t>ÚT AVČR, ZČU</a:t>
            </a:r>
            <a:endParaRPr lang="cs-CZ" noProof="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1974811" cy="105323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026566" cy="10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Kvalitativní x </a:t>
            </a:r>
            <a:r>
              <a:rPr lang="cs-CZ" noProof="0" dirty="0"/>
              <a:t>k</a:t>
            </a:r>
            <a:r>
              <a:rPr lang="cs-CZ" noProof="0" dirty="0" smtClean="0"/>
              <a:t>vantitativní metrika</a:t>
            </a:r>
            <a:endParaRPr lang="cs-CZ" noProof="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9872" y="4257000"/>
            <a:ext cx="5112568" cy="20793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364240"/>
            <a:ext cx="4392488" cy="289276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V="1">
            <a:off x="3203848" y="1364240"/>
            <a:ext cx="0" cy="228078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Metriky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noProof="0" dirty="0" smtClean="0"/>
              <a:t>Validační metriky </a:t>
            </a:r>
            <a:r>
              <a:rPr lang="cs-CZ" noProof="0" dirty="0" smtClean="0"/>
              <a:t>jsou kvantitativní měřítka souhlasu výsledků výpočtů a experimentálních dat pro „důležité“ parametry zkoumaného systému</a:t>
            </a:r>
          </a:p>
          <a:p>
            <a:r>
              <a:rPr lang="cs-CZ" noProof="0" dirty="0" smtClean="0"/>
              <a:t>Kroky pro definici validační metriky: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noProof="0" dirty="0" smtClean="0"/>
              <a:t>Volba veličiny (nebo veličin) charakterizujících odezvu systému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noProof="0" dirty="0" smtClean="0"/>
              <a:t>Experimentální určení všech vstupních veličin pro CFD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noProof="0" dirty="0" smtClean="0"/>
              <a:t>Experimentální určení odezvy systému, určení nejistot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noProof="0" dirty="0" smtClean="0"/>
              <a:t>Výpočet odezvy systému pomocí vstupních veličin z experimentu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noProof="0" dirty="0" smtClean="0"/>
              <a:t>Určení rozdílu výstupních veličin určených experimentálně a výpočtem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615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Metrika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0" dirty="0" err="1" smtClean="0"/>
              <a:t>Bayesovské</a:t>
            </a:r>
            <a:r>
              <a:rPr lang="cs-CZ" noProof="0" dirty="0" smtClean="0"/>
              <a:t> odhady (</a:t>
            </a:r>
            <a:r>
              <a:rPr lang="cs-CZ" noProof="0" dirty="0" err="1" smtClean="0"/>
              <a:t>Hanson</a:t>
            </a:r>
            <a:r>
              <a:rPr lang="cs-CZ" noProof="0" dirty="0" smtClean="0"/>
              <a:t>, </a:t>
            </a:r>
            <a:r>
              <a:rPr lang="cs-CZ" noProof="0" dirty="0" err="1" smtClean="0"/>
              <a:t>Hasselman</a:t>
            </a:r>
            <a:r>
              <a:rPr lang="cs-CZ" noProof="0" dirty="0" smtClean="0"/>
              <a:t>, </a:t>
            </a:r>
            <a:r>
              <a:rPr lang="cs-CZ" noProof="0" dirty="0" err="1" smtClean="0"/>
              <a:t>Mahadevan</a:t>
            </a:r>
            <a:r>
              <a:rPr lang="cs-CZ" noProof="0" dirty="0" smtClean="0"/>
              <a:t>)</a:t>
            </a:r>
          </a:p>
          <a:p>
            <a:r>
              <a:rPr lang="cs-CZ" noProof="0" dirty="0" smtClean="0"/>
              <a:t>Testování hypotéz (</a:t>
            </a:r>
            <a:r>
              <a:rPr lang="cs-CZ" noProof="0" dirty="0" err="1" smtClean="0"/>
              <a:t>Hills</a:t>
            </a:r>
            <a:r>
              <a:rPr lang="cs-CZ" noProof="0" dirty="0" smtClean="0"/>
              <a:t> and </a:t>
            </a:r>
            <a:r>
              <a:rPr lang="cs-CZ" noProof="0" dirty="0" err="1" smtClean="0"/>
              <a:t>Trucano</a:t>
            </a:r>
            <a:r>
              <a:rPr lang="cs-CZ" noProof="0" dirty="0" smtClean="0"/>
              <a:t>, </a:t>
            </a:r>
            <a:r>
              <a:rPr lang="cs-CZ" noProof="0" dirty="0" err="1" smtClean="0"/>
              <a:t>Paez</a:t>
            </a:r>
            <a:r>
              <a:rPr lang="cs-CZ" noProof="0" dirty="0" smtClean="0"/>
              <a:t>, </a:t>
            </a:r>
            <a:r>
              <a:rPr lang="cs-CZ" noProof="0" dirty="0" err="1" smtClean="0"/>
              <a:t>Urbina</a:t>
            </a:r>
            <a:r>
              <a:rPr lang="cs-CZ" noProof="0" dirty="0" smtClean="0"/>
              <a:t>, </a:t>
            </a:r>
            <a:r>
              <a:rPr lang="cs-CZ" noProof="0" dirty="0" err="1" smtClean="0"/>
              <a:t>Rutherford</a:t>
            </a:r>
            <a:r>
              <a:rPr lang="cs-CZ" noProof="0" dirty="0" smtClean="0"/>
              <a:t>, </a:t>
            </a:r>
            <a:r>
              <a:rPr lang="cs-CZ" noProof="0" dirty="0" err="1" smtClean="0"/>
              <a:t>Dowding</a:t>
            </a:r>
            <a:r>
              <a:rPr lang="cs-CZ" noProof="0" dirty="0" smtClean="0"/>
              <a:t>)</a:t>
            </a:r>
          </a:p>
          <a:p>
            <a:r>
              <a:rPr lang="cs-CZ" noProof="0" dirty="0" smtClean="0"/>
              <a:t>Statistické intervaly spolehlivosti (</a:t>
            </a:r>
            <a:r>
              <a:rPr lang="cs-CZ" noProof="0" dirty="0" err="1" smtClean="0"/>
              <a:t>Easterling</a:t>
            </a:r>
            <a:r>
              <a:rPr lang="cs-CZ" noProof="0" dirty="0" smtClean="0"/>
              <a:t>, </a:t>
            </a:r>
            <a:r>
              <a:rPr lang="cs-CZ" noProof="0" dirty="0" err="1" smtClean="0"/>
              <a:t>Coleman</a:t>
            </a:r>
            <a:r>
              <a:rPr lang="cs-CZ" noProof="0" dirty="0" smtClean="0"/>
              <a:t>, </a:t>
            </a:r>
            <a:r>
              <a:rPr lang="cs-CZ" noProof="0" dirty="0" err="1" smtClean="0"/>
              <a:t>Oberkampf</a:t>
            </a:r>
            <a:r>
              <a:rPr lang="cs-CZ" noProof="0" dirty="0" smtClean="0"/>
              <a:t>)</a:t>
            </a:r>
            <a:endParaRPr lang="cs-CZ" noProof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84984"/>
            <a:ext cx="6942321" cy="23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Nejistoty validace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6624736" cy="41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191" y="1484784"/>
            <a:ext cx="2382297" cy="18893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191" y="4221088"/>
            <a:ext cx="2376264" cy="20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Validační experiment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noProof="0" dirty="0" smtClean="0"/>
              <a:t>Validační experiment by měl být navržen a proveden ve </a:t>
            </a:r>
            <a:r>
              <a:rPr lang="cs-CZ" b="1" noProof="0" dirty="0" smtClean="0"/>
              <a:t>spolupráci</a:t>
            </a:r>
            <a:r>
              <a:rPr lang="cs-CZ" noProof="0" dirty="0" smtClean="0"/>
              <a:t> experimentátorů a matematiků</a:t>
            </a:r>
            <a:endParaRPr lang="cs-CZ" b="1" noProof="0" dirty="0" smtClean="0"/>
          </a:p>
          <a:p>
            <a:r>
              <a:rPr lang="cs-CZ" noProof="0" dirty="0" smtClean="0"/>
              <a:t>Validační experiment musí být navržen tak, aby postihl důležité </a:t>
            </a:r>
            <a:r>
              <a:rPr lang="cs-CZ" b="1" noProof="0" dirty="0" smtClean="0"/>
              <a:t>fyzikální aspekty </a:t>
            </a:r>
            <a:r>
              <a:rPr lang="cs-CZ" noProof="0" dirty="0" smtClean="0"/>
              <a:t>případu, kompletní </a:t>
            </a:r>
            <a:r>
              <a:rPr lang="cs-CZ" b="1" noProof="0" dirty="0" smtClean="0"/>
              <a:t>počáteční</a:t>
            </a:r>
            <a:r>
              <a:rPr lang="cs-CZ" noProof="0" dirty="0" smtClean="0"/>
              <a:t> a </a:t>
            </a:r>
            <a:r>
              <a:rPr lang="cs-CZ" b="1" noProof="0" dirty="0" smtClean="0"/>
              <a:t>okrajové</a:t>
            </a:r>
            <a:r>
              <a:rPr lang="cs-CZ" noProof="0" dirty="0" smtClean="0"/>
              <a:t> </a:t>
            </a:r>
            <a:r>
              <a:rPr lang="cs-CZ" b="1" noProof="0" dirty="0" smtClean="0"/>
              <a:t>podmínky</a:t>
            </a:r>
            <a:r>
              <a:rPr lang="cs-CZ" noProof="0" dirty="0" smtClean="0"/>
              <a:t> a pomocná data</a:t>
            </a:r>
            <a:endParaRPr lang="cs-CZ" b="1" noProof="0" dirty="0" smtClean="0"/>
          </a:p>
          <a:p>
            <a:r>
              <a:rPr lang="cs-CZ" noProof="0" dirty="0" smtClean="0"/>
              <a:t>Pro validační experiment je třeba využít dostupnou </a:t>
            </a:r>
            <a:r>
              <a:rPr lang="cs-CZ" b="1" noProof="0" dirty="0" smtClean="0"/>
              <a:t>synergii</a:t>
            </a:r>
            <a:r>
              <a:rPr lang="cs-CZ" noProof="0" dirty="0" smtClean="0"/>
              <a:t> experimentálních a matematických metod (simulace pro kalibraci a zlepšení experimentálních zařízení a metod)</a:t>
            </a:r>
          </a:p>
          <a:p>
            <a:r>
              <a:rPr lang="cs-CZ" b="1" noProof="0" dirty="0" smtClean="0"/>
              <a:t>Nezávislost</a:t>
            </a:r>
            <a:r>
              <a:rPr lang="cs-CZ" noProof="0" dirty="0" smtClean="0"/>
              <a:t> výsledků CFD a experimentů (pokud možno)</a:t>
            </a:r>
          </a:p>
          <a:p>
            <a:r>
              <a:rPr lang="cs-CZ" noProof="0" dirty="0" smtClean="0"/>
              <a:t>Výpočty musí být koncipovány jako </a:t>
            </a:r>
            <a:r>
              <a:rPr lang="cs-CZ" b="1" noProof="0" dirty="0" smtClean="0"/>
              <a:t>předpověď</a:t>
            </a:r>
            <a:r>
              <a:rPr lang="cs-CZ" noProof="0" dirty="0" smtClean="0"/>
              <a:t> neznámého řešení, nikoli jako kalibrace, ať již fyzikální nebo numerická</a:t>
            </a:r>
          </a:p>
          <a:p>
            <a:r>
              <a:rPr lang="cs-CZ" noProof="0" dirty="0" smtClean="0"/>
              <a:t>Hierarchie experimentů dle vzrůstající </a:t>
            </a:r>
            <a:r>
              <a:rPr lang="cs-CZ" b="1" noProof="0" dirty="0" smtClean="0"/>
              <a:t>výpočetní</a:t>
            </a:r>
            <a:r>
              <a:rPr lang="cs-CZ" noProof="0" dirty="0" smtClean="0"/>
              <a:t> </a:t>
            </a:r>
            <a:r>
              <a:rPr lang="cs-CZ" b="1" noProof="0" dirty="0" smtClean="0"/>
              <a:t>náročnosti</a:t>
            </a:r>
          </a:p>
          <a:p>
            <a:r>
              <a:rPr lang="cs-CZ" noProof="0" dirty="0" smtClean="0"/>
              <a:t>Výstupy výpočtů je nutno zpracovat </a:t>
            </a:r>
            <a:r>
              <a:rPr lang="cs-CZ" b="1" noProof="0" dirty="0" smtClean="0"/>
              <a:t>stejnými metodami </a:t>
            </a:r>
            <a:r>
              <a:rPr lang="cs-CZ" noProof="0" dirty="0" smtClean="0"/>
              <a:t>jako experimentální data</a:t>
            </a:r>
          </a:p>
          <a:p>
            <a:r>
              <a:rPr lang="cs-CZ" dirty="0" smtClean="0"/>
              <a:t>Nutno p</a:t>
            </a:r>
            <a:r>
              <a:rPr lang="cs-CZ" noProof="0" dirty="0" err="1" smtClean="0"/>
              <a:t>rovést</a:t>
            </a:r>
            <a:r>
              <a:rPr lang="cs-CZ" noProof="0" dirty="0" smtClean="0"/>
              <a:t> odhady </a:t>
            </a:r>
            <a:r>
              <a:rPr lang="cs-CZ" b="1" noProof="0" dirty="0" smtClean="0"/>
              <a:t>chyb</a:t>
            </a:r>
            <a:r>
              <a:rPr lang="cs-CZ" noProof="0" dirty="0" smtClean="0"/>
              <a:t> (náhodné a systematické)</a:t>
            </a:r>
          </a:p>
          <a:p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113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Klasický vs. Validační experiment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Klasické experimenty (3 typy)</a:t>
            </a:r>
          </a:p>
          <a:p>
            <a:pPr lvl="1"/>
            <a:r>
              <a:rPr lang="cs-CZ" noProof="0" dirty="0" smtClean="0"/>
              <a:t>Poznání základních </a:t>
            </a:r>
            <a:r>
              <a:rPr lang="cs-CZ" b="1" noProof="0" dirty="0" smtClean="0"/>
              <a:t>fyzikálních mechanismů</a:t>
            </a:r>
          </a:p>
          <a:p>
            <a:pPr lvl="1"/>
            <a:r>
              <a:rPr lang="cs-CZ" noProof="0" dirty="0" smtClean="0"/>
              <a:t>Zlepšení </a:t>
            </a:r>
            <a:r>
              <a:rPr lang="cs-CZ" b="1" noProof="0" dirty="0" smtClean="0"/>
              <a:t>matematických modelů </a:t>
            </a:r>
            <a:r>
              <a:rPr lang="cs-CZ" noProof="0" dirty="0" smtClean="0"/>
              <a:t>fyzikálních jevů </a:t>
            </a:r>
          </a:p>
          <a:p>
            <a:pPr lvl="1"/>
            <a:r>
              <a:rPr lang="cs-CZ" noProof="0" dirty="0" smtClean="0"/>
              <a:t>Studium </a:t>
            </a:r>
            <a:r>
              <a:rPr lang="cs-CZ" b="1" noProof="0" dirty="0" smtClean="0"/>
              <a:t>provozních parametrů </a:t>
            </a:r>
            <a:r>
              <a:rPr lang="cs-CZ" noProof="0" dirty="0" smtClean="0"/>
              <a:t>subsystému nebo kompletního systému</a:t>
            </a:r>
          </a:p>
          <a:p>
            <a:r>
              <a:rPr lang="cs-CZ" noProof="0" dirty="0" smtClean="0"/>
              <a:t>Validační experiment</a:t>
            </a:r>
          </a:p>
          <a:p>
            <a:pPr lvl="1"/>
            <a:r>
              <a:rPr lang="cs-CZ" noProof="0" dirty="0" smtClean="0"/>
              <a:t>Experiment je navržen a proveden za účelem kvantifikovat schopnost matematického modelu </a:t>
            </a:r>
            <a:r>
              <a:rPr lang="cs-CZ" b="1" noProof="0" dirty="0" smtClean="0"/>
              <a:t>simulovat</a:t>
            </a:r>
            <a:r>
              <a:rPr lang="cs-CZ" noProof="0" dirty="0" smtClean="0"/>
              <a:t> daný fyzikální systém nebo proces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60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Příklad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7" y="2420888"/>
            <a:ext cx="5102508" cy="3085803"/>
          </a:xfrm>
        </p:spPr>
      </p:pic>
      <p:pic>
        <p:nvPicPr>
          <p:cNvPr id="4" name="Obrázek 3" descr="https://d2t1xqejof9utc.cloudfront.net/screenshots/pics/22024d0772346aeeafd9787bea9fb918/larg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401" y="2420888"/>
            <a:ext cx="3312408" cy="28843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7020272" y="2011785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Ahmed body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5616" y="5805264"/>
            <a:ext cx="233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Zkoumaný objekt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80640" y="5805263"/>
            <a:ext cx="28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Validační experiment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Ahmed Body – definice 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http://www.scielo.org.ar/img/revistas/laar/v39n4/a03g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276190" cy="37942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 pole 9"/>
          <p:cNvSpPr txBox="1"/>
          <p:nvPr/>
        </p:nvSpPr>
        <p:spPr>
          <a:xfrm>
            <a:off x="1045299" y="5638483"/>
            <a:ext cx="6840760" cy="4876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Krajnovic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and L.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Davidson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Large-eddy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simulation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flow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simplified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 model," 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SAE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Detroit, USA, 2004-01-0227 (2004).</a:t>
            </a:r>
          </a:p>
        </p:txBody>
      </p:sp>
    </p:spTree>
    <p:extLst>
      <p:ext uri="{BB962C8B-B14F-4D97-AF65-F5344CB8AC3E}">
        <p14:creationId xmlns:p14="http://schemas.microsoft.com/office/powerpoint/2010/main" val="35747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AB simulace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https://d2t1xqejof9utc.cloudfront.net/screenshots/pics/8bca96e5fa33d3bce37e38edbf33e4c0/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188"/>
            <a:ext cx="3960440" cy="350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d2t1xqejof9utc.cloudfront.net/screenshots/pics/e0c486c5ea28fdce73349843b0f5bde8/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480831" cy="293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8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AB simulace</a:t>
            </a:r>
            <a:endParaRPr lang="cs-CZ" noProof="0" dirty="0"/>
          </a:p>
        </p:txBody>
      </p:sp>
      <p:pic>
        <p:nvPicPr>
          <p:cNvPr id="4" name="Obrázek 3" descr="http://people.mpi-inf.mpg.de/~weinkauf/gallery/images/vonfunck08a/AhmedSmoke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248512" cy="256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Zástupný symbol pro obsah 4" descr="http://people.mpi-inf.mpg.de/~weinkauf/gallery/images/vonfunck08a/AhmedSmokeBackTruth_T0.9025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3" y="3063757"/>
            <a:ext cx="4615385" cy="31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5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Motivace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1" y="1556792"/>
            <a:ext cx="8229600" cy="4525963"/>
          </a:xfrm>
        </p:spPr>
        <p:txBody>
          <a:bodyPr/>
          <a:lstStyle/>
          <a:p>
            <a:r>
              <a:rPr lang="cs-CZ" noProof="0" dirty="0" smtClean="0"/>
              <a:t>Validace a Verifikace</a:t>
            </a:r>
          </a:p>
          <a:p>
            <a:pPr lvl="1"/>
            <a:r>
              <a:rPr lang="cs-CZ" noProof="0" dirty="0" smtClean="0"/>
              <a:t>AIAA CFD </a:t>
            </a:r>
            <a:r>
              <a:rPr lang="cs-CZ" noProof="0" dirty="0" err="1" smtClean="0"/>
              <a:t>Standards</a:t>
            </a:r>
            <a:r>
              <a:rPr lang="cs-CZ" noProof="0" dirty="0" smtClean="0"/>
              <a:t> </a:t>
            </a:r>
            <a:r>
              <a:rPr lang="cs-CZ" noProof="0" dirty="0" err="1" smtClean="0"/>
              <a:t>Committee</a:t>
            </a:r>
            <a:r>
              <a:rPr lang="cs-CZ" noProof="0" dirty="0" smtClean="0"/>
              <a:t>: AIAA </a:t>
            </a:r>
            <a:r>
              <a:rPr lang="cs-CZ" noProof="0" dirty="0" err="1" smtClean="0"/>
              <a:t>Guide</a:t>
            </a:r>
            <a:r>
              <a:rPr lang="cs-CZ" noProof="0" dirty="0" smtClean="0"/>
              <a:t> G-077-1998 „</a:t>
            </a:r>
            <a:r>
              <a:rPr lang="cs-CZ" noProof="0" dirty="0" err="1" smtClean="0"/>
              <a:t>Guide</a:t>
            </a:r>
            <a:r>
              <a:rPr lang="cs-CZ" noProof="0" dirty="0" smtClean="0"/>
              <a:t> </a:t>
            </a:r>
            <a:r>
              <a:rPr lang="cs-CZ" noProof="0" dirty="0" err="1" smtClean="0"/>
              <a:t>for</a:t>
            </a:r>
            <a:r>
              <a:rPr lang="cs-CZ" noProof="0" dirty="0" smtClean="0"/>
              <a:t> </a:t>
            </a:r>
            <a:r>
              <a:rPr lang="cs-CZ" noProof="0" dirty="0" err="1" smtClean="0"/>
              <a:t>the</a:t>
            </a:r>
            <a:r>
              <a:rPr lang="cs-CZ" noProof="0" dirty="0" smtClean="0"/>
              <a:t> </a:t>
            </a:r>
            <a:r>
              <a:rPr lang="cs-CZ" noProof="0" dirty="0" err="1" smtClean="0"/>
              <a:t>Verification</a:t>
            </a:r>
            <a:r>
              <a:rPr lang="cs-CZ" noProof="0" dirty="0" smtClean="0"/>
              <a:t> and </a:t>
            </a:r>
            <a:r>
              <a:rPr lang="cs-CZ" noProof="0" dirty="0" err="1" smtClean="0"/>
              <a:t>Validation</a:t>
            </a:r>
            <a:r>
              <a:rPr lang="cs-CZ" noProof="0" dirty="0" smtClean="0"/>
              <a:t> </a:t>
            </a:r>
            <a:r>
              <a:rPr lang="cs-CZ" noProof="0" dirty="0" err="1" smtClean="0"/>
              <a:t>of</a:t>
            </a:r>
            <a:r>
              <a:rPr lang="cs-CZ" noProof="0" dirty="0" smtClean="0"/>
              <a:t> </a:t>
            </a:r>
            <a:r>
              <a:rPr lang="cs-CZ" noProof="0" dirty="0" err="1" smtClean="0"/>
              <a:t>Computational</a:t>
            </a:r>
            <a:r>
              <a:rPr lang="cs-CZ" noProof="0" dirty="0" smtClean="0"/>
              <a:t> Fluid Dynamics </a:t>
            </a:r>
            <a:r>
              <a:rPr lang="cs-CZ" noProof="0" dirty="0" err="1" smtClean="0"/>
              <a:t>Simulations</a:t>
            </a:r>
            <a:r>
              <a:rPr lang="cs-CZ" noProof="0" dirty="0" smtClean="0"/>
              <a:t>”</a:t>
            </a:r>
          </a:p>
          <a:p>
            <a:pPr lvl="1"/>
            <a:r>
              <a:rPr lang="cs-CZ" noProof="0" dirty="0" smtClean="0"/>
              <a:t>ASME PTC 60: V&amp;V 10 (2006) „</a:t>
            </a:r>
            <a:r>
              <a:rPr lang="cs-CZ" noProof="0" dirty="0" err="1" smtClean="0"/>
              <a:t>Guide</a:t>
            </a:r>
            <a:r>
              <a:rPr lang="cs-CZ" noProof="0" dirty="0" smtClean="0"/>
              <a:t> </a:t>
            </a:r>
            <a:r>
              <a:rPr lang="cs-CZ" noProof="0" dirty="0" err="1" smtClean="0"/>
              <a:t>for</a:t>
            </a:r>
            <a:r>
              <a:rPr lang="cs-CZ" noProof="0" dirty="0" smtClean="0"/>
              <a:t> </a:t>
            </a:r>
            <a:r>
              <a:rPr lang="cs-CZ" noProof="0" dirty="0" err="1" smtClean="0"/>
              <a:t>Verification</a:t>
            </a:r>
            <a:r>
              <a:rPr lang="cs-CZ" noProof="0" dirty="0" smtClean="0"/>
              <a:t> and </a:t>
            </a:r>
            <a:r>
              <a:rPr lang="cs-CZ" noProof="0" dirty="0" err="1" smtClean="0"/>
              <a:t>Validation</a:t>
            </a:r>
            <a:r>
              <a:rPr lang="cs-CZ" noProof="0" dirty="0" smtClean="0"/>
              <a:t> in </a:t>
            </a:r>
            <a:r>
              <a:rPr lang="cs-CZ" noProof="0" dirty="0" err="1" smtClean="0"/>
              <a:t>Computational</a:t>
            </a:r>
            <a:r>
              <a:rPr lang="cs-CZ" noProof="0" dirty="0" smtClean="0"/>
              <a:t> Solid </a:t>
            </a:r>
            <a:r>
              <a:rPr lang="cs-CZ" noProof="0" dirty="0" err="1" smtClean="0"/>
              <a:t>Mechanics</a:t>
            </a:r>
            <a:r>
              <a:rPr lang="cs-CZ" noProof="0" dirty="0" smtClean="0"/>
              <a:t>”</a:t>
            </a:r>
          </a:p>
          <a:p>
            <a:pPr lvl="1"/>
            <a:r>
              <a:rPr lang="cs-CZ" noProof="0" dirty="0" smtClean="0"/>
              <a:t>ASME PTC 61: V&amp;V 20 (2008) „Standard </a:t>
            </a:r>
            <a:r>
              <a:rPr lang="cs-CZ" noProof="0" dirty="0" err="1" smtClean="0"/>
              <a:t>for</a:t>
            </a:r>
            <a:r>
              <a:rPr lang="cs-CZ" noProof="0" dirty="0" smtClean="0"/>
              <a:t> </a:t>
            </a:r>
            <a:r>
              <a:rPr lang="cs-CZ" noProof="0" dirty="0" err="1" smtClean="0"/>
              <a:t>Verification</a:t>
            </a:r>
            <a:r>
              <a:rPr lang="cs-CZ" noProof="0" dirty="0" smtClean="0"/>
              <a:t> and </a:t>
            </a:r>
            <a:r>
              <a:rPr lang="cs-CZ" noProof="0" dirty="0" err="1" smtClean="0"/>
              <a:t>Validation</a:t>
            </a:r>
            <a:r>
              <a:rPr lang="cs-CZ" noProof="0" dirty="0" smtClean="0"/>
              <a:t> in </a:t>
            </a:r>
            <a:r>
              <a:rPr lang="cs-CZ" noProof="0" dirty="0" err="1" smtClean="0"/>
              <a:t>Computational</a:t>
            </a:r>
            <a:r>
              <a:rPr lang="cs-CZ" noProof="0" dirty="0" smtClean="0"/>
              <a:t> Fluid Dynamics and Heat Transfer”</a:t>
            </a:r>
          </a:p>
          <a:p>
            <a:pPr lvl="1"/>
            <a:r>
              <a:rPr lang="cs-CZ" noProof="0" dirty="0" smtClean="0"/>
              <a:t>COST </a:t>
            </a:r>
            <a:r>
              <a:rPr lang="cs-CZ" noProof="0" dirty="0" err="1" smtClean="0"/>
              <a:t>action</a:t>
            </a:r>
            <a:r>
              <a:rPr lang="cs-CZ" noProof="0" dirty="0" smtClean="0"/>
              <a:t> 732 „</a:t>
            </a:r>
            <a:r>
              <a:rPr lang="cs-CZ" noProof="0" dirty="0" err="1" smtClean="0"/>
              <a:t>Quality</a:t>
            </a:r>
            <a:r>
              <a:rPr lang="cs-CZ" noProof="0" dirty="0" smtClean="0"/>
              <a:t> </a:t>
            </a:r>
            <a:r>
              <a:rPr lang="cs-CZ" noProof="0" dirty="0" err="1" smtClean="0"/>
              <a:t>Assurance</a:t>
            </a:r>
            <a:r>
              <a:rPr lang="cs-CZ" noProof="0" dirty="0" smtClean="0"/>
              <a:t> and </a:t>
            </a:r>
            <a:r>
              <a:rPr lang="cs-CZ" noProof="0" dirty="0" err="1" smtClean="0"/>
              <a:t>Improvement</a:t>
            </a:r>
            <a:r>
              <a:rPr lang="cs-CZ" noProof="0" dirty="0" smtClean="0"/>
              <a:t> </a:t>
            </a:r>
            <a:r>
              <a:rPr lang="cs-CZ" noProof="0" dirty="0" err="1" smtClean="0"/>
              <a:t>of</a:t>
            </a:r>
            <a:r>
              <a:rPr lang="cs-CZ" noProof="0" dirty="0" smtClean="0"/>
              <a:t> </a:t>
            </a:r>
            <a:r>
              <a:rPr lang="cs-CZ" noProof="0" dirty="0" err="1" smtClean="0"/>
              <a:t>Micro-Scale</a:t>
            </a:r>
            <a:r>
              <a:rPr lang="cs-CZ" noProof="0" dirty="0" smtClean="0"/>
              <a:t> </a:t>
            </a:r>
            <a:r>
              <a:rPr lang="cs-CZ" noProof="0" dirty="0" err="1" smtClean="0"/>
              <a:t>Meteorological</a:t>
            </a:r>
            <a:r>
              <a:rPr lang="cs-CZ" noProof="0" dirty="0" smtClean="0"/>
              <a:t> </a:t>
            </a:r>
            <a:r>
              <a:rPr lang="cs-CZ" noProof="0" dirty="0" err="1" smtClean="0"/>
              <a:t>Models</a:t>
            </a:r>
            <a:r>
              <a:rPr lang="cs-CZ" noProof="0" dirty="0" smtClean="0"/>
              <a:t>“, 2005 – 2009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50" y="4581128"/>
            <a:ext cx="1411534" cy="17708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581128"/>
            <a:ext cx="1346969" cy="17708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298" y="4581128"/>
            <a:ext cx="1458886" cy="1797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097" y="4581128"/>
            <a:ext cx="1383279" cy="1789138"/>
          </a:xfrm>
          <a:prstGeom prst="rect">
            <a:avLst/>
          </a:prstGeom>
          <a:ln w="12700"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6294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Aerodynamika AB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Související obráze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8440"/>
            <a:ext cx="5923598" cy="4637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CFD skutečného případu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Související obráze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08812" cy="469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6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Závěrečné poznámky (V&amp;V </a:t>
            </a:r>
            <a:r>
              <a:rPr lang="cs-CZ" noProof="0" dirty="0" err="1" smtClean="0"/>
              <a:t>Committee</a:t>
            </a:r>
            <a:r>
              <a:rPr lang="cs-CZ" noProof="0" dirty="0" smtClean="0"/>
              <a:t>)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noProof="0" dirty="0" smtClean="0"/>
              <a:t>Obvykle se předpokládá, že </a:t>
            </a:r>
            <a:r>
              <a:rPr lang="cs-CZ" b="1" noProof="0" dirty="0" smtClean="0"/>
              <a:t>verifikace kódu </a:t>
            </a:r>
            <a:r>
              <a:rPr lang="cs-CZ" noProof="0" dirty="0" smtClean="0"/>
              <a:t>byla provedena vývojáři:</a:t>
            </a:r>
          </a:p>
          <a:p>
            <a:pPr lvl="1"/>
            <a:r>
              <a:rPr lang="cs-CZ" noProof="0" dirty="0" smtClean="0">
                <a:solidFill>
                  <a:srgbClr val="FF0000"/>
                </a:solidFill>
              </a:rPr>
              <a:t>Toto je zásadní omyl</a:t>
            </a:r>
          </a:p>
          <a:p>
            <a:r>
              <a:rPr lang="cs-CZ" b="1" noProof="0" dirty="0" smtClean="0"/>
              <a:t>Verifikace řešení </a:t>
            </a:r>
            <a:r>
              <a:rPr lang="cs-CZ" noProof="0" dirty="0" smtClean="0"/>
              <a:t>je uživateli obvykle ignorována:</a:t>
            </a:r>
          </a:p>
          <a:p>
            <a:pPr lvl="1"/>
            <a:r>
              <a:rPr lang="cs-CZ" noProof="0" dirty="0" smtClean="0">
                <a:solidFill>
                  <a:srgbClr val="FF0000"/>
                </a:solidFill>
              </a:rPr>
              <a:t>Toto je zásadní chyba</a:t>
            </a:r>
          </a:p>
          <a:p>
            <a:r>
              <a:rPr lang="cs-CZ" b="1" noProof="0" dirty="0" smtClean="0"/>
              <a:t>Validace</a:t>
            </a:r>
            <a:r>
              <a:rPr lang="cs-CZ" noProof="0" dirty="0" smtClean="0"/>
              <a:t> experimenty je velmi </a:t>
            </a:r>
            <a:r>
              <a:rPr lang="cs-CZ" noProof="0" dirty="0" smtClean="0">
                <a:solidFill>
                  <a:srgbClr val="FF0000"/>
                </a:solidFill>
              </a:rPr>
              <a:t>náročná</a:t>
            </a:r>
            <a:r>
              <a:rPr lang="cs-CZ" noProof="0" dirty="0" smtClean="0"/>
              <a:t> a </a:t>
            </a:r>
            <a:r>
              <a:rPr lang="cs-CZ" noProof="0" dirty="0" smtClean="0">
                <a:solidFill>
                  <a:srgbClr val="FF0000"/>
                </a:solidFill>
              </a:rPr>
              <a:t>drahá</a:t>
            </a:r>
            <a:r>
              <a:rPr lang="cs-CZ" noProof="0" dirty="0" smtClean="0"/>
              <a:t> záležitost, je obtížně proveditelná (platí i v případě zkušených experimentátorů)</a:t>
            </a:r>
          </a:p>
          <a:p>
            <a:r>
              <a:rPr lang="cs-CZ" noProof="0" dirty="0" smtClean="0"/>
              <a:t>CFD by se měla zaměřit na </a:t>
            </a:r>
            <a:r>
              <a:rPr lang="cs-CZ" b="1" noProof="0" dirty="0" smtClean="0"/>
              <a:t>nedeterministické</a:t>
            </a:r>
            <a:r>
              <a:rPr lang="cs-CZ" noProof="0" dirty="0" smtClean="0"/>
              <a:t> </a:t>
            </a:r>
            <a:r>
              <a:rPr lang="cs-CZ" b="1" noProof="0" dirty="0" smtClean="0"/>
              <a:t>simulace</a:t>
            </a:r>
            <a:r>
              <a:rPr lang="cs-CZ" noProof="0" dirty="0" smtClean="0"/>
              <a:t>:</a:t>
            </a:r>
          </a:p>
          <a:p>
            <a:pPr lvl="1"/>
            <a:r>
              <a:rPr lang="cs-CZ" noProof="0" dirty="0" smtClean="0"/>
              <a:t>To je velmi </a:t>
            </a:r>
            <a:r>
              <a:rPr lang="cs-CZ" noProof="0" dirty="0" smtClean="0">
                <a:solidFill>
                  <a:srgbClr val="FF0000"/>
                </a:solidFill>
              </a:rPr>
              <a:t>náročné</a:t>
            </a:r>
            <a:r>
              <a:rPr lang="cs-CZ" noProof="0" dirty="0" smtClean="0"/>
              <a:t> na výpočetní kapacity, jsou vyžadována vícenásobná numerická řešení</a:t>
            </a:r>
          </a:p>
          <a:p>
            <a:pPr lvl="1"/>
            <a:r>
              <a:rPr lang="cs-CZ" noProof="0" dirty="0" smtClean="0"/>
              <a:t>Nedeterministické simulace poskytují informace o </a:t>
            </a:r>
            <a:r>
              <a:rPr lang="cs-CZ" noProof="0" dirty="0" smtClean="0">
                <a:solidFill>
                  <a:srgbClr val="FF0000"/>
                </a:solidFill>
              </a:rPr>
              <a:t>nejistotách</a:t>
            </a:r>
            <a:r>
              <a:rPr lang="cs-CZ" noProof="0" dirty="0" smtClean="0"/>
              <a:t> a </a:t>
            </a:r>
            <a:r>
              <a:rPr lang="cs-CZ" noProof="0" dirty="0" smtClean="0">
                <a:solidFill>
                  <a:srgbClr val="FF0000"/>
                </a:solidFill>
              </a:rPr>
              <a:t>robustnosti</a:t>
            </a:r>
            <a:r>
              <a:rPr lang="cs-CZ" noProof="0" dirty="0" smtClean="0"/>
              <a:t> řešení</a:t>
            </a:r>
          </a:p>
          <a:p>
            <a:r>
              <a:rPr lang="cs-CZ" noProof="0" dirty="0" smtClean="0"/>
              <a:t>Výše uvedené poznámky </a:t>
            </a:r>
            <a:r>
              <a:rPr lang="cs-CZ" noProof="0" dirty="0" smtClean="0">
                <a:solidFill>
                  <a:srgbClr val="FF0000"/>
                </a:solidFill>
              </a:rPr>
              <a:t>je obtížné přijmout</a:t>
            </a:r>
            <a:endParaRPr lang="cs-CZ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Poděkování</a:t>
            </a:r>
            <a:endParaRPr lang="cs-CZ" noProof="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noProof="0" dirty="0"/>
              <a:t>Autor děkuje za finanční podporu grantové agentuře TAČR prostřednictvím </a:t>
            </a:r>
            <a:r>
              <a:rPr lang="cs-CZ" noProof="0" dirty="0" smtClean="0"/>
              <a:t>projektů:</a:t>
            </a:r>
          </a:p>
          <a:p>
            <a:r>
              <a:rPr lang="cs-CZ" noProof="0" dirty="0" smtClean="0"/>
              <a:t>TA04011437  </a:t>
            </a:r>
            <a:r>
              <a:rPr lang="cs-CZ" noProof="0" dirty="0"/>
              <a:t>„Přímá simulace vírových struktur v kompresorech metodou MILES-WBF“ a </a:t>
            </a:r>
            <a:endParaRPr lang="cs-CZ" noProof="0" dirty="0" smtClean="0"/>
          </a:p>
          <a:p>
            <a:r>
              <a:rPr lang="cs-CZ" noProof="0" dirty="0" smtClean="0"/>
              <a:t>TA04020129  </a:t>
            </a:r>
            <a:r>
              <a:rPr lang="cs-CZ" noProof="0" dirty="0"/>
              <a:t>„Výzkum proudění ve vícestupňovém uspořádání axiálních turbínových stupňů</a:t>
            </a:r>
            <a:r>
              <a:rPr lang="cs-CZ" noProof="0" dirty="0" smtClean="0"/>
              <a:t>“.</a:t>
            </a:r>
            <a:endParaRPr lang="cs-CZ" noProof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267744" y="4653136"/>
            <a:ext cx="4241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Děkuji za pozornost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Slovník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i="1" noProof="0" dirty="0"/>
              <a:t>„Reality“: </a:t>
            </a:r>
            <a:r>
              <a:rPr lang="cs-CZ" noProof="0" dirty="0"/>
              <a:t>skutečný fyzikální proces skládající se z fyzikálního objektu a podmínek definovaných v určitém rozsahu.</a:t>
            </a:r>
          </a:p>
          <a:p>
            <a:pPr lvl="0"/>
            <a:r>
              <a:rPr lang="cs-CZ" i="1" noProof="0" dirty="0"/>
              <a:t>„</a:t>
            </a:r>
            <a:r>
              <a:rPr lang="cs-CZ" i="1" noProof="0" dirty="0" err="1"/>
              <a:t>Conceptual</a:t>
            </a:r>
            <a:r>
              <a:rPr lang="cs-CZ" i="1" noProof="0" dirty="0"/>
              <a:t> Model“: </a:t>
            </a:r>
            <a:r>
              <a:rPr lang="cs-CZ" noProof="0" dirty="0"/>
              <a:t>obsahuje všechny rovnice, které popisují model na dané úrovni včetně okrajových a počátečních podmínek.</a:t>
            </a:r>
          </a:p>
          <a:p>
            <a:pPr lvl="0"/>
            <a:r>
              <a:rPr lang="cs-CZ" i="1" noProof="0" dirty="0"/>
              <a:t>„</a:t>
            </a:r>
            <a:r>
              <a:rPr lang="cs-CZ" i="1" noProof="0" dirty="0" err="1"/>
              <a:t>Computerized</a:t>
            </a:r>
            <a:r>
              <a:rPr lang="cs-CZ" i="1" noProof="0" dirty="0"/>
              <a:t> Model“: </a:t>
            </a:r>
            <a:r>
              <a:rPr lang="cs-CZ" noProof="0" dirty="0"/>
              <a:t>implementace „</a:t>
            </a:r>
            <a:r>
              <a:rPr lang="cs-CZ" noProof="0" dirty="0" err="1"/>
              <a:t>Conceptual</a:t>
            </a:r>
            <a:r>
              <a:rPr lang="cs-CZ" noProof="0" dirty="0"/>
              <a:t> Model“ do prostředí počítače</a:t>
            </a:r>
            <a:r>
              <a:rPr lang="cs-CZ" noProof="0" dirty="0" smtClean="0"/>
              <a:t>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i="1" noProof="0" dirty="0"/>
              <a:t>„</a:t>
            </a:r>
            <a:r>
              <a:rPr lang="cs-CZ" i="1" noProof="0" dirty="0" err="1"/>
              <a:t>Verification</a:t>
            </a:r>
            <a:r>
              <a:rPr lang="cs-CZ" i="1" noProof="0" dirty="0"/>
              <a:t>“: </a:t>
            </a:r>
            <a:r>
              <a:rPr lang="cs-CZ" noProof="0" dirty="0"/>
              <a:t>proces který dokazuje, že „</a:t>
            </a:r>
            <a:r>
              <a:rPr lang="cs-CZ" noProof="0" dirty="0" err="1"/>
              <a:t>Computerized</a:t>
            </a:r>
            <a:r>
              <a:rPr lang="cs-CZ" noProof="0" dirty="0"/>
              <a:t> Model“ správně reprezentuje „</a:t>
            </a:r>
            <a:r>
              <a:rPr lang="cs-CZ" noProof="0" dirty="0" err="1"/>
              <a:t>Conceptual</a:t>
            </a:r>
            <a:r>
              <a:rPr lang="cs-CZ" noProof="0" dirty="0"/>
              <a:t> Model“ a jeho chování</a:t>
            </a:r>
          </a:p>
          <a:p>
            <a:pPr lvl="0"/>
            <a:r>
              <a:rPr lang="cs-CZ" i="1" noProof="0" dirty="0"/>
              <a:t>„</a:t>
            </a:r>
            <a:r>
              <a:rPr lang="cs-CZ" i="1" noProof="0" dirty="0" err="1"/>
              <a:t>Validation</a:t>
            </a:r>
            <a:r>
              <a:rPr lang="cs-CZ" i="1" noProof="0" dirty="0"/>
              <a:t>“: </a:t>
            </a:r>
            <a:r>
              <a:rPr lang="cs-CZ" noProof="0" dirty="0"/>
              <a:t>proces který ukazuje s jakou přesností oba modely „</a:t>
            </a:r>
            <a:r>
              <a:rPr lang="cs-CZ" noProof="0" dirty="0" err="1"/>
              <a:t>Conceptual</a:t>
            </a:r>
            <a:r>
              <a:rPr lang="cs-CZ" noProof="0" dirty="0"/>
              <a:t> Model“ a „</a:t>
            </a:r>
            <a:r>
              <a:rPr lang="cs-CZ" noProof="0" dirty="0" err="1"/>
              <a:t>Computerized</a:t>
            </a:r>
            <a:r>
              <a:rPr lang="cs-CZ" noProof="0" dirty="0"/>
              <a:t> Model“ odrážejí realitu („Reality“) v podmínkách použití modelů.</a:t>
            </a:r>
          </a:p>
          <a:p>
            <a:pPr lvl="0"/>
            <a:r>
              <a:rPr lang="cs-CZ" i="1" noProof="0" dirty="0"/>
              <a:t>„</a:t>
            </a:r>
            <a:r>
              <a:rPr lang="cs-CZ" i="1" noProof="0" dirty="0" err="1"/>
              <a:t>Qualification</a:t>
            </a:r>
            <a:r>
              <a:rPr lang="cs-CZ" i="1" noProof="0" dirty="0"/>
              <a:t>“ (také „</a:t>
            </a:r>
            <a:r>
              <a:rPr lang="cs-CZ" i="1" noProof="0" dirty="0" err="1"/>
              <a:t>Scientific</a:t>
            </a:r>
            <a:r>
              <a:rPr lang="cs-CZ" i="1" noProof="0" dirty="0"/>
              <a:t> </a:t>
            </a:r>
            <a:r>
              <a:rPr lang="cs-CZ" i="1" noProof="0" dirty="0" err="1"/>
              <a:t>Evaluation</a:t>
            </a:r>
            <a:r>
              <a:rPr lang="cs-CZ" i="1" noProof="0" dirty="0"/>
              <a:t>“): </a:t>
            </a:r>
            <a:r>
              <a:rPr lang="cs-CZ" noProof="0" dirty="0"/>
              <a:t>proces vytváření „</a:t>
            </a:r>
            <a:r>
              <a:rPr lang="cs-CZ" noProof="0" dirty="0" err="1"/>
              <a:t>Conceptual</a:t>
            </a:r>
            <a:r>
              <a:rPr lang="cs-CZ" noProof="0" dirty="0"/>
              <a:t> Model“ na základě znalostí skutečného procesu a zamýšlené aplikace výsledného modelu</a:t>
            </a:r>
            <a:r>
              <a:rPr lang="cs-CZ" noProof="0" dirty="0" smtClean="0"/>
              <a:t>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987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335134" cy="4176464"/>
          </a:xfrm>
        </p:spPr>
      </p:pic>
    </p:spTree>
    <p:extLst>
      <p:ext uri="{BB962C8B-B14F-4D97-AF65-F5344CB8AC3E}">
        <p14:creationId xmlns:p14="http://schemas.microsoft.com/office/powerpoint/2010/main" val="21248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V&amp;V </a:t>
            </a:r>
            <a:r>
              <a:rPr lang="cs-CZ" dirty="0" err="1" smtClean="0"/>
              <a:t>experts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William L. </a:t>
            </a:r>
            <a:r>
              <a:rPr lang="cs-CZ" dirty="0" err="1" smtClean="0"/>
              <a:t>Oberkampf</a:t>
            </a:r>
            <a:r>
              <a:rPr lang="cs-CZ" dirty="0" smtClean="0"/>
              <a:t>, </a:t>
            </a:r>
            <a:r>
              <a:rPr lang="cs-CZ" dirty="0" err="1"/>
              <a:t>Timothy</a:t>
            </a:r>
            <a:r>
              <a:rPr lang="cs-CZ" dirty="0"/>
              <a:t> G. </a:t>
            </a:r>
            <a:r>
              <a:rPr lang="cs-CZ" dirty="0" err="1"/>
              <a:t>Trucano</a:t>
            </a:r>
            <a:endParaRPr lang="cs-CZ" dirty="0" smtClean="0"/>
          </a:p>
          <a:p>
            <a:r>
              <a:rPr lang="cs-CZ" dirty="0" err="1" smtClean="0"/>
              <a:t>Sandia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Laboratories</a:t>
            </a:r>
            <a:r>
              <a:rPr lang="cs-CZ" dirty="0" smtClean="0"/>
              <a:t>, </a:t>
            </a:r>
            <a:r>
              <a:rPr lang="cs-CZ" dirty="0" err="1" smtClean="0"/>
              <a:t>Albuquerque</a:t>
            </a:r>
            <a:r>
              <a:rPr lang="cs-CZ" dirty="0" smtClean="0"/>
              <a:t>, New </a:t>
            </a:r>
            <a:r>
              <a:rPr lang="cs-CZ" dirty="0" err="1" smtClean="0"/>
              <a:t>Mexico</a:t>
            </a:r>
            <a:endParaRPr lang="cs-CZ" dirty="0" smtClean="0"/>
          </a:p>
          <a:p>
            <a:r>
              <a:rPr lang="cs-CZ" dirty="0" smtClean="0"/>
              <a:t>Center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 smtClean="0"/>
          </a:p>
          <a:p>
            <a:pPr lvl="1"/>
            <a:r>
              <a:rPr lang="cs-CZ" dirty="0" err="1" smtClean="0"/>
              <a:t>Computational</a:t>
            </a:r>
            <a:r>
              <a:rPr lang="cs-CZ" dirty="0" smtClean="0"/>
              <a:t> </a:t>
            </a:r>
            <a:r>
              <a:rPr lang="cs-CZ" dirty="0" err="1" smtClean="0"/>
              <a:t>Multiphysics</a:t>
            </a:r>
            <a:endParaRPr lang="cs-CZ" dirty="0" smtClean="0"/>
          </a:p>
          <a:p>
            <a:pPr lvl="1"/>
            <a:r>
              <a:rPr lang="cs-CZ" dirty="0" err="1" smtClean="0"/>
              <a:t>Computational</a:t>
            </a:r>
            <a:r>
              <a:rPr lang="cs-CZ" dirty="0" smtClean="0"/>
              <a:t> </a:t>
            </a:r>
            <a:r>
              <a:rPr lang="cs-CZ" dirty="0" err="1" smtClean="0"/>
              <a:t>Mathematics</a:t>
            </a:r>
            <a:endParaRPr lang="cs-CZ" dirty="0" smtClean="0"/>
          </a:p>
          <a:p>
            <a:pPr lvl="1"/>
            <a:r>
              <a:rPr lang="cs-CZ" dirty="0" smtClean="0"/>
              <a:t>…</a:t>
            </a:r>
          </a:p>
          <a:p>
            <a:pPr lvl="1"/>
            <a:r>
              <a:rPr lang="cs-CZ" dirty="0" err="1" smtClean="0"/>
              <a:t>Validation</a:t>
            </a:r>
            <a:r>
              <a:rPr lang="cs-CZ" dirty="0" smtClean="0"/>
              <a:t> and </a:t>
            </a:r>
            <a:r>
              <a:rPr lang="cs-CZ" dirty="0" err="1" smtClean="0"/>
              <a:t>Uncertainty</a:t>
            </a:r>
            <a:r>
              <a:rPr lang="cs-CZ" dirty="0" smtClean="0"/>
              <a:t> </a:t>
            </a:r>
            <a:r>
              <a:rPr lang="cs-CZ" dirty="0" err="1" smtClean="0"/>
              <a:t>Estimation</a:t>
            </a:r>
            <a:r>
              <a:rPr lang="cs-CZ" dirty="0" smtClean="0"/>
              <a:t> </a:t>
            </a:r>
            <a:r>
              <a:rPr lang="cs-CZ" dirty="0" err="1" smtClean="0"/>
              <a:t>Dept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Optimization</a:t>
            </a:r>
            <a:r>
              <a:rPr lang="cs-CZ" dirty="0" smtClean="0"/>
              <a:t> and </a:t>
            </a:r>
            <a:r>
              <a:rPr lang="cs-CZ" dirty="0" err="1"/>
              <a:t>Uncertainty</a:t>
            </a:r>
            <a:r>
              <a:rPr lang="cs-CZ" dirty="0"/>
              <a:t> </a:t>
            </a:r>
            <a:r>
              <a:rPr lang="cs-CZ" dirty="0" err="1"/>
              <a:t>Estimation</a:t>
            </a:r>
            <a:r>
              <a:rPr lang="cs-CZ" dirty="0"/>
              <a:t> </a:t>
            </a:r>
            <a:r>
              <a:rPr lang="cs-CZ" dirty="0" err="1"/>
              <a:t>Dept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5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Matematické modelování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cs-CZ" b="1" noProof="0" dirty="0" smtClean="0"/>
              <a:t>Realita: </a:t>
            </a:r>
            <a:r>
              <a:rPr lang="cs-CZ" noProof="0" dirty="0"/>
              <a:t>skutečný fyzikální proces skládající se z fyzikálního objektu a podmínek definovaných v určitém rozsahu</a:t>
            </a:r>
            <a:endParaRPr lang="cs-CZ" noProof="0" dirty="0" smtClean="0"/>
          </a:p>
          <a:p>
            <a:r>
              <a:rPr lang="cs-CZ" b="1" noProof="0" dirty="0" smtClean="0"/>
              <a:t>Koncepční model</a:t>
            </a:r>
            <a:r>
              <a:rPr lang="cs-CZ" noProof="0" dirty="0" smtClean="0"/>
              <a:t>: všechny </a:t>
            </a:r>
            <a:r>
              <a:rPr lang="cs-CZ" noProof="0" dirty="0"/>
              <a:t>rovnice, které popisují model na dané úrovni včetně okrajových a </a:t>
            </a:r>
            <a:r>
              <a:rPr lang="cs-CZ" noProof="0" dirty="0" smtClean="0"/>
              <a:t>počátečních </a:t>
            </a:r>
            <a:r>
              <a:rPr lang="cs-CZ" noProof="0" dirty="0"/>
              <a:t>podmínek</a:t>
            </a:r>
            <a:endParaRPr lang="cs-CZ" noProof="0" dirty="0" smtClean="0"/>
          </a:p>
          <a:p>
            <a:r>
              <a:rPr lang="cs-CZ" b="1" noProof="0" dirty="0" smtClean="0"/>
              <a:t>Výpočtový model</a:t>
            </a:r>
            <a:r>
              <a:rPr lang="cs-CZ" noProof="0" dirty="0" smtClean="0"/>
              <a:t>: </a:t>
            </a:r>
            <a:r>
              <a:rPr lang="cs-CZ" noProof="0" dirty="0"/>
              <a:t>implementace </a:t>
            </a:r>
            <a:r>
              <a:rPr lang="cs-CZ" noProof="0" dirty="0" smtClean="0"/>
              <a:t>KM </a:t>
            </a:r>
            <a:r>
              <a:rPr lang="cs-CZ" noProof="0" dirty="0"/>
              <a:t>do prostředí počítače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00200"/>
            <a:ext cx="4823941" cy="362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Verifikace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cs-CZ" b="1" noProof="0" dirty="0" smtClean="0"/>
              <a:t>Verifikace</a:t>
            </a:r>
            <a:r>
              <a:rPr lang="cs-CZ" noProof="0" dirty="0" smtClean="0"/>
              <a:t>: Proces ověření zda implementace modelu správně reprezentuje konceptuální popis modelu a jeho řešení</a:t>
            </a:r>
            <a:endParaRPr lang="cs-CZ" b="1" noProof="0" dirty="0" smtClean="0"/>
          </a:p>
          <a:p>
            <a:r>
              <a:rPr lang="cs-CZ" noProof="0" dirty="0" smtClean="0"/>
              <a:t>Verifikace zabezpečuje, aby výpočtový model je řešen správně a přesně</a:t>
            </a:r>
            <a:endParaRPr lang="cs-CZ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25610"/>
            <a:ext cx="4638555" cy="284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4779" y="5756831"/>
            <a:ext cx="351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Verifikace se zabývá matematikou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Verifikace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noProof="0" dirty="0" smtClean="0"/>
              <a:t>Verifikace kódu</a:t>
            </a:r>
          </a:p>
          <a:p>
            <a:pPr lvl="1"/>
            <a:r>
              <a:rPr lang="cs-CZ" noProof="0" dirty="0" smtClean="0"/>
              <a:t>Chyby zdrojového kódu</a:t>
            </a:r>
          </a:p>
          <a:p>
            <a:pPr lvl="1"/>
            <a:r>
              <a:rPr lang="cs-CZ" noProof="0" dirty="0" smtClean="0"/>
              <a:t>Chyby numerických algoritmů</a:t>
            </a:r>
          </a:p>
          <a:p>
            <a:pPr lvl="1"/>
            <a:r>
              <a:rPr lang="cs-CZ" noProof="0" dirty="0" smtClean="0"/>
              <a:t>Zdokonalení softwaru – „software </a:t>
            </a:r>
            <a:r>
              <a:rPr lang="cs-CZ" noProof="0" dirty="0" err="1" smtClean="0"/>
              <a:t>quality</a:t>
            </a:r>
            <a:r>
              <a:rPr lang="cs-CZ" noProof="0" dirty="0" smtClean="0"/>
              <a:t> </a:t>
            </a:r>
            <a:r>
              <a:rPr lang="cs-CZ" noProof="0" dirty="0" err="1" smtClean="0"/>
              <a:t>assurance</a:t>
            </a:r>
            <a:r>
              <a:rPr lang="cs-CZ" noProof="0" dirty="0" smtClean="0"/>
              <a:t> </a:t>
            </a:r>
            <a:r>
              <a:rPr lang="cs-CZ" noProof="0" dirty="0" err="1" smtClean="0"/>
              <a:t>practices</a:t>
            </a:r>
            <a:r>
              <a:rPr lang="cs-CZ" noProof="0" dirty="0" smtClean="0"/>
              <a:t>“</a:t>
            </a:r>
          </a:p>
          <a:p>
            <a:r>
              <a:rPr lang="cs-CZ" b="1" noProof="0" dirty="0" smtClean="0"/>
              <a:t>Verifikace řešení</a:t>
            </a:r>
          </a:p>
          <a:p>
            <a:pPr lvl="1"/>
            <a:r>
              <a:rPr lang="cs-CZ" noProof="0" dirty="0" smtClean="0"/>
              <a:t>Přesnost vstupních dat pro daný případ</a:t>
            </a:r>
          </a:p>
          <a:p>
            <a:pPr lvl="1"/>
            <a:r>
              <a:rPr lang="cs-CZ" noProof="0" dirty="0" smtClean="0"/>
              <a:t>Odhad chyby řešení</a:t>
            </a:r>
          </a:p>
          <a:p>
            <a:pPr lvl="1"/>
            <a:r>
              <a:rPr lang="cs-CZ" noProof="0" dirty="0" smtClean="0"/>
              <a:t>Přesnost výstupních dat pro daný případ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91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Validace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56792"/>
            <a:ext cx="3826768" cy="4464496"/>
          </a:xfrm>
        </p:spPr>
        <p:txBody>
          <a:bodyPr/>
          <a:lstStyle/>
          <a:p>
            <a:r>
              <a:rPr lang="cs-CZ" b="1" noProof="0" dirty="0" smtClean="0"/>
              <a:t>Validace: </a:t>
            </a:r>
            <a:r>
              <a:rPr lang="cs-CZ" noProof="0" dirty="0" smtClean="0"/>
              <a:t>Proces určení stupně přesné reprezentace reality ve smyslu požadovaného použití modelu</a:t>
            </a:r>
          </a:p>
          <a:p>
            <a:r>
              <a:rPr lang="cs-CZ" noProof="0" dirty="0" smtClean="0"/>
              <a:t>Validace by měla dokázat, že matematický model přesně odráží experimentální data</a:t>
            </a:r>
            <a:endParaRPr lang="cs-CZ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96" y="1354150"/>
            <a:ext cx="4752528" cy="418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76301" y="5751942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Validace se zabývá fyzikou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Validace matematického modelu</a:t>
            </a:r>
            <a:endParaRPr lang="cs-CZ" noProof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00808"/>
            <a:ext cx="7164288" cy="40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Metriky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noProof="0" dirty="0">
                <a:solidFill>
                  <a:srgbClr val="00B050"/>
                </a:solidFill>
              </a:rPr>
              <a:t>Kvalitativní</a:t>
            </a:r>
            <a:r>
              <a:rPr lang="cs-CZ" noProof="0" dirty="0">
                <a:solidFill>
                  <a:srgbClr val="00B050"/>
                </a:solidFill>
              </a:rPr>
              <a:t> </a:t>
            </a:r>
            <a:r>
              <a:rPr lang="cs-CZ" noProof="0" dirty="0" smtClean="0"/>
              <a:t>metriky</a:t>
            </a:r>
          </a:p>
          <a:p>
            <a:pPr lvl="1"/>
            <a:r>
              <a:rPr lang="cs-CZ" noProof="0" dirty="0"/>
              <a:t>Velikost a tvar </a:t>
            </a:r>
            <a:r>
              <a:rPr lang="cs-CZ" b="1" noProof="0" dirty="0"/>
              <a:t>smykové oblasti</a:t>
            </a:r>
            <a:endParaRPr lang="cs-CZ" noProof="0" dirty="0"/>
          </a:p>
          <a:p>
            <a:pPr lvl="1"/>
            <a:r>
              <a:rPr lang="cs-CZ" noProof="0" dirty="0"/>
              <a:t>Tloušťka </a:t>
            </a:r>
            <a:r>
              <a:rPr lang="cs-CZ" b="1" noProof="0" dirty="0"/>
              <a:t>MV</a:t>
            </a:r>
            <a:endParaRPr lang="cs-CZ" noProof="0" dirty="0"/>
          </a:p>
          <a:p>
            <a:pPr lvl="1"/>
            <a:r>
              <a:rPr lang="cs-CZ" noProof="0" dirty="0"/>
              <a:t>Geometrie </a:t>
            </a:r>
            <a:r>
              <a:rPr lang="cs-CZ" b="1" noProof="0" dirty="0"/>
              <a:t>úplavu</a:t>
            </a:r>
            <a:endParaRPr lang="cs-CZ" noProof="0" dirty="0"/>
          </a:p>
          <a:p>
            <a:pPr lvl="1"/>
            <a:r>
              <a:rPr lang="cs-CZ" noProof="0" dirty="0"/>
              <a:t>Poloha odtržení </a:t>
            </a:r>
            <a:r>
              <a:rPr lang="cs-CZ" b="1" noProof="0" dirty="0"/>
              <a:t>MV</a:t>
            </a:r>
            <a:endParaRPr lang="cs-CZ" noProof="0" dirty="0"/>
          </a:p>
          <a:p>
            <a:pPr lvl="1"/>
            <a:r>
              <a:rPr lang="cs-CZ" noProof="0" dirty="0"/>
              <a:t>Poloha </a:t>
            </a:r>
            <a:r>
              <a:rPr lang="cs-CZ" noProof="0" dirty="0" err="1"/>
              <a:t>znovupřilnutí</a:t>
            </a:r>
            <a:r>
              <a:rPr lang="cs-CZ" noProof="0" dirty="0"/>
              <a:t> </a:t>
            </a:r>
            <a:r>
              <a:rPr lang="cs-CZ" b="1" noProof="0" dirty="0"/>
              <a:t>MV</a:t>
            </a:r>
            <a:endParaRPr lang="cs-CZ" noProof="0" dirty="0"/>
          </a:p>
          <a:p>
            <a:pPr lvl="1"/>
            <a:r>
              <a:rPr lang="cs-CZ" noProof="0" dirty="0"/>
              <a:t>Oblast přechodu </a:t>
            </a:r>
            <a:r>
              <a:rPr lang="cs-CZ" b="1" noProof="0" dirty="0"/>
              <a:t>MV</a:t>
            </a:r>
            <a:r>
              <a:rPr lang="cs-CZ" noProof="0" dirty="0"/>
              <a:t> do turbulence</a:t>
            </a:r>
          </a:p>
          <a:p>
            <a:pPr lvl="1"/>
            <a:r>
              <a:rPr lang="cs-CZ" noProof="0" dirty="0"/>
              <a:t>Význačné </a:t>
            </a:r>
            <a:r>
              <a:rPr lang="cs-CZ" b="1" noProof="0" dirty="0" smtClean="0"/>
              <a:t>frekvence</a:t>
            </a:r>
            <a:endParaRPr lang="cs-CZ" noProof="0" dirty="0" smtClean="0"/>
          </a:p>
          <a:p>
            <a:r>
              <a:rPr lang="cs-CZ" b="1" noProof="0" dirty="0" smtClean="0">
                <a:solidFill>
                  <a:srgbClr val="00B050"/>
                </a:solidFill>
              </a:rPr>
              <a:t>Kvantitativní</a:t>
            </a:r>
            <a:r>
              <a:rPr lang="cs-CZ" noProof="0" dirty="0" smtClean="0">
                <a:solidFill>
                  <a:srgbClr val="00B050"/>
                </a:solidFill>
              </a:rPr>
              <a:t> </a:t>
            </a:r>
            <a:r>
              <a:rPr lang="cs-CZ" noProof="0" dirty="0" smtClean="0"/>
              <a:t>metriky</a:t>
            </a:r>
          </a:p>
          <a:p>
            <a:pPr lvl="1"/>
            <a:r>
              <a:rPr lang="cs-CZ" b="1" noProof="0" dirty="0" smtClean="0"/>
              <a:t>Rychlosti</a:t>
            </a:r>
            <a:r>
              <a:rPr lang="cs-CZ" noProof="0" dirty="0" smtClean="0"/>
              <a:t> </a:t>
            </a:r>
            <a:r>
              <a:rPr lang="cs-CZ" noProof="0" dirty="0"/>
              <a:t>ve vybraných bodech v prostoru</a:t>
            </a:r>
          </a:p>
          <a:p>
            <a:pPr lvl="1"/>
            <a:r>
              <a:rPr lang="cs-CZ" b="1" noProof="0" dirty="0"/>
              <a:t>Tlaky</a:t>
            </a:r>
            <a:r>
              <a:rPr lang="cs-CZ" noProof="0" dirty="0"/>
              <a:t> ve vybraných bodech v prostoru</a:t>
            </a:r>
            <a:endParaRPr lang="cs-CZ" noProof="0" dirty="0" smtClean="0"/>
          </a:p>
          <a:p>
            <a:r>
              <a:rPr lang="cs-CZ" b="1" noProof="0" dirty="0">
                <a:solidFill>
                  <a:srgbClr val="00B050"/>
                </a:solidFill>
              </a:rPr>
              <a:t>Integrální</a:t>
            </a:r>
            <a:r>
              <a:rPr lang="cs-CZ" noProof="0" dirty="0">
                <a:solidFill>
                  <a:srgbClr val="00B050"/>
                </a:solidFill>
              </a:rPr>
              <a:t> </a:t>
            </a:r>
            <a:r>
              <a:rPr lang="cs-CZ" noProof="0" dirty="0" smtClean="0"/>
              <a:t>metriky</a:t>
            </a:r>
          </a:p>
          <a:p>
            <a:pPr lvl="1"/>
            <a:r>
              <a:rPr lang="cs-CZ" noProof="0" dirty="0"/>
              <a:t>Celkové tlakové (energetické) </a:t>
            </a:r>
            <a:r>
              <a:rPr lang="cs-CZ" b="1" noProof="0" dirty="0"/>
              <a:t>ztráty</a:t>
            </a:r>
            <a:endParaRPr lang="cs-CZ" noProof="0" dirty="0"/>
          </a:p>
          <a:p>
            <a:pPr lvl="1"/>
            <a:r>
              <a:rPr lang="cs-CZ" b="1" noProof="0" dirty="0"/>
              <a:t>Síly</a:t>
            </a:r>
            <a:r>
              <a:rPr lang="cs-CZ" noProof="0" dirty="0"/>
              <a:t> na </a:t>
            </a:r>
            <a:r>
              <a:rPr lang="cs-CZ" noProof="0" dirty="0" smtClean="0"/>
              <a:t>těleso</a:t>
            </a:r>
            <a:endParaRPr lang="cs-CZ" noProof="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90781" y="2517212"/>
            <a:ext cx="112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Nutná 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podmínka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56088" y="4460187"/>
            <a:ext cx="1038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Kalibrace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44208" y="5373216"/>
            <a:ext cx="176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Nedostatečné !!!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8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 smtClean="0"/>
              <a:t>Kvalitativní validace</a:t>
            </a:r>
            <a:endParaRPr lang="cs-CZ" noProof="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464496" cy="28751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27584" y="4176671"/>
            <a:ext cx="9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Re = 10</a:t>
            </a:r>
            <a:r>
              <a:rPr lang="cs-CZ" baseline="30000" dirty="0" smtClean="0">
                <a:solidFill>
                  <a:srgbClr val="00B050"/>
                </a:solidFill>
              </a:rPr>
              <a:t>4</a:t>
            </a:r>
            <a:endParaRPr lang="cs-CZ" baseline="30000" dirty="0">
              <a:solidFill>
                <a:srgbClr val="00B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131840" y="4176671"/>
            <a:ext cx="9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Re = 10</a:t>
            </a:r>
            <a:r>
              <a:rPr lang="cs-CZ" baseline="30000" dirty="0" smtClean="0">
                <a:solidFill>
                  <a:schemeClr val="accent1"/>
                </a:solidFill>
              </a:rPr>
              <a:t>6</a:t>
            </a:r>
            <a:endParaRPr lang="cs-CZ" baseline="30000" dirty="0">
              <a:solidFill>
                <a:schemeClr val="accent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3" y="3068960"/>
            <a:ext cx="4933357" cy="3236282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8993144" y="497774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7642056" y="4752229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646992" y="3068960"/>
            <a:ext cx="1224136" cy="0"/>
          </a:xfrm>
          <a:prstGeom prst="line">
            <a:avLst/>
          </a:prstGeom>
          <a:ln w="508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086120" y="2706327"/>
            <a:ext cx="1224136" cy="0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8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847</Words>
  <Application>Microsoft Office PowerPoint</Application>
  <PresentationFormat>Předvádění na obrazovce (4:3)</PresentationFormat>
  <Paragraphs>152</Paragraphs>
  <Slides>26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Myriad Pro</vt:lpstr>
      <vt:lpstr>Times New Roman</vt:lpstr>
      <vt:lpstr>Wingdings</vt:lpstr>
      <vt:lpstr>Wingdings 3</vt:lpstr>
      <vt:lpstr>1_Motiv sady Office</vt:lpstr>
      <vt:lpstr>Prezentace aplikace PowerPoint</vt:lpstr>
      <vt:lpstr>Motivace</vt:lpstr>
      <vt:lpstr>Matematické modelování</vt:lpstr>
      <vt:lpstr>Verifikace</vt:lpstr>
      <vt:lpstr>Verifikace</vt:lpstr>
      <vt:lpstr>Validace</vt:lpstr>
      <vt:lpstr>Validace matematického modelu</vt:lpstr>
      <vt:lpstr>Metriky</vt:lpstr>
      <vt:lpstr>Kvalitativní validace</vt:lpstr>
      <vt:lpstr>Kvalitativní x kvantitativní metrika</vt:lpstr>
      <vt:lpstr>Metriky</vt:lpstr>
      <vt:lpstr>Metrika</vt:lpstr>
      <vt:lpstr>Nejistoty validace</vt:lpstr>
      <vt:lpstr>Validační experiment</vt:lpstr>
      <vt:lpstr>Klasický vs. Validační experiment</vt:lpstr>
      <vt:lpstr>Příklad</vt:lpstr>
      <vt:lpstr>Ahmed Body – definice </vt:lpstr>
      <vt:lpstr>AB simulace</vt:lpstr>
      <vt:lpstr>AB simulace</vt:lpstr>
      <vt:lpstr>Aerodynamika AB</vt:lpstr>
      <vt:lpstr>CFD skutečného případu</vt:lpstr>
      <vt:lpstr>Závěrečné poznámky (V&amp;V Committee)</vt:lpstr>
      <vt:lpstr>Poděkování</vt:lpstr>
      <vt:lpstr>Slovník</vt:lpstr>
      <vt:lpstr>Software quality assurance</vt:lpstr>
      <vt:lpstr>V&amp;V experts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 Červenková</dc:creator>
  <cp:lastModifiedBy>tata</cp:lastModifiedBy>
  <cp:revision>76</cp:revision>
  <dcterms:created xsi:type="dcterms:W3CDTF">2016-08-31T18:22:04Z</dcterms:created>
  <dcterms:modified xsi:type="dcterms:W3CDTF">2017-10-18T03:31:43Z</dcterms:modified>
</cp:coreProperties>
</file>