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333" r:id="rId3"/>
    <p:sldId id="334" r:id="rId4"/>
    <p:sldId id="335" r:id="rId5"/>
    <p:sldId id="353" r:id="rId6"/>
    <p:sldId id="338" r:id="rId7"/>
    <p:sldId id="358" r:id="rId8"/>
    <p:sldId id="366" r:id="rId9"/>
    <p:sldId id="361" r:id="rId10"/>
    <p:sldId id="363" r:id="rId11"/>
    <p:sldId id="319" r:id="rId12"/>
    <p:sldId id="320" r:id="rId13"/>
    <p:sldId id="322" r:id="rId14"/>
    <p:sldId id="321" r:id="rId15"/>
    <p:sldId id="324" r:id="rId16"/>
    <p:sldId id="337" r:id="rId17"/>
    <p:sldId id="323" r:id="rId18"/>
    <p:sldId id="339" r:id="rId19"/>
    <p:sldId id="325" r:id="rId20"/>
    <p:sldId id="360" r:id="rId21"/>
    <p:sldId id="352" r:id="rId22"/>
    <p:sldId id="340" r:id="rId23"/>
    <p:sldId id="362" r:id="rId24"/>
    <p:sldId id="355" r:id="rId25"/>
    <p:sldId id="326" r:id="rId26"/>
    <p:sldId id="365" r:id="rId27"/>
    <p:sldId id="327" r:id="rId28"/>
    <p:sldId id="368" r:id="rId29"/>
    <p:sldId id="367" r:id="rId30"/>
    <p:sldId id="347" r:id="rId31"/>
    <p:sldId id="341" r:id="rId32"/>
    <p:sldId id="328" r:id="rId33"/>
    <p:sldId id="329" r:id="rId34"/>
    <p:sldId id="331" r:id="rId35"/>
    <p:sldId id="330" r:id="rId36"/>
    <p:sldId id="332" r:id="rId37"/>
    <p:sldId id="342" r:id="rId38"/>
    <p:sldId id="343" r:id="rId39"/>
    <p:sldId id="344" r:id="rId40"/>
    <p:sldId id="345" r:id="rId41"/>
    <p:sldId id="346" r:id="rId42"/>
    <p:sldId id="348" r:id="rId43"/>
    <p:sldId id="349" r:id="rId44"/>
    <p:sldId id="350" r:id="rId45"/>
    <p:sldId id="351" r:id="rId46"/>
    <p:sldId id="354" r:id="rId47"/>
    <p:sldId id="356" r:id="rId48"/>
    <p:sldId id="357" r:id="rId49"/>
    <p:sldId id="369" r:id="rId50"/>
    <p:sldId id="370" r:id="rId51"/>
    <p:sldId id="371" r:id="rId52"/>
    <p:sldId id="372" r:id="rId53"/>
    <p:sldId id="373" r:id="rId54"/>
    <p:sldId id="374" r:id="rId55"/>
    <p:sldId id="375" r:id="rId56"/>
    <p:sldId id="376" r:id="rId57"/>
    <p:sldId id="364" r:id="rId5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31"/>
  </p:normalViewPr>
  <p:slideViewPr>
    <p:cSldViewPr>
      <p:cViewPr varScale="1">
        <p:scale>
          <a:sx n="101" d="100"/>
          <a:sy n="101" d="100"/>
        </p:scale>
        <p:origin x="131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5" Type="http://schemas.openxmlformats.org/officeDocument/2006/relationships/image" Target="../media/image40.wmf"/><Relationship Id="rId4" Type="http://schemas.openxmlformats.org/officeDocument/2006/relationships/image" Target="../media/image3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4" Type="http://schemas.openxmlformats.org/officeDocument/2006/relationships/image" Target="../media/image4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562AFA-D662-4E15-A094-C6B619A44995}" type="datetimeFigureOut">
              <a:rPr lang="cs-CZ" smtClean="0"/>
              <a:t>4.9.2024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EAD9E2-71FA-4211-B0DD-C0952ADCEA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0905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D9E2-71FA-4211-B0DD-C0952ADCEA94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12427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D9E2-71FA-4211-B0DD-C0952ADCEA94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7986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D9E2-71FA-4211-B0DD-C0952ADCEA94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11191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D9E2-71FA-4211-B0DD-C0952ADCEA94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9844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D9E2-71FA-4211-B0DD-C0952ADCEA94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3231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D9E2-71FA-4211-B0DD-C0952ADCEA94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79768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D9E2-71FA-4211-B0DD-C0952ADCEA94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99027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D9E2-71FA-4211-B0DD-C0952ADCEA94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47076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D9E2-71FA-4211-B0DD-C0952ADCEA94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96020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D9E2-71FA-4211-B0DD-C0952ADCEA94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00528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D9E2-71FA-4211-B0DD-C0952ADCEA94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0908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D9E2-71FA-4211-B0DD-C0952ADCEA94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46933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D9E2-71FA-4211-B0DD-C0952ADCEA94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90541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D9E2-71FA-4211-B0DD-C0952ADCEA94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83621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D9E2-71FA-4211-B0DD-C0952ADCEA94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95214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D9E2-71FA-4211-B0DD-C0952ADCEA94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9386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D9E2-71FA-4211-B0DD-C0952ADCEA94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08223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D9E2-71FA-4211-B0DD-C0952ADCEA94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06387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D9E2-71FA-4211-B0DD-C0952ADCEA94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06874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D9E2-71FA-4211-B0DD-C0952ADCEA94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86050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D9E2-71FA-4211-B0DD-C0952ADCEA94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20022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D9E2-71FA-4211-B0DD-C0952ADCEA94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4104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D9E2-71FA-4211-B0DD-C0952ADCEA94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49201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D9E2-71FA-4211-B0DD-C0952ADCEA94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93772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D9E2-71FA-4211-B0DD-C0952ADCEA94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87334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D9E2-71FA-4211-B0DD-C0952ADCEA94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65151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D9E2-71FA-4211-B0DD-C0952ADCEA94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73739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D9E2-71FA-4211-B0DD-C0952ADCEA94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1429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D9E2-71FA-4211-B0DD-C0952ADCEA94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71085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D9E2-71FA-4211-B0DD-C0952ADCEA94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30791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D9E2-71FA-4211-B0DD-C0952ADCEA94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26772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D9E2-71FA-4211-B0DD-C0952ADCEA94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60966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D9E2-71FA-4211-B0DD-C0952ADCEA94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4881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D9E2-71FA-4211-B0DD-C0952ADCEA94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88403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D9E2-71FA-4211-B0DD-C0952ADCEA94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69628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D9E2-71FA-4211-B0DD-C0952ADCEA94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27083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D9E2-71FA-4211-B0DD-C0952ADCEA94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5923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D9E2-71FA-4211-B0DD-C0952ADCEA94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03024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D9E2-71FA-4211-B0DD-C0952ADCEA94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719897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D9E2-71FA-4211-B0DD-C0952ADCEA94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063753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D9E2-71FA-4211-B0DD-C0952ADCEA94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09229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D9E2-71FA-4211-B0DD-C0952ADCEA94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963379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D9E2-71FA-4211-B0DD-C0952ADCEA94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915793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D9E2-71FA-4211-B0DD-C0952ADCEA94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7233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D9E2-71FA-4211-B0DD-C0952ADCEA94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742550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D9E2-71FA-4211-B0DD-C0952ADCEA94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257000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D9E2-71FA-4211-B0DD-C0952ADCEA94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279724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D9E2-71FA-4211-B0DD-C0952ADCEA94}" type="slidenum">
              <a:rPr lang="cs-CZ" smtClean="0"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292123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D9E2-71FA-4211-B0DD-C0952ADCEA94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856131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D9E2-71FA-4211-B0DD-C0952ADCEA94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832114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D9E2-71FA-4211-B0DD-C0952ADCEA94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233748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D9E2-71FA-4211-B0DD-C0952ADCEA94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095788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D9E2-71FA-4211-B0DD-C0952ADCEA94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7445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D9E2-71FA-4211-B0DD-C0952ADCEA94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8675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D9E2-71FA-4211-B0DD-C0952ADCEA94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5302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D9E2-71FA-4211-B0DD-C0952ADCEA94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5409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D9E2-71FA-4211-B0DD-C0952ADCEA94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6392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82E10-1953-4D53-AD6F-7C26D629F6D2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E48B3-29B1-4A8F-927B-56B5193E4A93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C77CF-D9D9-445B-A5B1-7CC7B800D677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5349-D320-4C5F-B125-3D828ED5296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78E54-FCD4-44F7-B995-55FF1C52E4AE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5E910-0C9C-4E65-82B8-5DB9548D45EE}" type="datetime1">
              <a:rPr lang="cs-CZ" smtClean="0"/>
              <a:t>4.9.2024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C6202-A0AB-4E5B-9C23-A06632BE3C34}" type="datetime1">
              <a:rPr lang="cs-CZ" smtClean="0"/>
              <a:t>4.9.2024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F7C5-0CD0-430D-9FF9-B44A631A24E9}" type="datetime1">
              <a:rPr lang="cs-CZ" smtClean="0"/>
              <a:t>4.9.2024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DCBF3-4527-4198-8209-FE1A79457679}" type="datetime1">
              <a:rPr lang="cs-CZ" smtClean="0"/>
              <a:t>4.9.2024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BF8A9-BD84-43D0-B372-B96CD75554BD}" type="datetime1">
              <a:rPr lang="cs-CZ" smtClean="0"/>
              <a:t>4.9.2024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4B9DC-E74D-4514-92F9-16FC20B9F9AE}" type="datetime1">
              <a:rPr lang="cs-CZ" smtClean="0"/>
              <a:t>4.9.2024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BF46A-1452-482C-82BF-BB0F153E8D0A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0D4C4-7158-4BB2-8098-2D687DD085CD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home.zcu.cz/~uruba/vyuka/MTII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13" Type="http://schemas.openxmlformats.org/officeDocument/2006/relationships/oleObject" Target="../embeddings/oleObject5.bin"/><Relationship Id="rId3" Type="http://schemas.openxmlformats.org/officeDocument/2006/relationships/notesSlide" Target="../notesSlides/notesSlide23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3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8.wmf"/><Relationship Id="rId4" Type="http://schemas.openxmlformats.org/officeDocument/2006/relationships/image" Target="../media/image41.emf"/><Relationship Id="rId9" Type="http://schemas.openxmlformats.org/officeDocument/2006/relationships/oleObject" Target="../embeddings/oleObject3.bin"/><Relationship Id="rId14" Type="http://schemas.openxmlformats.org/officeDocument/2006/relationships/image" Target="../media/image40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notesSlide" Target="../notesSlides/notesSlide25.xml"/><Relationship Id="rId7" Type="http://schemas.openxmlformats.org/officeDocument/2006/relationships/oleObject" Target="../embeddings/oleObject7.bin"/><Relationship Id="rId12" Type="http://schemas.openxmlformats.org/officeDocument/2006/relationships/image" Target="../media/image4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4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0" Type="http://schemas.openxmlformats.org/officeDocument/2006/relationships/image" Target="../media/image46.wmf"/><Relationship Id="rId4" Type="http://schemas.openxmlformats.org/officeDocument/2006/relationships/image" Target="../media/image48.emf"/><Relationship Id="rId9" Type="http://schemas.openxmlformats.org/officeDocument/2006/relationships/oleObject" Target="../embeddings/oleObject8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0.png"/><Relationship Id="rId4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1.png"/><Relationship Id="rId4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2.png"/><Relationship Id="rId4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83.png"/><Relationship Id="rId4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84.png"/><Relationship Id="rId4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85.png"/><Relationship Id="rId4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86.png"/><Relationship Id="rId4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85.png"/><Relationship Id="rId4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mtClean="0"/>
              <a:t>Obtékání těles I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Prof. Václav </a:t>
            </a:r>
            <a:r>
              <a:rPr lang="cs-CZ" dirty="0" smtClean="0"/>
              <a:t>Uruba</a:t>
            </a:r>
          </a:p>
          <a:p>
            <a:r>
              <a:rPr lang="cs-CZ" sz="2400">
                <a:hlinkClick r:id="rId3"/>
              </a:rPr>
              <a:t>http://home.zcu.cz/~</a:t>
            </a:r>
            <a:r>
              <a:rPr lang="cs-CZ" sz="2400">
                <a:hlinkClick r:id="rId3"/>
              </a:rPr>
              <a:t>uruba/vyuka/MTII</a:t>
            </a:r>
            <a:r>
              <a:rPr lang="cs-CZ" sz="2400" smtClean="0">
                <a:hlinkClick r:id="rId3"/>
              </a:rPr>
              <a:t>/</a:t>
            </a:r>
            <a:r>
              <a:rPr lang="cs-CZ" sz="2400" smtClean="0"/>
              <a:t> </a:t>
            </a:r>
            <a:endParaRPr lang="cs-CZ" sz="24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588A-8A68-4ED3-806C-1F0170AC5F68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1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5349-D320-4C5F-B125-3D828ED5296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10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1329238"/>
            <a:ext cx="4501768" cy="506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79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Obtékání válce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5349-D320-4C5F-B125-3D828ED5296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11</a:t>
            </a:fld>
            <a:endParaRPr lang="cs-CZ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76274" y="1685131"/>
            <a:ext cx="5991451" cy="43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81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Obtékání </a:t>
            </a:r>
            <a:r>
              <a:rPr lang="cs-CZ" dirty="0" smtClean="0"/>
              <a:t>válce – nevazké </a:t>
            </a:r>
            <a:endParaRPr lang="cs-CZ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64712" y="3490864"/>
            <a:ext cx="4518976" cy="1968500"/>
          </a:xfrm>
          <a:prstGeom prst="rect">
            <a:avLst/>
          </a:prstGeo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5349-D320-4C5F-B125-3D828ED5296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12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775" y="2708920"/>
            <a:ext cx="1574025" cy="4572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0647" y="1201884"/>
            <a:ext cx="4164263" cy="234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1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Válec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5349-D320-4C5F-B125-3D828ED5296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13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00200"/>
            <a:ext cx="7971676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39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Válec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5349-D320-4C5F-B125-3D828ED5296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14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1514027"/>
            <a:ext cx="5075188" cy="481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5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Válec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5349-D320-4C5F-B125-3D828ED5296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15</a:t>
            </a:fld>
            <a:endParaRPr lang="cs-CZ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17749" y="1640681"/>
            <a:ext cx="7108501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5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Odpor </a:t>
            </a:r>
            <a:endParaRPr lang="cs-CZ" dirty="0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570532"/>
            <a:ext cx="4743450" cy="2181225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5349-D320-4C5F-B125-3D828ED5296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16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516" y="2058263"/>
            <a:ext cx="1599413" cy="40861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3904652"/>
            <a:ext cx="4584983" cy="212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9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Válec - Strouhal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5349-D320-4C5F-B125-3D828ED5296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17</a:t>
            </a:fld>
            <a:endParaRPr lang="cs-CZ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25499" y="2364581"/>
            <a:ext cx="6093001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0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Strouhalovo číslo</a:t>
            </a:r>
            <a:endParaRPr lang="cs-CZ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197" y="2991502"/>
            <a:ext cx="5627928" cy="3105292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5349-D320-4C5F-B125-3D828ED5296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18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013" y="2276872"/>
            <a:ext cx="1801132" cy="25090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2699203"/>
            <a:ext cx="2082038" cy="58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32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Koule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5349-D320-4C5F-B125-3D828ED5296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19</a:t>
            </a:fld>
            <a:endParaRPr lang="cs-CZ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19308" y="1600200"/>
            <a:ext cx="6105383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0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Tlaky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5349-D320-4C5F-B125-3D828ED5296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2</a:t>
            </a:fld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7552" y="1722309"/>
            <a:ext cx="2232248" cy="99777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71" y="2898951"/>
            <a:ext cx="4036637" cy="201772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4" y="3212976"/>
            <a:ext cx="4080000" cy="184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36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Koule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5349-D320-4C5F-B125-3D828ED5296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20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47" y="1582688"/>
            <a:ext cx="5414105" cy="370366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1595" y="2619687"/>
            <a:ext cx="5194780" cy="352398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5440" y="1572766"/>
            <a:ext cx="2501360" cy="864941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6300192" y="2326763"/>
            <a:ext cx="2127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Bezrozměrový odpor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996244" y="1223816"/>
            <a:ext cx="1844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Součinitel odporu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861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Koule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5349-D320-4C5F-B125-3D828ED52965}" type="datetime1">
              <a:rPr lang="cs-CZ" smtClean="0"/>
              <a:t>4.9.2024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21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894070"/>
            <a:ext cx="2672860" cy="357301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1844824"/>
            <a:ext cx="2709699" cy="3622262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691680" y="5650336"/>
            <a:ext cx="5553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Podkritické</a:t>
            </a:r>
            <a:r>
              <a:rPr lang="cs-CZ" dirty="0" smtClean="0"/>
              <a:t> obtékání                            Nadkritické obtékání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0416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Koule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5349-D320-4C5F-B125-3D828ED5296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22</a:t>
            </a:fld>
            <a:endParaRPr lang="cs-CZ"/>
          </a:p>
        </p:txBody>
      </p:sp>
      <p:pic>
        <p:nvPicPr>
          <p:cNvPr id="11" name="Zástupný symbol pro obsah 10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7" y="1196752"/>
            <a:ext cx="4117843" cy="4117843"/>
          </a:xfrm>
        </p:spPr>
      </p:pic>
      <p:pic>
        <p:nvPicPr>
          <p:cNvPr id="9" name="Zástupný symbol pro obsah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524" y="1577760"/>
            <a:ext cx="314576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30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Koule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5349-D320-4C5F-B125-3D828ED5296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23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988840"/>
            <a:ext cx="3757351" cy="3578581"/>
          </a:xfrm>
          <a:prstGeom prst="rect">
            <a:avLst/>
          </a:prstGeom>
        </p:spPr>
      </p:pic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9469273"/>
              </p:ext>
            </p:extLst>
          </p:nvPr>
        </p:nvGraphicFramePr>
        <p:xfrm>
          <a:off x="5372160" y="2420888"/>
          <a:ext cx="1295280" cy="380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Equation" r:id="rId5" imgW="647640" imgH="190440" progId="Equation.DSMT4">
                  <p:embed/>
                </p:oleObj>
              </mc:Choice>
              <mc:Fallback>
                <p:oleObj name="Equation" r:id="rId5" imgW="64764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72160" y="2420888"/>
                        <a:ext cx="1295280" cy="3808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4356143"/>
              </p:ext>
            </p:extLst>
          </p:nvPr>
        </p:nvGraphicFramePr>
        <p:xfrm>
          <a:off x="5380813" y="2914431"/>
          <a:ext cx="990600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Equation" r:id="rId7" imgW="495000" imgH="355320" progId="Equation.DSMT4">
                  <p:embed/>
                </p:oleObj>
              </mc:Choice>
              <mc:Fallback>
                <p:oleObj name="Equation" r:id="rId7" imgW="4950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380813" y="2914431"/>
                        <a:ext cx="990600" cy="708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6333630"/>
              </p:ext>
            </p:extLst>
          </p:nvPr>
        </p:nvGraphicFramePr>
        <p:xfrm>
          <a:off x="5355413" y="3866388"/>
          <a:ext cx="2032000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Equation" r:id="rId9" imgW="1015920" imgH="380880" progId="Equation.DSMT4">
                  <p:embed/>
                </p:oleObj>
              </mc:Choice>
              <mc:Fallback>
                <p:oleObj name="Equation" r:id="rId9" imgW="101592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355413" y="3866388"/>
                        <a:ext cx="2032000" cy="758825"/>
                      </a:xfrm>
                      <a:prstGeom prst="rect">
                        <a:avLst/>
                      </a:prstGeom>
                      <a:ln w="2540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2052301"/>
              </p:ext>
            </p:extLst>
          </p:nvPr>
        </p:nvGraphicFramePr>
        <p:xfrm>
          <a:off x="5397500" y="5146675"/>
          <a:ext cx="1244600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Equation" r:id="rId11" imgW="622080" imgH="368280" progId="Equation.DSMT4">
                  <p:embed/>
                </p:oleObj>
              </mc:Choice>
              <mc:Fallback>
                <p:oleObj name="Equation" r:id="rId11" imgW="62208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397500" y="5146675"/>
                        <a:ext cx="1244600" cy="733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k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9795979"/>
              </p:ext>
            </p:extLst>
          </p:nvPr>
        </p:nvGraphicFramePr>
        <p:xfrm>
          <a:off x="6667440" y="5374480"/>
          <a:ext cx="381000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" name="Equation" r:id="rId13" imgW="190440" imgH="139680" progId="Equation.DSMT4">
                  <p:embed/>
                </p:oleObj>
              </mc:Choice>
              <mc:Fallback>
                <p:oleObj name="Equation" r:id="rId13" imgW="190440" imgH="13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667440" y="5374480"/>
                        <a:ext cx="381000" cy="277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950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Koule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5349-D320-4C5F-B125-3D828ED5296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24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1417638"/>
            <a:ext cx="3401926" cy="498717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07031"/>
            <a:ext cx="5484676" cy="32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8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Koule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Stokesovo</a:t>
            </a:r>
            <a:r>
              <a:rPr lang="cs-CZ" dirty="0" smtClean="0"/>
              <a:t> proudění – setrvačné síly se zanedbávají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5349-D320-4C5F-B125-3D828ED5296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25</a:t>
            </a:fld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952" y="2708920"/>
            <a:ext cx="3960451" cy="280670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9484511"/>
              </p:ext>
            </p:extLst>
          </p:nvPr>
        </p:nvGraphicFramePr>
        <p:xfrm>
          <a:off x="699567" y="2852936"/>
          <a:ext cx="3198813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Equation" r:id="rId5" imgW="1574640" imgH="457200" progId="Equation.DSMT4">
                  <p:embed/>
                </p:oleObj>
              </mc:Choice>
              <mc:Fallback>
                <p:oleObj name="Equation" r:id="rId5" imgW="157464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567" y="2852936"/>
                        <a:ext cx="3198813" cy="91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ymbol „Zákaz“ 9"/>
          <p:cNvSpPr/>
          <p:nvPr/>
        </p:nvSpPr>
        <p:spPr>
          <a:xfrm>
            <a:off x="457200" y="2852936"/>
            <a:ext cx="978201" cy="1010245"/>
          </a:xfrm>
          <a:prstGeom prst="noSmoking">
            <a:avLst/>
          </a:prstGeom>
          <a:solidFill>
            <a:srgbClr val="FF00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graphicFrame>
        <p:nvGraphicFramePr>
          <p:cNvPr id="1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9731504"/>
              </p:ext>
            </p:extLst>
          </p:nvPr>
        </p:nvGraphicFramePr>
        <p:xfrm>
          <a:off x="914043" y="4020840"/>
          <a:ext cx="1522413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Equation" r:id="rId7" imgW="749160" imgH="203040" progId="Equation.DSMT4">
                  <p:embed/>
                </p:oleObj>
              </mc:Choice>
              <mc:Fallback>
                <p:oleObj name="Equation" r:id="rId7" imgW="74916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043" y="4020840"/>
                        <a:ext cx="1522413" cy="407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6752117"/>
              </p:ext>
            </p:extLst>
          </p:nvPr>
        </p:nvGraphicFramePr>
        <p:xfrm>
          <a:off x="538823" y="4507832"/>
          <a:ext cx="3095625" cy="1173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Equation" r:id="rId9" imgW="1523880" imgH="583920" progId="Equation.DSMT4">
                  <p:embed/>
                </p:oleObj>
              </mc:Choice>
              <mc:Fallback>
                <p:oleObj name="Equation" r:id="rId9" imgW="1523880" imgH="583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823" y="4507832"/>
                        <a:ext cx="3095625" cy="1173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6770473"/>
              </p:ext>
            </p:extLst>
          </p:nvPr>
        </p:nvGraphicFramePr>
        <p:xfrm>
          <a:off x="2648705" y="5565775"/>
          <a:ext cx="1289050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Equation" r:id="rId11" imgW="634680" imgH="393480" progId="Equation.DSMT4">
                  <p:embed/>
                </p:oleObj>
              </mc:Choice>
              <mc:Fallback>
                <p:oleObj name="Equation" r:id="rId11" imgW="6346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8705" y="5565775"/>
                        <a:ext cx="1289050" cy="790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66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Válec</a:t>
            </a:r>
            <a:endParaRPr lang="cs-CZ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63261" y="1600200"/>
            <a:ext cx="6017478" cy="4525963"/>
          </a:xfrm>
          <a:prstGeom prst="rect">
            <a:avLst/>
          </a:prstGeo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5349-D320-4C5F-B125-3D828ED5296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765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Válec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83" y="1600200"/>
            <a:ext cx="8139433" cy="4525963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5349-D320-4C5F-B125-3D828ED5296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486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Rotující válec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2213463"/>
            <a:ext cx="8229600" cy="3299437"/>
          </a:xfrm>
          <a:prstGeom prst="rect">
            <a:avLst/>
          </a:prstGeo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5349-D320-4C5F-B125-3D828ED5296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30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Rotující válec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0915" y="1417638"/>
            <a:ext cx="4119769" cy="4525963"/>
          </a:xfrm>
          <a:prstGeom prst="rect">
            <a:avLst/>
          </a:prstGeo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5349-D320-4C5F-B125-3D828ED5296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29</a:t>
            </a:fld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3877" y="1594682"/>
            <a:ext cx="3788221" cy="436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65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Síly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5349-D320-4C5F-B125-3D828ED5296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3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772816"/>
            <a:ext cx="2294106" cy="147963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064" y="3068960"/>
            <a:ext cx="3813201" cy="203417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0129" y="3456959"/>
            <a:ext cx="4029225" cy="252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6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Rotující válec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5349-D320-4C5F-B125-3D828ED5296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30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4936"/>
            <a:ext cx="9144000" cy="466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8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Drsnost povrchu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9512" y="1124172"/>
            <a:ext cx="6470959" cy="2762822"/>
          </a:xfrm>
          <a:prstGeom prst="rect">
            <a:avLst/>
          </a:prstGeo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5349-D320-4C5F-B125-3D828ED5296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31</a:t>
            </a:fld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0" y="3068960"/>
            <a:ext cx="5083037" cy="310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16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5349-D320-4C5F-B125-3D828ED5296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3709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Válec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83" y="1600200"/>
            <a:ext cx="8139433" cy="4525963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5349-D320-4C5F-B125-3D828ED5296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33</a:t>
            </a:fld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7812360" y="1609320"/>
            <a:ext cx="10775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Vzduch</a:t>
            </a:r>
          </a:p>
          <a:p>
            <a:r>
              <a:rPr lang="cs-CZ" dirty="0" smtClean="0"/>
              <a:t>D = 0.1 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183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Válec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83" y="1600200"/>
            <a:ext cx="8139433" cy="4525963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5349-D320-4C5F-B125-3D828ED5296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7504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Válec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83" y="1600200"/>
            <a:ext cx="8139433" cy="4525963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5349-D320-4C5F-B125-3D828ED5296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7812360" y="1609320"/>
            <a:ext cx="902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Vzduch</a:t>
            </a:r>
          </a:p>
          <a:p>
            <a:r>
              <a:rPr lang="cs-CZ" dirty="0" smtClean="0"/>
              <a:t>D = 1 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41534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Válec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83" y="1600200"/>
            <a:ext cx="8139433" cy="4525963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5349-D320-4C5F-B125-3D828ED5296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012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Křídlo – odpor 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18017" y="1600200"/>
            <a:ext cx="5707965" cy="4525963"/>
          </a:xfrm>
          <a:prstGeom prst="rect">
            <a:avLst/>
          </a:prstGeo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5349-D320-4C5F-B125-3D828ED5296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901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Polára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5349-D320-4C5F-B125-3D828ED5296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38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433664"/>
            <a:ext cx="3417294" cy="505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7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Klapky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5349-D320-4C5F-B125-3D828ED5296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39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99" y="1340668"/>
            <a:ext cx="8327101" cy="312174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5615" y="4491268"/>
            <a:ext cx="3240360" cy="196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24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Odpor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872433"/>
            <a:ext cx="8229600" cy="3981496"/>
          </a:xfrm>
          <a:prstGeom prst="rect">
            <a:avLst/>
          </a:prstGeo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5349-D320-4C5F-B125-3D828ED5296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978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Křídlo, klapky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5349-D320-4C5F-B125-3D828ED5296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40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37" y="1392792"/>
            <a:ext cx="8276326" cy="473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00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Křídlo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5349-D320-4C5F-B125-3D828ED5296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41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837" y="1417638"/>
            <a:ext cx="5434325" cy="502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0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5349-D320-4C5F-B125-3D828ED5296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42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381720"/>
            <a:ext cx="3326217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34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Koncové víry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5349-D320-4C5F-B125-3D828ED5296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43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719" y="1572831"/>
            <a:ext cx="4138162" cy="307098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7166" y="1413823"/>
            <a:ext cx="3862062" cy="386092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876" y="3219635"/>
            <a:ext cx="4588647" cy="293389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2499" y="3399653"/>
            <a:ext cx="4067944" cy="275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162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Formace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5349-D320-4C5F-B125-3D828ED5296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44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04" y="1600200"/>
            <a:ext cx="4328367" cy="298648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1954" y="1620391"/>
            <a:ext cx="4462046" cy="297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8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Vinglety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5349-D320-4C5F-B125-3D828ED5296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45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78" y="1845219"/>
            <a:ext cx="4237574" cy="281988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1929" y="1863454"/>
            <a:ext cx="4210171" cy="280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07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Křídlo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5349-D320-4C5F-B125-3D828ED5296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46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392238"/>
            <a:ext cx="265368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28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Křídlo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5349-D320-4C5F-B125-3D828ED5296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47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00" y="1350612"/>
            <a:ext cx="8172400" cy="477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9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Klapky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5349-D320-4C5F-B125-3D828ED5296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48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80" y="1652915"/>
            <a:ext cx="8532440" cy="447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9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Vliv tvaru tělesa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5349-D320-4C5F-B125-3D828ED5296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49</a:t>
            </a:fld>
            <a:endParaRPr lang="cs-CZ"/>
          </a:p>
        </p:txBody>
      </p:sp>
      <p:pic>
        <p:nvPicPr>
          <p:cNvPr id="9" name="effect_body_shap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</p:spTree>
    <p:extLst>
      <p:ext uri="{BB962C8B-B14F-4D97-AF65-F5344CB8AC3E}">
        <p14:creationId xmlns:p14="http://schemas.microsoft.com/office/powerpoint/2010/main" val="22752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Tělesa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5349-D320-4C5F-B125-3D828ED5296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5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1701933"/>
            <a:ext cx="5765266" cy="460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71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Elipsoid</a:t>
            </a:r>
            <a:endParaRPr lang="cs-CZ" dirty="0"/>
          </a:p>
        </p:txBody>
      </p:sp>
      <p:pic>
        <p:nvPicPr>
          <p:cNvPr id="7" name="flow_ellips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5349-D320-4C5F-B125-3D828ED5296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528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Elipsoid</a:t>
            </a:r>
            <a:endParaRPr lang="cs-CZ" dirty="0"/>
          </a:p>
        </p:txBody>
      </p:sp>
      <p:pic>
        <p:nvPicPr>
          <p:cNvPr id="7" name="flow_past_ellips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5349-D320-4C5F-B125-3D828ED5296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231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Deska</a:t>
            </a:r>
            <a:endParaRPr lang="cs-CZ" dirty="0"/>
          </a:p>
        </p:txBody>
      </p:sp>
      <p:pic>
        <p:nvPicPr>
          <p:cNvPr id="7" name="flow_past_flat_plat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5349-D320-4C5F-B125-3D828ED5296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213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Deska</a:t>
            </a:r>
            <a:endParaRPr lang="cs-CZ" dirty="0"/>
          </a:p>
        </p:txBody>
      </p:sp>
      <p:pic>
        <p:nvPicPr>
          <p:cNvPr id="7" name="flow_flat_plat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5349-D320-4C5F-B125-3D828ED5296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973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Válec</a:t>
            </a:r>
            <a:endParaRPr lang="cs-CZ" dirty="0"/>
          </a:p>
        </p:txBody>
      </p:sp>
      <p:pic>
        <p:nvPicPr>
          <p:cNvPr id="7" name="flow_past_cyl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5349-D320-4C5F-B125-3D828ED5296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39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5909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Úplav za křídlem</a:t>
            </a:r>
            <a:endParaRPr lang="cs-CZ" dirty="0"/>
          </a:p>
        </p:txBody>
      </p:sp>
      <p:pic>
        <p:nvPicPr>
          <p:cNvPr id="7" name="flow_past_w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5349-D320-4C5F-B125-3D828ED5296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897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Úplav za člověkem</a:t>
            </a:r>
            <a:endParaRPr lang="cs-CZ" dirty="0"/>
          </a:p>
        </p:txBody>
      </p:sp>
      <p:pic>
        <p:nvPicPr>
          <p:cNvPr id="7" name="human_aerodyn_wak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5349-D320-4C5F-B125-3D828ED5296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167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Gradient tlaku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41970" y="1600200"/>
            <a:ext cx="5460060" cy="4525963"/>
          </a:xfrm>
          <a:prstGeom prst="rect">
            <a:avLst/>
          </a:prstGeo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5349-D320-4C5F-B125-3D828ED5296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57</a:t>
            </a:fld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611560" y="1916832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Příznivý</a:t>
            </a:r>
          </a:p>
          <a:p>
            <a:r>
              <a:rPr lang="cs-CZ" dirty="0" smtClean="0"/>
              <a:t>negativní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628750" y="3813425"/>
            <a:ext cx="11798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Nepříznivý</a:t>
            </a:r>
          </a:p>
          <a:p>
            <a:r>
              <a:rPr lang="cs-CZ" dirty="0" smtClean="0"/>
              <a:t>positivní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9981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Odpor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649720"/>
            <a:ext cx="8229600" cy="4426923"/>
          </a:xfrm>
          <a:prstGeom prst="rect">
            <a:avLst/>
          </a:prstGeo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5349-D320-4C5F-B125-3D828ED5296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528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988840"/>
            <a:ext cx="5040560" cy="4124094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5349-D320-4C5F-B125-3D828ED5296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652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Odpor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3168319"/>
            <a:ext cx="8229600" cy="1389724"/>
          </a:xfrm>
          <a:prstGeom prst="rect">
            <a:avLst/>
          </a:prstGeo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5349-D320-4C5F-B125-3D828ED5296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580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Odpor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5349-D320-4C5F-B125-3D828ED5296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Obtékání těles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D4C4-7158-4BB2-8098-2D687DD085CD}" type="slidenum">
              <a:rPr lang="cs-CZ" smtClean="0"/>
              <a:pPr/>
              <a:t>9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1844824"/>
            <a:ext cx="6142384" cy="378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8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2589</TotalTime>
  <Words>402</Words>
  <Application>Microsoft Office PowerPoint</Application>
  <PresentationFormat>Předvádění na obrazovce (4:3)</PresentationFormat>
  <Paragraphs>295</Paragraphs>
  <Slides>57</Slides>
  <Notes>57</Notes>
  <HiddenSlides>0</HiddenSlides>
  <MMClips>8</MMClips>
  <ScaleCrop>false</ScaleCrop>
  <HeadingPairs>
    <vt:vector size="8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57</vt:i4>
      </vt:variant>
    </vt:vector>
  </HeadingPairs>
  <TitlesOfParts>
    <vt:vector size="61" baseType="lpstr">
      <vt:lpstr>Arial</vt:lpstr>
      <vt:lpstr>Calibri</vt:lpstr>
      <vt:lpstr>Motiv sady Office</vt:lpstr>
      <vt:lpstr>Equation</vt:lpstr>
      <vt:lpstr>Obtékání těles I</vt:lpstr>
      <vt:lpstr>Tlaky</vt:lpstr>
      <vt:lpstr>Síly</vt:lpstr>
      <vt:lpstr>Odpor</vt:lpstr>
      <vt:lpstr>Tělesa</vt:lpstr>
      <vt:lpstr>Odpor</vt:lpstr>
      <vt:lpstr>Prezentace aplikace PowerPoint</vt:lpstr>
      <vt:lpstr>Odpor</vt:lpstr>
      <vt:lpstr>Odpor</vt:lpstr>
      <vt:lpstr>Prezentace aplikace PowerPoint</vt:lpstr>
      <vt:lpstr>Obtékání válce</vt:lpstr>
      <vt:lpstr>Obtékání válce – nevazké </vt:lpstr>
      <vt:lpstr>Válec</vt:lpstr>
      <vt:lpstr>Válec</vt:lpstr>
      <vt:lpstr>Válec</vt:lpstr>
      <vt:lpstr>Odpor </vt:lpstr>
      <vt:lpstr>Válec - Strouhal</vt:lpstr>
      <vt:lpstr>Strouhalovo číslo</vt:lpstr>
      <vt:lpstr>Koule</vt:lpstr>
      <vt:lpstr>Koule</vt:lpstr>
      <vt:lpstr>Koule</vt:lpstr>
      <vt:lpstr>Koule</vt:lpstr>
      <vt:lpstr>Koule</vt:lpstr>
      <vt:lpstr>Koule</vt:lpstr>
      <vt:lpstr>Koule</vt:lpstr>
      <vt:lpstr>Válec</vt:lpstr>
      <vt:lpstr>Válec</vt:lpstr>
      <vt:lpstr>Rotující válec</vt:lpstr>
      <vt:lpstr>Rotující válec</vt:lpstr>
      <vt:lpstr>Rotující válec</vt:lpstr>
      <vt:lpstr>Drsnost povrchu</vt:lpstr>
      <vt:lpstr>Prezentace aplikace PowerPoint</vt:lpstr>
      <vt:lpstr>Válec</vt:lpstr>
      <vt:lpstr>Válec</vt:lpstr>
      <vt:lpstr>Válec</vt:lpstr>
      <vt:lpstr>Válec</vt:lpstr>
      <vt:lpstr>Křídlo – odpor </vt:lpstr>
      <vt:lpstr>Polára</vt:lpstr>
      <vt:lpstr>Klapky</vt:lpstr>
      <vt:lpstr>Křídlo, klapky</vt:lpstr>
      <vt:lpstr>Křídlo</vt:lpstr>
      <vt:lpstr>Prezentace aplikace PowerPoint</vt:lpstr>
      <vt:lpstr>Koncové víry</vt:lpstr>
      <vt:lpstr>Formace</vt:lpstr>
      <vt:lpstr>Vinglety</vt:lpstr>
      <vt:lpstr>Křídlo</vt:lpstr>
      <vt:lpstr>Křídlo</vt:lpstr>
      <vt:lpstr>Klapky</vt:lpstr>
      <vt:lpstr>Vliv tvaru tělesa</vt:lpstr>
      <vt:lpstr>Elipsoid</vt:lpstr>
      <vt:lpstr>Elipsoid</vt:lpstr>
      <vt:lpstr>Deska</vt:lpstr>
      <vt:lpstr>Deska</vt:lpstr>
      <vt:lpstr>Válec</vt:lpstr>
      <vt:lpstr>Úplav za křídlem</vt:lpstr>
      <vt:lpstr>Úplav za člověkem</vt:lpstr>
      <vt:lpstr>Gradient tlaku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Veličiny v turbulenci</dc:title>
  <dc:creator>Uruba</dc:creator>
  <cp:lastModifiedBy>Vaclav Uruba</cp:lastModifiedBy>
  <cp:revision>171</cp:revision>
  <dcterms:created xsi:type="dcterms:W3CDTF">2010-10-30T14:22:59Z</dcterms:created>
  <dcterms:modified xsi:type="dcterms:W3CDTF">2024-09-04T15:31:48Z</dcterms:modified>
</cp:coreProperties>
</file>