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700" r:id="rId3"/>
    <p:sldId id="1077" r:id="rId4"/>
    <p:sldId id="1069" r:id="rId5"/>
    <p:sldId id="1072" r:id="rId6"/>
    <p:sldId id="1073" r:id="rId7"/>
    <p:sldId id="1074" r:id="rId8"/>
    <p:sldId id="1092" r:id="rId9"/>
    <p:sldId id="1052" r:id="rId10"/>
    <p:sldId id="1051" r:id="rId11"/>
    <p:sldId id="1017" r:id="rId12"/>
    <p:sldId id="1082" r:id="rId13"/>
    <p:sldId id="810" r:id="rId14"/>
    <p:sldId id="1060" r:id="rId15"/>
    <p:sldId id="1014" r:id="rId16"/>
    <p:sldId id="1013" r:id="rId17"/>
    <p:sldId id="1005" r:id="rId18"/>
    <p:sldId id="1012" r:id="rId19"/>
    <p:sldId id="1054" r:id="rId20"/>
    <p:sldId id="1022" r:id="rId21"/>
    <p:sldId id="1090" r:id="rId22"/>
    <p:sldId id="1001" r:id="rId23"/>
    <p:sldId id="1016" r:id="rId24"/>
    <p:sldId id="1004" r:id="rId25"/>
    <p:sldId id="1064" r:id="rId26"/>
    <p:sldId id="1057" r:id="rId27"/>
    <p:sldId id="1055" r:id="rId28"/>
    <p:sldId id="1011" r:id="rId29"/>
    <p:sldId id="1056" r:id="rId30"/>
    <p:sldId id="1076" r:id="rId31"/>
    <p:sldId id="1003" r:id="rId32"/>
    <p:sldId id="1010" r:id="rId33"/>
    <p:sldId id="1019" r:id="rId34"/>
    <p:sldId id="879" r:id="rId35"/>
    <p:sldId id="1083" r:id="rId36"/>
    <p:sldId id="1091" r:id="rId37"/>
    <p:sldId id="964" r:id="rId38"/>
    <p:sldId id="979" r:id="rId39"/>
    <p:sldId id="1006" r:id="rId40"/>
    <p:sldId id="1028" r:id="rId41"/>
    <p:sldId id="1024" r:id="rId42"/>
    <p:sldId id="1030" r:id="rId43"/>
    <p:sldId id="1065" r:id="rId44"/>
    <p:sldId id="1066" r:id="rId45"/>
    <p:sldId id="1063" r:id="rId46"/>
    <p:sldId id="1020" r:id="rId47"/>
    <p:sldId id="1018" r:id="rId48"/>
    <p:sldId id="1085" r:id="rId49"/>
    <p:sldId id="1086" r:id="rId50"/>
    <p:sldId id="1087" r:id="rId51"/>
    <p:sldId id="1088" r:id="rId52"/>
    <p:sldId id="1089" r:id="rId53"/>
  </p:sldIdLst>
  <p:sldSz cx="9144000" cy="6858000" type="screen4x3"/>
  <p:notesSz cx="6858000" cy="9144000"/>
  <p:custDataLst>
    <p:tags r:id="rId55"/>
  </p:custData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ruba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0000"/>
    <a:srgbClr val="FFCC00"/>
    <a:srgbClr val="00FF00"/>
    <a:srgbClr val="00FFFF"/>
    <a:srgbClr val="FF7FFF"/>
    <a:srgbClr val="FFCCFF"/>
    <a:srgbClr val="1414FF"/>
    <a:srgbClr val="00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5" autoAdjust="0"/>
    <p:restoredTop sz="86410" autoAdjust="0"/>
  </p:normalViewPr>
  <p:slideViewPr>
    <p:cSldViewPr>
      <p:cViewPr varScale="1">
        <p:scale>
          <a:sx n="88" d="100"/>
          <a:sy n="88" d="100"/>
        </p:scale>
        <p:origin x="12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12" Type="http://schemas.openxmlformats.org/officeDocument/2006/relationships/image" Target="../media/image54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53.wmf"/><Relationship Id="rId5" Type="http://schemas.openxmlformats.org/officeDocument/2006/relationships/image" Target="../media/image47.wmf"/><Relationship Id="rId10" Type="http://schemas.openxmlformats.org/officeDocument/2006/relationships/image" Target="../media/image52.wmf"/><Relationship Id="rId4" Type="http://schemas.openxmlformats.org/officeDocument/2006/relationships/image" Target="../media/image46.wmf"/><Relationship Id="rId9" Type="http://schemas.openxmlformats.org/officeDocument/2006/relationships/image" Target="../media/image5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10" Type="http://schemas.openxmlformats.org/officeDocument/2006/relationships/image" Target="../media/image66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Relationship Id="rId9" Type="http://schemas.openxmlformats.org/officeDocument/2006/relationships/image" Target="../media/image83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6" Type="http://schemas.openxmlformats.org/officeDocument/2006/relationships/image" Target="../media/image115.wmf"/><Relationship Id="rId5" Type="http://schemas.openxmlformats.org/officeDocument/2006/relationships/image" Target="../media/image114.wmf"/><Relationship Id="rId4" Type="http://schemas.openxmlformats.org/officeDocument/2006/relationships/image" Target="../media/image113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4" Type="http://schemas.openxmlformats.org/officeDocument/2006/relationships/image" Target="../media/image124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4" Type="http://schemas.openxmlformats.org/officeDocument/2006/relationships/image" Target="../media/image13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CA090F-7DD7-4CDC-8228-8325CECF629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39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181463-74C2-4F13-8B50-05B3AE82739C}" type="slidenum">
              <a:rPr lang="cs-CZ"/>
              <a:pPr/>
              <a:t>1</a:t>
            </a:fld>
            <a:endParaRPr lang="cs-CZ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116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64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07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091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782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7247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A9A03-3BDA-4579-887E-E93C040B39E4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011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329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404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64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78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251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237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167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611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871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983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793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724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9ED61-496D-426F-84A1-D7942BF8C73B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6741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600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778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4515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900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6647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7068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4531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3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3066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692FA-6929-41B5-BD34-777522E6DA66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8159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9158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109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692FA-6929-41B5-BD34-777522E6DA66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371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A090F-7DD7-4CDC-8228-8325CECF629E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83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B0C2-5D43-4274-A390-3F54D5A0F5DF}" type="datetime1">
              <a:rPr lang="cs-CZ" smtClean="0"/>
              <a:t>14.2.2023</a:t>
            </a:fld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8E95A1-ABD3-4319-B58B-F4AC076F9BD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DE031F-46C3-4D94-8ADB-63D976E67EE9}" type="datetime1">
              <a:rPr lang="cs-CZ" smtClean="0"/>
              <a:t>14.2.2023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5A995-57AC-4AA3-833F-B53125C3B6C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C7A647-4681-4F76-B684-1055170B2FEE}" type="datetime1">
              <a:rPr lang="cs-CZ" smtClean="0"/>
              <a:t>14.2.2023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29826-BB67-4303-8F5C-95F8CDC469E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2230438" cy="457200"/>
          </a:xfrm>
        </p:spPr>
        <p:txBody>
          <a:bodyPr/>
          <a:lstStyle>
            <a:lvl1pPr>
              <a:defRPr/>
            </a:lvl1pPr>
          </a:lstStyle>
          <a:p>
            <a:fld id="{3EFF564D-A25C-4F26-8B5D-72BDCD1C91C1}" type="datetime1">
              <a:rPr lang="cs-CZ" smtClean="0"/>
              <a:t>14.2.2023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300788" y="6248400"/>
            <a:ext cx="2157412" cy="457200"/>
          </a:xfrm>
        </p:spPr>
        <p:txBody>
          <a:bodyPr/>
          <a:lstStyle>
            <a:lvl1pPr>
              <a:defRPr/>
            </a:lvl1pPr>
          </a:lstStyle>
          <a:p>
            <a:fld id="{4D649249-CA89-4C41-A6F5-DFF49984B2C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2230438" cy="457200"/>
          </a:xfrm>
        </p:spPr>
        <p:txBody>
          <a:bodyPr/>
          <a:lstStyle>
            <a:lvl1pPr>
              <a:defRPr/>
            </a:lvl1pPr>
          </a:lstStyle>
          <a:p>
            <a:fld id="{AEF01A08-120F-41BB-A479-7589E81E0FCD}" type="datetime1">
              <a:rPr lang="cs-CZ" smtClean="0"/>
              <a:t>14.2.2023</a:t>
            </a:fld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300788" y="6248400"/>
            <a:ext cx="2157412" cy="457200"/>
          </a:xfrm>
        </p:spPr>
        <p:txBody>
          <a:bodyPr/>
          <a:lstStyle>
            <a:lvl1pPr>
              <a:defRPr/>
            </a:lvl1pPr>
          </a:lstStyle>
          <a:p>
            <a:fld id="{42632DB2-13D7-4267-A613-3562AE85652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F3047-A94C-477A-8913-2116A316015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84F066-56EB-4ABD-B85E-EFE7DFFED0E8}" type="datetime1">
              <a:rPr lang="cs-CZ" smtClean="0"/>
              <a:t>14.2.2023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60410F-11FD-4219-ADBA-48660369228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211ABB-4F20-4543-A6AD-168640193E78}" type="datetime1">
              <a:rPr lang="cs-CZ" smtClean="0"/>
              <a:t>14.2.2023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4289B-8595-4D4D-9A6E-E2CBA96A924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80B16E-9340-4422-8B66-A12E87A93AA2}" type="datetime1">
              <a:rPr lang="cs-CZ" smtClean="0"/>
              <a:t>14.2.2023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88F92-3F1D-42A7-B04F-47361266A95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9B4C78-9A03-4A80-8F42-7DDF34C4B0B6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BC95C-36FB-4A9A-B693-A798640A52E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0D7508-BF15-4BBB-940C-FF5C50C87B42}" type="datetime1">
              <a:rPr lang="cs-CZ" smtClean="0"/>
              <a:t>14.2.2023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8F45F-C0D8-48E9-8C11-8B7E7C5427C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878881-E917-4F1E-BD0F-ADF439B608B1}" type="datetime1">
              <a:rPr lang="cs-CZ" smtClean="0"/>
              <a:t>14.2.2023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9110E-C52C-4886-AB1E-75C29E1FE53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B127FA-AB5B-4E75-B982-A138AECD2380}" type="datetime1">
              <a:rPr lang="cs-CZ" smtClean="0"/>
              <a:t>14.2.2023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D2180-6A18-4CCD-841C-9E6EFE5A615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230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E48350FB-88C7-464B-9F6C-E91C5ABD1F76}" type="datetime1">
              <a:rPr lang="cs-CZ" smtClean="0"/>
              <a:t>14.2.2023</a:t>
            </a:fld>
            <a:endParaRPr lang="cs-CZ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00788" y="6248400"/>
            <a:ext cx="2157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DE8E95A1-ABD3-4319-B58B-F4AC076F9BDC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2" name="TextovéPole 1"/>
          <p:cNvSpPr txBox="1"/>
          <p:nvPr userDrawn="1"/>
        </p:nvSpPr>
        <p:spPr>
          <a:xfrm>
            <a:off x="3755555" y="6279803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+mj-lt"/>
              </a:rPr>
              <a:t>A.S.I. 2022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i="1">
          <a:solidFill>
            <a:srgbClr val="FFCC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23.png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22.wmf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30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32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2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39.emf"/><Relationship Id="rId4" Type="http://schemas.openxmlformats.org/officeDocument/2006/relationships/image" Target="../media/image38.png"/><Relationship Id="rId9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40.bin"/><Relationship Id="rId26" Type="http://schemas.openxmlformats.org/officeDocument/2006/relationships/oleObject" Target="../embeddings/oleObject44.bin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51.w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37.bin"/><Relationship Id="rId17" Type="http://schemas.openxmlformats.org/officeDocument/2006/relationships/image" Target="../media/image49.wmf"/><Relationship Id="rId25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9.bin"/><Relationship Id="rId20" Type="http://schemas.openxmlformats.org/officeDocument/2006/relationships/oleObject" Target="../embeddings/oleObject41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46.wmf"/><Relationship Id="rId24" Type="http://schemas.openxmlformats.org/officeDocument/2006/relationships/oleObject" Target="../embeddings/oleObject43.bin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23" Type="http://schemas.openxmlformats.org/officeDocument/2006/relationships/image" Target="../media/image52.wmf"/><Relationship Id="rId10" Type="http://schemas.openxmlformats.org/officeDocument/2006/relationships/oleObject" Target="../embeddings/oleObject36.bin"/><Relationship Id="rId19" Type="http://schemas.openxmlformats.org/officeDocument/2006/relationships/image" Target="../media/image50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38.bin"/><Relationship Id="rId22" Type="http://schemas.openxmlformats.org/officeDocument/2006/relationships/oleObject" Target="../embeddings/oleObject42.bin"/><Relationship Id="rId27" Type="http://schemas.openxmlformats.org/officeDocument/2006/relationships/image" Target="../media/image5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55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61.wmf"/><Relationship Id="rId18" Type="http://schemas.openxmlformats.org/officeDocument/2006/relationships/oleObject" Target="../embeddings/oleObject54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65.wmf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51.bin"/><Relationship Id="rId17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3.bin"/><Relationship Id="rId20" Type="http://schemas.openxmlformats.org/officeDocument/2006/relationships/oleObject" Target="../embeddings/oleObject55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60.wmf"/><Relationship Id="rId5" Type="http://schemas.openxmlformats.org/officeDocument/2006/relationships/image" Target="../media/image57.wmf"/><Relationship Id="rId15" Type="http://schemas.openxmlformats.org/officeDocument/2006/relationships/image" Target="../media/image62.wmf"/><Relationship Id="rId23" Type="http://schemas.openxmlformats.org/officeDocument/2006/relationships/image" Target="../media/image66.wmf"/><Relationship Id="rId10" Type="http://schemas.openxmlformats.org/officeDocument/2006/relationships/oleObject" Target="../embeddings/oleObject50.bin"/><Relationship Id="rId19" Type="http://schemas.openxmlformats.org/officeDocument/2006/relationships/image" Target="../media/image64.wmf"/><Relationship Id="rId4" Type="http://schemas.openxmlformats.org/officeDocument/2006/relationships/oleObject" Target="../embeddings/oleObject47.bin"/><Relationship Id="rId9" Type="http://schemas.openxmlformats.org/officeDocument/2006/relationships/image" Target="../media/image59.wmf"/><Relationship Id="rId14" Type="http://schemas.openxmlformats.org/officeDocument/2006/relationships/oleObject" Target="../embeddings/oleObject52.bin"/><Relationship Id="rId22" Type="http://schemas.openxmlformats.org/officeDocument/2006/relationships/oleObject" Target="../embeddings/oleObject56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57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70.wmf"/><Relationship Id="rId4" Type="http://schemas.openxmlformats.org/officeDocument/2006/relationships/image" Target="../media/image71.png"/><Relationship Id="rId9" Type="http://schemas.openxmlformats.org/officeDocument/2006/relationships/oleObject" Target="../embeddings/oleObject60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72.wmf"/><Relationship Id="rId4" Type="http://schemas.openxmlformats.org/officeDocument/2006/relationships/oleObject" Target="../embeddings/oleObject61.bin"/><Relationship Id="rId9" Type="http://schemas.openxmlformats.org/officeDocument/2006/relationships/image" Target="../media/image74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image" Target="../media/image79.wmf"/><Relationship Id="rId18" Type="http://schemas.openxmlformats.org/officeDocument/2006/relationships/oleObject" Target="../embeddings/oleObject71.bin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83.wmf"/><Relationship Id="rId7" Type="http://schemas.openxmlformats.org/officeDocument/2006/relationships/image" Target="../media/image76.wmf"/><Relationship Id="rId12" Type="http://schemas.openxmlformats.org/officeDocument/2006/relationships/oleObject" Target="../embeddings/oleObject68.bin"/><Relationship Id="rId17" Type="http://schemas.openxmlformats.org/officeDocument/2006/relationships/image" Target="../media/image8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0.bin"/><Relationship Id="rId20" Type="http://schemas.openxmlformats.org/officeDocument/2006/relationships/oleObject" Target="../embeddings/oleObject72.bin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5.bin"/><Relationship Id="rId11" Type="http://schemas.openxmlformats.org/officeDocument/2006/relationships/image" Target="../media/image78.wmf"/><Relationship Id="rId5" Type="http://schemas.openxmlformats.org/officeDocument/2006/relationships/image" Target="../media/image75.wmf"/><Relationship Id="rId15" Type="http://schemas.openxmlformats.org/officeDocument/2006/relationships/image" Target="../media/image80.wmf"/><Relationship Id="rId10" Type="http://schemas.openxmlformats.org/officeDocument/2006/relationships/oleObject" Target="../embeddings/oleObject67.bin"/><Relationship Id="rId19" Type="http://schemas.openxmlformats.org/officeDocument/2006/relationships/image" Target="../media/image82.wmf"/><Relationship Id="rId4" Type="http://schemas.openxmlformats.org/officeDocument/2006/relationships/oleObject" Target="../embeddings/oleObject64.bin"/><Relationship Id="rId9" Type="http://schemas.openxmlformats.org/officeDocument/2006/relationships/image" Target="../media/image77.wmf"/><Relationship Id="rId14" Type="http://schemas.openxmlformats.org/officeDocument/2006/relationships/oleObject" Target="../embeddings/oleObject6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74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73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76.bin"/><Relationship Id="rId5" Type="http://schemas.openxmlformats.org/officeDocument/2006/relationships/image" Target="../media/image90.wmf"/><Relationship Id="rId4" Type="http://schemas.openxmlformats.org/officeDocument/2006/relationships/oleObject" Target="../embeddings/oleObject75.bin"/><Relationship Id="rId9" Type="http://schemas.openxmlformats.org/officeDocument/2006/relationships/image" Target="../media/image9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13" Type="http://schemas.openxmlformats.org/officeDocument/2006/relationships/oleObject" Target="../embeddings/oleObject82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7.wmf"/><Relationship Id="rId12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79.bin"/><Relationship Id="rId11" Type="http://schemas.openxmlformats.org/officeDocument/2006/relationships/image" Target="../media/image99.wmf"/><Relationship Id="rId5" Type="http://schemas.openxmlformats.org/officeDocument/2006/relationships/image" Target="../media/image96.wmf"/><Relationship Id="rId10" Type="http://schemas.openxmlformats.org/officeDocument/2006/relationships/oleObject" Target="../embeddings/oleObject81.bin"/><Relationship Id="rId4" Type="http://schemas.openxmlformats.org/officeDocument/2006/relationships/oleObject" Target="../embeddings/oleObject78.bin"/><Relationship Id="rId9" Type="http://schemas.openxmlformats.org/officeDocument/2006/relationships/image" Target="../media/image98.wmf"/><Relationship Id="rId14" Type="http://schemas.openxmlformats.org/officeDocument/2006/relationships/image" Target="../media/image100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emf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13" Type="http://schemas.openxmlformats.org/officeDocument/2006/relationships/oleObject" Target="../embeddings/oleObject87.bin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84.bin"/><Relationship Id="rId12" Type="http://schemas.openxmlformats.org/officeDocument/2006/relationships/image" Target="../media/image11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5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10.wmf"/><Relationship Id="rId11" Type="http://schemas.openxmlformats.org/officeDocument/2006/relationships/oleObject" Target="../embeddings/oleObject86.bin"/><Relationship Id="rId5" Type="http://schemas.openxmlformats.org/officeDocument/2006/relationships/oleObject" Target="../embeddings/oleObject83.bin"/><Relationship Id="rId15" Type="http://schemas.openxmlformats.org/officeDocument/2006/relationships/oleObject" Target="../embeddings/oleObject88.bin"/><Relationship Id="rId10" Type="http://schemas.openxmlformats.org/officeDocument/2006/relationships/image" Target="../media/image112.wmf"/><Relationship Id="rId4" Type="http://schemas.openxmlformats.org/officeDocument/2006/relationships/image" Target="../media/image116.png"/><Relationship Id="rId9" Type="http://schemas.openxmlformats.org/officeDocument/2006/relationships/oleObject" Target="../embeddings/oleObject85.bin"/><Relationship Id="rId14" Type="http://schemas.openxmlformats.org/officeDocument/2006/relationships/image" Target="../media/image114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9.png"/><Relationship Id="rId7" Type="http://schemas.openxmlformats.org/officeDocument/2006/relationships/image" Target="../media/image1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90.bin"/><Relationship Id="rId5" Type="http://schemas.openxmlformats.org/officeDocument/2006/relationships/image" Target="../media/image117.wmf"/><Relationship Id="rId4" Type="http://schemas.openxmlformats.org/officeDocument/2006/relationships/oleObject" Target="../embeddings/oleObject89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3.bin"/><Relationship Id="rId3" Type="http://schemas.openxmlformats.org/officeDocument/2006/relationships/image" Target="../media/image125.png"/><Relationship Id="rId7" Type="http://schemas.openxmlformats.org/officeDocument/2006/relationships/image" Target="../media/image1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92.bin"/><Relationship Id="rId11" Type="http://schemas.openxmlformats.org/officeDocument/2006/relationships/image" Target="../media/image124.wmf"/><Relationship Id="rId5" Type="http://schemas.openxmlformats.org/officeDocument/2006/relationships/image" Target="../media/image121.wmf"/><Relationship Id="rId10" Type="http://schemas.openxmlformats.org/officeDocument/2006/relationships/oleObject" Target="../embeddings/oleObject94.bin"/><Relationship Id="rId4" Type="http://schemas.openxmlformats.org/officeDocument/2006/relationships/oleObject" Target="../embeddings/oleObject91.bin"/><Relationship Id="rId9" Type="http://schemas.openxmlformats.org/officeDocument/2006/relationships/image" Target="../media/image123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3" Type="http://schemas.openxmlformats.org/officeDocument/2006/relationships/image" Target="../media/image129.png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96.bin"/><Relationship Id="rId5" Type="http://schemas.openxmlformats.org/officeDocument/2006/relationships/image" Target="../media/image126.wmf"/><Relationship Id="rId10" Type="http://schemas.openxmlformats.org/officeDocument/2006/relationships/image" Target="../media/image130.emf"/><Relationship Id="rId4" Type="http://schemas.openxmlformats.org/officeDocument/2006/relationships/oleObject" Target="../embeddings/oleObject95.bin"/><Relationship Id="rId9" Type="http://schemas.openxmlformats.org/officeDocument/2006/relationships/image" Target="../media/image128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99.bin"/><Relationship Id="rId5" Type="http://schemas.openxmlformats.org/officeDocument/2006/relationships/image" Target="../media/image131.wmf"/><Relationship Id="rId4" Type="http://schemas.openxmlformats.org/officeDocument/2006/relationships/oleObject" Target="../embeddings/oleObject98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2.bin"/><Relationship Id="rId3" Type="http://schemas.openxmlformats.org/officeDocument/2006/relationships/image" Target="../media/image138.png"/><Relationship Id="rId7" Type="http://schemas.openxmlformats.org/officeDocument/2006/relationships/image" Target="../media/image1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101.bin"/><Relationship Id="rId11" Type="http://schemas.openxmlformats.org/officeDocument/2006/relationships/image" Target="../media/image137.wmf"/><Relationship Id="rId5" Type="http://schemas.openxmlformats.org/officeDocument/2006/relationships/image" Target="../media/image134.wmf"/><Relationship Id="rId10" Type="http://schemas.openxmlformats.org/officeDocument/2006/relationships/oleObject" Target="../embeddings/oleObject103.bin"/><Relationship Id="rId4" Type="http://schemas.openxmlformats.org/officeDocument/2006/relationships/oleObject" Target="../embeddings/oleObject100.bin"/><Relationship Id="rId9" Type="http://schemas.openxmlformats.org/officeDocument/2006/relationships/image" Target="../media/image13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2230438" cy="457200"/>
          </a:xfrm>
        </p:spPr>
        <p:txBody>
          <a:bodyPr/>
          <a:lstStyle/>
          <a:p>
            <a:fld id="{D0CCBA9F-3811-406C-BDC7-AA2A1DCCA4EF}" type="datetime1">
              <a:rPr lang="cs-CZ" smtClean="0"/>
              <a:t>14.2.2023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300788" y="6248400"/>
            <a:ext cx="2157412" cy="457200"/>
          </a:xfrm>
        </p:spPr>
        <p:txBody>
          <a:bodyPr/>
          <a:lstStyle/>
          <a:p>
            <a:fld id="{9D4DABA1-3F1E-4AEB-8303-33634A5F9602}" type="slidenum">
              <a:rPr lang="cs-CZ"/>
              <a:pPr/>
              <a:t>1</a:t>
            </a:fld>
            <a:endParaRPr lang="cs-CZ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905000"/>
            <a:ext cx="8713788" cy="1143000"/>
          </a:xfrm>
        </p:spPr>
        <p:txBody>
          <a:bodyPr/>
          <a:lstStyle/>
          <a:p>
            <a:r>
              <a:rPr lang="cs-CZ" sz="4400" b="1" dirty="0"/>
              <a:t>Úloha sil a Reynoldsova čísla v dynamice tekutin</a:t>
            </a:r>
            <a:endParaRPr lang="cs-CZ" sz="4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noProof="0" dirty="0"/>
              <a:t>Václav Uruba</a:t>
            </a:r>
          </a:p>
          <a:p>
            <a:r>
              <a:rPr lang="cs-CZ" noProof="0" dirty="0"/>
              <a:t>ÚT AVČR Praha, </a:t>
            </a:r>
            <a:r>
              <a:rPr lang="cs-CZ" dirty="0"/>
              <a:t>ZČ</a:t>
            </a:r>
            <a:r>
              <a:rPr lang="cs-CZ" noProof="0" dirty="0"/>
              <a:t>U Plzeň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Mezní vrstva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94E4-8F09-4A24-9DE1-9FAE5AEC0A4D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700808"/>
            <a:ext cx="6305436" cy="28660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968" y="4509120"/>
            <a:ext cx="6679472" cy="169601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grpSp>
        <p:nvGrpSpPr>
          <p:cNvPr id="17" name="Skupina 16"/>
          <p:cNvGrpSpPr/>
          <p:nvPr/>
        </p:nvGrpSpPr>
        <p:grpSpPr>
          <a:xfrm>
            <a:off x="3203848" y="2373651"/>
            <a:ext cx="835025" cy="962728"/>
            <a:chOff x="3866455" y="2373651"/>
            <a:chExt cx="835025" cy="962728"/>
          </a:xfrm>
        </p:grpSpPr>
        <p:graphicFrame>
          <p:nvGraphicFramePr>
            <p:cNvPr id="9" name="Objek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1627037"/>
                </p:ext>
              </p:extLst>
            </p:nvPr>
          </p:nvGraphicFramePr>
          <p:xfrm>
            <a:off x="3866455" y="2373651"/>
            <a:ext cx="835025" cy="515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Equation" r:id="rId6" imgW="596880" imgH="368280" progId="Equation.DSMT4">
                    <p:embed/>
                  </p:oleObj>
                </mc:Choice>
                <mc:Fallback>
                  <p:oleObj name="Equation" r:id="rId6" imgW="59688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866455" y="2373651"/>
                          <a:ext cx="835025" cy="5159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Přímá spojnice se šipkou 10"/>
            <p:cNvCxnSpPr/>
            <p:nvPr/>
          </p:nvCxnSpPr>
          <p:spPr>
            <a:xfrm>
              <a:off x="4283968" y="2989262"/>
              <a:ext cx="72008" cy="347117"/>
            </a:xfrm>
            <a:prstGeom prst="straightConnector1">
              <a:avLst/>
            </a:prstGeom>
            <a:ln w="25400">
              <a:solidFill>
                <a:srgbClr val="1414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Skupina 17"/>
          <p:cNvGrpSpPr/>
          <p:nvPr/>
        </p:nvGrpSpPr>
        <p:grpSpPr>
          <a:xfrm>
            <a:off x="5724128" y="1850529"/>
            <a:ext cx="818133" cy="769640"/>
            <a:chOff x="6300788" y="1850529"/>
            <a:chExt cx="818133" cy="769640"/>
          </a:xfrm>
        </p:grpSpPr>
        <p:graphicFrame>
          <p:nvGraphicFramePr>
            <p:cNvPr id="15" name="Objek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2239202"/>
                </p:ext>
              </p:extLst>
            </p:nvPr>
          </p:nvGraphicFramePr>
          <p:xfrm>
            <a:off x="6300788" y="1850529"/>
            <a:ext cx="746125" cy="515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Equation" r:id="rId8" imgW="533160" imgH="368280" progId="Equation.DSMT4">
                    <p:embed/>
                  </p:oleObj>
                </mc:Choice>
                <mc:Fallback>
                  <p:oleObj name="Equation" r:id="rId8" imgW="5331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300788" y="1850529"/>
                          <a:ext cx="746125" cy="5159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" name="Přímá spojnice se šipkou 15"/>
            <p:cNvCxnSpPr/>
            <p:nvPr/>
          </p:nvCxnSpPr>
          <p:spPr>
            <a:xfrm>
              <a:off x="7046913" y="2273052"/>
              <a:ext cx="72008" cy="347117"/>
            </a:xfrm>
            <a:prstGeom prst="straightConnector1">
              <a:avLst/>
            </a:prstGeom>
            <a:ln w="25400">
              <a:solidFill>
                <a:srgbClr val="1414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61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Navierovy</a:t>
            </a:r>
            <a:r>
              <a:rPr lang="cs-CZ" dirty="0"/>
              <a:t>-</a:t>
            </a:r>
            <a:r>
              <a:rPr lang="cs-CZ" dirty="0" err="1"/>
              <a:t>Stokesovy</a:t>
            </a:r>
            <a:r>
              <a:rPr lang="cs-CZ" dirty="0"/>
              <a:t> rovnice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981200"/>
            <a:ext cx="8062664" cy="411480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Setrvačná síla = Tlaková síla + Třecí síla</a:t>
            </a:r>
          </a:p>
          <a:p>
            <a:r>
              <a:rPr lang="cs-CZ" dirty="0"/>
              <a:t>dále uvažujeme stacionární proudění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176617"/>
              </p:ext>
            </p:extLst>
          </p:nvPr>
        </p:nvGraphicFramePr>
        <p:xfrm>
          <a:off x="1708150" y="2133600"/>
          <a:ext cx="503078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4" imgW="2476440" imgH="457200" progId="Equation.DSMT4">
                  <p:embed/>
                </p:oleObj>
              </mc:Choice>
              <mc:Fallback>
                <p:oleObj name="Equation" r:id="rId4" imgW="24764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150" y="2133600"/>
                        <a:ext cx="5030788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9" name="Skupina 38"/>
          <p:cNvGrpSpPr/>
          <p:nvPr/>
        </p:nvGrpSpPr>
        <p:grpSpPr>
          <a:xfrm>
            <a:off x="395536" y="1772816"/>
            <a:ext cx="1872208" cy="1296144"/>
            <a:chOff x="179512" y="1772816"/>
            <a:chExt cx="1872208" cy="1296144"/>
          </a:xfrm>
        </p:grpSpPr>
        <p:sp>
          <p:nvSpPr>
            <p:cNvPr id="14" name="TextovéPole 13"/>
            <p:cNvSpPr txBox="1"/>
            <p:nvPr/>
          </p:nvSpPr>
          <p:spPr>
            <a:xfrm>
              <a:off x="179512" y="1772816"/>
              <a:ext cx="1835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setrvačná síla</a:t>
              </a:r>
            </a:p>
          </p:txBody>
        </p:sp>
        <p:sp>
          <p:nvSpPr>
            <p:cNvPr id="15" name="Elipsa 14"/>
            <p:cNvSpPr/>
            <p:nvPr/>
          </p:nvSpPr>
          <p:spPr>
            <a:xfrm>
              <a:off x="1475656" y="2132856"/>
              <a:ext cx="576064" cy="9361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4" name="Přímá spojovací šipka 23"/>
            <p:cNvCxnSpPr/>
            <p:nvPr/>
          </p:nvCxnSpPr>
          <p:spPr>
            <a:xfrm>
              <a:off x="1043608" y="2204864"/>
              <a:ext cx="432048" cy="216024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Skupina 40"/>
          <p:cNvGrpSpPr/>
          <p:nvPr/>
        </p:nvGrpSpPr>
        <p:grpSpPr>
          <a:xfrm>
            <a:off x="2235524" y="2132856"/>
            <a:ext cx="2124299" cy="1469777"/>
            <a:chOff x="1979712" y="2132856"/>
            <a:chExt cx="2124299" cy="1469777"/>
          </a:xfrm>
        </p:grpSpPr>
        <p:sp>
          <p:nvSpPr>
            <p:cNvPr id="10" name="TextovéPole 9"/>
            <p:cNvSpPr txBox="1"/>
            <p:nvPr/>
          </p:nvSpPr>
          <p:spPr>
            <a:xfrm>
              <a:off x="1979712" y="3140968"/>
              <a:ext cx="2124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konvektivní </a:t>
              </a:r>
              <a:r>
                <a:rPr lang="cs-CZ" dirty="0" err="1">
                  <a:solidFill>
                    <a:schemeClr val="bg1"/>
                  </a:solidFill>
                </a:rPr>
                <a:t>s.s</a:t>
              </a:r>
              <a:r>
                <a:rPr lang="cs-CZ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6" name="Elipsa 15"/>
            <p:cNvSpPr/>
            <p:nvPr/>
          </p:nvSpPr>
          <p:spPr>
            <a:xfrm>
              <a:off x="2987824" y="2132856"/>
              <a:ext cx="936104" cy="9361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5" name="Přímá spojovací šipka 24"/>
            <p:cNvCxnSpPr/>
            <p:nvPr/>
          </p:nvCxnSpPr>
          <p:spPr>
            <a:xfrm rot="5400000">
              <a:off x="2915816" y="2924944"/>
              <a:ext cx="216024" cy="216024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Skupina 39"/>
          <p:cNvGrpSpPr/>
          <p:nvPr/>
        </p:nvGrpSpPr>
        <p:grpSpPr>
          <a:xfrm>
            <a:off x="2483768" y="1628800"/>
            <a:ext cx="1656184" cy="1440160"/>
            <a:chOff x="2267744" y="1628800"/>
            <a:chExt cx="1656184" cy="1440160"/>
          </a:xfrm>
        </p:grpSpPr>
        <p:sp>
          <p:nvSpPr>
            <p:cNvPr id="9" name="TextovéPole 8"/>
            <p:cNvSpPr txBox="1"/>
            <p:nvPr/>
          </p:nvSpPr>
          <p:spPr>
            <a:xfrm>
              <a:off x="2267744" y="1628800"/>
              <a:ext cx="1656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místní </a:t>
              </a:r>
              <a:r>
                <a:rPr lang="cs-CZ" dirty="0" err="1">
                  <a:solidFill>
                    <a:schemeClr val="bg1"/>
                  </a:solidFill>
                </a:rPr>
                <a:t>s.s</a:t>
              </a:r>
              <a:r>
                <a:rPr lang="cs-CZ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7" name="Elipsa 16"/>
            <p:cNvSpPr/>
            <p:nvPr/>
          </p:nvSpPr>
          <p:spPr>
            <a:xfrm>
              <a:off x="2267744" y="2132856"/>
              <a:ext cx="576064" cy="9361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7" name="Přímá spojovací šipka 26"/>
            <p:cNvCxnSpPr/>
            <p:nvPr/>
          </p:nvCxnSpPr>
          <p:spPr>
            <a:xfrm rot="5400000">
              <a:off x="2699792" y="1988840"/>
              <a:ext cx="216024" cy="216024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Skupina 41"/>
          <p:cNvGrpSpPr/>
          <p:nvPr/>
        </p:nvGrpSpPr>
        <p:grpSpPr>
          <a:xfrm>
            <a:off x="4348049" y="1628800"/>
            <a:ext cx="1592103" cy="1440160"/>
            <a:chOff x="4073188" y="1628800"/>
            <a:chExt cx="1592103" cy="1440160"/>
          </a:xfrm>
        </p:grpSpPr>
        <p:sp>
          <p:nvSpPr>
            <p:cNvPr id="11" name="TextovéPole 10"/>
            <p:cNvSpPr txBox="1"/>
            <p:nvPr/>
          </p:nvSpPr>
          <p:spPr>
            <a:xfrm>
              <a:off x="4073188" y="1628800"/>
              <a:ext cx="15921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tlaková síla</a:t>
              </a:r>
            </a:p>
          </p:txBody>
        </p:sp>
        <p:sp>
          <p:nvSpPr>
            <p:cNvPr id="20" name="Elipsa 19"/>
            <p:cNvSpPr/>
            <p:nvPr/>
          </p:nvSpPr>
          <p:spPr>
            <a:xfrm>
              <a:off x="4211960" y="2132856"/>
              <a:ext cx="936104" cy="9361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8" name="Přímá spojovací šipka 27"/>
            <p:cNvCxnSpPr/>
            <p:nvPr/>
          </p:nvCxnSpPr>
          <p:spPr>
            <a:xfrm rot="5400000">
              <a:off x="4932040" y="1988840"/>
              <a:ext cx="216024" cy="216024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Skupina 42"/>
          <p:cNvGrpSpPr/>
          <p:nvPr/>
        </p:nvGrpSpPr>
        <p:grpSpPr>
          <a:xfrm>
            <a:off x="4499992" y="2132856"/>
            <a:ext cx="2232248" cy="1469777"/>
            <a:chOff x="4283968" y="2132856"/>
            <a:chExt cx="2232248" cy="1469777"/>
          </a:xfrm>
        </p:grpSpPr>
        <p:sp>
          <p:nvSpPr>
            <p:cNvPr id="12" name="TextovéPole 11"/>
            <p:cNvSpPr txBox="1"/>
            <p:nvPr/>
          </p:nvSpPr>
          <p:spPr>
            <a:xfrm>
              <a:off x="4283968" y="3140968"/>
              <a:ext cx="13099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třecí síla </a:t>
              </a:r>
            </a:p>
          </p:txBody>
        </p:sp>
        <p:sp>
          <p:nvSpPr>
            <p:cNvPr id="21" name="Elipsa 20"/>
            <p:cNvSpPr/>
            <p:nvPr/>
          </p:nvSpPr>
          <p:spPr>
            <a:xfrm>
              <a:off x="5292080" y="2132856"/>
              <a:ext cx="1224136" cy="9361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0" name="Přímá spojovací šipka 29"/>
            <p:cNvCxnSpPr/>
            <p:nvPr/>
          </p:nvCxnSpPr>
          <p:spPr>
            <a:xfrm rot="5400000">
              <a:off x="5364088" y="2996952"/>
              <a:ext cx="216024" cy="216024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702154"/>
              </p:ext>
            </p:extLst>
          </p:nvPr>
        </p:nvGraphicFramePr>
        <p:xfrm>
          <a:off x="7054850" y="2416175"/>
          <a:ext cx="6445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6" imgW="317160" imgH="215640" progId="Equation.DSMT4">
                  <p:embed/>
                </p:oleObj>
              </mc:Choice>
              <mc:Fallback>
                <p:oleObj name="Equation" r:id="rId6" imgW="3171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4850" y="2416175"/>
                        <a:ext cx="644525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Násobení 3"/>
          <p:cNvSpPr/>
          <p:nvPr/>
        </p:nvSpPr>
        <p:spPr>
          <a:xfrm>
            <a:off x="2527980" y="2042846"/>
            <a:ext cx="503479" cy="111612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C88F6-1266-40DB-8F82-93E78CC0C3A5}" type="datetime1">
              <a:rPr lang="cs-CZ" smtClean="0"/>
              <a:t>14.2.2023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4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345F4B-4210-74EB-E17A-317AC717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Laminární proudění v kanále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F183B6-8914-4C82-3A88-317F70E0F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Vyvinuté</a:t>
            </a:r>
          </a:p>
          <a:p>
            <a:r>
              <a:rPr lang="cs-CZ" dirty="0"/>
              <a:t>Lam.</a:t>
            </a:r>
          </a:p>
          <a:p>
            <a:endParaRPr lang="cs-CZ" dirty="0"/>
          </a:p>
          <a:p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cs-CZ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cs-C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cs-C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9C3204-5555-D89C-C769-25760685B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A791CCE-91B0-1385-3D04-98FE291A7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9FA703D-5EA7-81C8-0A8A-27DC943E1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48" y="1999965"/>
            <a:ext cx="3400900" cy="2038635"/>
          </a:xfrm>
          <a:prstGeom prst="rect">
            <a:avLst/>
          </a:prstGeom>
        </p:spPr>
      </p:pic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D7B6B532-A1B2-5ACF-ECB6-D10FB7E444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880368"/>
              </p:ext>
            </p:extLst>
          </p:nvPr>
        </p:nvGraphicFramePr>
        <p:xfrm>
          <a:off x="3043238" y="2105025"/>
          <a:ext cx="14478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4" imgW="723600" imgH="482400" progId="Equation.DSMT4">
                  <p:embed/>
                </p:oleObj>
              </mc:Choice>
              <mc:Fallback>
                <p:oleObj name="Equation" r:id="rId4" imgW="7236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3238" y="2105025"/>
                        <a:ext cx="14478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8E457202-E101-11E2-E470-05C5C9AC66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9744"/>
              </p:ext>
            </p:extLst>
          </p:nvPr>
        </p:nvGraphicFramePr>
        <p:xfrm>
          <a:off x="5068888" y="4291013"/>
          <a:ext cx="2030412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6" imgW="1015920" imgH="380880" progId="Equation.DSMT4">
                  <p:embed/>
                </p:oleObj>
              </mc:Choice>
              <mc:Fallback>
                <p:oleObj name="Equation" r:id="rId6" imgW="101592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68888" y="4291013"/>
                        <a:ext cx="2030412" cy="763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4CD365E1-90FC-6B80-71AB-A0396141A0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599602"/>
              </p:ext>
            </p:extLst>
          </p:nvPr>
        </p:nvGraphicFramePr>
        <p:xfrm>
          <a:off x="4992688" y="5049203"/>
          <a:ext cx="210661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8" imgW="1054080" imgH="380880" progId="Equation.DSMT4">
                  <p:embed/>
                </p:oleObj>
              </mc:Choice>
              <mc:Fallback>
                <p:oleObj name="Equation" r:id="rId8" imgW="1054080" imgH="380880" progId="Equation.DSMT4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8E457202-E101-11E2-E470-05C5C9AC66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92688" y="5049203"/>
                        <a:ext cx="2106612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018E7873-0B09-F103-993E-2DB1422443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878824"/>
              </p:ext>
            </p:extLst>
          </p:nvPr>
        </p:nvGraphicFramePr>
        <p:xfrm>
          <a:off x="7054850" y="4519612"/>
          <a:ext cx="431800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10" imgW="215640" imgH="152280" progId="Equation.DSMT4">
                  <p:embed/>
                </p:oleObj>
              </mc:Choice>
              <mc:Fallback>
                <p:oleObj name="Equation" r:id="rId10" imgW="215640" imgH="152280" progId="Equation.DSMT4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8E457202-E101-11E2-E470-05C5C9AC66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54850" y="4519612"/>
                        <a:ext cx="431800" cy="30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2B7D4500-58F0-1542-E5B9-95E93E3CA4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878824"/>
              </p:ext>
            </p:extLst>
          </p:nvPr>
        </p:nvGraphicFramePr>
        <p:xfrm>
          <a:off x="7054850" y="5257006"/>
          <a:ext cx="431800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12" imgW="215640" imgH="152280" progId="Equation.DSMT4">
                  <p:embed/>
                </p:oleObj>
              </mc:Choice>
              <mc:Fallback>
                <p:oleObj name="Equation" r:id="rId12" imgW="215640" imgH="152280" progId="Equation.DSMT4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18E7873-0B09-F103-993E-2DB1422443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54850" y="5257006"/>
                        <a:ext cx="431800" cy="30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Vývojový diagram: sumační spojení 11">
            <a:extLst>
              <a:ext uri="{FF2B5EF4-FFF2-40B4-BE49-F238E27FC236}">
                <a16:creationId xmlns:a16="http://schemas.microsoft.com/office/drawing/2014/main" id="{C1525A3E-F8E3-91E0-54C9-E60770E77A3E}"/>
              </a:ext>
            </a:extLst>
          </p:cNvPr>
          <p:cNvSpPr/>
          <p:nvPr/>
        </p:nvSpPr>
        <p:spPr>
          <a:xfrm>
            <a:off x="5817429" y="4322923"/>
            <a:ext cx="288628" cy="738187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Vývojový diagram: sumační spojení 12">
            <a:extLst>
              <a:ext uri="{FF2B5EF4-FFF2-40B4-BE49-F238E27FC236}">
                <a16:creationId xmlns:a16="http://schemas.microsoft.com/office/drawing/2014/main" id="{84C2585D-7F9C-7A08-15A8-8A9F2E0F8DEA}"/>
              </a:ext>
            </a:extLst>
          </p:cNvPr>
          <p:cNvSpPr/>
          <p:nvPr/>
        </p:nvSpPr>
        <p:spPr>
          <a:xfrm>
            <a:off x="6379508" y="4303711"/>
            <a:ext cx="288628" cy="738187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Vývojový diagram: sumační spojení 13">
            <a:extLst>
              <a:ext uri="{FF2B5EF4-FFF2-40B4-BE49-F238E27FC236}">
                <a16:creationId xmlns:a16="http://schemas.microsoft.com/office/drawing/2014/main" id="{9A535890-26CE-B286-1F22-B1A4B7579755}"/>
              </a:ext>
            </a:extLst>
          </p:cNvPr>
          <p:cNvSpPr/>
          <p:nvPr/>
        </p:nvSpPr>
        <p:spPr>
          <a:xfrm>
            <a:off x="5830172" y="5061110"/>
            <a:ext cx="288628" cy="738187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Vývojový diagram: sumační spojení 14">
            <a:extLst>
              <a:ext uri="{FF2B5EF4-FFF2-40B4-BE49-F238E27FC236}">
                <a16:creationId xmlns:a16="http://schemas.microsoft.com/office/drawing/2014/main" id="{40DD3B64-9573-6F19-7937-4D10E36241CA}"/>
              </a:ext>
            </a:extLst>
          </p:cNvPr>
          <p:cNvSpPr/>
          <p:nvPr/>
        </p:nvSpPr>
        <p:spPr>
          <a:xfrm>
            <a:off x="6357918" y="5021103"/>
            <a:ext cx="288628" cy="738187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Vývojový diagram: sumační spojení 15">
            <a:extLst>
              <a:ext uri="{FF2B5EF4-FFF2-40B4-BE49-F238E27FC236}">
                <a16:creationId xmlns:a16="http://schemas.microsoft.com/office/drawing/2014/main" id="{EE6B8DA2-8A38-D022-4C4D-F0E9221BB10B}"/>
              </a:ext>
            </a:extLst>
          </p:cNvPr>
          <p:cNvSpPr/>
          <p:nvPr/>
        </p:nvSpPr>
        <p:spPr>
          <a:xfrm>
            <a:off x="6697182" y="5049203"/>
            <a:ext cx="288628" cy="738187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AB91A20E-D573-EA00-D551-259706589F32}"/>
              </a:ext>
            </a:extLst>
          </p:cNvPr>
          <p:cNvGrpSpPr/>
          <p:nvPr/>
        </p:nvGrpSpPr>
        <p:grpSpPr>
          <a:xfrm>
            <a:off x="4716016" y="2420888"/>
            <a:ext cx="1227688" cy="598395"/>
            <a:chOff x="4568448" y="2420888"/>
            <a:chExt cx="1227688" cy="598395"/>
          </a:xfrm>
        </p:grpSpPr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0BE8CCD6-448C-6AE8-D3A8-760CC32E2D52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V="1">
              <a:off x="4568448" y="3019282"/>
              <a:ext cx="1227688" cy="1"/>
            </a:xfrm>
            <a:prstGeom prst="straightConnector1">
              <a:avLst/>
            </a:prstGeom>
            <a:ln w="381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B9AFBCA1-7F26-1467-C2F1-1C3E15F7FFE9}"/>
                </a:ext>
              </a:extLst>
            </p:cNvPr>
            <p:cNvCxnSpPr>
              <a:stCxn id="9" idx="1"/>
            </p:cNvCxnSpPr>
            <p:nvPr/>
          </p:nvCxnSpPr>
          <p:spPr>
            <a:xfrm flipV="1">
              <a:off x="4568448" y="2420888"/>
              <a:ext cx="0" cy="598395"/>
            </a:xfrm>
            <a:prstGeom prst="straightConnector1">
              <a:avLst/>
            </a:prstGeom>
            <a:ln w="381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8AE75A8-040F-37B2-FE8F-E45D5D493CDA}"/>
              </a:ext>
            </a:extLst>
          </p:cNvPr>
          <p:cNvSpPr txBox="1"/>
          <p:nvPr/>
        </p:nvSpPr>
        <p:spPr>
          <a:xfrm>
            <a:off x="5520190" y="3091161"/>
            <a:ext cx="4235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i="1" dirty="0"/>
              <a:t>x</a:t>
            </a:r>
            <a:r>
              <a:rPr lang="cs-CZ" baseline="-25000" dirty="0"/>
              <a:t>1</a:t>
            </a:r>
            <a:endParaRPr lang="en-US" baseline="-250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29EF475-8285-A2BA-23BC-E21C795592B6}"/>
              </a:ext>
            </a:extLst>
          </p:cNvPr>
          <p:cNvSpPr txBox="1"/>
          <p:nvPr/>
        </p:nvSpPr>
        <p:spPr>
          <a:xfrm>
            <a:off x="4795015" y="2314734"/>
            <a:ext cx="4235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i="1" dirty="0"/>
              <a:t>x</a:t>
            </a:r>
            <a:r>
              <a:rPr lang="cs-CZ" baseline="-25000" dirty="0"/>
              <a:t>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7769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Definice Reynoldsova čísla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4106-3BEB-4E4A-9A5F-5CD637056999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410F-11FD-4219-ADBA-48660369228B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786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Re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Bezrozměrový parametr</a:t>
            </a:r>
          </a:p>
          <a:p>
            <a:r>
              <a:rPr lang="cs-CZ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cs-CZ" dirty="0"/>
              <a:t>: rychlostní měřítko </a:t>
            </a:r>
            <a:r>
              <a:rPr lang="cs-C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[m/s]</a:t>
            </a:r>
          </a:p>
          <a:p>
            <a:r>
              <a:rPr lang="cs-CZ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dirty="0"/>
              <a:t>: délkové měřítko </a:t>
            </a:r>
            <a:r>
              <a:rPr lang="cs-C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[m]</a:t>
            </a:r>
            <a:endParaRPr lang="cs-CZ" dirty="0"/>
          </a:p>
          <a:p>
            <a:r>
              <a:rPr lang="cs-CZ" i="1" dirty="0">
                <a:solidFill>
                  <a:srgbClr val="FFFF00"/>
                </a:solidFill>
                <a:latin typeface="Symbol" panose="05050102010706020507" pitchFamily="18" charset="2"/>
              </a:rPr>
              <a:t>n</a:t>
            </a:r>
            <a:r>
              <a:rPr lang="cs-CZ" dirty="0"/>
              <a:t>: vlastnost tekutiny </a:t>
            </a:r>
            <a:r>
              <a:rPr lang="cs-C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[m</a:t>
            </a:r>
            <a:r>
              <a:rPr lang="cs-CZ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/s]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2590-1F41-4F4E-9D1F-835D6D44A23C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14</a:t>
            </a:fld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802505"/>
              </p:ext>
            </p:extLst>
          </p:nvPr>
        </p:nvGraphicFramePr>
        <p:xfrm>
          <a:off x="6490494" y="2010544"/>
          <a:ext cx="1778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4" imgW="888840" imgH="507960" progId="Equation.DSMT4">
                  <p:embed/>
                </p:oleObj>
              </mc:Choice>
              <mc:Fallback>
                <p:oleObj name="Equation" r:id="rId4" imgW="8888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90494" y="2010544"/>
                        <a:ext cx="1778000" cy="1016000"/>
                      </a:xfrm>
                      <a:prstGeom prst="rect">
                        <a:avLst/>
                      </a:prstGeom>
                      <a:ln w="254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071190"/>
              </p:ext>
            </p:extLst>
          </p:nvPr>
        </p:nvGraphicFramePr>
        <p:xfrm>
          <a:off x="8458200" y="2213744"/>
          <a:ext cx="482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6" imgW="241200" imgH="304560" progId="Equation.DSMT4">
                  <p:embed/>
                </p:oleObj>
              </mc:Choice>
              <mc:Fallback>
                <p:oleObj name="Equation" r:id="rId6" imgW="2412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58200" y="2213744"/>
                        <a:ext cx="482600" cy="609600"/>
                      </a:xfrm>
                      <a:prstGeom prst="rect">
                        <a:avLst/>
                      </a:prstGeom>
                      <a:ln w="254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Skupina 12"/>
          <p:cNvGrpSpPr/>
          <p:nvPr/>
        </p:nvGrpSpPr>
        <p:grpSpPr>
          <a:xfrm>
            <a:off x="601318" y="3659200"/>
            <a:ext cx="6418954" cy="692832"/>
            <a:chOff x="129421" y="3659200"/>
            <a:chExt cx="6418954" cy="692832"/>
          </a:xfrm>
        </p:grpSpPr>
        <p:sp>
          <p:nvSpPr>
            <p:cNvPr id="9" name="Ovál 8"/>
            <p:cNvSpPr/>
            <p:nvPr/>
          </p:nvSpPr>
          <p:spPr>
            <a:xfrm>
              <a:off x="129421" y="3659200"/>
              <a:ext cx="5545212" cy="6928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688844" y="3821615"/>
              <a:ext cx="8595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FF0000"/>
                  </a:solidFill>
                </a:rPr>
                <a:t>dáno 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76639" y="2518544"/>
            <a:ext cx="7667769" cy="1296144"/>
            <a:chOff x="143632" y="2518544"/>
            <a:chExt cx="7667769" cy="1296144"/>
          </a:xfrm>
        </p:grpSpPr>
        <p:sp>
          <p:nvSpPr>
            <p:cNvPr id="8" name="Ovál 7"/>
            <p:cNvSpPr/>
            <p:nvPr/>
          </p:nvSpPr>
          <p:spPr>
            <a:xfrm>
              <a:off x="143632" y="2518544"/>
              <a:ext cx="5545212" cy="129614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5674277" y="3024311"/>
              <a:ext cx="21371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accent1"/>
                  </a:solidFill>
                </a:rPr>
                <a:t>můžeme „volit“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25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Transformace N-S</a:t>
            </a:r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6" name="Skupina 15"/>
          <p:cNvGrpSpPr/>
          <p:nvPr/>
        </p:nvGrpSpPr>
        <p:grpSpPr>
          <a:xfrm>
            <a:off x="6079574" y="1954507"/>
            <a:ext cx="2799006" cy="479493"/>
            <a:chOff x="5713640" y="1772816"/>
            <a:chExt cx="2799006" cy="479493"/>
          </a:xfrm>
        </p:grpSpPr>
        <p:graphicFrame>
          <p:nvGraphicFramePr>
            <p:cNvPr id="5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7373764"/>
                </p:ext>
              </p:extLst>
            </p:nvPr>
          </p:nvGraphicFramePr>
          <p:xfrm>
            <a:off x="7236296" y="1772816"/>
            <a:ext cx="127635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0" name="Equation" r:id="rId4" imgW="634680" imgH="228600" progId="Equation.DSMT4">
                    <p:embed/>
                  </p:oleObj>
                </mc:Choice>
                <mc:Fallback>
                  <p:oleObj name="Equation" r:id="rId4" imgW="6346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36296" y="1772816"/>
                          <a:ext cx="127635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ovéPole 10"/>
            <p:cNvSpPr txBox="1"/>
            <p:nvPr/>
          </p:nvSpPr>
          <p:spPr>
            <a:xfrm>
              <a:off x="5713640" y="1790644"/>
              <a:ext cx="15167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Proměnné:</a:t>
              </a:r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5254028" y="2747423"/>
            <a:ext cx="3351810" cy="502215"/>
            <a:chOff x="4880419" y="2253605"/>
            <a:chExt cx="3351810" cy="502215"/>
          </a:xfrm>
        </p:grpSpPr>
        <p:graphicFrame>
          <p:nvGraphicFramePr>
            <p:cNvPr id="6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9826423"/>
                </p:ext>
              </p:extLst>
            </p:nvPr>
          </p:nvGraphicFramePr>
          <p:xfrm>
            <a:off x="7592466" y="2349420"/>
            <a:ext cx="639763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1" name="Equation" r:id="rId6" imgW="317160" imgH="203040" progId="Equation.DSMT4">
                    <p:embed/>
                  </p:oleObj>
                </mc:Choice>
                <mc:Fallback>
                  <p:oleObj name="Equation" r:id="rId6" imgW="3171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92466" y="2349420"/>
                          <a:ext cx="639763" cy="406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ovéPole 11"/>
            <p:cNvSpPr txBox="1"/>
            <p:nvPr/>
          </p:nvSpPr>
          <p:spPr>
            <a:xfrm>
              <a:off x="4880419" y="2253605"/>
              <a:ext cx="23423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Vztažné veličiny: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323528" y="3183359"/>
            <a:ext cx="6815460" cy="1098129"/>
            <a:chOff x="0" y="2591457"/>
            <a:chExt cx="6815460" cy="1098129"/>
          </a:xfrm>
        </p:grpSpPr>
        <p:graphicFrame>
          <p:nvGraphicFramePr>
            <p:cNvPr id="93185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4868387"/>
                </p:ext>
              </p:extLst>
            </p:nvPr>
          </p:nvGraphicFramePr>
          <p:xfrm>
            <a:off x="1786260" y="2851386"/>
            <a:ext cx="50292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" name="Equation" r:id="rId8" imgW="2501640" imgH="419040" progId="Equation.DSMT4">
                    <p:embed/>
                  </p:oleObj>
                </mc:Choice>
                <mc:Fallback>
                  <p:oleObj name="Equation" r:id="rId8" imgW="250164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6260" y="2851386"/>
                          <a:ext cx="5029200" cy="838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ovéPole 12"/>
            <p:cNvSpPr txBox="1"/>
            <p:nvPr/>
          </p:nvSpPr>
          <p:spPr>
            <a:xfrm>
              <a:off x="0" y="2591457"/>
              <a:ext cx="53238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Bezrozměrové proměnné (transformace):</a:t>
              </a: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1529133" y="4299432"/>
            <a:ext cx="5168530" cy="1321906"/>
            <a:chOff x="1475656" y="4413039"/>
            <a:chExt cx="5168530" cy="1445557"/>
          </a:xfrm>
        </p:grpSpPr>
        <p:sp>
          <p:nvSpPr>
            <p:cNvPr id="14" name="TextovéPole 13"/>
            <p:cNvSpPr txBox="1"/>
            <p:nvPr/>
          </p:nvSpPr>
          <p:spPr>
            <a:xfrm>
              <a:off x="1475656" y="4413039"/>
              <a:ext cx="3744936" cy="504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Bezrozměrový tvar N-S </a:t>
              </a:r>
              <a:r>
                <a:rPr lang="cs-CZ" dirty="0" err="1">
                  <a:solidFill>
                    <a:schemeClr val="bg1"/>
                  </a:solidFill>
                </a:rPr>
                <a:t>rice</a:t>
              </a:r>
              <a:r>
                <a:rPr lang="cs-CZ" dirty="0">
                  <a:solidFill>
                    <a:schemeClr val="bg1"/>
                  </a:solidFill>
                </a:rPr>
                <a:t>:</a:t>
              </a:r>
            </a:p>
          </p:txBody>
        </p:sp>
        <p:graphicFrame>
          <p:nvGraphicFramePr>
            <p:cNvPr id="22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89454"/>
                </p:ext>
              </p:extLst>
            </p:nvPr>
          </p:nvGraphicFramePr>
          <p:xfrm>
            <a:off x="1853111" y="4950670"/>
            <a:ext cx="4791075" cy="9079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3" name="Equation" r:id="rId10" imgW="2476440" imgH="457200" progId="Equation.DSMT4">
                    <p:embed/>
                  </p:oleObj>
                </mc:Choice>
                <mc:Fallback>
                  <p:oleObj name="Equation" r:id="rId10" imgW="247644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3111" y="4950670"/>
                          <a:ext cx="4791075" cy="9079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Skupina 19"/>
          <p:cNvGrpSpPr/>
          <p:nvPr/>
        </p:nvGrpSpPr>
        <p:grpSpPr>
          <a:xfrm>
            <a:off x="7440613" y="4725144"/>
            <a:ext cx="1240377" cy="1289894"/>
            <a:chOff x="7440613" y="4725144"/>
            <a:chExt cx="1240377" cy="1289894"/>
          </a:xfrm>
        </p:grpSpPr>
        <p:graphicFrame>
          <p:nvGraphicFramePr>
            <p:cNvPr id="93191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6699027"/>
                </p:ext>
              </p:extLst>
            </p:nvPr>
          </p:nvGraphicFramePr>
          <p:xfrm>
            <a:off x="7440613" y="5229225"/>
            <a:ext cx="1165225" cy="785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4" name="Equation" r:id="rId12" imgW="609480" imgH="393480" progId="Equation.DSMT4">
                    <p:embed/>
                  </p:oleObj>
                </mc:Choice>
                <mc:Fallback>
                  <p:oleObj name="Equation" r:id="rId12" imgW="60948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40613" y="5229225"/>
                          <a:ext cx="1165225" cy="7858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ovéPole 14"/>
            <p:cNvSpPr txBox="1"/>
            <p:nvPr/>
          </p:nvSpPr>
          <p:spPr>
            <a:xfrm>
              <a:off x="7452320" y="4725144"/>
              <a:ext cx="1228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FF0000"/>
                  </a:solidFill>
                </a:rPr>
                <a:t>1 parametr</a:t>
              </a:r>
            </a:p>
          </p:txBody>
        </p:sp>
      </p:grpSp>
      <p:graphicFrame>
        <p:nvGraphicFramePr>
          <p:cNvPr id="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74499"/>
              </p:ext>
            </p:extLst>
          </p:nvPr>
        </p:nvGraphicFramePr>
        <p:xfrm>
          <a:off x="490840" y="1583321"/>
          <a:ext cx="50292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14" imgW="2476440" imgH="457200" progId="Equation.DSMT4">
                  <p:embed/>
                </p:oleObj>
              </mc:Choice>
              <mc:Fallback>
                <p:oleObj name="Equation" r:id="rId14" imgW="24764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840" y="1583321"/>
                        <a:ext cx="50292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ál 3"/>
          <p:cNvSpPr/>
          <p:nvPr/>
        </p:nvSpPr>
        <p:spPr>
          <a:xfrm>
            <a:off x="1835696" y="5229225"/>
            <a:ext cx="576064" cy="392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5189109" y="5236709"/>
            <a:ext cx="576064" cy="392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4" name="Skupina 23"/>
          <p:cNvGrpSpPr/>
          <p:nvPr/>
        </p:nvGrpSpPr>
        <p:grpSpPr>
          <a:xfrm>
            <a:off x="5004048" y="2349234"/>
            <a:ext cx="3566838" cy="481862"/>
            <a:chOff x="5694003" y="2203380"/>
            <a:chExt cx="2557303" cy="481862"/>
          </a:xfrm>
        </p:grpSpPr>
        <p:graphicFrame>
          <p:nvGraphicFramePr>
            <p:cNvPr id="25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6519669"/>
                </p:ext>
              </p:extLst>
            </p:nvPr>
          </p:nvGraphicFramePr>
          <p:xfrm>
            <a:off x="7705150" y="2355042"/>
            <a:ext cx="546156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6" name="Equation" r:id="rId16" imgW="380880" imgH="164880" progId="Equation.DSMT4">
                    <p:embed/>
                  </p:oleObj>
                </mc:Choice>
                <mc:Fallback>
                  <p:oleObj name="Equation" r:id="rId16" imgW="3808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05150" y="2355042"/>
                          <a:ext cx="546156" cy="330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TextovéPole 25"/>
            <p:cNvSpPr txBox="1"/>
            <p:nvPr/>
          </p:nvSpPr>
          <p:spPr>
            <a:xfrm>
              <a:off x="5694003" y="2203380"/>
              <a:ext cx="1862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Vlastnosti tekutiny:</a:t>
              </a:r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851399" y="2505044"/>
            <a:ext cx="3257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+ kontinuita + </a:t>
            </a:r>
            <a:r>
              <a:rPr lang="cs-CZ" dirty="0" err="1">
                <a:solidFill>
                  <a:srgbClr val="FFFF00"/>
                </a:solidFill>
              </a:rPr>
              <a:t>p.p</a:t>
            </a:r>
            <a:r>
              <a:rPr lang="cs-CZ" dirty="0">
                <a:solidFill>
                  <a:srgbClr val="FFFF00"/>
                </a:solidFill>
              </a:rPr>
              <a:t>. + </a:t>
            </a:r>
            <a:r>
              <a:rPr lang="cs-CZ" dirty="0" err="1">
                <a:solidFill>
                  <a:srgbClr val="FFFF00"/>
                </a:solidFill>
              </a:rPr>
              <a:t>o.p</a:t>
            </a:r>
            <a:r>
              <a:rPr lang="cs-CZ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39653-DD15-4EC7-863C-4AE7B1218BD2}" type="datetime1">
              <a:rPr lang="cs-CZ" smtClean="0"/>
              <a:t>14.2.2023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BC95C-36FB-4A9A-B693-A798640A52E9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3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Délkové měřítko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582333"/>
            <a:ext cx="7702624" cy="2527920"/>
          </a:xfrm>
        </p:spPr>
        <p:txBody>
          <a:bodyPr>
            <a:normAutofit fontScale="77500" lnSpcReduction="20000"/>
          </a:bodyPr>
          <a:lstStyle/>
          <a:p>
            <a:r>
              <a:rPr lang="cs-CZ" i="1" dirty="0">
                <a:solidFill>
                  <a:srgbClr val="FFFF00"/>
                </a:solidFill>
                <a:latin typeface="Symbol" panose="05050102010706020507" pitchFamily="18" charset="2"/>
              </a:rPr>
              <a:t>n</a:t>
            </a:r>
            <a:r>
              <a:rPr lang="cs-CZ" dirty="0"/>
              <a:t>: vzduch (1.5e-5 m</a:t>
            </a:r>
            <a:r>
              <a:rPr lang="cs-CZ" baseline="30000" dirty="0"/>
              <a:t>2</a:t>
            </a:r>
            <a:r>
              <a:rPr lang="cs-CZ" dirty="0"/>
              <a:t>/s)</a:t>
            </a:r>
          </a:p>
          <a:p>
            <a:r>
              <a:rPr lang="cs-CZ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cs-CZ" dirty="0"/>
              <a:t>: rychlost na vstupu (25 m/s)</a:t>
            </a:r>
          </a:p>
          <a:p>
            <a:r>
              <a:rPr lang="cs-CZ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Délka, šířka, výška (2 m), Re = 3 000 000</a:t>
            </a:r>
          </a:p>
          <a:p>
            <a:pPr lvl="1"/>
            <a:r>
              <a:rPr lang="cs-CZ" dirty="0"/>
              <a:t>Průměr nohy (20 cm), Re = 300 000</a:t>
            </a:r>
          </a:p>
          <a:p>
            <a:pPr lvl="1"/>
            <a:r>
              <a:rPr lang="cs-CZ" dirty="0"/>
              <a:t>Průměr rohu (2 cm), Re = 30 000</a:t>
            </a:r>
          </a:p>
          <a:p>
            <a:pPr lvl="1"/>
            <a:r>
              <a:rPr lang="cs-CZ" dirty="0"/>
              <a:t>Průměr chlupu (100 </a:t>
            </a:r>
            <a:r>
              <a:rPr lang="cs-CZ" dirty="0">
                <a:latin typeface="Symbol" panose="05050102010706020507" pitchFamily="18" charset="2"/>
              </a:rPr>
              <a:t>m</a:t>
            </a:r>
            <a:r>
              <a:rPr lang="cs-CZ" dirty="0"/>
              <a:t>m), Re = 150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EBFE7-1433-4D22-9FBA-5C14C6BBFE53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" y="1484784"/>
            <a:ext cx="3571364" cy="1800000"/>
          </a:xfrm>
          <a:prstGeom prst="rect">
            <a:avLst/>
          </a:prstGeom>
        </p:spPr>
      </p:pic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624934"/>
              </p:ext>
            </p:extLst>
          </p:nvPr>
        </p:nvGraphicFramePr>
        <p:xfrm>
          <a:off x="6948264" y="1052736"/>
          <a:ext cx="1778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5" imgW="888840" imgH="507960" progId="Equation.DSMT4">
                  <p:embed/>
                </p:oleObj>
              </mc:Choice>
              <mc:Fallback>
                <p:oleObj name="Equation" r:id="rId5" imgW="8888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48264" y="1052736"/>
                        <a:ext cx="1778000" cy="1016000"/>
                      </a:xfrm>
                      <a:prstGeom prst="rect">
                        <a:avLst/>
                      </a:prstGeom>
                      <a:ln w="254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ál 11"/>
          <p:cNvSpPr>
            <a:spLocks noChangeAspect="1"/>
          </p:cNvSpPr>
          <p:nvPr/>
        </p:nvSpPr>
        <p:spPr>
          <a:xfrm>
            <a:off x="4355976" y="4521172"/>
            <a:ext cx="23762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84784"/>
            <a:ext cx="2862385" cy="18000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283112" y="3413056"/>
            <a:ext cx="3778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University </a:t>
            </a:r>
            <a:r>
              <a:rPr lang="en-US" sz="1600" dirty="0" err="1">
                <a:solidFill>
                  <a:srgbClr val="FFFF00"/>
                </a:solidFill>
              </a:rPr>
              <a:t>Complutense</a:t>
            </a:r>
            <a:r>
              <a:rPr lang="en-US" sz="1600" dirty="0">
                <a:solidFill>
                  <a:srgbClr val="FFFF00"/>
                </a:solidFill>
              </a:rPr>
              <a:t> of Madrid (Spain)</a:t>
            </a:r>
            <a:endParaRPr lang="cs-CZ" sz="1600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62460" y="3842620"/>
            <a:ext cx="3722494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„</a:t>
            </a:r>
            <a:r>
              <a:rPr lang="en-US" dirty="0">
                <a:solidFill>
                  <a:srgbClr val="FFFF00"/>
                </a:solidFill>
              </a:rPr>
              <a:t>Z</a:t>
            </a:r>
            <a:r>
              <a:rPr lang="cs-CZ" dirty="0" err="1">
                <a:solidFill>
                  <a:srgbClr val="FFFF00"/>
                </a:solidFill>
              </a:rPr>
              <a:t>ajímavé</a:t>
            </a:r>
            <a:r>
              <a:rPr lang="cs-CZ" dirty="0">
                <a:solidFill>
                  <a:srgbClr val="FFFF00"/>
                </a:solidFill>
              </a:rPr>
              <a:t>“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cs-CZ" dirty="0">
                <a:solidFill>
                  <a:srgbClr val="FFFF00"/>
                </a:solidFill>
              </a:rPr>
              <a:t>Re </a:t>
            </a:r>
            <a:r>
              <a:rPr lang="en-US" dirty="0">
                <a:solidFill>
                  <a:srgbClr val="FFFF00"/>
                </a:solidFill>
              </a:rPr>
              <a:t>&gt; 10</a:t>
            </a:r>
            <a:r>
              <a:rPr lang="en-US" baseline="30000" dirty="0">
                <a:solidFill>
                  <a:srgbClr val="FFFF00"/>
                </a:solidFill>
              </a:rPr>
              <a:t>4</a:t>
            </a:r>
            <a:r>
              <a:rPr lang="cs-CZ" dirty="0">
                <a:solidFill>
                  <a:srgbClr val="FFFF00"/>
                </a:solidFill>
              </a:rPr>
              <a:t> </a:t>
            </a:r>
          </a:p>
          <a:p>
            <a:r>
              <a:rPr lang="cs-CZ" dirty="0">
                <a:solidFill>
                  <a:srgbClr val="FFFF00"/>
                </a:solidFill>
              </a:rPr>
              <a:t>„</a:t>
            </a:r>
            <a:r>
              <a:rPr lang="en-US" dirty="0">
                <a:solidFill>
                  <a:srgbClr val="FFFF00"/>
                </a:solidFill>
              </a:rPr>
              <a:t>N</a:t>
            </a:r>
            <a:r>
              <a:rPr lang="cs-CZ" dirty="0" err="1">
                <a:solidFill>
                  <a:srgbClr val="FFFF00"/>
                </a:solidFill>
              </a:rPr>
              <a:t>ormální</a:t>
            </a:r>
            <a:r>
              <a:rPr lang="cs-CZ" dirty="0">
                <a:solidFill>
                  <a:srgbClr val="FFFF00"/>
                </a:solidFill>
              </a:rPr>
              <a:t>“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cs-CZ" dirty="0">
                <a:solidFill>
                  <a:srgbClr val="FFFF00"/>
                </a:solidFill>
              </a:rPr>
              <a:t>Re</a:t>
            </a:r>
            <a:r>
              <a:rPr lang="en-US" dirty="0">
                <a:solidFill>
                  <a:srgbClr val="FFFF00"/>
                </a:solidFill>
              </a:rPr>
              <a:t> =</a:t>
            </a:r>
            <a:r>
              <a:rPr lang="cs-CZ" dirty="0">
                <a:solidFill>
                  <a:srgbClr val="FFFF00"/>
                </a:solidFill>
              </a:rPr>
              <a:t> 10</a:t>
            </a:r>
            <a:r>
              <a:rPr lang="cs-CZ" baseline="30000" dirty="0">
                <a:solidFill>
                  <a:srgbClr val="FFFF00"/>
                </a:solidFill>
              </a:rPr>
              <a:t>6</a:t>
            </a:r>
            <a:r>
              <a:rPr lang="cs-CZ" dirty="0">
                <a:solidFill>
                  <a:srgbClr val="FFFF00"/>
                </a:solidFill>
              </a:rPr>
              <a:t>  - 10</a:t>
            </a:r>
            <a:r>
              <a:rPr lang="cs-CZ" baseline="30000" dirty="0">
                <a:solidFill>
                  <a:srgbClr val="FFFF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009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14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Reynoldsovo číslo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Globální Re</a:t>
            </a:r>
          </a:p>
          <a:p>
            <a:pPr lvl="1"/>
            <a:r>
              <a:rPr lang="cs-CZ" dirty="0"/>
              <a:t>Složitá geometrie – komplexní proudové pole</a:t>
            </a:r>
          </a:p>
          <a:p>
            <a:pPr lvl="1"/>
            <a:r>
              <a:rPr lang="cs-CZ" dirty="0"/>
              <a:t>Re = </a:t>
            </a:r>
            <a:r>
              <a:rPr lang="cs-CZ" dirty="0">
                <a:solidFill>
                  <a:srgbClr val="FFFF00"/>
                </a:solidFill>
              </a:rPr>
              <a:t>bezrozměrová rychlost</a:t>
            </a:r>
            <a:r>
              <a:rPr lang="cs-CZ" dirty="0"/>
              <a:t> pro danou úlohu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Podobnost</a:t>
            </a:r>
          </a:p>
          <a:p>
            <a:pPr lvl="1"/>
            <a:r>
              <a:rPr lang="cs-CZ" dirty="0">
                <a:solidFill>
                  <a:srgbClr val="FF0000"/>
                </a:solidFill>
              </a:rPr>
              <a:t>Nemá</a:t>
            </a:r>
            <a:r>
              <a:rPr lang="cs-CZ" dirty="0"/>
              <a:t> obecný fyzikální význam</a:t>
            </a:r>
          </a:p>
          <a:p>
            <a:r>
              <a:rPr lang="cs-CZ" dirty="0"/>
              <a:t>Lokální Re</a:t>
            </a:r>
          </a:p>
          <a:p>
            <a:pPr lvl="1"/>
            <a:r>
              <a:rPr lang="cs-CZ" dirty="0"/>
              <a:t>Charakteristika proudění v daném místě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Jednoduchá smyková oblast</a:t>
            </a:r>
          </a:p>
          <a:p>
            <a:pPr lvl="1"/>
            <a:r>
              <a:rPr lang="cs-CZ" dirty="0"/>
              <a:t>Fyzikální význam !!!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3558-AEC4-436B-933A-63E3224F954F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410F-11FD-4219-ADBA-48660369228B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4860032" y="5634335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+mn-lt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23951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Jednoduché smykové oblasti 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Smyková oblast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Stěnová</a:t>
            </a:r>
            <a:r>
              <a:rPr lang="cs-CZ" dirty="0"/>
              <a:t> (MV)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Volná</a:t>
            </a:r>
            <a:r>
              <a:rPr lang="cs-CZ" dirty="0"/>
              <a:t> </a:t>
            </a:r>
            <a:r>
              <a:rPr lang="cs-CZ" dirty="0" err="1"/>
              <a:t>s.o</a:t>
            </a:r>
            <a:r>
              <a:rPr lang="cs-CZ" dirty="0"/>
              <a:t>.</a:t>
            </a:r>
          </a:p>
          <a:p>
            <a:r>
              <a:rPr lang="cs-CZ" dirty="0"/>
              <a:t>Rychlost</a:t>
            </a:r>
          </a:p>
          <a:p>
            <a:pPr lvl="1"/>
            <a:r>
              <a:rPr lang="cs-CZ" dirty="0"/>
              <a:t>Rozdíl na hranicích</a:t>
            </a:r>
          </a:p>
          <a:p>
            <a:r>
              <a:rPr lang="cs-CZ" dirty="0"/>
              <a:t>Vazkost (tekutina)</a:t>
            </a:r>
          </a:p>
          <a:p>
            <a:r>
              <a:rPr lang="cs-CZ" dirty="0"/>
              <a:t>Délkový rozměr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Směr proudění (konvekce)</a:t>
            </a:r>
          </a:p>
          <a:p>
            <a:pPr lvl="1"/>
            <a:r>
              <a:rPr lang="cs-CZ" dirty="0">
                <a:solidFill>
                  <a:srgbClr val="FF0000"/>
                </a:solidFill>
              </a:rPr>
              <a:t>Příčný směr (difúze)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0D88-F540-45D7-A4D8-DC91FAB7873A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919" y="3006349"/>
            <a:ext cx="2229738" cy="13950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1558785"/>
            <a:ext cx="4784962" cy="1195887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6754099" y="3665267"/>
            <a:ext cx="576064" cy="14401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>
            <a:off x="7858932" y="1778938"/>
            <a:ext cx="411602" cy="12606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14"/>
          <p:cNvCxnSpPr/>
          <p:nvPr/>
        </p:nvCxnSpPr>
        <p:spPr>
          <a:xfrm>
            <a:off x="4716016" y="2420888"/>
            <a:ext cx="115212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5292080" y="3717032"/>
            <a:ext cx="115212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5868144" y="2204864"/>
            <a:ext cx="0" cy="216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6443166" y="3429000"/>
            <a:ext cx="0" cy="5760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900407"/>
              </p:ext>
            </p:extLst>
          </p:nvPr>
        </p:nvGraphicFramePr>
        <p:xfrm>
          <a:off x="5908194" y="4466807"/>
          <a:ext cx="1466640" cy="761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6" imgW="977760" imgH="507960" progId="Equation.DSMT4">
                  <p:embed/>
                </p:oleObj>
              </mc:Choice>
              <mc:Fallback>
                <p:oleObj name="Equation" r:id="rId6" imgW="9777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08194" y="4466807"/>
                        <a:ext cx="1466640" cy="761940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80007"/>
              </p:ext>
            </p:extLst>
          </p:nvPr>
        </p:nvGraphicFramePr>
        <p:xfrm>
          <a:off x="5929757" y="5380251"/>
          <a:ext cx="14859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8" imgW="990360" imgH="507960" progId="Equation.DSMT4">
                  <p:embed/>
                </p:oleObj>
              </mc:Choice>
              <mc:Fallback>
                <p:oleObj name="Equation" r:id="rId8" imgW="9903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29757" y="5380251"/>
                        <a:ext cx="1485900" cy="762000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561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Jednoduché smykové oblasti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Cyklická (uzavřená) </a:t>
            </a:r>
            <a:r>
              <a:rPr lang="cs-CZ" dirty="0" err="1"/>
              <a:t>s.o</a:t>
            </a:r>
            <a:r>
              <a:rPr lang="cs-CZ" dirty="0"/>
              <a:t>. - </a:t>
            </a:r>
            <a:r>
              <a:rPr lang="cs-CZ" dirty="0">
                <a:solidFill>
                  <a:srgbClr val="FFFF00"/>
                </a:solidFill>
              </a:rPr>
              <a:t>vír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581B-4410-4EAE-ABDF-C70B66AC73DC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19</a:t>
            </a:fld>
            <a:endParaRPr lang="cs-CZ"/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5868144" y="2708920"/>
            <a:ext cx="0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3382144" y="3463829"/>
            <a:ext cx="253802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653410"/>
            <a:ext cx="5901100" cy="3114919"/>
          </a:xfrm>
          <a:prstGeom prst="rect">
            <a:avLst/>
          </a:prstGeom>
        </p:spPr>
      </p:pic>
      <p:sp>
        <p:nvSpPr>
          <p:cNvPr id="14" name="Ovál 13"/>
          <p:cNvSpPr/>
          <p:nvPr/>
        </p:nvSpPr>
        <p:spPr>
          <a:xfrm>
            <a:off x="3995936" y="2964678"/>
            <a:ext cx="2448868" cy="237626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3995936" y="5517232"/>
            <a:ext cx="2448868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14" idx="6"/>
          </p:cNvCxnSpPr>
          <p:nvPr/>
        </p:nvCxnSpPr>
        <p:spPr>
          <a:xfrm flipV="1">
            <a:off x="6444804" y="3356992"/>
            <a:ext cx="0" cy="79581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>
            <a:stCxn id="14" idx="2"/>
          </p:cNvCxnSpPr>
          <p:nvPr/>
        </p:nvCxnSpPr>
        <p:spPr>
          <a:xfrm>
            <a:off x="3995936" y="4152810"/>
            <a:ext cx="0" cy="13644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6444208" y="4149080"/>
            <a:ext cx="0" cy="13644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5920172" y="5085184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l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114679" y="299828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V</a:t>
            </a:r>
          </a:p>
        </p:txBody>
      </p:sp>
      <p:graphicFrame>
        <p:nvGraphicFramePr>
          <p:cNvPr id="24" name="Objek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140712"/>
              </p:ext>
            </p:extLst>
          </p:nvPr>
        </p:nvGraphicFramePr>
        <p:xfrm>
          <a:off x="992185" y="3193468"/>
          <a:ext cx="137001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5" imgW="914400" imgH="507960" progId="Equation.DSMT4">
                  <p:embed/>
                </p:oleObj>
              </mc:Choice>
              <mc:Fallback>
                <p:oleObj name="Equation" r:id="rId5" imgW="9144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185" y="3193468"/>
                        <a:ext cx="1370012" cy="762000"/>
                      </a:xfrm>
                      <a:prstGeom prst="rect">
                        <a:avLst/>
                      </a:prstGeom>
                      <a:ln w="254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" y="3358340"/>
            <a:ext cx="7380952" cy="2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1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Obsah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noProof="0" dirty="0"/>
          </a:p>
          <a:p>
            <a:r>
              <a:rPr lang="cs-CZ" noProof="0" dirty="0"/>
              <a:t>Dynamika tekutin</a:t>
            </a:r>
          </a:p>
          <a:p>
            <a:r>
              <a:rPr lang="cs-CZ" dirty="0"/>
              <a:t>Newtonovy pohybové zákony</a:t>
            </a:r>
          </a:p>
          <a:p>
            <a:r>
              <a:rPr lang="cs-CZ" dirty="0"/>
              <a:t>Rovnováha sil – NS rovnice</a:t>
            </a:r>
            <a:endParaRPr lang="cs-CZ" noProof="0" dirty="0"/>
          </a:p>
          <a:p>
            <a:r>
              <a:rPr lang="cs-CZ" noProof="0" dirty="0"/>
              <a:t>Definice Re</a:t>
            </a:r>
          </a:p>
          <a:p>
            <a:r>
              <a:rPr lang="cs-CZ" dirty="0"/>
              <a:t>Smykové oblasti</a:t>
            </a:r>
            <a:endParaRPr lang="cs-CZ" noProof="0" dirty="0"/>
          </a:p>
          <a:p>
            <a:r>
              <a:rPr lang="cs-CZ" dirty="0"/>
              <a:t>Difúze</a:t>
            </a:r>
          </a:p>
          <a:p>
            <a:r>
              <a:rPr lang="cs-CZ" dirty="0"/>
              <a:t>Re a turbulence</a:t>
            </a:r>
          </a:p>
          <a:p>
            <a:r>
              <a:rPr lang="cs-CZ" dirty="0"/>
              <a:t>Fyzikální interpretace Re</a:t>
            </a:r>
          </a:p>
          <a:p>
            <a:r>
              <a:rPr lang="cs-CZ" dirty="0"/>
              <a:t>Závěr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3727A-8BF8-4422-92F9-EF0DDAD76389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20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Laminární MV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67888"/>
            <a:ext cx="2831796" cy="1227385"/>
          </a:xfrm>
        </p:spPr>
        <p:txBody>
          <a:bodyPr/>
          <a:lstStyle/>
          <a:p>
            <a:r>
              <a:rPr lang="cs-CZ" sz="2000" dirty="0"/>
              <a:t>Paralelní procesy</a:t>
            </a:r>
          </a:p>
          <a:p>
            <a:pPr lvl="1"/>
            <a:r>
              <a:rPr lang="cs-CZ" sz="2000" dirty="0"/>
              <a:t>Konvekce </a:t>
            </a:r>
          </a:p>
          <a:p>
            <a:pPr lvl="1"/>
            <a:r>
              <a:rPr lang="cs-CZ" sz="2000" dirty="0"/>
              <a:t>Difúze hybnosti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B701-B3BC-4160-A8A2-6E3D2C777903}" type="datetime1">
              <a:rPr lang="cs-CZ" smtClean="0"/>
              <a:t>14.2.2023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20</a:t>
            </a:fld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777719"/>
              </p:ext>
            </p:extLst>
          </p:nvPr>
        </p:nvGraphicFramePr>
        <p:xfrm>
          <a:off x="818814" y="2915276"/>
          <a:ext cx="3352320" cy="2437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4" imgW="1676160" imgH="1218960" progId="Equation.DSMT4">
                  <p:embed/>
                </p:oleObj>
              </mc:Choice>
              <mc:Fallback>
                <p:oleObj name="Equation" r:id="rId4" imgW="1676160" imgH="1218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14" y="2915276"/>
                        <a:ext cx="3352320" cy="24379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k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258132"/>
              </p:ext>
            </p:extLst>
          </p:nvPr>
        </p:nvGraphicFramePr>
        <p:xfrm>
          <a:off x="863815" y="2606724"/>
          <a:ext cx="812160" cy="40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6" imgW="406080" imgH="203040" progId="Equation.DSMT4">
                  <p:embed/>
                </p:oleObj>
              </mc:Choice>
              <mc:Fallback>
                <p:oleObj name="Equation" r:id="rId6" imgW="40608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815" y="2606724"/>
                        <a:ext cx="812160" cy="406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k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244559"/>
              </p:ext>
            </p:extLst>
          </p:nvPr>
        </p:nvGraphicFramePr>
        <p:xfrm>
          <a:off x="1775843" y="2606575"/>
          <a:ext cx="786960" cy="40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8" imgW="393480" imgH="203040" progId="Equation.DSMT4">
                  <p:embed/>
                </p:oleObj>
              </mc:Choice>
              <mc:Fallback>
                <p:oleObj name="Equation" r:id="rId8" imgW="393480" imgH="2030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843" y="2606575"/>
                        <a:ext cx="786960" cy="406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k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598606"/>
              </p:ext>
            </p:extLst>
          </p:nvPr>
        </p:nvGraphicFramePr>
        <p:xfrm>
          <a:off x="2805113" y="2854325"/>
          <a:ext cx="1574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10" imgW="787320" imgH="203040" progId="Equation.DSMT4">
                  <p:embed/>
                </p:oleObj>
              </mc:Choice>
              <mc:Fallback>
                <p:oleObj name="Equation" r:id="rId10" imgW="787320" imgH="2030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5113" y="2854325"/>
                        <a:ext cx="15748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k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816116"/>
              </p:ext>
            </p:extLst>
          </p:nvPr>
        </p:nvGraphicFramePr>
        <p:xfrm>
          <a:off x="83984" y="3430481"/>
          <a:ext cx="914400" cy="431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12" imgW="457200" imgH="215640" progId="Equation.DSMT4">
                  <p:embed/>
                </p:oleObj>
              </mc:Choice>
              <mc:Fallback>
                <p:oleObj name="Equation" r:id="rId12" imgW="457200" imgH="2156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84" y="3430481"/>
                        <a:ext cx="914400" cy="4312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k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776646"/>
              </p:ext>
            </p:extLst>
          </p:nvPr>
        </p:nvGraphicFramePr>
        <p:xfrm>
          <a:off x="3814807" y="3276924"/>
          <a:ext cx="710640" cy="73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14" imgW="355320" imgH="368280" progId="Equation.DSMT4">
                  <p:embed/>
                </p:oleObj>
              </mc:Choice>
              <mc:Fallback>
                <p:oleObj name="Equation" r:id="rId14" imgW="355320" imgH="36828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807" y="3276924"/>
                        <a:ext cx="710640" cy="7365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k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071374"/>
              </p:ext>
            </p:extLst>
          </p:nvPr>
        </p:nvGraphicFramePr>
        <p:xfrm>
          <a:off x="2670632" y="3481095"/>
          <a:ext cx="457200" cy="329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16" imgW="228600" imgH="164880" progId="Equation.DSMT4">
                  <p:embed/>
                </p:oleObj>
              </mc:Choice>
              <mc:Fallback>
                <p:oleObj name="Equation" r:id="rId16" imgW="22860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632" y="3481095"/>
                        <a:ext cx="457200" cy="3297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k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512237"/>
              </p:ext>
            </p:extLst>
          </p:nvPr>
        </p:nvGraphicFramePr>
        <p:xfrm>
          <a:off x="4658293" y="3452725"/>
          <a:ext cx="1473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18" imgW="736560" imgH="380880" progId="Equation.DSMT4">
                  <p:embed/>
                </p:oleObj>
              </mc:Choice>
              <mc:Fallback>
                <p:oleObj name="Equation" r:id="rId18" imgW="736560" imgH="38088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8293" y="3452725"/>
                        <a:ext cx="14732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k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405854"/>
              </p:ext>
            </p:extLst>
          </p:nvPr>
        </p:nvGraphicFramePr>
        <p:xfrm>
          <a:off x="6508420" y="2940574"/>
          <a:ext cx="2056508" cy="863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20" imgW="1028254" imgH="431613" progId="Equation.DSMT4">
                  <p:embed/>
                </p:oleObj>
              </mc:Choice>
              <mc:Fallback>
                <p:oleObj name="Equation" r:id="rId20" imgW="1028254" imgH="431613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420" y="2940574"/>
                        <a:ext cx="2056508" cy="863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k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451827"/>
              </p:ext>
            </p:extLst>
          </p:nvPr>
        </p:nvGraphicFramePr>
        <p:xfrm>
          <a:off x="6508205" y="3844848"/>
          <a:ext cx="1726450" cy="736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22" imgW="863225" imgH="368140" progId="Equation.DSMT4">
                  <p:embed/>
                </p:oleObj>
              </mc:Choice>
              <mc:Fallback>
                <p:oleObj name="Equation" r:id="rId22" imgW="863225" imgH="36814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205" y="3844848"/>
                        <a:ext cx="1726450" cy="7362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k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803248"/>
              </p:ext>
            </p:extLst>
          </p:nvPr>
        </p:nvGraphicFramePr>
        <p:xfrm>
          <a:off x="4332221" y="4381814"/>
          <a:ext cx="2056508" cy="888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24" imgW="1028254" imgH="444307" progId="Equation.DSMT4">
                  <p:embed/>
                </p:oleObj>
              </mc:Choice>
              <mc:Fallback>
                <p:oleObj name="Equation" r:id="rId24" imgW="1028254" imgH="444307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221" y="4381814"/>
                        <a:ext cx="2056508" cy="88861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ovéPole 53"/>
          <p:cNvSpPr txBox="1"/>
          <p:nvPr/>
        </p:nvSpPr>
        <p:spPr>
          <a:xfrm>
            <a:off x="6746238" y="4706668"/>
            <a:ext cx="2268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>
                <a:solidFill>
                  <a:schemeClr val="bg1"/>
                </a:solidFill>
              </a:rPr>
              <a:t>C</a:t>
            </a:r>
            <a:r>
              <a:rPr lang="cs-CZ" sz="1800" dirty="0">
                <a:solidFill>
                  <a:schemeClr val="bg1"/>
                </a:solidFill>
              </a:rPr>
              <a:t> = 4.91   99%</a:t>
            </a:r>
          </a:p>
          <a:p>
            <a:r>
              <a:rPr lang="cs-CZ" sz="1800" dirty="0">
                <a:solidFill>
                  <a:schemeClr val="bg1"/>
                </a:solidFill>
              </a:rPr>
              <a:t>       1.72   </a:t>
            </a:r>
            <a:r>
              <a:rPr lang="cs-CZ" sz="1800" dirty="0" err="1">
                <a:solidFill>
                  <a:schemeClr val="bg1"/>
                </a:solidFill>
                <a:latin typeface="+mj-lt"/>
              </a:rPr>
              <a:t>pošinovací</a:t>
            </a:r>
            <a:endParaRPr lang="cs-CZ" sz="1800" dirty="0">
              <a:solidFill>
                <a:schemeClr val="bg1"/>
              </a:solidFill>
              <a:latin typeface="+mj-lt"/>
            </a:endParaRPr>
          </a:p>
          <a:p>
            <a:r>
              <a:rPr lang="cs-CZ" sz="1800" dirty="0">
                <a:solidFill>
                  <a:schemeClr val="bg1"/>
                </a:solidFill>
              </a:rPr>
              <a:t>       0.664 </a:t>
            </a:r>
            <a:r>
              <a:rPr lang="cs-CZ" sz="1800" dirty="0">
                <a:solidFill>
                  <a:schemeClr val="bg1"/>
                </a:solidFill>
                <a:latin typeface="+mj-lt"/>
              </a:rPr>
              <a:t>impulsová</a:t>
            </a:r>
          </a:p>
        </p:txBody>
      </p:sp>
      <p:graphicFrame>
        <p:nvGraphicFramePr>
          <p:cNvPr id="55" name="Objek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218209"/>
              </p:ext>
            </p:extLst>
          </p:nvPr>
        </p:nvGraphicFramePr>
        <p:xfrm>
          <a:off x="5280813" y="5676899"/>
          <a:ext cx="170136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26" imgW="850680" imgH="241200" progId="Equation.DSMT4">
                  <p:embed/>
                </p:oleObj>
              </mc:Choice>
              <mc:Fallback>
                <p:oleObj name="Equation" r:id="rId26" imgW="8506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0813" y="5676899"/>
                        <a:ext cx="1701360" cy="482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ovéPole 55"/>
          <p:cNvSpPr txBox="1"/>
          <p:nvPr/>
        </p:nvSpPr>
        <p:spPr>
          <a:xfrm>
            <a:off x="189677" y="4923728"/>
            <a:ext cx="222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FF00"/>
                </a:solidFill>
                <a:latin typeface="+mn-lt"/>
              </a:rPr>
              <a:t>Prandtlovy</a:t>
            </a:r>
            <a:r>
              <a:rPr lang="cs-CZ" dirty="0">
                <a:solidFill>
                  <a:srgbClr val="FFFF00"/>
                </a:solidFill>
                <a:latin typeface="+mn-lt"/>
              </a:rPr>
              <a:t> </a:t>
            </a:r>
            <a:r>
              <a:rPr lang="cs-CZ" dirty="0" err="1">
                <a:solidFill>
                  <a:srgbClr val="FFFF00"/>
                </a:solidFill>
                <a:latin typeface="+mn-lt"/>
              </a:rPr>
              <a:t>rice</a:t>
            </a:r>
            <a:endParaRPr lang="cs-CZ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0" name="Ovál 59"/>
          <p:cNvSpPr/>
          <p:nvPr/>
        </p:nvSpPr>
        <p:spPr>
          <a:xfrm>
            <a:off x="1033691" y="2895422"/>
            <a:ext cx="560359" cy="808307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1634849" y="2928504"/>
            <a:ext cx="560359" cy="808307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728216" y="3762212"/>
            <a:ext cx="657898" cy="808307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1511425" y="3730082"/>
            <a:ext cx="657898" cy="808307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vál 63"/>
          <p:cNvSpPr/>
          <p:nvPr/>
        </p:nvSpPr>
        <p:spPr>
          <a:xfrm>
            <a:off x="2391232" y="3778772"/>
            <a:ext cx="823330" cy="808307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3365628" y="3751810"/>
            <a:ext cx="823330" cy="808307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TextovéPole 65"/>
          <p:cNvSpPr txBox="1"/>
          <p:nvPr/>
        </p:nvSpPr>
        <p:spPr>
          <a:xfrm>
            <a:off x="261663" y="5282069"/>
            <a:ext cx="49584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setrvačná síla = tlaková síla + třecí síla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267921" y="5843809"/>
            <a:ext cx="3223959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setrvačná síla = třecí síla</a:t>
            </a:r>
          </a:p>
        </p:txBody>
      </p:sp>
      <p:sp>
        <p:nvSpPr>
          <p:cNvPr id="68" name="TextovéPole 67"/>
          <p:cNvSpPr txBox="1"/>
          <p:nvPr/>
        </p:nvSpPr>
        <p:spPr>
          <a:xfrm>
            <a:off x="251520" y="5563580"/>
            <a:ext cx="238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tlaková síla = 0!!!</a:t>
            </a:r>
          </a:p>
        </p:txBody>
      </p:sp>
      <p:grpSp>
        <p:nvGrpSpPr>
          <p:cNvPr id="97" name="Skupina 96"/>
          <p:cNvGrpSpPr/>
          <p:nvPr/>
        </p:nvGrpSpPr>
        <p:grpSpPr>
          <a:xfrm>
            <a:off x="3127832" y="1274906"/>
            <a:ext cx="5400040" cy="1851862"/>
            <a:chOff x="3127832" y="1274906"/>
            <a:chExt cx="5400040" cy="1851862"/>
          </a:xfrm>
        </p:grpSpPr>
        <p:grpSp>
          <p:nvGrpSpPr>
            <p:cNvPr id="70" name="Skupina 69"/>
            <p:cNvGrpSpPr/>
            <p:nvPr/>
          </p:nvGrpSpPr>
          <p:grpSpPr>
            <a:xfrm>
              <a:off x="3127832" y="1571431"/>
              <a:ext cx="5400040" cy="1555337"/>
              <a:chOff x="3127832" y="1571431"/>
              <a:chExt cx="5400040" cy="1555337"/>
            </a:xfrm>
          </p:grpSpPr>
          <p:grpSp>
            <p:nvGrpSpPr>
              <p:cNvPr id="8" name="Plátno 1"/>
              <p:cNvGrpSpPr/>
              <p:nvPr/>
            </p:nvGrpSpPr>
            <p:grpSpPr>
              <a:xfrm>
                <a:off x="3127832" y="1571431"/>
                <a:ext cx="5400040" cy="1555337"/>
                <a:chOff x="0" y="-29432"/>
                <a:chExt cx="5400040" cy="1555337"/>
              </a:xfrm>
            </p:grpSpPr>
            <p:sp>
              <p:nvSpPr>
                <p:cNvPr id="27" name="Textové pole 27"/>
                <p:cNvSpPr txBox="1"/>
                <p:nvPr/>
              </p:nvSpPr>
              <p:spPr>
                <a:xfrm>
                  <a:off x="2955037" y="473244"/>
                  <a:ext cx="301625" cy="3829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0"/>
                    </a:spcAft>
                  </a:pPr>
                  <a:r>
                    <a:rPr lang="cs-CZ" sz="1200" i="1" dirty="0">
                      <a:solidFill>
                        <a:srgbClr val="00FFFF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u</a:t>
                  </a:r>
                  <a:endParaRPr lang="cs-CZ" sz="1200" dirty="0">
                    <a:solidFill>
                      <a:srgbClr val="00FF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6" name="Textové pole 26"/>
                <p:cNvSpPr txBox="1"/>
                <p:nvPr/>
              </p:nvSpPr>
              <p:spPr>
                <a:xfrm>
                  <a:off x="2685290" y="368386"/>
                  <a:ext cx="292735" cy="3829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0"/>
                    </a:spcAft>
                  </a:pPr>
                  <a:r>
                    <a:rPr lang="cs-CZ" sz="1200" i="1" dirty="0">
                      <a:solidFill>
                        <a:srgbClr val="00FFFF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v</a:t>
                  </a:r>
                  <a:endParaRPr lang="cs-CZ" sz="1200" dirty="0">
                    <a:solidFill>
                      <a:srgbClr val="00FF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9" name="Obdélník 8"/>
                <p:cNvSpPr/>
                <p:nvPr/>
              </p:nvSpPr>
              <p:spPr>
                <a:xfrm>
                  <a:off x="0" y="0"/>
                  <a:ext cx="5400040" cy="1525905"/>
                </a:xfrm>
                <a:prstGeom prst="rect">
                  <a:avLst/>
                </a:prstGeom>
              </p:spPr>
            </p:sp>
            <p:grpSp>
              <p:nvGrpSpPr>
                <p:cNvPr id="10" name="Skupina 9"/>
                <p:cNvGrpSpPr/>
                <p:nvPr/>
              </p:nvGrpSpPr>
              <p:grpSpPr>
                <a:xfrm>
                  <a:off x="1294162" y="841165"/>
                  <a:ext cx="2738727" cy="227540"/>
                  <a:chOff x="913158" y="841165"/>
                  <a:chExt cx="2738727" cy="227540"/>
                </a:xfrm>
              </p:grpSpPr>
              <p:sp>
                <p:nvSpPr>
                  <p:cNvPr id="32" name="Obdélník 31"/>
                  <p:cNvSpPr/>
                  <p:nvPr/>
                </p:nvSpPr>
                <p:spPr>
                  <a:xfrm>
                    <a:off x="913158" y="841452"/>
                    <a:ext cx="2738727" cy="227253"/>
                  </a:xfrm>
                  <a:prstGeom prst="rect">
                    <a:avLst/>
                  </a:prstGeom>
                  <a:pattFill prst="wdUpDiag">
                    <a:fgClr>
                      <a:schemeClr val="tx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/>
                  </a:p>
                </p:txBody>
              </p:sp>
              <p:cxnSp>
                <p:nvCxnSpPr>
                  <p:cNvPr id="33" name="Přímá spojnice 32"/>
                  <p:cNvCxnSpPr/>
                  <p:nvPr/>
                </p:nvCxnSpPr>
                <p:spPr>
                  <a:xfrm flipV="1">
                    <a:off x="913158" y="841165"/>
                    <a:ext cx="2738727" cy="287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" name="Skupina 10"/>
                <p:cNvGrpSpPr/>
                <p:nvPr/>
              </p:nvGrpSpPr>
              <p:grpSpPr>
                <a:xfrm>
                  <a:off x="1292920" y="193675"/>
                  <a:ext cx="1109179" cy="647922"/>
                  <a:chOff x="1292920" y="193675"/>
                  <a:chExt cx="1109179" cy="647922"/>
                </a:xfrm>
              </p:grpSpPr>
              <p:cxnSp>
                <p:nvCxnSpPr>
                  <p:cNvPr id="30" name="Přímá spojnice se šipkou 29"/>
                  <p:cNvCxnSpPr/>
                  <p:nvPr/>
                </p:nvCxnSpPr>
                <p:spPr>
                  <a:xfrm flipV="1">
                    <a:off x="1294162" y="838986"/>
                    <a:ext cx="1107937" cy="2611"/>
                  </a:xfrm>
                  <a:prstGeom prst="straightConnector1">
                    <a:avLst/>
                  </a:prstGeom>
                  <a:ln w="12700">
                    <a:solidFill>
                      <a:srgbClr val="00FF00"/>
                    </a:solidFill>
                    <a:headEnd type="oval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Přímá spojnice se šipkou 30"/>
                  <p:cNvCxnSpPr/>
                  <p:nvPr/>
                </p:nvCxnSpPr>
                <p:spPr>
                  <a:xfrm flipH="1" flipV="1">
                    <a:off x="1292920" y="193675"/>
                    <a:ext cx="1242" cy="647634"/>
                  </a:xfrm>
                  <a:prstGeom prst="straightConnector1">
                    <a:avLst/>
                  </a:prstGeom>
                  <a:ln w="12700">
                    <a:solidFill>
                      <a:srgbClr val="00FF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5" name="Přímá spojnice se šipkou 14"/>
                <p:cNvCxnSpPr/>
                <p:nvPr/>
              </p:nvCxnSpPr>
              <p:spPr>
                <a:xfrm flipV="1">
                  <a:off x="3460392" y="269350"/>
                  <a:ext cx="0" cy="572560"/>
                </a:xfrm>
                <a:prstGeom prst="straightConnector1">
                  <a:avLst/>
                </a:prstGeom>
                <a:ln w="9525">
                  <a:solidFill>
                    <a:srgbClr val="FFFF00"/>
                  </a:solidFill>
                  <a:headEnd type="oval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Volný tvar 15"/>
                <p:cNvSpPr/>
                <p:nvPr/>
              </p:nvSpPr>
              <p:spPr>
                <a:xfrm>
                  <a:off x="1306834" y="193675"/>
                  <a:ext cx="2868930" cy="652145"/>
                </a:xfrm>
                <a:custGeom>
                  <a:avLst/>
                  <a:gdLst>
                    <a:gd name="connsiteX0" fmla="*/ 0 w 2868930"/>
                    <a:gd name="connsiteY0" fmla="*/ 617220 h 617220"/>
                    <a:gd name="connsiteX1" fmla="*/ 514350 w 2868930"/>
                    <a:gd name="connsiteY1" fmla="*/ 457200 h 617220"/>
                    <a:gd name="connsiteX2" fmla="*/ 1394460 w 2868930"/>
                    <a:gd name="connsiteY2" fmla="*/ 251460 h 617220"/>
                    <a:gd name="connsiteX3" fmla="*/ 2148840 w 2868930"/>
                    <a:gd name="connsiteY3" fmla="*/ 114300 h 617220"/>
                    <a:gd name="connsiteX4" fmla="*/ 2480310 w 2868930"/>
                    <a:gd name="connsiteY4" fmla="*/ 57150 h 617220"/>
                    <a:gd name="connsiteX5" fmla="*/ 2868930 w 2868930"/>
                    <a:gd name="connsiteY5" fmla="*/ 0 h 617220"/>
                    <a:gd name="connsiteX0" fmla="*/ 0 w 2868930"/>
                    <a:gd name="connsiteY0" fmla="*/ 617220 h 617220"/>
                    <a:gd name="connsiteX1" fmla="*/ 514350 w 2868930"/>
                    <a:gd name="connsiteY1" fmla="*/ 457200 h 617220"/>
                    <a:gd name="connsiteX2" fmla="*/ 1354455 w 2868930"/>
                    <a:gd name="connsiteY2" fmla="*/ 154305 h 617220"/>
                    <a:gd name="connsiteX3" fmla="*/ 2148840 w 2868930"/>
                    <a:gd name="connsiteY3" fmla="*/ 114300 h 617220"/>
                    <a:gd name="connsiteX4" fmla="*/ 2480310 w 2868930"/>
                    <a:gd name="connsiteY4" fmla="*/ 57150 h 617220"/>
                    <a:gd name="connsiteX5" fmla="*/ 2868930 w 2868930"/>
                    <a:gd name="connsiteY5" fmla="*/ 0 h 617220"/>
                    <a:gd name="connsiteX0" fmla="*/ 0 w 2868930"/>
                    <a:gd name="connsiteY0" fmla="*/ 617220 h 617220"/>
                    <a:gd name="connsiteX1" fmla="*/ 514350 w 2868930"/>
                    <a:gd name="connsiteY1" fmla="*/ 457200 h 617220"/>
                    <a:gd name="connsiteX2" fmla="*/ 1354455 w 2868930"/>
                    <a:gd name="connsiteY2" fmla="*/ 268605 h 617220"/>
                    <a:gd name="connsiteX3" fmla="*/ 2148840 w 2868930"/>
                    <a:gd name="connsiteY3" fmla="*/ 114300 h 617220"/>
                    <a:gd name="connsiteX4" fmla="*/ 2480310 w 2868930"/>
                    <a:gd name="connsiteY4" fmla="*/ 57150 h 617220"/>
                    <a:gd name="connsiteX5" fmla="*/ 2868930 w 2868930"/>
                    <a:gd name="connsiteY5" fmla="*/ 0 h 617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68930" h="617220">
                      <a:moveTo>
                        <a:pt x="0" y="617220"/>
                      </a:moveTo>
                      <a:cubicBezTo>
                        <a:pt x="140970" y="567690"/>
                        <a:pt x="288608" y="515302"/>
                        <a:pt x="514350" y="457200"/>
                      </a:cubicBezTo>
                      <a:cubicBezTo>
                        <a:pt x="740092" y="399098"/>
                        <a:pt x="1082040" y="325755"/>
                        <a:pt x="1354455" y="268605"/>
                      </a:cubicBezTo>
                      <a:cubicBezTo>
                        <a:pt x="1626870" y="211455"/>
                        <a:pt x="1961198" y="149542"/>
                        <a:pt x="2148840" y="114300"/>
                      </a:cubicBezTo>
                      <a:cubicBezTo>
                        <a:pt x="2336482" y="79058"/>
                        <a:pt x="2369820" y="76200"/>
                        <a:pt x="2480310" y="57150"/>
                      </a:cubicBezTo>
                      <a:cubicBezTo>
                        <a:pt x="2600325" y="38100"/>
                        <a:pt x="2734627" y="19050"/>
                        <a:pt x="2868930" y="0"/>
                      </a:cubicBezTo>
                    </a:path>
                  </a:pathLst>
                </a:custGeom>
                <a:noFill/>
                <a:ln w="22225">
                  <a:solidFill>
                    <a:schemeClr val="accent3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8" name="Textové pole 14"/>
                <p:cNvSpPr txBox="1"/>
                <p:nvPr/>
              </p:nvSpPr>
              <p:spPr>
                <a:xfrm>
                  <a:off x="3381205" y="376673"/>
                  <a:ext cx="302895" cy="3829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0"/>
                    </a:spcAft>
                  </a:pPr>
                  <a:r>
                    <a:rPr lang="cs-CZ" sz="1200" i="1" dirty="0">
                      <a:solidFill>
                        <a:srgbClr val="FFFF00"/>
                      </a:solidFill>
                      <a:effectLst/>
                      <a:latin typeface="Symbol" panose="05050102010706020507" pitchFamily="18" charset="2"/>
                      <a:ea typeface="Times New Roman" panose="02020603050405020304" pitchFamily="18" charset="0"/>
                    </a:rPr>
                    <a:t>d</a:t>
                  </a:r>
                  <a:endParaRPr lang="cs-CZ" sz="12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" name="Textové pole 15"/>
                <p:cNvSpPr txBox="1"/>
                <p:nvPr/>
              </p:nvSpPr>
              <p:spPr>
                <a:xfrm>
                  <a:off x="2039508" y="571499"/>
                  <a:ext cx="292735" cy="3829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0"/>
                    </a:spcAft>
                  </a:pPr>
                  <a:r>
                    <a:rPr lang="cs-CZ" sz="1200" i="1" dirty="0">
                      <a:solidFill>
                        <a:srgbClr val="00FF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x</a:t>
                  </a:r>
                  <a:endParaRPr lang="cs-CZ" sz="1200" dirty="0">
                    <a:solidFill>
                      <a:srgbClr val="00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0" name="Textové pole 16"/>
                <p:cNvSpPr txBox="1"/>
                <p:nvPr/>
              </p:nvSpPr>
              <p:spPr>
                <a:xfrm>
                  <a:off x="1292920" y="228600"/>
                  <a:ext cx="292735" cy="3829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0"/>
                    </a:spcAft>
                  </a:pPr>
                  <a:r>
                    <a:rPr lang="cs-CZ" sz="1200" i="1" dirty="0">
                      <a:solidFill>
                        <a:srgbClr val="00FF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y</a:t>
                  </a:r>
                  <a:endParaRPr lang="cs-CZ" sz="1200" dirty="0">
                    <a:solidFill>
                      <a:srgbClr val="00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cxnSp>
              <p:nvCxnSpPr>
                <p:cNvPr id="21" name="Přímá spojnice 20"/>
                <p:cNvCxnSpPr/>
                <p:nvPr/>
              </p:nvCxnSpPr>
              <p:spPr>
                <a:xfrm>
                  <a:off x="3452831" y="270512"/>
                  <a:ext cx="230822" cy="4349"/>
                </a:xfrm>
                <a:prstGeom prst="line">
                  <a:avLst/>
                </a:pr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Přímá spojnice 21"/>
                <p:cNvCxnSpPr/>
                <p:nvPr/>
              </p:nvCxnSpPr>
              <p:spPr>
                <a:xfrm>
                  <a:off x="3689989" y="270096"/>
                  <a:ext cx="0" cy="571069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Šipka doprava 22"/>
                <p:cNvSpPr/>
                <p:nvPr/>
              </p:nvSpPr>
              <p:spPr>
                <a:xfrm>
                  <a:off x="1913467" y="228600"/>
                  <a:ext cx="404604" cy="155371"/>
                </a:xfrm>
                <a:prstGeom prst="rightArrow">
                  <a:avLst>
                    <a:gd name="adj1" fmla="val 50000"/>
                    <a:gd name="adj2" fmla="val 74902"/>
                  </a:avLst>
                </a:prstGeom>
                <a:solidFill>
                  <a:srgbClr val="00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24" name="Textové pole 21"/>
                <p:cNvSpPr txBox="1"/>
                <p:nvPr/>
              </p:nvSpPr>
              <p:spPr>
                <a:xfrm>
                  <a:off x="2223516" y="90339"/>
                  <a:ext cx="335280" cy="3829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0"/>
                    </a:spcAft>
                  </a:pPr>
                  <a:r>
                    <a:rPr lang="cs-CZ" sz="1200" i="1" dirty="0">
                      <a:solidFill>
                        <a:srgbClr val="00FFFF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U</a:t>
                  </a:r>
                  <a:endParaRPr lang="cs-CZ" sz="1200" dirty="0">
                    <a:solidFill>
                      <a:srgbClr val="00FF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grpSp>
              <p:nvGrpSpPr>
                <p:cNvPr id="25" name="Skupina 24"/>
                <p:cNvGrpSpPr/>
                <p:nvPr/>
              </p:nvGrpSpPr>
              <p:grpSpPr>
                <a:xfrm>
                  <a:off x="2710045" y="513131"/>
                  <a:ext cx="369969" cy="245419"/>
                  <a:chOff x="-1472491" y="-4402"/>
                  <a:chExt cx="1257302" cy="245419"/>
                </a:xfrm>
              </p:grpSpPr>
              <p:cxnSp>
                <p:nvCxnSpPr>
                  <p:cNvPr id="28" name="Přímá spojnice se šipkou 27"/>
                  <p:cNvCxnSpPr/>
                  <p:nvPr/>
                </p:nvCxnSpPr>
                <p:spPr>
                  <a:xfrm>
                    <a:off x="-1472491" y="241017"/>
                    <a:ext cx="1257302" cy="0"/>
                  </a:xfrm>
                  <a:prstGeom prst="straightConnector1">
                    <a:avLst/>
                  </a:prstGeom>
                  <a:ln w="12700">
                    <a:solidFill>
                      <a:srgbClr val="00FFFF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Přímá spojnice se šipkou 28"/>
                  <p:cNvCxnSpPr/>
                  <p:nvPr/>
                </p:nvCxnSpPr>
                <p:spPr>
                  <a:xfrm flipV="1">
                    <a:off x="-1472491" y="-4402"/>
                    <a:ext cx="7" cy="245419"/>
                  </a:xfrm>
                  <a:prstGeom prst="straightConnector1">
                    <a:avLst/>
                  </a:prstGeom>
                  <a:ln w="12700">
                    <a:solidFill>
                      <a:srgbClr val="00FFFF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5" name="Textové pole 21"/>
                <p:cNvSpPr txBox="1"/>
                <p:nvPr/>
              </p:nvSpPr>
              <p:spPr>
                <a:xfrm>
                  <a:off x="1931781" y="-29432"/>
                  <a:ext cx="335280" cy="3829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0"/>
                    </a:spcAft>
                  </a:pPr>
                  <a:r>
                    <a:rPr lang="cs-CZ" sz="1200" i="1" dirty="0">
                      <a:solidFill>
                        <a:srgbClr val="00FFFF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V</a:t>
                  </a:r>
                  <a:endParaRPr lang="cs-CZ" sz="1200" dirty="0">
                    <a:solidFill>
                      <a:srgbClr val="00FF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47" name="Textové pole 21"/>
                <p:cNvSpPr txBox="1"/>
                <p:nvPr/>
              </p:nvSpPr>
              <p:spPr>
                <a:xfrm>
                  <a:off x="2507206" y="990565"/>
                  <a:ext cx="335280" cy="3829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0"/>
                    </a:spcAft>
                  </a:pPr>
                  <a:r>
                    <a:rPr lang="cs-CZ" sz="1200" i="1" dirty="0">
                      <a:solidFill>
                        <a:srgbClr val="FFFF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L</a:t>
                  </a:r>
                  <a:endParaRPr lang="cs-CZ" sz="12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2" name="Šipka doprava 41"/>
              <p:cNvSpPr/>
              <p:nvPr/>
            </p:nvSpPr>
            <p:spPr>
              <a:xfrm rot="16200000">
                <a:off x="4940855" y="1749731"/>
                <a:ext cx="249411" cy="141748"/>
              </a:xfrm>
              <a:prstGeom prst="rightArrow">
                <a:avLst>
                  <a:gd name="adj1" fmla="val 50000"/>
                  <a:gd name="adj2" fmla="val 74902"/>
                </a:avLst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  <p:grpSp>
            <p:nvGrpSpPr>
              <p:cNvPr id="69" name="Skupina 68"/>
              <p:cNvGrpSpPr/>
              <p:nvPr/>
            </p:nvGrpSpPr>
            <p:grpSpPr>
              <a:xfrm>
                <a:off x="4424247" y="2430647"/>
                <a:ext cx="2393575" cy="382892"/>
                <a:chOff x="4424247" y="2430647"/>
                <a:chExt cx="2393575" cy="382892"/>
              </a:xfrm>
            </p:grpSpPr>
            <p:cxnSp>
              <p:nvCxnSpPr>
                <p:cNvPr id="13" name="Přímá spojnice 12"/>
                <p:cNvCxnSpPr/>
                <p:nvPr/>
              </p:nvCxnSpPr>
              <p:spPr>
                <a:xfrm flipH="1">
                  <a:off x="4424247" y="2430647"/>
                  <a:ext cx="211" cy="378968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Přímá spojnice 47"/>
                <p:cNvCxnSpPr/>
                <p:nvPr/>
              </p:nvCxnSpPr>
              <p:spPr>
                <a:xfrm>
                  <a:off x="6817821" y="2453409"/>
                  <a:ext cx="1" cy="360130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Přímá spojnice se šipkou 35"/>
                <p:cNvCxnSpPr/>
                <p:nvPr/>
              </p:nvCxnSpPr>
              <p:spPr>
                <a:xfrm>
                  <a:off x="4427499" y="2805113"/>
                  <a:ext cx="2390322" cy="8426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Volný tvar 5"/>
            <p:cNvSpPr/>
            <p:nvPr/>
          </p:nvSpPr>
          <p:spPr>
            <a:xfrm>
              <a:off x="6821904" y="1278771"/>
              <a:ext cx="462317" cy="1167650"/>
            </a:xfrm>
            <a:custGeom>
              <a:avLst/>
              <a:gdLst>
                <a:gd name="connsiteX0" fmla="*/ 0 w 461449"/>
                <a:gd name="connsiteY0" fmla="*/ 1173452 h 1173452"/>
                <a:gd name="connsiteX1" fmla="*/ 236621 w 461449"/>
                <a:gd name="connsiteY1" fmla="*/ 1073189 h 1173452"/>
                <a:gd name="connsiteX2" fmla="*/ 381000 w 461449"/>
                <a:gd name="connsiteY2" fmla="*/ 880684 h 1173452"/>
                <a:gd name="connsiteX3" fmla="*/ 449179 w 461449"/>
                <a:gd name="connsiteY3" fmla="*/ 624010 h 1173452"/>
                <a:gd name="connsiteX4" fmla="*/ 461211 w 461449"/>
                <a:gd name="connsiteY4" fmla="*/ 299157 h 1173452"/>
                <a:gd name="connsiteX5" fmla="*/ 457200 w 461449"/>
                <a:gd name="connsiteY5" fmla="*/ 38473 h 1173452"/>
                <a:gd name="connsiteX6" fmla="*/ 457200 w 461449"/>
                <a:gd name="connsiteY6" fmla="*/ 6389 h 1173452"/>
                <a:gd name="connsiteX0" fmla="*/ 0 w 462269"/>
                <a:gd name="connsiteY0" fmla="*/ 1167507 h 1167507"/>
                <a:gd name="connsiteX1" fmla="*/ 236621 w 462269"/>
                <a:gd name="connsiteY1" fmla="*/ 1067244 h 1167507"/>
                <a:gd name="connsiteX2" fmla="*/ 381000 w 462269"/>
                <a:gd name="connsiteY2" fmla="*/ 874739 h 1167507"/>
                <a:gd name="connsiteX3" fmla="*/ 449179 w 462269"/>
                <a:gd name="connsiteY3" fmla="*/ 618065 h 1167507"/>
                <a:gd name="connsiteX4" fmla="*/ 461211 w 462269"/>
                <a:gd name="connsiteY4" fmla="*/ 293212 h 1167507"/>
                <a:gd name="connsiteX5" fmla="*/ 461210 w 462269"/>
                <a:gd name="connsiteY5" fmla="*/ 152844 h 1167507"/>
                <a:gd name="connsiteX6" fmla="*/ 457200 w 462269"/>
                <a:gd name="connsiteY6" fmla="*/ 444 h 1167507"/>
                <a:gd name="connsiteX0" fmla="*/ 0 w 462269"/>
                <a:gd name="connsiteY0" fmla="*/ 1167507 h 1167507"/>
                <a:gd name="connsiteX1" fmla="*/ 236621 w 462269"/>
                <a:gd name="connsiteY1" fmla="*/ 1067244 h 1167507"/>
                <a:gd name="connsiteX2" fmla="*/ 372979 w 462269"/>
                <a:gd name="connsiteY2" fmla="*/ 910833 h 1167507"/>
                <a:gd name="connsiteX3" fmla="*/ 449179 w 462269"/>
                <a:gd name="connsiteY3" fmla="*/ 618065 h 1167507"/>
                <a:gd name="connsiteX4" fmla="*/ 461211 w 462269"/>
                <a:gd name="connsiteY4" fmla="*/ 293212 h 1167507"/>
                <a:gd name="connsiteX5" fmla="*/ 461210 w 462269"/>
                <a:gd name="connsiteY5" fmla="*/ 152844 h 1167507"/>
                <a:gd name="connsiteX6" fmla="*/ 457200 w 462269"/>
                <a:gd name="connsiteY6" fmla="*/ 444 h 1167507"/>
                <a:gd name="connsiteX0" fmla="*/ 0 w 462269"/>
                <a:gd name="connsiteY0" fmla="*/ 1167507 h 1167507"/>
                <a:gd name="connsiteX1" fmla="*/ 236621 w 462269"/>
                <a:gd name="connsiteY1" fmla="*/ 1067244 h 1167507"/>
                <a:gd name="connsiteX2" fmla="*/ 381000 w 462269"/>
                <a:gd name="connsiteY2" fmla="*/ 890781 h 1167507"/>
                <a:gd name="connsiteX3" fmla="*/ 449179 w 462269"/>
                <a:gd name="connsiteY3" fmla="*/ 618065 h 1167507"/>
                <a:gd name="connsiteX4" fmla="*/ 461211 w 462269"/>
                <a:gd name="connsiteY4" fmla="*/ 293212 h 1167507"/>
                <a:gd name="connsiteX5" fmla="*/ 461210 w 462269"/>
                <a:gd name="connsiteY5" fmla="*/ 152844 h 1167507"/>
                <a:gd name="connsiteX6" fmla="*/ 457200 w 462269"/>
                <a:gd name="connsiteY6" fmla="*/ 444 h 1167507"/>
                <a:gd name="connsiteX0" fmla="*/ 0 w 462269"/>
                <a:gd name="connsiteY0" fmla="*/ 1167507 h 1167507"/>
                <a:gd name="connsiteX1" fmla="*/ 236621 w 462269"/>
                <a:gd name="connsiteY1" fmla="*/ 1067244 h 1167507"/>
                <a:gd name="connsiteX2" fmla="*/ 381000 w 462269"/>
                <a:gd name="connsiteY2" fmla="*/ 890781 h 1167507"/>
                <a:gd name="connsiteX3" fmla="*/ 449179 w 462269"/>
                <a:gd name="connsiteY3" fmla="*/ 598013 h 1167507"/>
                <a:gd name="connsiteX4" fmla="*/ 461211 w 462269"/>
                <a:gd name="connsiteY4" fmla="*/ 293212 h 1167507"/>
                <a:gd name="connsiteX5" fmla="*/ 461210 w 462269"/>
                <a:gd name="connsiteY5" fmla="*/ 152844 h 1167507"/>
                <a:gd name="connsiteX6" fmla="*/ 457200 w 462269"/>
                <a:gd name="connsiteY6" fmla="*/ 444 h 1167507"/>
                <a:gd name="connsiteX0" fmla="*/ 0 w 462269"/>
                <a:gd name="connsiteY0" fmla="*/ 1167507 h 1167507"/>
                <a:gd name="connsiteX1" fmla="*/ 236621 w 462269"/>
                <a:gd name="connsiteY1" fmla="*/ 1067244 h 1167507"/>
                <a:gd name="connsiteX2" fmla="*/ 381000 w 462269"/>
                <a:gd name="connsiteY2" fmla="*/ 890781 h 1167507"/>
                <a:gd name="connsiteX3" fmla="*/ 449179 w 462269"/>
                <a:gd name="connsiteY3" fmla="*/ 577960 h 1167507"/>
                <a:gd name="connsiteX4" fmla="*/ 461211 w 462269"/>
                <a:gd name="connsiteY4" fmla="*/ 293212 h 1167507"/>
                <a:gd name="connsiteX5" fmla="*/ 461210 w 462269"/>
                <a:gd name="connsiteY5" fmla="*/ 152844 h 1167507"/>
                <a:gd name="connsiteX6" fmla="*/ 457200 w 462269"/>
                <a:gd name="connsiteY6" fmla="*/ 444 h 1167507"/>
                <a:gd name="connsiteX0" fmla="*/ 0 w 462269"/>
                <a:gd name="connsiteY0" fmla="*/ 1167507 h 1167507"/>
                <a:gd name="connsiteX1" fmla="*/ 236621 w 462269"/>
                <a:gd name="connsiteY1" fmla="*/ 1067244 h 1167507"/>
                <a:gd name="connsiteX2" fmla="*/ 381000 w 462269"/>
                <a:gd name="connsiteY2" fmla="*/ 890781 h 1167507"/>
                <a:gd name="connsiteX3" fmla="*/ 449179 w 462269"/>
                <a:gd name="connsiteY3" fmla="*/ 577960 h 1167507"/>
                <a:gd name="connsiteX4" fmla="*/ 461211 w 462269"/>
                <a:gd name="connsiteY4" fmla="*/ 293212 h 1167507"/>
                <a:gd name="connsiteX5" fmla="*/ 461210 w 462269"/>
                <a:gd name="connsiteY5" fmla="*/ 152844 h 1167507"/>
                <a:gd name="connsiteX6" fmla="*/ 457200 w 462269"/>
                <a:gd name="connsiteY6" fmla="*/ 444 h 1167507"/>
                <a:gd name="connsiteX0" fmla="*/ 0 w 462269"/>
                <a:gd name="connsiteY0" fmla="*/ 1167507 h 1167507"/>
                <a:gd name="connsiteX1" fmla="*/ 236621 w 462269"/>
                <a:gd name="connsiteY1" fmla="*/ 1067244 h 1167507"/>
                <a:gd name="connsiteX2" fmla="*/ 393031 w 462269"/>
                <a:gd name="connsiteY2" fmla="*/ 858697 h 1167507"/>
                <a:gd name="connsiteX3" fmla="*/ 449179 w 462269"/>
                <a:gd name="connsiteY3" fmla="*/ 577960 h 1167507"/>
                <a:gd name="connsiteX4" fmla="*/ 461211 w 462269"/>
                <a:gd name="connsiteY4" fmla="*/ 293212 h 1167507"/>
                <a:gd name="connsiteX5" fmla="*/ 461210 w 462269"/>
                <a:gd name="connsiteY5" fmla="*/ 152844 h 1167507"/>
                <a:gd name="connsiteX6" fmla="*/ 457200 w 462269"/>
                <a:gd name="connsiteY6" fmla="*/ 444 h 1167507"/>
                <a:gd name="connsiteX0" fmla="*/ 0 w 462269"/>
                <a:gd name="connsiteY0" fmla="*/ 1167507 h 1167507"/>
                <a:gd name="connsiteX1" fmla="*/ 236621 w 462269"/>
                <a:gd name="connsiteY1" fmla="*/ 1067244 h 1167507"/>
                <a:gd name="connsiteX2" fmla="*/ 393031 w 462269"/>
                <a:gd name="connsiteY2" fmla="*/ 870728 h 1167507"/>
                <a:gd name="connsiteX3" fmla="*/ 449179 w 462269"/>
                <a:gd name="connsiteY3" fmla="*/ 577960 h 1167507"/>
                <a:gd name="connsiteX4" fmla="*/ 461211 w 462269"/>
                <a:gd name="connsiteY4" fmla="*/ 293212 h 1167507"/>
                <a:gd name="connsiteX5" fmla="*/ 461210 w 462269"/>
                <a:gd name="connsiteY5" fmla="*/ 152844 h 1167507"/>
                <a:gd name="connsiteX6" fmla="*/ 457200 w 462269"/>
                <a:gd name="connsiteY6" fmla="*/ 444 h 1167507"/>
                <a:gd name="connsiteX0" fmla="*/ 0 w 462269"/>
                <a:gd name="connsiteY0" fmla="*/ 1167507 h 1167507"/>
                <a:gd name="connsiteX1" fmla="*/ 236621 w 462269"/>
                <a:gd name="connsiteY1" fmla="*/ 1067244 h 1167507"/>
                <a:gd name="connsiteX2" fmla="*/ 381000 w 462269"/>
                <a:gd name="connsiteY2" fmla="*/ 874738 h 1167507"/>
                <a:gd name="connsiteX3" fmla="*/ 449179 w 462269"/>
                <a:gd name="connsiteY3" fmla="*/ 577960 h 1167507"/>
                <a:gd name="connsiteX4" fmla="*/ 461211 w 462269"/>
                <a:gd name="connsiteY4" fmla="*/ 293212 h 1167507"/>
                <a:gd name="connsiteX5" fmla="*/ 461210 w 462269"/>
                <a:gd name="connsiteY5" fmla="*/ 152844 h 1167507"/>
                <a:gd name="connsiteX6" fmla="*/ 457200 w 462269"/>
                <a:gd name="connsiteY6" fmla="*/ 444 h 1167507"/>
                <a:gd name="connsiteX0" fmla="*/ 0 w 462269"/>
                <a:gd name="connsiteY0" fmla="*/ 1167507 h 1167507"/>
                <a:gd name="connsiteX1" fmla="*/ 236621 w 462269"/>
                <a:gd name="connsiteY1" fmla="*/ 1067244 h 1167507"/>
                <a:gd name="connsiteX2" fmla="*/ 376990 w 462269"/>
                <a:gd name="connsiteY2" fmla="*/ 886770 h 1167507"/>
                <a:gd name="connsiteX3" fmla="*/ 449179 w 462269"/>
                <a:gd name="connsiteY3" fmla="*/ 577960 h 1167507"/>
                <a:gd name="connsiteX4" fmla="*/ 461211 w 462269"/>
                <a:gd name="connsiteY4" fmla="*/ 293212 h 1167507"/>
                <a:gd name="connsiteX5" fmla="*/ 461210 w 462269"/>
                <a:gd name="connsiteY5" fmla="*/ 152844 h 1167507"/>
                <a:gd name="connsiteX6" fmla="*/ 457200 w 462269"/>
                <a:gd name="connsiteY6" fmla="*/ 444 h 1167507"/>
                <a:gd name="connsiteX0" fmla="*/ 0 w 462269"/>
                <a:gd name="connsiteY0" fmla="*/ 1167507 h 1167507"/>
                <a:gd name="connsiteX1" fmla="*/ 236621 w 462269"/>
                <a:gd name="connsiteY1" fmla="*/ 1067244 h 1167507"/>
                <a:gd name="connsiteX2" fmla="*/ 376990 w 462269"/>
                <a:gd name="connsiteY2" fmla="*/ 886770 h 1167507"/>
                <a:gd name="connsiteX3" fmla="*/ 449179 w 462269"/>
                <a:gd name="connsiteY3" fmla="*/ 553897 h 1167507"/>
                <a:gd name="connsiteX4" fmla="*/ 461211 w 462269"/>
                <a:gd name="connsiteY4" fmla="*/ 293212 h 1167507"/>
                <a:gd name="connsiteX5" fmla="*/ 461210 w 462269"/>
                <a:gd name="connsiteY5" fmla="*/ 152844 h 1167507"/>
                <a:gd name="connsiteX6" fmla="*/ 457200 w 462269"/>
                <a:gd name="connsiteY6" fmla="*/ 444 h 1167507"/>
                <a:gd name="connsiteX0" fmla="*/ 0 w 462269"/>
                <a:gd name="connsiteY0" fmla="*/ 1167507 h 1167507"/>
                <a:gd name="connsiteX1" fmla="*/ 236621 w 462269"/>
                <a:gd name="connsiteY1" fmla="*/ 1067244 h 1167507"/>
                <a:gd name="connsiteX2" fmla="*/ 376990 w 462269"/>
                <a:gd name="connsiteY2" fmla="*/ 886770 h 1167507"/>
                <a:gd name="connsiteX3" fmla="*/ 449179 w 462269"/>
                <a:gd name="connsiteY3" fmla="*/ 553897 h 1167507"/>
                <a:gd name="connsiteX4" fmla="*/ 461211 w 462269"/>
                <a:gd name="connsiteY4" fmla="*/ 293212 h 1167507"/>
                <a:gd name="connsiteX5" fmla="*/ 461210 w 462269"/>
                <a:gd name="connsiteY5" fmla="*/ 152844 h 1167507"/>
                <a:gd name="connsiteX6" fmla="*/ 457200 w 462269"/>
                <a:gd name="connsiteY6" fmla="*/ 444 h 1167507"/>
                <a:gd name="connsiteX0" fmla="*/ 0 w 462269"/>
                <a:gd name="connsiteY0" fmla="*/ 1167507 h 1167507"/>
                <a:gd name="connsiteX1" fmla="*/ 236621 w 462269"/>
                <a:gd name="connsiteY1" fmla="*/ 1067244 h 1167507"/>
                <a:gd name="connsiteX2" fmla="*/ 376990 w 462269"/>
                <a:gd name="connsiteY2" fmla="*/ 886770 h 1167507"/>
                <a:gd name="connsiteX3" fmla="*/ 449179 w 462269"/>
                <a:gd name="connsiteY3" fmla="*/ 553897 h 1167507"/>
                <a:gd name="connsiteX4" fmla="*/ 461211 w 462269"/>
                <a:gd name="connsiteY4" fmla="*/ 293212 h 1167507"/>
                <a:gd name="connsiteX5" fmla="*/ 461210 w 462269"/>
                <a:gd name="connsiteY5" fmla="*/ 152844 h 1167507"/>
                <a:gd name="connsiteX6" fmla="*/ 457200 w 462269"/>
                <a:gd name="connsiteY6" fmla="*/ 444 h 1167507"/>
                <a:gd name="connsiteX0" fmla="*/ 0 w 461982"/>
                <a:gd name="connsiteY0" fmla="*/ 1167507 h 1167507"/>
                <a:gd name="connsiteX1" fmla="*/ 236621 w 461982"/>
                <a:gd name="connsiteY1" fmla="*/ 1067244 h 1167507"/>
                <a:gd name="connsiteX2" fmla="*/ 376990 w 461982"/>
                <a:gd name="connsiteY2" fmla="*/ 886770 h 1167507"/>
                <a:gd name="connsiteX3" fmla="*/ 449179 w 461982"/>
                <a:gd name="connsiteY3" fmla="*/ 553897 h 1167507"/>
                <a:gd name="connsiteX4" fmla="*/ 453190 w 461982"/>
                <a:gd name="connsiteY4" fmla="*/ 405507 h 1167507"/>
                <a:gd name="connsiteX5" fmla="*/ 461211 w 461982"/>
                <a:gd name="connsiteY5" fmla="*/ 293212 h 1167507"/>
                <a:gd name="connsiteX6" fmla="*/ 461210 w 461982"/>
                <a:gd name="connsiteY6" fmla="*/ 152844 h 1167507"/>
                <a:gd name="connsiteX7" fmla="*/ 457200 w 461982"/>
                <a:gd name="connsiteY7" fmla="*/ 444 h 1167507"/>
                <a:gd name="connsiteX0" fmla="*/ 0 w 469282"/>
                <a:gd name="connsiteY0" fmla="*/ 1167596 h 1167596"/>
                <a:gd name="connsiteX1" fmla="*/ 236621 w 469282"/>
                <a:gd name="connsiteY1" fmla="*/ 1067333 h 1167596"/>
                <a:gd name="connsiteX2" fmla="*/ 376990 w 469282"/>
                <a:gd name="connsiteY2" fmla="*/ 886859 h 1167596"/>
                <a:gd name="connsiteX3" fmla="*/ 449179 w 469282"/>
                <a:gd name="connsiteY3" fmla="*/ 553986 h 1167596"/>
                <a:gd name="connsiteX4" fmla="*/ 453190 w 469282"/>
                <a:gd name="connsiteY4" fmla="*/ 405596 h 1167596"/>
                <a:gd name="connsiteX5" fmla="*/ 461211 w 469282"/>
                <a:gd name="connsiteY5" fmla="*/ 293301 h 1167596"/>
                <a:gd name="connsiteX6" fmla="*/ 469231 w 469282"/>
                <a:gd name="connsiteY6" fmla="*/ 132880 h 1167596"/>
                <a:gd name="connsiteX7" fmla="*/ 457200 w 469282"/>
                <a:gd name="connsiteY7" fmla="*/ 533 h 1167596"/>
                <a:gd name="connsiteX0" fmla="*/ 0 w 461982"/>
                <a:gd name="connsiteY0" fmla="*/ 1167596 h 1167596"/>
                <a:gd name="connsiteX1" fmla="*/ 236621 w 461982"/>
                <a:gd name="connsiteY1" fmla="*/ 1067333 h 1167596"/>
                <a:gd name="connsiteX2" fmla="*/ 376990 w 461982"/>
                <a:gd name="connsiteY2" fmla="*/ 886859 h 1167596"/>
                <a:gd name="connsiteX3" fmla="*/ 449179 w 461982"/>
                <a:gd name="connsiteY3" fmla="*/ 553986 h 1167596"/>
                <a:gd name="connsiteX4" fmla="*/ 453190 w 461982"/>
                <a:gd name="connsiteY4" fmla="*/ 405596 h 1167596"/>
                <a:gd name="connsiteX5" fmla="*/ 461211 w 461982"/>
                <a:gd name="connsiteY5" fmla="*/ 293301 h 1167596"/>
                <a:gd name="connsiteX6" fmla="*/ 461210 w 461982"/>
                <a:gd name="connsiteY6" fmla="*/ 132880 h 1167596"/>
                <a:gd name="connsiteX7" fmla="*/ 457200 w 461982"/>
                <a:gd name="connsiteY7" fmla="*/ 533 h 1167596"/>
                <a:gd name="connsiteX0" fmla="*/ 0 w 461982"/>
                <a:gd name="connsiteY0" fmla="*/ 1167583 h 1167583"/>
                <a:gd name="connsiteX1" fmla="*/ 236621 w 461982"/>
                <a:gd name="connsiteY1" fmla="*/ 1067320 h 1167583"/>
                <a:gd name="connsiteX2" fmla="*/ 376990 w 461982"/>
                <a:gd name="connsiteY2" fmla="*/ 886846 h 1167583"/>
                <a:gd name="connsiteX3" fmla="*/ 449179 w 461982"/>
                <a:gd name="connsiteY3" fmla="*/ 553973 h 1167583"/>
                <a:gd name="connsiteX4" fmla="*/ 453190 w 461982"/>
                <a:gd name="connsiteY4" fmla="*/ 405583 h 1167583"/>
                <a:gd name="connsiteX5" fmla="*/ 461211 w 461982"/>
                <a:gd name="connsiteY5" fmla="*/ 277246 h 1167583"/>
                <a:gd name="connsiteX6" fmla="*/ 461210 w 461982"/>
                <a:gd name="connsiteY6" fmla="*/ 132867 h 1167583"/>
                <a:gd name="connsiteX7" fmla="*/ 457200 w 461982"/>
                <a:gd name="connsiteY7" fmla="*/ 520 h 1167583"/>
                <a:gd name="connsiteX0" fmla="*/ 0 w 462214"/>
                <a:gd name="connsiteY0" fmla="*/ 1167583 h 1167583"/>
                <a:gd name="connsiteX1" fmla="*/ 236621 w 462214"/>
                <a:gd name="connsiteY1" fmla="*/ 1067320 h 1167583"/>
                <a:gd name="connsiteX2" fmla="*/ 376990 w 462214"/>
                <a:gd name="connsiteY2" fmla="*/ 886846 h 1167583"/>
                <a:gd name="connsiteX3" fmla="*/ 449179 w 462214"/>
                <a:gd name="connsiteY3" fmla="*/ 553973 h 1167583"/>
                <a:gd name="connsiteX4" fmla="*/ 461354 w 462214"/>
                <a:gd name="connsiteY4" fmla="*/ 405583 h 1167583"/>
                <a:gd name="connsiteX5" fmla="*/ 461211 w 462214"/>
                <a:gd name="connsiteY5" fmla="*/ 277246 h 1167583"/>
                <a:gd name="connsiteX6" fmla="*/ 461210 w 462214"/>
                <a:gd name="connsiteY6" fmla="*/ 132867 h 1167583"/>
                <a:gd name="connsiteX7" fmla="*/ 457200 w 462214"/>
                <a:gd name="connsiteY7" fmla="*/ 520 h 1167583"/>
                <a:gd name="connsiteX0" fmla="*/ 0 w 462214"/>
                <a:gd name="connsiteY0" fmla="*/ 1167569 h 1167569"/>
                <a:gd name="connsiteX1" fmla="*/ 236621 w 462214"/>
                <a:gd name="connsiteY1" fmla="*/ 1067306 h 1167569"/>
                <a:gd name="connsiteX2" fmla="*/ 376990 w 462214"/>
                <a:gd name="connsiteY2" fmla="*/ 886832 h 1167569"/>
                <a:gd name="connsiteX3" fmla="*/ 449179 w 462214"/>
                <a:gd name="connsiteY3" fmla="*/ 553959 h 1167569"/>
                <a:gd name="connsiteX4" fmla="*/ 461354 w 462214"/>
                <a:gd name="connsiteY4" fmla="*/ 405569 h 1167569"/>
                <a:gd name="connsiteX5" fmla="*/ 461211 w 462214"/>
                <a:gd name="connsiteY5" fmla="*/ 260904 h 1167569"/>
                <a:gd name="connsiteX6" fmla="*/ 461210 w 462214"/>
                <a:gd name="connsiteY6" fmla="*/ 132853 h 1167569"/>
                <a:gd name="connsiteX7" fmla="*/ 457200 w 462214"/>
                <a:gd name="connsiteY7" fmla="*/ 506 h 1167569"/>
                <a:gd name="connsiteX0" fmla="*/ 0 w 462214"/>
                <a:gd name="connsiteY0" fmla="*/ 1167561 h 1167561"/>
                <a:gd name="connsiteX1" fmla="*/ 236621 w 462214"/>
                <a:gd name="connsiteY1" fmla="*/ 1067298 h 1167561"/>
                <a:gd name="connsiteX2" fmla="*/ 376990 w 462214"/>
                <a:gd name="connsiteY2" fmla="*/ 886824 h 1167561"/>
                <a:gd name="connsiteX3" fmla="*/ 449179 w 462214"/>
                <a:gd name="connsiteY3" fmla="*/ 553951 h 1167561"/>
                <a:gd name="connsiteX4" fmla="*/ 461354 w 462214"/>
                <a:gd name="connsiteY4" fmla="*/ 405561 h 1167561"/>
                <a:gd name="connsiteX5" fmla="*/ 461211 w 462214"/>
                <a:gd name="connsiteY5" fmla="*/ 250010 h 1167561"/>
                <a:gd name="connsiteX6" fmla="*/ 461210 w 462214"/>
                <a:gd name="connsiteY6" fmla="*/ 132845 h 1167561"/>
                <a:gd name="connsiteX7" fmla="*/ 457200 w 462214"/>
                <a:gd name="connsiteY7" fmla="*/ 498 h 1167561"/>
                <a:gd name="connsiteX0" fmla="*/ 0 w 462438"/>
                <a:gd name="connsiteY0" fmla="*/ 1167617 h 1167617"/>
                <a:gd name="connsiteX1" fmla="*/ 236621 w 462438"/>
                <a:gd name="connsiteY1" fmla="*/ 1067354 h 1167617"/>
                <a:gd name="connsiteX2" fmla="*/ 376990 w 462438"/>
                <a:gd name="connsiteY2" fmla="*/ 886880 h 1167617"/>
                <a:gd name="connsiteX3" fmla="*/ 449179 w 462438"/>
                <a:gd name="connsiteY3" fmla="*/ 554007 h 1167617"/>
                <a:gd name="connsiteX4" fmla="*/ 461354 w 462438"/>
                <a:gd name="connsiteY4" fmla="*/ 405617 h 1167617"/>
                <a:gd name="connsiteX5" fmla="*/ 461211 w 462438"/>
                <a:gd name="connsiteY5" fmla="*/ 250066 h 1167617"/>
                <a:gd name="connsiteX6" fmla="*/ 455767 w 462438"/>
                <a:gd name="connsiteY6" fmla="*/ 122016 h 1167617"/>
                <a:gd name="connsiteX7" fmla="*/ 457200 w 462438"/>
                <a:gd name="connsiteY7" fmla="*/ 554 h 1167617"/>
                <a:gd name="connsiteX0" fmla="*/ 0 w 462317"/>
                <a:gd name="connsiteY0" fmla="*/ 1167650 h 1167650"/>
                <a:gd name="connsiteX1" fmla="*/ 236621 w 462317"/>
                <a:gd name="connsiteY1" fmla="*/ 1067387 h 1167650"/>
                <a:gd name="connsiteX2" fmla="*/ 376990 w 462317"/>
                <a:gd name="connsiteY2" fmla="*/ 886913 h 1167650"/>
                <a:gd name="connsiteX3" fmla="*/ 449179 w 462317"/>
                <a:gd name="connsiteY3" fmla="*/ 554040 h 1167650"/>
                <a:gd name="connsiteX4" fmla="*/ 461354 w 462317"/>
                <a:gd name="connsiteY4" fmla="*/ 405650 h 1167650"/>
                <a:gd name="connsiteX5" fmla="*/ 461211 w 462317"/>
                <a:gd name="connsiteY5" fmla="*/ 250099 h 1167650"/>
                <a:gd name="connsiteX6" fmla="*/ 458488 w 462317"/>
                <a:gd name="connsiteY6" fmla="*/ 116606 h 1167650"/>
                <a:gd name="connsiteX7" fmla="*/ 457200 w 462317"/>
                <a:gd name="connsiteY7" fmla="*/ 587 h 1167650"/>
                <a:gd name="connsiteX0" fmla="*/ 0 w 462317"/>
                <a:gd name="connsiteY0" fmla="*/ 1167650 h 1167650"/>
                <a:gd name="connsiteX1" fmla="*/ 236621 w 462317"/>
                <a:gd name="connsiteY1" fmla="*/ 1067387 h 1167650"/>
                <a:gd name="connsiteX2" fmla="*/ 376990 w 462317"/>
                <a:gd name="connsiteY2" fmla="*/ 886913 h 1167650"/>
                <a:gd name="connsiteX3" fmla="*/ 422539 w 462317"/>
                <a:gd name="connsiteY3" fmla="*/ 721479 h 1167650"/>
                <a:gd name="connsiteX4" fmla="*/ 449179 w 462317"/>
                <a:gd name="connsiteY4" fmla="*/ 554040 h 1167650"/>
                <a:gd name="connsiteX5" fmla="*/ 461354 w 462317"/>
                <a:gd name="connsiteY5" fmla="*/ 405650 h 1167650"/>
                <a:gd name="connsiteX6" fmla="*/ 461211 w 462317"/>
                <a:gd name="connsiteY6" fmla="*/ 250099 h 1167650"/>
                <a:gd name="connsiteX7" fmla="*/ 458488 w 462317"/>
                <a:gd name="connsiteY7" fmla="*/ 116606 h 1167650"/>
                <a:gd name="connsiteX8" fmla="*/ 457200 w 462317"/>
                <a:gd name="connsiteY8" fmla="*/ 587 h 1167650"/>
                <a:gd name="connsiteX0" fmla="*/ 0 w 462317"/>
                <a:gd name="connsiteY0" fmla="*/ 1167650 h 1167650"/>
                <a:gd name="connsiteX1" fmla="*/ 236621 w 462317"/>
                <a:gd name="connsiteY1" fmla="*/ 1067387 h 1167650"/>
                <a:gd name="connsiteX2" fmla="*/ 376990 w 462317"/>
                <a:gd name="connsiteY2" fmla="*/ 886913 h 1167650"/>
                <a:gd name="connsiteX3" fmla="*/ 427982 w 462317"/>
                <a:gd name="connsiteY3" fmla="*/ 716037 h 1167650"/>
                <a:gd name="connsiteX4" fmla="*/ 449179 w 462317"/>
                <a:gd name="connsiteY4" fmla="*/ 554040 h 1167650"/>
                <a:gd name="connsiteX5" fmla="*/ 461354 w 462317"/>
                <a:gd name="connsiteY5" fmla="*/ 405650 h 1167650"/>
                <a:gd name="connsiteX6" fmla="*/ 461211 w 462317"/>
                <a:gd name="connsiteY6" fmla="*/ 250099 h 1167650"/>
                <a:gd name="connsiteX7" fmla="*/ 458488 w 462317"/>
                <a:gd name="connsiteY7" fmla="*/ 116606 h 1167650"/>
                <a:gd name="connsiteX8" fmla="*/ 457200 w 462317"/>
                <a:gd name="connsiteY8" fmla="*/ 587 h 11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317" h="1167650">
                  <a:moveTo>
                    <a:pt x="0" y="1167650"/>
                  </a:moveTo>
                  <a:cubicBezTo>
                    <a:pt x="86560" y="1141916"/>
                    <a:pt x="173789" y="1114176"/>
                    <a:pt x="236621" y="1067387"/>
                  </a:cubicBezTo>
                  <a:cubicBezTo>
                    <a:pt x="299453" y="1020598"/>
                    <a:pt x="345097" y="945471"/>
                    <a:pt x="376990" y="886913"/>
                  </a:cubicBezTo>
                  <a:cubicBezTo>
                    <a:pt x="408883" y="828355"/>
                    <a:pt x="415951" y="771516"/>
                    <a:pt x="427982" y="716037"/>
                  </a:cubicBezTo>
                  <a:cubicBezTo>
                    <a:pt x="440014" y="660558"/>
                    <a:pt x="443617" y="605771"/>
                    <a:pt x="449179" y="554040"/>
                  </a:cubicBezTo>
                  <a:cubicBezTo>
                    <a:pt x="454741" y="502309"/>
                    <a:pt x="459349" y="449097"/>
                    <a:pt x="461354" y="405650"/>
                  </a:cubicBezTo>
                  <a:cubicBezTo>
                    <a:pt x="463359" y="362203"/>
                    <a:pt x="461689" y="298273"/>
                    <a:pt x="461211" y="250099"/>
                  </a:cubicBezTo>
                  <a:cubicBezTo>
                    <a:pt x="460733" y="201925"/>
                    <a:pt x="459157" y="158191"/>
                    <a:pt x="458488" y="116606"/>
                  </a:cubicBezTo>
                  <a:cubicBezTo>
                    <a:pt x="457820" y="75021"/>
                    <a:pt x="456866" y="-7769"/>
                    <a:pt x="457200" y="58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4" name="Přímá spojnice 13"/>
            <p:cNvCxnSpPr/>
            <p:nvPr/>
          </p:nvCxnSpPr>
          <p:spPr>
            <a:xfrm flipH="1" flipV="1">
              <a:off x="6819046" y="1287405"/>
              <a:ext cx="2150" cy="57960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se šipkou 49"/>
            <p:cNvCxnSpPr/>
            <p:nvPr/>
          </p:nvCxnSpPr>
          <p:spPr>
            <a:xfrm>
              <a:off x="6817361" y="1274906"/>
              <a:ext cx="453722" cy="4452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nice se šipkou 70"/>
            <p:cNvCxnSpPr>
              <a:endCxn id="6" idx="7"/>
            </p:cNvCxnSpPr>
            <p:nvPr/>
          </p:nvCxnSpPr>
          <p:spPr>
            <a:xfrm>
              <a:off x="6821490" y="1394802"/>
              <a:ext cx="458902" cy="575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nice se šipkou 71"/>
            <p:cNvCxnSpPr>
              <a:endCxn id="6" idx="6"/>
            </p:cNvCxnSpPr>
            <p:nvPr/>
          </p:nvCxnSpPr>
          <p:spPr>
            <a:xfrm flipV="1">
              <a:off x="6814516" y="1528870"/>
              <a:ext cx="468599" cy="598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Přímá spojnice se šipkou 72"/>
            <p:cNvCxnSpPr/>
            <p:nvPr/>
          </p:nvCxnSpPr>
          <p:spPr>
            <a:xfrm flipV="1">
              <a:off x="6819046" y="1688494"/>
              <a:ext cx="471248" cy="13874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nice se šipkou 73"/>
            <p:cNvCxnSpPr>
              <a:endCxn id="6" idx="4"/>
            </p:cNvCxnSpPr>
            <p:nvPr/>
          </p:nvCxnSpPr>
          <p:spPr>
            <a:xfrm flipV="1">
              <a:off x="6812297" y="1832811"/>
              <a:ext cx="458786" cy="38744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římá spojnice se šipkou 74"/>
            <p:cNvCxnSpPr/>
            <p:nvPr/>
          </p:nvCxnSpPr>
          <p:spPr>
            <a:xfrm flipV="1">
              <a:off x="6824604" y="1997455"/>
              <a:ext cx="407271" cy="2023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nice se šipkou 75"/>
            <p:cNvCxnSpPr>
              <a:stCxn id="18" idx="3"/>
              <a:endCxn id="6" idx="2"/>
            </p:cNvCxnSpPr>
            <p:nvPr/>
          </p:nvCxnSpPr>
          <p:spPr>
            <a:xfrm flipV="1">
              <a:off x="6811932" y="2165684"/>
              <a:ext cx="386962" cy="3305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Přímá spojnice se šipkou 76"/>
            <p:cNvCxnSpPr/>
            <p:nvPr/>
          </p:nvCxnSpPr>
          <p:spPr>
            <a:xfrm>
              <a:off x="6825383" y="2324082"/>
              <a:ext cx="244828" cy="517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7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4" grpId="0"/>
      <p:bldP spid="56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AB5C14-3C32-44DA-A61C-80CDF0F4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Mezní vrstva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F72895-0305-4AFA-BC9F-307A67BD2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Reynoldsovo</a:t>
            </a:r>
            <a:r>
              <a:rPr lang="cs-CZ" dirty="0"/>
              <a:t> číslo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A5A59B-E4FB-41D1-AFFF-91C60FE80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6CD4E2-CD8E-4796-ACF0-F08C3DED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21</a:t>
            </a:fld>
            <a:endParaRPr lang="cs-CZ"/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26C3C2F4-E96F-4112-B8F0-5221D55645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1760" y="2664408"/>
          <a:ext cx="2856600" cy="1180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3" imgW="952200" imgH="393480" progId="Equation.DSMT4">
                  <p:embed/>
                </p:oleObj>
              </mc:Choice>
              <mc:Fallback>
                <p:oleObj name="Equation" r:id="rId3" imgW="952200" imgH="393480" progId="Equation.DSMT4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26C3C2F4-E96F-4112-B8F0-5221D55645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2664408"/>
                        <a:ext cx="2856600" cy="1180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822EFEBB-50EE-4BF5-9D31-541675D911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1760" y="4073448"/>
          <a:ext cx="2438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5" imgW="812520" imgH="355320" progId="Equation.DSMT4">
                  <p:embed/>
                </p:oleObj>
              </mc:Choice>
              <mc:Fallback>
                <p:oleObj name="Equation" r:id="rId5" imgW="812520" imgH="355320" progId="Equation.DSMT4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822EFEBB-50EE-4BF5-9D31-541675D911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1760" y="4073448"/>
                        <a:ext cx="24384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613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Difúze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88E1-4065-4529-98BB-86A5A952B611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410F-11FD-4219-ADBA-48660369228B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032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Difúze x Konvekce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981200"/>
            <a:ext cx="5839961" cy="4114800"/>
          </a:xfrm>
        </p:spPr>
        <p:txBody>
          <a:bodyPr/>
          <a:lstStyle/>
          <a:p>
            <a:r>
              <a:rPr lang="cs-CZ" sz="2800" dirty="0"/>
              <a:t>Molekulární  transport</a:t>
            </a:r>
          </a:p>
          <a:p>
            <a:endParaRPr lang="cs-CZ" sz="28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8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800" dirty="0"/>
          </a:p>
          <a:p>
            <a:r>
              <a:rPr lang="cs-CZ" sz="2800" dirty="0"/>
              <a:t>Konvekce </a:t>
            </a:r>
          </a:p>
          <a:p>
            <a:pPr marL="0" indent="0">
              <a:buNone/>
            </a:pPr>
            <a:r>
              <a:rPr lang="cs-CZ" sz="2800" dirty="0"/>
              <a:t>(turbulentní transport ve vírech)</a:t>
            </a:r>
            <a:endParaRPr lang="cs-CZ" sz="28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950420"/>
              </p:ext>
            </p:extLst>
          </p:nvPr>
        </p:nvGraphicFramePr>
        <p:xfrm>
          <a:off x="2678807" y="2618491"/>
          <a:ext cx="16002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4" imgW="799920" imgH="431640" progId="Equation.DSMT4">
                  <p:embed/>
                </p:oleObj>
              </mc:Choice>
              <mc:Fallback>
                <p:oleObj name="Equation" r:id="rId4" imgW="7999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8807" y="2618491"/>
                        <a:ext cx="16002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35919"/>
              </p:ext>
            </p:extLst>
          </p:nvPr>
        </p:nvGraphicFramePr>
        <p:xfrm>
          <a:off x="6869507" y="1749188"/>
          <a:ext cx="1041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6" imgW="520560" imgH="393480" progId="Equation.DSMT4">
                  <p:embed/>
                </p:oleObj>
              </mc:Choice>
              <mc:Fallback>
                <p:oleObj name="Equation" r:id="rId6" imgW="520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9507" y="1749188"/>
                        <a:ext cx="10414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986332"/>
              </p:ext>
            </p:extLst>
          </p:nvPr>
        </p:nvGraphicFramePr>
        <p:xfrm>
          <a:off x="5857356" y="3712254"/>
          <a:ext cx="914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8" imgW="457200" imgH="393480" progId="Equation.DSMT4">
                  <p:embed/>
                </p:oleObj>
              </mc:Choice>
              <mc:Fallback>
                <p:oleObj name="Equation" r:id="rId8" imgW="4572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356" y="3712254"/>
                        <a:ext cx="9144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567555"/>
              </p:ext>
            </p:extLst>
          </p:nvPr>
        </p:nvGraphicFramePr>
        <p:xfrm>
          <a:off x="5307013" y="4890864"/>
          <a:ext cx="2057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10" imgW="1028520" imgH="457200" progId="Equation.DSMT4">
                  <p:embed/>
                </p:oleObj>
              </mc:Choice>
              <mc:Fallback>
                <p:oleObj name="Equation" r:id="rId10" imgW="10285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7013" y="4890864"/>
                        <a:ext cx="20574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ál 11"/>
          <p:cNvSpPr/>
          <p:nvPr/>
        </p:nvSpPr>
        <p:spPr>
          <a:xfrm>
            <a:off x="7576500" y="4698134"/>
            <a:ext cx="653256" cy="1251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137439" y="4537146"/>
            <a:ext cx="641522" cy="58477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Re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76697"/>
              </p:ext>
            </p:extLst>
          </p:nvPr>
        </p:nvGraphicFramePr>
        <p:xfrm>
          <a:off x="8094663" y="1735138"/>
          <a:ext cx="914400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12" imgW="457200" imgH="393480" progId="Equation.DSMT4">
                  <p:embed/>
                </p:oleObj>
              </mc:Choice>
              <mc:Fallback>
                <p:oleObj name="Equation" r:id="rId12" imgW="4572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4663" y="1735138"/>
                        <a:ext cx="914400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16856"/>
              </p:ext>
            </p:extLst>
          </p:nvPr>
        </p:nvGraphicFramePr>
        <p:xfrm>
          <a:off x="618491" y="2656591"/>
          <a:ext cx="17002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14" imgW="850680" imgH="393480" progId="Equation.DSMT4">
                  <p:embed/>
                </p:oleObj>
              </mc:Choice>
              <mc:Fallback>
                <p:oleObj name="Equation" r:id="rId14" imgW="8506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91" y="2656591"/>
                        <a:ext cx="1700212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508143"/>
              </p:ext>
            </p:extLst>
          </p:nvPr>
        </p:nvGraphicFramePr>
        <p:xfrm>
          <a:off x="4332420" y="2605791"/>
          <a:ext cx="162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Equation" r:id="rId16" imgW="812520" imgH="419040" progId="Equation.DSMT4">
                  <p:embed/>
                </p:oleObj>
              </mc:Choice>
              <mc:Fallback>
                <p:oleObj name="Equation" r:id="rId16" imgW="8125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420" y="2605791"/>
                        <a:ext cx="162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000401"/>
              </p:ext>
            </p:extLst>
          </p:nvPr>
        </p:nvGraphicFramePr>
        <p:xfrm>
          <a:off x="7437003" y="4945856"/>
          <a:ext cx="711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18" imgW="355320" imgH="393480" progId="Equation.DSMT4">
                  <p:embed/>
                </p:oleObj>
              </mc:Choice>
              <mc:Fallback>
                <p:oleObj name="Equation" r:id="rId18" imgW="3553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7003" y="4945856"/>
                        <a:ext cx="7112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Skupina 26"/>
          <p:cNvGrpSpPr/>
          <p:nvPr/>
        </p:nvGrpSpPr>
        <p:grpSpPr>
          <a:xfrm>
            <a:off x="7566376" y="2871059"/>
            <a:ext cx="1202453" cy="1145864"/>
            <a:chOff x="7566376" y="2871059"/>
            <a:chExt cx="1202453" cy="1145864"/>
          </a:xfrm>
        </p:grpSpPr>
        <p:sp>
          <p:nvSpPr>
            <p:cNvPr id="6" name="Obdélník 5"/>
            <p:cNvSpPr/>
            <p:nvPr/>
          </p:nvSpPr>
          <p:spPr>
            <a:xfrm>
              <a:off x="7566376" y="2871059"/>
              <a:ext cx="1202453" cy="11458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Přímá spojnice 17"/>
            <p:cNvCxnSpPr/>
            <p:nvPr/>
          </p:nvCxnSpPr>
          <p:spPr>
            <a:xfrm>
              <a:off x="7576500" y="4016923"/>
              <a:ext cx="119232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ovéPole 21"/>
          <p:cNvSpPr txBox="1"/>
          <p:nvPr/>
        </p:nvSpPr>
        <p:spPr>
          <a:xfrm>
            <a:off x="7212113" y="316753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756936" y="3980894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zdroj</a:t>
            </a:r>
          </a:p>
        </p:txBody>
      </p:sp>
      <p:grpSp>
        <p:nvGrpSpPr>
          <p:cNvPr id="26" name="Skupina 25"/>
          <p:cNvGrpSpPr/>
          <p:nvPr/>
        </p:nvGrpSpPr>
        <p:grpSpPr>
          <a:xfrm>
            <a:off x="7767849" y="2962358"/>
            <a:ext cx="799505" cy="1170501"/>
            <a:chOff x="7767849" y="2962358"/>
            <a:chExt cx="799505" cy="1170501"/>
          </a:xfrm>
        </p:grpSpPr>
        <p:sp>
          <p:nvSpPr>
            <p:cNvPr id="8" name="Ovál 7"/>
            <p:cNvSpPr/>
            <p:nvPr/>
          </p:nvSpPr>
          <p:spPr>
            <a:xfrm>
              <a:off x="7767849" y="3069202"/>
              <a:ext cx="799505" cy="74957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Dvojitá šipka 19"/>
            <p:cNvSpPr/>
            <p:nvPr/>
          </p:nvSpPr>
          <p:spPr>
            <a:xfrm>
              <a:off x="8048838" y="3701498"/>
              <a:ext cx="237526" cy="227166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1" name="Dvojitá šipka 20"/>
            <p:cNvSpPr/>
            <p:nvPr/>
          </p:nvSpPr>
          <p:spPr>
            <a:xfrm flipH="1">
              <a:off x="8081809" y="2962358"/>
              <a:ext cx="237526" cy="227166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8081809" y="3301862"/>
              <a:ext cx="3385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chemeClr val="accent2"/>
                  </a:solidFill>
                  <a:cs typeface="Times New Roman" panose="02020603050405020304" pitchFamily="18" charset="0"/>
                </a:rPr>
                <a:t>u</a:t>
              </a:r>
            </a:p>
            <a:p>
              <a:endParaRPr lang="cs-CZ" dirty="0"/>
            </a:p>
          </p:txBody>
        </p:sp>
      </p:grpSp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344114"/>
              </p:ext>
            </p:extLst>
          </p:nvPr>
        </p:nvGraphicFramePr>
        <p:xfrm>
          <a:off x="5958020" y="2635659"/>
          <a:ext cx="1168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20" imgW="583920" imgH="393480" progId="Equation.DSMT4">
                  <p:embed/>
                </p:oleObj>
              </mc:Choice>
              <mc:Fallback>
                <p:oleObj name="Equation" r:id="rId20" imgW="5839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8020" y="2635659"/>
                        <a:ext cx="11684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564069"/>
              </p:ext>
            </p:extLst>
          </p:nvPr>
        </p:nvGraphicFramePr>
        <p:xfrm>
          <a:off x="309920" y="5048391"/>
          <a:ext cx="447810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cs-CZ" sz="12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 </a:t>
                      </a:r>
                      <a:r>
                        <a:rPr lang="cs-CZ" sz="12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0" dirty="0"/>
                        <a:t>0.005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cs-CZ" sz="120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cs-CZ" sz="120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1.3s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8m20s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14h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350h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1400h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cs-CZ" sz="120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cs-CZ" sz="120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0.05s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0.1s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100s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50000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326641"/>
              </p:ext>
            </p:extLst>
          </p:nvPr>
        </p:nvGraphicFramePr>
        <p:xfrm>
          <a:off x="371623" y="4744814"/>
          <a:ext cx="2616201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Equation" r:id="rId22" imgW="2616120" imgH="291960" progId="Equation.DSMT4">
                  <p:embed/>
                </p:oleObj>
              </mc:Choice>
              <mc:Fallback>
                <p:oleObj name="Equation" r:id="rId22" imgW="26161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71623" y="4744814"/>
                        <a:ext cx="2616201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ovéPole 18"/>
          <p:cNvSpPr txBox="1"/>
          <p:nvPr/>
        </p:nvSpPr>
        <p:spPr>
          <a:xfrm>
            <a:off x="6405444" y="1334556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alternativní procesy</a:t>
            </a:r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95F2-D541-4FCF-AA4C-76855890DBE5}" type="datetime1">
              <a:rPr lang="cs-CZ" smtClean="0"/>
              <a:t>14.2.2023</a:t>
            </a:fld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607505" y="1195779"/>
            <a:ext cx="2624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Molekulární difúze     tepelná vodivost</a:t>
            </a:r>
          </a:p>
        </p:txBody>
      </p:sp>
    </p:spTree>
    <p:extLst>
      <p:ext uri="{BB962C8B-B14F-4D97-AF65-F5344CB8AC3E}">
        <p14:creationId xmlns:p14="http://schemas.microsoft.com/office/powerpoint/2010/main" val="335655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3" grpId="0"/>
      <p:bldP spid="23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Re a turbulence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062EF-7E85-4521-9D26-42187C9EEA75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410F-11FD-4219-ADBA-48660369228B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321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Turbulence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Skládá se z </a:t>
            </a:r>
            <a:r>
              <a:rPr lang="cs-CZ" dirty="0">
                <a:solidFill>
                  <a:srgbClr val="FFFF00"/>
                </a:solidFill>
              </a:rPr>
              <a:t>vírů</a:t>
            </a:r>
          </a:p>
          <a:p>
            <a:r>
              <a:rPr lang="cs-CZ" dirty="0"/>
              <a:t>Tendence k isotropii</a:t>
            </a:r>
          </a:p>
          <a:p>
            <a:r>
              <a:rPr lang="cs-CZ" dirty="0">
                <a:solidFill>
                  <a:srgbClr val="FFFF00"/>
                </a:solidFill>
              </a:rPr>
              <a:t>Fraktální</a:t>
            </a:r>
            <a:r>
              <a:rPr lang="cs-CZ" dirty="0"/>
              <a:t> charakter</a:t>
            </a:r>
          </a:p>
          <a:p>
            <a:r>
              <a:rPr lang="cs-CZ" dirty="0"/>
              <a:t>Vír = </a:t>
            </a:r>
            <a:r>
              <a:rPr lang="cs-CZ" dirty="0">
                <a:solidFill>
                  <a:srgbClr val="FFFF00"/>
                </a:solidFill>
              </a:rPr>
              <a:t>jednoduchá smyková oblast</a:t>
            </a:r>
          </a:p>
          <a:p>
            <a:r>
              <a:rPr lang="cs-CZ" dirty="0"/>
              <a:t>Lze charakterizovat pomocí </a:t>
            </a:r>
            <a:r>
              <a:rPr lang="cs-CZ" dirty="0">
                <a:solidFill>
                  <a:srgbClr val="FFFF00"/>
                </a:solidFill>
              </a:rPr>
              <a:t>Re</a:t>
            </a:r>
          </a:p>
          <a:p>
            <a:r>
              <a:rPr lang="cs-CZ" dirty="0"/>
              <a:t>Časová měřítka:</a:t>
            </a:r>
          </a:p>
          <a:p>
            <a:pPr lvl="1"/>
            <a:r>
              <a:rPr lang="cs-CZ" dirty="0"/>
              <a:t>Difúze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lvl="1"/>
            <a:r>
              <a:rPr lang="cs-CZ" dirty="0"/>
              <a:t>Otáčení víru (perioda)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cs-CZ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2B61-90F8-4E6A-A0D8-5108463D5D0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410F-11FD-4219-ADBA-48660369228B}" type="slidenum">
              <a:rPr lang="cs-CZ" smtClean="0"/>
              <a:pPr/>
              <a:t>25</a:t>
            </a:fld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541591"/>
              </p:ext>
            </p:extLst>
          </p:nvPr>
        </p:nvGraphicFramePr>
        <p:xfrm>
          <a:off x="6792244" y="4869160"/>
          <a:ext cx="1174500" cy="95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4" imgW="469800" imgH="380880" progId="Equation.DSMT4">
                  <p:embed/>
                </p:oleObj>
              </mc:Choice>
              <mc:Fallback>
                <p:oleObj name="Equation" r:id="rId4" imgW="4698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92244" y="4869160"/>
                        <a:ext cx="1174500" cy="95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4919640" y="2963515"/>
            <a:ext cx="276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tj. mnoho měřítek !!!</a:t>
            </a:r>
          </a:p>
        </p:txBody>
      </p:sp>
    </p:spTree>
    <p:extLst>
      <p:ext uri="{BB962C8B-B14F-4D97-AF65-F5344CB8AC3E}">
        <p14:creationId xmlns:p14="http://schemas.microsoft.com/office/powerpoint/2010/main" val="323886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Výkonové spektrum turbulence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6712" y="1704928"/>
            <a:ext cx="4032448" cy="108776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Energetické víry  </a:t>
            </a:r>
            <a:r>
              <a:rPr lang="cs-CZ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r>
              <a:rPr lang="cs-CZ" dirty="0" err="1"/>
              <a:t>Taylorovy</a:t>
            </a:r>
            <a:r>
              <a:rPr lang="cs-CZ" dirty="0"/>
              <a:t> víry  </a:t>
            </a:r>
            <a:r>
              <a:rPr lang="cs-CZ" i="1" dirty="0">
                <a:solidFill>
                  <a:srgbClr val="FFFF00"/>
                </a:solidFill>
                <a:latin typeface="Symbol" panose="05050102010706020507" pitchFamily="18" charset="2"/>
              </a:rPr>
              <a:t>l</a:t>
            </a:r>
          </a:p>
          <a:p>
            <a:r>
              <a:rPr lang="cs-CZ" dirty="0" err="1"/>
              <a:t>Kolmogorovovy</a:t>
            </a:r>
            <a:r>
              <a:rPr lang="cs-CZ" dirty="0"/>
              <a:t> víry  </a:t>
            </a:r>
            <a:r>
              <a:rPr lang="cs-CZ" i="1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F129-FC49-491E-B6F8-398F0465B240}" type="datetime1">
              <a:rPr lang="cs-CZ" smtClean="0"/>
              <a:t>14.2.2023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26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2636912"/>
            <a:ext cx="5353050" cy="3333750"/>
          </a:xfrm>
          <a:prstGeom prst="rect">
            <a:avLst/>
          </a:prstGeom>
        </p:spPr>
      </p:pic>
      <p:grpSp>
        <p:nvGrpSpPr>
          <p:cNvPr id="16" name="Skupina 15"/>
          <p:cNvGrpSpPr/>
          <p:nvPr/>
        </p:nvGrpSpPr>
        <p:grpSpPr>
          <a:xfrm>
            <a:off x="5364088" y="2792688"/>
            <a:ext cx="589796" cy="3012576"/>
            <a:chOff x="5364088" y="2792688"/>
            <a:chExt cx="589796" cy="3012576"/>
          </a:xfrm>
        </p:grpSpPr>
        <p:sp>
          <p:nvSpPr>
            <p:cNvPr id="8" name="Obdélník 7"/>
            <p:cNvSpPr/>
            <p:nvPr/>
          </p:nvSpPr>
          <p:spPr>
            <a:xfrm>
              <a:off x="5364088" y="2792688"/>
              <a:ext cx="216024" cy="301257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aphicFrame>
          <p:nvGraphicFramePr>
            <p:cNvPr id="9" name="Objek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9733101"/>
                </p:ext>
              </p:extLst>
            </p:nvPr>
          </p:nvGraphicFramePr>
          <p:xfrm>
            <a:off x="5573184" y="4298976"/>
            <a:ext cx="380700" cy="952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2" name="Equation" r:id="rId5" imgW="152280" imgH="380880" progId="Equation.DSMT4">
                    <p:embed/>
                  </p:oleObj>
                </mc:Choice>
                <mc:Fallback>
                  <p:oleObj name="Equation" r:id="rId5" imgW="152280" imgH="380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73184" y="4298976"/>
                          <a:ext cx="380700" cy="952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Skupina 16"/>
          <p:cNvGrpSpPr/>
          <p:nvPr/>
        </p:nvGrpSpPr>
        <p:grpSpPr>
          <a:xfrm>
            <a:off x="7171041" y="2792688"/>
            <a:ext cx="497303" cy="3012576"/>
            <a:chOff x="7171041" y="2792688"/>
            <a:chExt cx="497303" cy="3012576"/>
          </a:xfrm>
        </p:grpSpPr>
        <p:sp>
          <p:nvSpPr>
            <p:cNvPr id="13" name="Obdélník 12"/>
            <p:cNvSpPr/>
            <p:nvPr/>
          </p:nvSpPr>
          <p:spPr>
            <a:xfrm>
              <a:off x="7552041" y="2792688"/>
              <a:ext cx="116303" cy="301257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aphicFrame>
          <p:nvGraphicFramePr>
            <p:cNvPr id="14" name="Objek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424879"/>
                </p:ext>
              </p:extLst>
            </p:nvPr>
          </p:nvGraphicFramePr>
          <p:xfrm>
            <a:off x="7171041" y="4621503"/>
            <a:ext cx="381000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3" name="Equation" r:id="rId7" imgW="152280" imgH="355320" progId="Equation.DSMT4">
                    <p:embed/>
                  </p:oleObj>
                </mc:Choice>
                <mc:Fallback>
                  <p:oleObj name="Equation" r:id="rId7" imgW="15228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171041" y="4621503"/>
                          <a:ext cx="381000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Skupina 17"/>
          <p:cNvGrpSpPr/>
          <p:nvPr/>
        </p:nvGrpSpPr>
        <p:grpSpPr>
          <a:xfrm>
            <a:off x="7956376" y="2792688"/>
            <a:ext cx="581199" cy="3012576"/>
            <a:chOff x="7956376" y="2792688"/>
            <a:chExt cx="581199" cy="3012576"/>
          </a:xfrm>
        </p:grpSpPr>
        <p:sp>
          <p:nvSpPr>
            <p:cNvPr id="12" name="Obdélník 11"/>
            <p:cNvSpPr/>
            <p:nvPr/>
          </p:nvSpPr>
          <p:spPr>
            <a:xfrm>
              <a:off x="7956376" y="2792688"/>
              <a:ext cx="216024" cy="301257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aphicFrame>
          <p:nvGraphicFramePr>
            <p:cNvPr id="15" name="Objek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410505"/>
                </p:ext>
              </p:extLst>
            </p:nvPr>
          </p:nvGraphicFramePr>
          <p:xfrm>
            <a:off x="8188325" y="3052763"/>
            <a:ext cx="349250" cy="920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4" name="Equation" r:id="rId9" imgW="139680" imgH="368280" progId="Equation.DSMT4">
                    <p:embed/>
                  </p:oleObj>
                </mc:Choice>
                <mc:Fallback>
                  <p:oleObj name="Equation" r:id="rId9" imgW="13968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188325" y="3052763"/>
                          <a:ext cx="349250" cy="920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3121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 v turbulenci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Turbulentní Re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Taylorovo</a:t>
            </a:r>
            <a:r>
              <a:rPr lang="cs-CZ" dirty="0"/>
              <a:t> Re</a:t>
            </a:r>
          </a:p>
          <a:p>
            <a:endParaRPr lang="cs-CZ" dirty="0"/>
          </a:p>
          <a:p>
            <a:r>
              <a:rPr lang="cs-CZ" dirty="0" err="1"/>
              <a:t>Kolmogorovovo</a:t>
            </a:r>
            <a:r>
              <a:rPr lang="cs-CZ" dirty="0"/>
              <a:t> Re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4E1E-0B07-4797-B50B-5AC8F20510B4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27</a:t>
            </a:fld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388546"/>
              </p:ext>
            </p:extLst>
          </p:nvPr>
        </p:nvGraphicFramePr>
        <p:xfrm>
          <a:off x="3541748" y="2318201"/>
          <a:ext cx="4730400" cy="88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4" imgW="1892160" imgH="355320" progId="Equation.DSMT4">
                  <p:embed/>
                </p:oleObj>
              </mc:Choice>
              <mc:Fallback>
                <p:oleObj name="Equation" r:id="rId4" imgW="1892160" imgH="3553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748" y="2318201"/>
                        <a:ext cx="4730400" cy="88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52183"/>
              </p:ext>
            </p:extLst>
          </p:nvPr>
        </p:nvGraphicFramePr>
        <p:xfrm>
          <a:off x="4408628" y="3501008"/>
          <a:ext cx="1428300" cy="82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6" imgW="571320" imgH="330120" progId="Equation.DSMT4">
                  <p:embed/>
                </p:oleObj>
              </mc:Choice>
              <mc:Fallback>
                <p:oleObj name="Equation" r:id="rId6" imgW="571320" imgH="3301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8628" y="3501008"/>
                        <a:ext cx="1428300" cy="82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447322"/>
              </p:ext>
            </p:extLst>
          </p:nvPr>
        </p:nvGraphicFramePr>
        <p:xfrm>
          <a:off x="4400001" y="4842873"/>
          <a:ext cx="1872900" cy="88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8" imgW="749160" imgH="355320" progId="Equation.DSMT4">
                  <p:embed/>
                </p:oleObj>
              </mc:Choice>
              <mc:Fallback>
                <p:oleObj name="Equation" r:id="rId8" imgW="749160" imgH="35532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0001" y="4842873"/>
                        <a:ext cx="1872900" cy="88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08628" y="1960941"/>
            <a:ext cx="2218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Energetické víry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549120" y="3155876"/>
            <a:ext cx="2016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Taylorovy</a:t>
            </a:r>
            <a:r>
              <a:rPr 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víry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828799" y="4367487"/>
            <a:ext cx="2791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Kolmogorovovy</a:t>
            </a:r>
            <a:r>
              <a:rPr 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víry</a:t>
            </a:r>
          </a:p>
        </p:txBody>
      </p:sp>
    </p:spTree>
    <p:extLst>
      <p:ext uri="{BB962C8B-B14F-4D97-AF65-F5344CB8AC3E}">
        <p14:creationId xmlns:p14="http://schemas.microsoft.com/office/powerpoint/2010/main" val="131553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Turbulentní Re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47638" y="2133600"/>
            <a:ext cx="7772400" cy="4114800"/>
          </a:xfrm>
        </p:spPr>
        <p:txBody>
          <a:bodyPr/>
          <a:lstStyle/>
          <a:p>
            <a:r>
              <a:rPr lang="cs-CZ" dirty="0" err="1"/>
              <a:t>Lighthill</a:t>
            </a:r>
            <a:r>
              <a:rPr lang="cs-CZ" dirty="0"/>
              <a:t>: Re je poměr </a:t>
            </a:r>
            <a:r>
              <a:rPr lang="cs-C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P/D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Měrné produkce TKE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Rychlosti disipace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EF89-1673-4326-B3BF-0E5817E076ED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410F-11FD-4219-ADBA-48660369228B}" type="slidenum">
              <a:rPr lang="cs-CZ" smtClean="0"/>
              <a:pPr/>
              <a:t>28</a:t>
            </a:fld>
            <a:endParaRPr lang="cs-CZ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770650"/>
              </p:ext>
            </p:extLst>
          </p:nvPr>
        </p:nvGraphicFramePr>
        <p:xfrm>
          <a:off x="6424613" y="2603841"/>
          <a:ext cx="685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4" imgW="342720" imgH="380880" progId="Equation.DSMT4">
                  <p:embed/>
                </p:oleObj>
              </mc:Choice>
              <mc:Fallback>
                <p:oleObj name="Equation" r:id="rId4" imgW="342720" imgH="3808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4613" y="2603841"/>
                        <a:ext cx="6858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998273"/>
              </p:ext>
            </p:extLst>
          </p:nvPr>
        </p:nvGraphicFramePr>
        <p:xfrm>
          <a:off x="8070851" y="3621192"/>
          <a:ext cx="83661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6" imgW="419040" imgH="380880" progId="Equation.DSMT4">
                  <p:embed/>
                </p:oleObj>
              </mc:Choice>
              <mc:Fallback>
                <p:oleObj name="Equation" r:id="rId6" imgW="419040" imgH="3808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0851" y="3621192"/>
                        <a:ext cx="836612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902345"/>
              </p:ext>
            </p:extLst>
          </p:nvPr>
        </p:nvGraphicFramePr>
        <p:xfrm>
          <a:off x="4551363" y="2548619"/>
          <a:ext cx="174942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8" imgW="876240" imgH="469800" progId="Equation.DSMT4">
                  <p:embed/>
                </p:oleObj>
              </mc:Choice>
              <mc:Fallback>
                <p:oleObj name="Equation" r:id="rId8" imgW="876240" imgH="469800" progId="Equation.DSMT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1363" y="2548619"/>
                        <a:ext cx="1749425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82047"/>
              </p:ext>
            </p:extLst>
          </p:nvPr>
        </p:nvGraphicFramePr>
        <p:xfrm>
          <a:off x="4033838" y="3492605"/>
          <a:ext cx="4037013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Equation" r:id="rId10" imgW="2044440" imgH="507960" progId="Equation.DSMT4">
                  <p:embed/>
                </p:oleObj>
              </mc:Choice>
              <mc:Fallback>
                <p:oleObj name="Equation" r:id="rId10" imgW="20444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38" y="3492605"/>
                        <a:ext cx="4037013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393672"/>
              </p:ext>
            </p:extLst>
          </p:nvPr>
        </p:nvGraphicFramePr>
        <p:xfrm>
          <a:off x="692634" y="4651319"/>
          <a:ext cx="1549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Equation" r:id="rId12" imgW="774360" imgH="380880" progId="Equation.DSMT4">
                  <p:embed/>
                </p:oleObj>
              </mc:Choice>
              <mc:Fallback>
                <p:oleObj name="Equation" r:id="rId12" imgW="77436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34" y="4651319"/>
                        <a:ext cx="15494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994265"/>
              </p:ext>
            </p:extLst>
          </p:nvPr>
        </p:nvGraphicFramePr>
        <p:xfrm>
          <a:off x="2152650" y="4689475"/>
          <a:ext cx="8890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14" imgW="444240" imgH="368280" progId="Equation.DSMT4">
                  <p:embed/>
                </p:oleObj>
              </mc:Choice>
              <mc:Fallback>
                <p:oleObj name="Equation" r:id="rId14" imgW="4442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650" y="4689475"/>
                        <a:ext cx="8890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411286"/>
              </p:ext>
            </p:extLst>
          </p:nvPr>
        </p:nvGraphicFramePr>
        <p:xfrm>
          <a:off x="2953234" y="4874539"/>
          <a:ext cx="736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16" imgW="368280" imgH="203040" progId="Equation.DSMT4">
                  <p:embed/>
                </p:oleObj>
              </mc:Choice>
              <mc:Fallback>
                <p:oleObj name="Equation" r:id="rId16" imgW="368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3234" y="4874539"/>
                        <a:ext cx="7366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ovéPole 14"/>
          <p:cNvSpPr txBox="1"/>
          <p:nvPr/>
        </p:nvSpPr>
        <p:spPr>
          <a:xfrm>
            <a:off x="3704626" y="5408966"/>
            <a:ext cx="5439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rgbClr val="FFFF00"/>
                </a:solidFill>
              </a:rPr>
              <a:t>L </a:t>
            </a:r>
            <a:r>
              <a:rPr lang="cs-CZ" dirty="0"/>
              <a:t> </a:t>
            </a:r>
            <a:r>
              <a:rPr lang="cs-CZ" dirty="0">
                <a:solidFill>
                  <a:schemeClr val="bg1"/>
                </a:solidFill>
              </a:rPr>
              <a:t>velikost největších „energetických“ vírů</a:t>
            </a:r>
          </a:p>
          <a:p>
            <a:r>
              <a:rPr lang="cs-CZ" i="1" dirty="0">
                <a:solidFill>
                  <a:srgbClr val="FFFF00"/>
                </a:solidFill>
              </a:rPr>
              <a:t>U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jejich obvodová rychlost („fluktuace“)</a:t>
            </a:r>
          </a:p>
        </p:txBody>
      </p:sp>
      <p:sp>
        <p:nvSpPr>
          <p:cNvPr id="2" name="Ovál 1"/>
          <p:cNvSpPr/>
          <p:nvPr/>
        </p:nvSpPr>
        <p:spPr>
          <a:xfrm>
            <a:off x="2411760" y="4651319"/>
            <a:ext cx="541474" cy="4338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562922"/>
              </p:ext>
            </p:extLst>
          </p:nvPr>
        </p:nvGraphicFramePr>
        <p:xfrm>
          <a:off x="2901314" y="4383192"/>
          <a:ext cx="532800" cy="38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18" imgW="266400" imgH="190440" progId="Equation.DSMT4">
                  <p:embed/>
                </p:oleObj>
              </mc:Choice>
              <mc:Fallback>
                <p:oleObj name="Equation" r:id="rId18" imgW="2664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901314" y="4383192"/>
                        <a:ext cx="532800" cy="380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496118"/>
              </p:ext>
            </p:extLst>
          </p:nvPr>
        </p:nvGraphicFramePr>
        <p:xfrm>
          <a:off x="3794125" y="4716463"/>
          <a:ext cx="6350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Equation" r:id="rId20" imgW="317160" imgH="368280" progId="Equation.DSMT4">
                  <p:embed/>
                </p:oleObj>
              </mc:Choice>
              <mc:Fallback>
                <p:oleObj name="Equation" r:id="rId20" imgW="3171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125" y="4716463"/>
                        <a:ext cx="6350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403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5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Turbulentní Re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/>
              <a:t>Fraktalita</a:t>
            </a:r>
            <a:r>
              <a:rPr lang="cs-CZ" sz="2400" dirty="0"/>
              <a:t> (komplexita) – No </a:t>
            </a:r>
            <a:r>
              <a:rPr lang="cs-CZ" sz="2400" dirty="0" err="1"/>
              <a:t>DoF</a:t>
            </a:r>
            <a:r>
              <a:rPr lang="cs-CZ" sz="2400" dirty="0"/>
              <a:t> (počet stupňů volnosti)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4D2E-AADB-40DC-A16C-DDE0EBFF3591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29</a:t>
            </a:fld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23578"/>
              </p:ext>
            </p:extLst>
          </p:nvPr>
        </p:nvGraphicFramePr>
        <p:xfrm>
          <a:off x="2483768" y="2897520"/>
          <a:ext cx="5175000" cy="98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Equation" r:id="rId4" imgW="2070000" imgH="393480" progId="Equation.DSMT4">
                  <p:embed/>
                </p:oleObj>
              </mc:Choice>
              <mc:Fallback>
                <p:oleObj name="Equation" r:id="rId4" imgW="207000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2897520"/>
                        <a:ext cx="5175000" cy="98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229925"/>
              </p:ext>
            </p:extLst>
          </p:nvPr>
        </p:nvGraphicFramePr>
        <p:xfrm>
          <a:off x="3275856" y="4273740"/>
          <a:ext cx="3333600" cy="10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Equation" r:id="rId6" imgW="1333440" imgH="419040" progId="Equation.DSMT4">
                  <p:embed/>
                </p:oleObj>
              </mc:Choice>
              <mc:Fallback>
                <p:oleObj name="Equation" r:id="rId6" imgW="13334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4273740"/>
                        <a:ext cx="3333600" cy="1047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60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0DF7D8-A688-8E32-6F34-43833E5C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Dynamika tekutin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F84681-08BE-6BDA-DB02-7536F0B51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Zachování hmoty – rovnice kontinuity</a:t>
            </a:r>
          </a:p>
          <a:p>
            <a:r>
              <a:rPr lang="cs-CZ" dirty="0"/>
              <a:t>Zachování hybnosti – NS rovnice</a:t>
            </a:r>
          </a:p>
          <a:p>
            <a:r>
              <a:rPr lang="cs-CZ" dirty="0"/>
              <a:t>Reynoldsovo číslo – </a:t>
            </a:r>
            <a:r>
              <a:rPr lang="cs-CZ" dirty="0">
                <a:solidFill>
                  <a:srgbClr val="FFFF00"/>
                </a:solidFill>
              </a:rPr>
              <a:t>poměr setrvačné a vazké síly</a:t>
            </a:r>
          </a:p>
          <a:p>
            <a:r>
              <a:rPr lang="cs-CZ" dirty="0"/>
              <a:t>Re ˃ 1000 → zanedbáme vazkost, </a:t>
            </a:r>
            <a:r>
              <a:rPr lang="cs-CZ" dirty="0">
                <a:solidFill>
                  <a:srgbClr val="FFFF00"/>
                </a:solidFill>
              </a:rPr>
              <a:t>nemůže vzniknout turbulence</a:t>
            </a:r>
          </a:p>
          <a:p>
            <a:r>
              <a:rPr lang="cs-CZ" dirty="0"/>
              <a:t>Re &lt; 1000 → laminární proudění je </a:t>
            </a:r>
            <a:r>
              <a:rPr lang="cs-CZ" dirty="0">
                <a:solidFill>
                  <a:srgbClr val="FFFF00"/>
                </a:solidFill>
              </a:rPr>
              <a:t>stabilní</a:t>
            </a:r>
            <a:r>
              <a:rPr lang="cs-CZ" dirty="0"/>
              <a:t> </a:t>
            </a:r>
          </a:p>
          <a:p>
            <a:r>
              <a:rPr lang="cs-CZ" dirty="0">
                <a:solidFill>
                  <a:srgbClr val="FF0000"/>
                </a:solidFill>
                <a:highlight>
                  <a:srgbClr val="FFFF00"/>
                </a:highlight>
              </a:rPr>
              <a:t>Vše je LAMINÁRNÍ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E42369-0FFC-6A3F-255C-38602E3A5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1982A1E-B8E3-74DA-55A1-E96781748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07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Turbulentní spektrum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30</a:t>
            </a:fld>
            <a:endParaRPr lang="cs-CZ"/>
          </a:p>
        </p:txBody>
      </p:sp>
      <p:pic>
        <p:nvPicPr>
          <p:cNvPr id="117" name="Obrázek 1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861048"/>
            <a:ext cx="2905530" cy="24196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547181"/>
            <a:ext cx="7488832" cy="2265049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E5A7EE90-815B-43BA-EC3B-AABC6A5AF0A8}"/>
              </a:ext>
            </a:extLst>
          </p:cNvPr>
          <p:cNvCxnSpPr/>
          <p:nvPr/>
        </p:nvCxnSpPr>
        <p:spPr>
          <a:xfrm>
            <a:off x="3203848" y="3284984"/>
            <a:ext cx="1512168" cy="2160240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D04151A-21C0-C96D-65C5-BF7C8829F0C8}"/>
              </a:ext>
            </a:extLst>
          </p:cNvPr>
          <p:cNvCxnSpPr>
            <a:cxnSpLocks/>
          </p:cNvCxnSpPr>
          <p:nvPr/>
        </p:nvCxnSpPr>
        <p:spPr>
          <a:xfrm>
            <a:off x="4860032" y="3212976"/>
            <a:ext cx="468052" cy="2232248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53F1235-7F40-C87A-57C5-49D468E288AF}"/>
              </a:ext>
            </a:extLst>
          </p:cNvPr>
          <p:cNvCxnSpPr>
            <a:cxnSpLocks/>
          </p:cNvCxnSpPr>
          <p:nvPr/>
        </p:nvCxnSpPr>
        <p:spPr>
          <a:xfrm flipH="1">
            <a:off x="5670122" y="3091227"/>
            <a:ext cx="943312" cy="2365106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BDD54986-5687-1C2F-72A6-09CFF03AC926}"/>
              </a:ext>
            </a:extLst>
          </p:cNvPr>
          <p:cNvCxnSpPr>
            <a:cxnSpLocks/>
          </p:cNvCxnSpPr>
          <p:nvPr/>
        </p:nvCxnSpPr>
        <p:spPr>
          <a:xfrm flipH="1">
            <a:off x="6045932" y="3091227"/>
            <a:ext cx="2412268" cy="2471275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667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Fyzikální interpretace 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2B88-E968-4861-968E-C0FFFF4D8003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410F-11FD-4219-ADBA-48660369228B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878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Reynoldsovo číslo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Poměr </a:t>
            </a:r>
            <a:r>
              <a:rPr lang="cs-CZ" dirty="0">
                <a:solidFill>
                  <a:srgbClr val="FFFF00"/>
                </a:solidFill>
              </a:rPr>
              <a:t>délkových</a:t>
            </a:r>
            <a:r>
              <a:rPr lang="cs-CZ" dirty="0"/>
              <a:t> měřítek</a:t>
            </a:r>
          </a:p>
          <a:p>
            <a:pPr lvl="1"/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L/</a:t>
            </a:r>
            <a:r>
              <a:rPr lang="cs-CZ" i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cs-CZ" dirty="0"/>
              <a:t>  nebo 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L/</a:t>
            </a:r>
            <a:r>
              <a:rPr lang="cs-CZ" i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dirty="0"/>
              <a:t> </a:t>
            </a:r>
          </a:p>
          <a:p>
            <a:r>
              <a:rPr lang="cs-CZ" dirty="0"/>
              <a:t>Poměr </a:t>
            </a:r>
            <a:r>
              <a:rPr lang="cs-CZ" dirty="0">
                <a:solidFill>
                  <a:srgbClr val="FFFF00"/>
                </a:solidFill>
              </a:rPr>
              <a:t>časových</a:t>
            </a:r>
            <a:r>
              <a:rPr lang="cs-CZ" dirty="0"/>
              <a:t> měřítek</a:t>
            </a:r>
          </a:p>
          <a:p>
            <a:pPr lvl="1"/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dirty="0"/>
              <a:t> molekulární / konvektivní transport</a:t>
            </a:r>
          </a:p>
          <a:p>
            <a:r>
              <a:rPr lang="cs-CZ" dirty="0"/>
              <a:t>Poměr </a:t>
            </a:r>
            <a:r>
              <a:rPr lang="cs-CZ" dirty="0">
                <a:solidFill>
                  <a:srgbClr val="FFFF00"/>
                </a:solidFill>
              </a:rPr>
              <a:t>součinitele difúze </a:t>
            </a:r>
            <a:r>
              <a:rPr lang="cs-CZ" dirty="0"/>
              <a:t>pomocí vírů a molekulární difúze</a:t>
            </a:r>
          </a:p>
          <a:p>
            <a:pPr lvl="1"/>
            <a:r>
              <a:rPr lang="cs-CZ" i="1" dirty="0" err="1">
                <a:latin typeface="Symbol" panose="05050102010706020507" pitchFamily="18" charset="2"/>
              </a:rPr>
              <a:t>n</a:t>
            </a:r>
            <a:r>
              <a:rPr lang="cs-CZ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i="1" dirty="0">
                <a:latin typeface="Symbol" panose="05050102010706020507" pitchFamily="18" charset="2"/>
              </a:rPr>
              <a:t>n</a:t>
            </a:r>
            <a:r>
              <a:rPr lang="cs-CZ" dirty="0"/>
              <a:t>  turbulentní / molekulární vazkost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1625-76A7-44E6-B33D-04519202A39E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410F-11FD-4219-ADBA-48660369228B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62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Procesy řízené Re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Stabilita</a:t>
            </a:r>
          </a:p>
          <a:p>
            <a:pPr lvl="1"/>
            <a:r>
              <a:rPr lang="cs-CZ" dirty="0"/>
              <a:t>Přechod do turbulence</a:t>
            </a:r>
          </a:p>
          <a:p>
            <a:pPr lvl="1"/>
            <a:r>
              <a:rPr lang="cs-CZ" dirty="0"/>
              <a:t>Odtržení MV</a:t>
            </a:r>
          </a:p>
          <a:p>
            <a:r>
              <a:rPr lang="cs-CZ" dirty="0">
                <a:solidFill>
                  <a:srgbClr val="FFFF00"/>
                </a:solidFill>
              </a:rPr>
              <a:t>Konvekce</a:t>
            </a:r>
            <a:r>
              <a:rPr lang="cs-CZ" dirty="0"/>
              <a:t> x </a:t>
            </a:r>
            <a:r>
              <a:rPr lang="cs-CZ" dirty="0">
                <a:solidFill>
                  <a:srgbClr val="FFFF00"/>
                </a:solidFill>
              </a:rPr>
              <a:t>Difúze</a:t>
            </a:r>
          </a:p>
          <a:p>
            <a:pPr lvl="1"/>
            <a:r>
              <a:rPr lang="cs-CZ" dirty="0"/>
              <a:t>Konvekce ve vírech </a:t>
            </a:r>
            <a:r>
              <a:rPr lang="en-US" dirty="0"/>
              <a:t>&gt;&gt;&gt;</a:t>
            </a:r>
            <a:r>
              <a:rPr lang="cs-CZ" dirty="0"/>
              <a:t> turbulence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6B39-FF7E-4985-8B04-11ADD62E503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33</a:t>
            </a:fld>
            <a:endParaRPr lang="cs-CZ"/>
          </a:p>
        </p:txBody>
      </p:sp>
      <p:pic>
        <p:nvPicPr>
          <p:cNvPr id="6" name="Obrázek 5" descr="Reynolds.bmp"/>
          <p:cNvPicPr/>
          <p:nvPr/>
        </p:nvPicPr>
        <p:blipFill>
          <a:blip r:embed="rId3"/>
          <a:stretch>
            <a:fillRect/>
          </a:stretch>
        </p:blipFill>
        <p:spPr>
          <a:xfrm>
            <a:off x="6588224" y="1556792"/>
            <a:ext cx="2340610" cy="239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20" y="1594341"/>
            <a:ext cx="3745114" cy="260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1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  <a:endParaRPr lang="cs-CZ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60C2-DD69-4962-A491-E6BEA23482DC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0410F-11FD-4219-ADBA-48660369228B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402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0DF7D8-A688-8E32-6F34-43833E5C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Dynamika tekutin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F84681-08BE-6BDA-DB02-7536F0B51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Zachování hmoty – rovnice kontinuity</a:t>
            </a:r>
          </a:p>
          <a:p>
            <a:r>
              <a:rPr lang="cs-CZ" dirty="0"/>
              <a:t>Zachování hybnosti – NS rovnice</a:t>
            </a:r>
          </a:p>
          <a:p>
            <a:r>
              <a:rPr lang="cs-CZ" dirty="0"/>
              <a:t>Reynoldsovo číslo – poměr setrvačné a vazké síly</a:t>
            </a:r>
          </a:p>
          <a:p>
            <a:r>
              <a:rPr lang="cs-CZ" dirty="0"/>
              <a:t>Re ˃ 1000 → zanedbáme vazkost, nemůže vzniknout turbulence</a:t>
            </a:r>
          </a:p>
          <a:p>
            <a:r>
              <a:rPr lang="cs-CZ" dirty="0"/>
              <a:t>Re &lt; 1000 → laminární proudění je stabilní </a:t>
            </a:r>
          </a:p>
          <a:p>
            <a:r>
              <a:rPr lang="cs-CZ" dirty="0"/>
              <a:t>Vše je LAMINÁRNÍ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E42369-0FFC-6A3F-255C-38602E3A5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1982A1E-B8E3-74DA-55A1-E96781748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35</a:t>
            </a:fld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E7F571E-8285-3C48-F967-D974E5765A24}"/>
              </a:ext>
            </a:extLst>
          </p:cNvPr>
          <p:cNvCxnSpPr/>
          <p:nvPr/>
        </p:nvCxnSpPr>
        <p:spPr>
          <a:xfrm>
            <a:off x="1043608" y="2708920"/>
            <a:ext cx="345638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767D9325-7B81-6F5B-B91F-9A492C5A69E0}"/>
              </a:ext>
            </a:extLst>
          </p:cNvPr>
          <p:cNvCxnSpPr>
            <a:cxnSpLocks/>
          </p:cNvCxnSpPr>
          <p:nvPr/>
        </p:nvCxnSpPr>
        <p:spPr>
          <a:xfrm>
            <a:off x="4572596" y="3284984"/>
            <a:ext cx="331177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8A8DC98-537E-E4ED-1983-F24EE1257BE5}"/>
              </a:ext>
            </a:extLst>
          </p:cNvPr>
          <p:cNvCxnSpPr/>
          <p:nvPr/>
        </p:nvCxnSpPr>
        <p:spPr>
          <a:xfrm>
            <a:off x="3491880" y="4221088"/>
            <a:ext cx="345638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42BD77D-5534-F310-9ADE-7B27BE5C900C}"/>
              </a:ext>
            </a:extLst>
          </p:cNvPr>
          <p:cNvCxnSpPr>
            <a:cxnSpLocks/>
          </p:cNvCxnSpPr>
          <p:nvPr/>
        </p:nvCxnSpPr>
        <p:spPr>
          <a:xfrm>
            <a:off x="1043608" y="4581128"/>
            <a:ext cx="504056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4D48230C-6C8B-F8DC-A846-F71AFA51C108}"/>
              </a:ext>
            </a:extLst>
          </p:cNvPr>
          <p:cNvCxnSpPr>
            <a:cxnSpLocks/>
          </p:cNvCxnSpPr>
          <p:nvPr/>
        </p:nvCxnSpPr>
        <p:spPr>
          <a:xfrm>
            <a:off x="1043608" y="3717032"/>
            <a:ext cx="18002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464B259-AFB0-507E-E777-C3E12397BF83}"/>
              </a:ext>
            </a:extLst>
          </p:cNvPr>
          <p:cNvCxnSpPr>
            <a:cxnSpLocks/>
          </p:cNvCxnSpPr>
          <p:nvPr/>
        </p:nvCxnSpPr>
        <p:spPr>
          <a:xfrm>
            <a:off x="1043608" y="5445224"/>
            <a:ext cx="3456384" cy="28803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58E78487-3D87-20C4-EF0D-2A853A6C342E}"/>
              </a:ext>
            </a:extLst>
          </p:cNvPr>
          <p:cNvSpPr txBox="1"/>
          <p:nvPr/>
        </p:nvSpPr>
        <p:spPr>
          <a:xfrm>
            <a:off x="6508731" y="4335487"/>
            <a:ext cx="197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+mj-lt"/>
              </a:rPr>
              <a:t>Turbulence!!!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CFF2017-60F4-82D6-7F22-7529489D5266}"/>
              </a:ext>
            </a:extLst>
          </p:cNvPr>
          <p:cNvCxnSpPr>
            <a:cxnSpLocks/>
          </p:cNvCxnSpPr>
          <p:nvPr/>
        </p:nvCxnSpPr>
        <p:spPr>
          <a:xfrm flipV="1">
            <a:off x="1022858" y="5383959"/>
            <a:ext cx="3477134" cy="34929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89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E2B294-41CE-4DB5-AABC-CD95134EC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 síly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4ADCF-2C01-429E-B8CD-8D18F373E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Síly jsou vždy a všude v </a:t>
            </a:r>
            <a:r>
              <a:rPr lang="cs-CZ" dirty="0">
                <a:solidFill>
                  <a:srgbClr val="FF0000"/>
                </a:solidFill>
              </a:rPr>
              <a:t>rovnováze</a:t>
            </a:r>
          </a:p>
          <a:p>
            <a:r>
              <a:rPr lang="cs-CZ" dirty="0"/>
              <a:t>Setrvačná síla je funkcí </a:t>
            </a:r>
            <a:r>
              <a:rPr lang="cs-CZ" dirty="0">
                <a:solidFill>
                  <a:schemeClr val="accent1"/>
                </a:solidFill>
              </a:rPr>
              <a:t>zrychlení</a:t>
            </a:r>
            <a:r>
              <a:rPr lang="cs-CZ" dirty="0"/>
              <a:t> a nikoli </a:t>
            </a:r>
            <a:r>
              <a:rPr lang="cs-CZ" dirty="0">
                <a:solidFill>
                  <a:srgbClr val="FF0000"/>
                </a:solidFill>
              </a:rPr>
              <a:t>rychlosti </a:t>
            </a:r>
            <a:r>
              <a:rPr lang="cs-CZ" dirty="0"/>
              <a:t>(nebo hybnosti)</a:t>
            </a:r>
          </a:p>
          <a:p>
            <a:r>
              <a:rPr lang="cs-CZ" dirty="0" err="1"/>
              <a:t>Navierova-Stokesova</a:t>
            </a:r>
            <a:r>
              <a:rPr lang="cs-CZ" dirty="0"/>
              <a:t> rovnice je rovnováha </a:t>
            </a:r>
            <a:r>
              <a:rPr lang="cs-CZ" dirty="0">
                <a:solidFill>
                  <a:schemeClr val="accent1"/>
                </a:solidFill>
              </a:rPr>
              <a:t>objemových sil </a:t>
            </a:r>
            <a:r>
              <a:rPr lang="cs-CZ" dirty="0"/>
              <a:t>pro pevný elementární objem v prostoru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3D3A47-A239-4411-8B6E-4ABDEE2A6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9085AC-AD43-4CBC-A868-04AFEAF5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6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 Re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noProof="0" dirty="0">
                <a:solidFill>
                  <a:srgbClr val="FFFF00"/>
                </a:solidFill>
              </a:rPr>
              <a:t>Re určující parametr DT</a:t>
            </a:r>
          </a:p>
          <a:p>
            <a:pPr lvl="1"/>
            <a:r>
              <a:rPr lang="cs-CZ" dirty="0"/>
              <a:t>Globální</a:t>
            </a:r>
          </a:p>
          <a:p>
            <a:pPr lvl="2"/>
            <a:r>
              <a:rPr lang="cs-CZ" dirty="0"/>
              <a:t>Není jednoznačný fyzikální význam – bezrozměrová rychlost</a:t>
            </a:r>
          </a:p>
          <a:p>
            <a:pPr lvl="1"/>
            <a:r>
              <a:rPr lang="cs-CZ" noProof="0" dirty="0"/>
              <a:t>Lokální</a:t>
            </a:r>
          </a:p>
          <a:p>
            <a:pPr lvl="2"/>
            <a:r>
              <a:rPr lang="cs-CZ" dirty="0"/>
              <a:t>Charakteristika </a:t>
            </a:r>
            <a:r>
              <a:rPr lang="cs-CZ" dirty="0">
                <a:solidFill>
                  <a:srgbClr val="FFFF00"/>
                </a:solidFill>
              </a:rPr>
              <a:t>jednoduchých smykových oblastí</a:t>
            </a:r>
            <a:endParaRPr lang="cs-CZ" noProof="0" dirty="0">
              <a:solidFill>
                <a:srgbClr val="FFFF00"/>
              </a:solidFill>
            </a:endParaRPr>
          </a:p>
          <a:p>
            <a:pPr lvl="3"/>
            <a:r>
              <a:rPr lang="cs-CZ" dirty="0"/>
              <a:t>Měřítka konvekce / molekulární difúze</a:t>
            </a:r>
          </a:p>
          <a:p>
            <a:pPr lvl="3"/>
            <a:r>
              <a:rPr lang="cs-CZ" dirty="0">
                <a:solidFill>
                  <a:srgbClr val="FFFF00"/>
                </a:solidFill>
              </a:rPr>
              <a:t>Stabilita</a:t>
            </a:r>
            <a:r>
              <a:rPr lang="cs-CZ" dirty="0"/>
              <a:t> laminárního proudění</a:t>
            </a:r>
          </a:p>
          <a:p>
            <a:pPr lvl="3"/>
            <a:r>
              <a:rPr lang="cs-CZ" dirty="0"/>
              <a:t>Odtržení</a:t>
            </a:r>
          </a:p>
          <a:p>
            <a:pPr lvl="3"/>
            <a:r>
              <a:rPr lang="cs-CZ" dirty="0"/>
              <a:t>Přechod do turbulence</a:t>
            </a:r>
          </a:p>
          <a:p>
            <a:pPr lvl="3"/>
            <a:r>
              <a:rPr lang="cs-CZ" dirty="0"/>
              <a:t>Struktura turbulentního proudu</a:t>
            </a:r>
          </a:p>
          <a:p>
            <a:r>
              <a:rPr lang="cs-CZ" noProof="0" dirty="0"/>
              <a:t>Laminární proudění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Volné smykové oblasti</a:t>
            </a:r>
          </a:p>
          <a:p>
            <a:pPr lvl="1"/>
            <a:r>
              <a:rPr lang="cs-CZ" noProof="0" dirty="0">
                <a:solidFill>
                  <a:srgbClr val="FFFF00"/>
                </a:solidFill>
              </a:rPr>
              <a:t>Mezní vrstvy</a:t>
            </a:r>
          </a:p>
          <a:p>
            <a:r>
              <a:rPr lang="cs-CZ" noProof="0" dirty="0"/>
              <a:t>Turbulentní proudění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Víry</a:t>
            </a:r>
          </a:p>
          <a:p>
            <a:pPr lvl="2"/>
            <a:r>
              <a:rPr lang="cs-CZ" dirty="0"/>
              <a:t>Energetické</a:t>
            </a:r>
          </a:p>
          <a:p>
            <a:pPr lvl="2"/>
            <a:r>
              <a:rPr lang="cs-CZ" dirty="0" err="1"/>
              <a:t>Taylorovy</a:t>
            </a:r>
            <a:endParaRPr lang="cs-CZ" dirty="0"/>
          </a:p>
          <a:p>
            <a:pPr lvl="2"/>
            <a:r>
              <a:rPr lang="cs-CZ" dirty="0" err="1"/>
              <a:t>Kolmogorovovy</a:t>
            </a:r>
            <a:endParaRPr lang="cs-CZ" dirty="0"/>
          </a:p>
          <a:p>
            <a:pPr lvl="1"/>
            <a:r>
              <a:rPr lang="cs-CZ" dirty="0"/>
              <a:t>Inerciální oblast</a:t>
            </a:r>
          </a:p>
          <a:p>
            <a:pPr lvl="1"/>
            <a:r>
              <a:rPr lang="cs-CZ" dirty="0"/>
              <a:t>Disipace</a:t>
            </a:r>
          </a:p>
          <a:p>
            <a:r>
              <a:rPr lang="cs-CZ" dirty="0"/>
              <a:t>Fyzikální význam Re (lokální)</a:t>
            </a:r>
          </a:p>
          <a:p>
            <a:pPr lvl="1"/>
            <a:r>
              <a:rPr lang="cs-CZ" dirty="0"/>
              <a:t>Poměr </a:t>
            </a:r>
            <a:r>
              <a:rPr lang="cs-CZ" dirty="0">
                <a:solidFill>
                  <a:srgbClr val="FFFF00"/>
                </a:solidFill>
              </a:rPr>
              <a:t>délkových měřítek</a:t>
            </a:r>
          </a:p>
          <a:p>
            <a:pPr lvl="1"/>
            <a:r>
              <a:rPr lang="cs-CZ" dirty="0"/>
              <a:t>Poměr </a:t>
            </a:r>
            <a:r>
              <a:rPr lang="cs-CZ" dirty="0">
                <a:solidFill>
                  <a:srgbClr val="FFFF00"/>
                </a:solidFill>
              </a:rPr>
              <a:t>časových měřítek</a:t>
            </a:r>
          </a:p>
          <a:p>
            <a:pPr lvl="1"/>
            <a:r>
              <a:rPr lang="cs-CZ" dirty="0"/>
              <a:t>Poměr</a:t>
            </a:r>
            <a:r>
              <a:rPr lang="cs-CZ" dirty="0">
                <a:solidFill>
                  <a:srgbClr val="FFFF00"/>
                </a:solidFill>
              </a:rPr>
              <a:t> součinitelů difúze </a:t>
            </a:r>
          </a:p>
          <a:p>
            <a:r>
              <a:rPr lang="cs-CZ" dirty="0">
                <a:solidFill>
                  <a:srgbClr val="FFFF00"/>
                </a:solidFill>
              </a:rPr>
              <a:t>Síly</a:t>
            </a:r>
            <a:r>
              <a:rPr lang="cs-CZ" dirty="0"/>
              <a:t> určují NS </a:t>
            </a:r>
            <a:r>
              <a:rPr lang="cs-CZ" dirty="0" err="1"/>
              <a:t>rice</a:t>
            </a:r>
            <a:r>
              <a:rPr lang="cs-CZ" dirty="0"/>
              <a:t> a ne Re!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9797-14FC-4348-BF14-431C32F6073F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62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02810D1-E17A-4D0B-A117-9A8EE4F8CBE1}" type="datetime1">
              <a:rPr lang="cs-CZ" smtClean="0"/>
              <a:t>14.2.2023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39E32-BA02-41D6-A429-01EBE3041DCA}" type="slidenum">
              <a:rPr lang="cs-CZ"/>
              <a:pPr>
                <a:defRPr/>
              </a:pPr>
              <a:t>38</a:t>
            </a:fld>
            <a:endParaRPr lang="cs-CZ"/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noProof="0" dirty="0"/>
              <a:t>Poděkování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1472" y="4357694"/>
            <a:ext cx="7786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solidFill>
                  <a:srgbClr val="00B0F0"/>
                </a:solidFill>
                <a:latin typeface="+mn-lt"/>
              </a:rPr>
              <a:t>Děkuji za pozornost</a:t>
            </a:r>
            <a:endParaRPr lang="en-US" sz="60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9" y="2492896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cs-CZ" dirty="0">
                <a:solidFill>
                  <a:srgbClr val="FFFF00"/>
                </a:solidFill>
                <a:latin typeface="+mj-lt"/>
              </a:rPr>
              <a:t>Dr. </a:t>
            </a:r>
            <a:r>
              <a:rPr lang="cs-CZ" dirty="0" err="1">
                <a:solidFill>
                  <a:srgbClr val="FFFF00"/>
                </a:solidFill>
                <a:latin typeface="+mj-lt"/>
              </a:rPr>
              <a:t>Synáč</a:t>
            </a:r>
            <a:endParaRPr lang="cs-CZ" dirty="0">
              <a:solidFill>
                <a:srgbClr val="FFFF00"/>
              </a:solidFill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cs-CZ" dirty="0">
                <a:solidFill>
                  <a:srgbClr val="FFFF00"/>
                </a:solidFill>
                <a:latin typeface="+mj-lt"/>
              </a:rPr>
              <a:t>KKE ZČU</a:t>
            </a:r>
          </a:p>
          <a:p>
            <a:pPr marL="342900" indent="-342900">
              <a:buFont typeface="Arial"/>
              <a:buChar char="•"/>
            </a:pPr>
            <a:r>
              <a:rPr lang="cs-CZ" dirty="0">
                <a:solidFill>
                  <a:srgbClr val="FFFF00"/>
                </a:solidFill>
                <a:latin typeface="+mj-lt"/>
              </a:rPr>
              <a:t>ÚT AVČR</a:t>
            </a:r>
          </a:p>
        </p:txBody>
      </p:sp>
    </p:spTree>
    <p:extLst>
      <p:ext uri="{BB962C8B-B14F-4D97-AF65-F5344CB8AC3E}">
        <p14:creationId xmlns:p14="http://schemas.microsoft.com/office/powerpoint/2010/main" val="297758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Re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Stacionární proudění NS</a:t>
            </a:r>
          </a:p>
          <a:p>
            <a:endParaRPr lang="cs-CZ" dirty="0">
              <a:solidFill>
                <a:srgbClr val="00FFFF"/>
              </a:solidFill>
            </a:endParaRPr>
          </a:p>
          <a:p>
            <a:endParaRPr lang="cs-CZ" dirty="0">
              <a:solidFill>
                <a:srgbClr val="00FFFF"/>
              </a:solidFill>
            </a:endParaRPr>
          </a:p>
          <a:p>
            <a:r>
              <a:rPr lang="cs-CZ" dirty="0"/>
              <a:t>Reynoldsovo číslo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Rychlost 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Geometrický rozměr (měřítko)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Vazkost tekutiny</a:t>
            </a:r>
          </a:p>
          <a:p>
            <a:pPr lvl="1"/>
            <a:r>
              <a:rPr lang="cs-CZ" dirty="0">
                <a:solidFill>
                  <a:srgbClr val="FFFF00"/>
                </a:solidFill>
              </a:rPr>
              <a:t>Hustota tekutiny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5FC-497B-4229-B093-62B0B15FE58A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39</a:t>
            </a:fld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643859"/>
              </p:ext>
            </p:extLst>
          </p:nvPr>
        </p:nvGraphicFramePr>
        <p:xfrm>
          <a:off x="5064125" y="3284984"/>
          <a:ext cx="35052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4" imgW="1752480" imgH="545760" progId="Equation.DSMT4">
                  <p:embed/>
                </p:oleObj>
              </mc:Choice>
              <mc:Fallback>
                <p:oleObj name="Equation" r:id="rId4" imgW="17524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64125" y="3284984"/>
                        <a:ext cx="3505200" cy="1092200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011942"/>
              </p:ext>
            </p:extLst>
          </p:nvPr>
        </p:nvGraphicFramePr>
        <p:xfrm>
          <a:off x="1403648" y="2492896"/>
          <a:ext cx="348138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Equation" r:id="rId6" imgW="1714320" imgH="457200" progId="Equation.DSMT4">
                  <p:embed/>
                </p:oleObj>
              </mc:Choice>
              <mc:Fallback>
                <p:oleObj name="Equation" r:id="rId6" imgW="17143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2492896"/>
                        <a:ext cx="3481388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247332"/>
              </p:ext>
            </p:extLst>
          </p:nvPr>
        </p:nvGraphicFramePr>
        <p:xfrm>
          <a:off x="5784850" y="1981200"/>
          <a:ext cx="103187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8" imgW="507960" imgH="431640" progId="Equation.DSMT4">
                  <p:embed/>
                </p:oleObj>
              </mc:Choice>
              <mc:Fallback>
                <p:oleObj name="Equation" r:id="rId8" imgW="5079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4850" y="1981200"/>
                        <a:ext cx="1031875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5583283" y="2756680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FF00"/>
                </a:solidFill>
              </a:rPr>
              <a:t>o.p</a:t>
            </a:r>
            <a:r>
              <a:rPr lang="cs-CZ" dirty="0">
                <a:solidFill>
                  <a:srgbClr val="FFFF00"/>
                </a:solidFill>
              </a:rPr>
              <a:t>. + </a:t>
            </a:r>
            <a:r>
              <a:rPr lang="cs-CZ" dirty="0" err="1">
                <a:solidFill>
                  <a:srgbClr val="FFFF00"/>
                </a:solidFill>
              </a:rPr>
              <a:t>p.p</a:t>
            </a:r>
            <a:r>
              <a:rPr lang="cs-CZ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613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B414CC-A7E7-4551-9C7A-256C6904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Newtonovy pohybové zákony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38B668-A1A2-4B9E-A773-69178F043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6215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Zákon setrvačnosti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Zákon síly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Zákon akce a reakce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Princip superpozice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2FE923-EE21-4908-94DB-ACF66D6D5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0D71491-8A5C-4438-BA53-EDC29B12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843A670-B10A-472A-A50D-C491A193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75444"/>
            <a:ext cx="1368152" cy="189675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B7CE2B2-8042-4091-9071-9AD4273B6D6D}"/>
              </a:ext>
            </a:extLst>
          </p:cNvPr>
          <p:cNvSpPr txBox="1"/>
          <p:nvPr/>
        </p:nvSpPr>
        <p:spPr>
          <a:xfrm>
            <a:off x="1691680" y="5831763"/>
            <a:ext cx="7335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1687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12" y="1603355"/>
            <a:ext cx="2080530" cy="292314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B7CE2B2-8042-4091-9071-9AD4273B6D6D}"/>
              </a:ext>
            </a:extLst>
          </p:cNvPr>
          <p:cNvSpPr txBox="1"/>
          <p:nvPr/>
        </p:nvSpPr>
        <p:spPr>
          <a:xfrm>
            <a:off x="6588224" y="4555045"/>
            <a:ext cx="24571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4.1.</a:t>
            </a:r>
            <a:r>
              <a:rPr lang="en-US" sz="2000" dirty="0">
                <a:solidFill>
                  <a:schemeClr val="bg1"/>
                </a:solidFill>
              </a:rPr>
              <a:t>16</a:t>
            </a:r>
            <a:r>
              <a:rPr lang="cs-CZ" sz="2000" dirty="0">
                <a:solidFill>
                  <a:schemeClr val="bg1"/>
                </a:solidFill>
              </a:rPr>
              <a:t>43 – 31.3.1727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339752" y="4622136"/>
            <a:ext cx="3399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+mn-lt"/>
              </a:rPr>
              <a:t>Axiomy – PARADIGMA </a:t>
            </a:r>
          </a:p>
        </p:txBody>
      </p:sp>
    </p:spTree>
    <p:extLst>
      <p:ext uri="{BB962C8B-B14F-4D97-AF65-F5344CB8AC3E}">
        <p14:creationId xmlns:p14="http://schemas.microsoft.com/office/powerpoint/2010/main" val="278512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Turbulence</a:t>
            </a:r>
          </a:p>
        </p:txBody>
      </p:sp>
      <p:sp>
        <p:nvSpPr>
          <p:cNvPr id="3" name="Zástupný symbol pro obsah 2"/>
          <p:cNvSpPr>
            <a:spLocks noGrp="1" noChangeAspect="1"/>
          </p:cNvSpPr>
          <p:nvPr>
            <p:ph idx="1"/>
          </p:nvPr>
        </p:nvSpPr>
        <p:spPr>
          <a:xfrm>
            <a:off x="685801" y="1981200"/>
            <a:ext cx="4924425" cy="2438400"/>
          </a:xfrm>
        </p:spPr>
        <p:txBody>
          <a:bodyPr/>
          <a:lstStyle/>
          <a:p>
            <a:r>
              <a:rPr lang="cs-CZ" dirty="0"/>
              <a:t>Vazká smyková napětí </a:t>
            </a:r>
            <a:r>
              <a:rPr lang="cs-CZ" dirty="0">
                <a:solidFill>
                  <a:srgbClr val="FFFF00"/>
                </a:solidFill>
              </a:rPr>
              <a:t>zanedbatelná</a:t>
            </a:r>
          </a:p>
          <a:p>
            <a:r>
              <a:rPr lang="cs-CZ" dirty="0"/>
              <a:t>Úloha molekulární vazkosti v T:</a:t>
            </a:r>
          </a:p>
          <a:p>
            <a:pPr lvl="1"/>
            <a:r>
              <a:rPr lang="cs-CZ" dirty="0"/>
              <a:t>Vazká podvrstva u MV</a:t>
            </a:r>
          </a:p>
          <a:p>
            <a:pPr lvl="1"/>
            <a:r>
              <a:rPr lang="cs-CZ" dirty="0" err="1"/>
              <a:t>Kolmogorovovy</a:t>
            </a:r>
            <a:r>
              <a:rPr lang="cs-CZ" dirty="0"/>
              <a:t> víry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5410-C04F-49EF-ACA9-6DB8F3AC9FE6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40</a:t>
            </a:fld>
            <a:endParaRPr lang="cs-CZ"/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26" y="2385448"/>
            <a:ext cx="3478656" cy="2793505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843390"/>
            <a:ext cx="3738996" cy="21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8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Termální proudění</a:t>
            </a:r>
          </a:p>
        </p:txBody>
      </p:sp>
      <p:pic>
        <p:nvPicPr>
          <p:cNvPr id="7" name="45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37CF-2A5D-4266-8002-5F07315E71FB}" type="datetime1">
              <a:rPr lang="cs-CZ" smtClean="0"/>
              <a:t>14.2.2023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41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4385654" y="5807631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TURBULENTNÍ !!!</a:t>
            </a:r>
          </a:p>
        </p:txBody>
      </p:sp>
    </p:spTree>
    <p:extLst>
      <p:ext uri="{BB962C8B-B14F-4D97-AF65-F5344CB8AC3E}">
        <p14:creationId xmlns:p14="http://schemas.microsoft.com/office/powerpoint/2010/main" val="106108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Velikost Re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„Malé“ Re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„Velké“ Re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D21D2-E84E-4C0E-A96B-8DEA7E1D9D95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42</a:t>
            </a:fld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793637"/>
              </p:ext>
            </p:extLst>
          </p:nvPr>
        </p:nvGraphicFramePr>
        <p:xfrm>
          <a:off x="3911760" y="5022327"/>
          <a:ext cx="1320480" cy="40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4" imgW="660240" imgH="203040" progId="Equation.DSMT4">
                  <p:embed/>
                </p:oleObj>
              </mc:Choice>
              <mc:Fallback>
                <p:oleObj name="Equation" r:id="rId4" imgW="660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11760" y="5022327"/>
                        <a:ext cx="1320480" cy="40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534080"/>
              </p:ext>
            </p:extLst>
          </p:nvPr>
        </p:nvGraphicFramePr>
        <p:xfrm>
          <a:off x="1458783" y="2578100"/>
          <a:ext cx="1090612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6" imgW="545760" imgH="203040" progId="Equation.DSMT4">
                  <p:embed/>
                </p:oleObj>
              </mc:Choice>
              <mc:Fallback>
                <p:oleObj name="Equation" r:id="rId6" imgW="545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58783" y="2578100"/>
                        <a:ext cx="1090612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124481"/>
              </p:ext>
            </p:extLst>
          </p:nvPr>
        </p:nvGraphicFramePr>
        <p:xfrm>
          <a:off x="2602389" y="2552700"/>
          <a:ext cx="14462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Equation" r:id="rId8" imgW="723600" imgH="215640" progId="Equation.DSMT4">
                  <p:embed/>
                </p:oleObj>
              </mc:Choice>
              <mc:Fallback>
                <p:oleObj name="Equation" r:id="rId8" imgW="7236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02389" y="2552700"/>
                        <a:ext cx="1446213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494111"/>
              </p:ext>
            </p:extLst>
          </p:nvPr>
        </p:nvGraphicFramePr>
        <p:xfrm>
          <a:off x="5292080" y="4996607"/>
          <a:ext cx="16732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Equation" r:id="rId10" imgW="838080" imgH="215640" progId="Equation.DSMT4">
                  <p:embed/>
                </p:oleObj>
              </mc:Choice>
              <mc:Fallback>
                <p:oleObj name="Equation" r:id="rId10" imgW="8380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92080" y="4996607"/>
                        <a:ext cx="1673225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5984" y="1747349"/>
            <a:ext cx="4409598" cy="304637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667474" y="5536653"/>
            <a:ext cx="699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Zanedbatelná velikost MV, možno použít </a:t>
            </a:r>
            <a:r>
              <a:rPr lang="cs-CZ" dirty="0">
                <a:solidFill>
                  <a:srgbClr val="FFFF00"/>
                </a:solidFill>
              </a:rPr>
              <a:t>Eulerovy </a:t>
            </a:r>
            <a:r>
              <a:rPr lang="cs-CZ" dirty="0" err="1">
                <a:solidFill>
                  <a:srgbClr val="FFFF00"/>
                </a:solidFill>
              </a:rPr>
              <a:t>rice</a:t>
            </a:r>
            <a:endParaRPr lang="cs-CZ" dirty="0">
              <a:solidFill>
                <a:srgbClr val="FFFF00"/>
              </a:solidFill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608042"/>
              </p:ext>
            </p:extLst>
          </p:nvPr>
        </p:nvGraphicFramePr>
        <p:xfrm>
          <a:off x="2678303" y="3213100"/>
          <a:ext cx="1524000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Equation" r:id="rId13" imgW="1015920" imgH="850680" progId="Equation.DSMT4">
                  <p:embed/>
                </p:oleObj>
              </mc:Choice>
              <mc:Fallback>
                <p:oleObj name="Equation" r:id="rId13" imgW="101592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78303" y="3213100"/>
                        <a:ext cx="1524000" cy="127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4071650" y="4750880"/>
            <a:ext cx="5110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Srovnej – </a:t>
            </a:r>
            <a:r>
              <a:rPr lang="cs-CZ" sz="1600" dirty="0" err="1">
                <a:solidFill>
                  <a:schemeClr val="bg1"/>
                </a:solidFill>
              </a:rPr>
              <a:t>Beafortova</a:t>
            </a:r>
            <a:r>
              <a:rPr lang="cs-CZ" sz="1600" dirty="0">
                <a:solidFill>
                  <a:schemeClr val="bg1"/>
                </a:solidFill>
              </a:rPr>
              <a:t> stupnice síly větru: vánek 0.3-1.5 m/s</a:t>
            </a:r>
          </a:p>
        </p:txBody>
      </p:sp>
    </p:spTree>
    <p:extLst>
      <p:ext uri="{BB962C8B-B14F-4D97-AF65-F5344CB8AC3E}">
        <p14:creationId xmlns:p14="http://schemas.microsoft.com/office/powerpoint/2010/main" val="327403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Limitní případy: Re</a:t>
            </a:r>
            <a:r>
              <a:rPr lang="cs-CZ" dirty="0">
                <a:sym typeface="Symbol" panose="05050102010706020507" pitchFamily="18" charset="2"/>
              </a:rPr>
              <a:t>0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= U.L/</a:t>
            </a:r>
            <a:r>
              <a:rPr lang="cs-CZ" i="1" dirty="0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</a:p>
          <a:p>
            <a:pPr lvl="1"/>
            <a:r>
              <a:rPr lang="cs-CZ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cs-CZ" dirty="0"/>
              <a:t> „malé“</a:t>
            </a:r>
          </a:p>
          <a:p>
            <a:pPr lvl="1"/>
            <a:r>
              <a:rPr lang="cs-CZ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dirty="0"/>
              <a:t> „malé“</a:t>
            </a:r>
          </a:p>
          <a:p>
            <a:pPr lvl="1"/>
            <a:r>
              <a:rPr lang="cs-CZ" i="1" dirty="0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cs-CZ" dirty="0"/>
              <a:t> „velké“</a:t>
            </a:r>
          </a:p>
          <a:p>
            <a:r>
              <a:rPr lang="cs-CZ" dirty="0"/>
              <a:t>Smyková oblast </a:t>
            </a:r>
          </a:p>
          <a:p>
            <a:pPr lvl="1"/>
            <a:r>
              <a:rPr lang="cs-CZ" dirty="0"/>
              <a:t>Homogenní v celém objemu</a:t>
            </a:r>
          </a:p>
          <a:p>
            <a:pPr lvl="1"/>
            <a:r>
              <a:rPr lang="cs-CZ" dirty="0"/>
              <a:t>Stěny </a:t>
            </a:r>
            <a:r>
              <a:rPr lang="cs-CZ" dirty="0">
                <a:sym typeface="Symbol" panose="05050102010706020507" pitchFamily="18" charset="2"/>
              </a:rPr>
              <a:t></a:t>
            </a:r>
            <a:r>
              <a:rPr lang="cs-CZ" dirty="0"/>
              <a:t> pohyb není možný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644008" y="3429000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LAMINÁRNÍ</a:t>
            </a:r>
          </a:p>
        </p:txBody>
      </p:sp>
    </p:spTree>
    <p:extLst>
      <p:ext uri="{BB962C8B-B14F-4D97-AF65-F5344CB8AC3E}">
        <p14:creationId xmlns:p14="http://schemas.microsoft.com/office/powerpoint/2010/main" val="415192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Limitní případy: Re</a:t>
            </a:r>
            <a:r>
              <a:rPr lang="cs-CZ" dirty="0">
                <a:sym typeface="Symbol" panose="05050102010706020507" pitchFamily="18" charset="2"/>
              </a:rPr>
              <a:t>∞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= U.L/</a:t>
            </a:r>
            <a:r>
              <a:rPr lang="cs-CZ" i="1" dirty="0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</a:p>
          <a:p>
            <a:pPr lvl="1"/>
            <a:r>
              <a:rPr lang="cs-CZ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cs-CZ" dirty="0"/>
              <a:t> „velké“</a:t>
            </a:r>
          </a:p>
          <a:p>
            <a:pPr lvl="1"/>
            <a:r>
              <a:rPr lang="cs-CZ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dirty="0"/>
              <a:t> „velké“</a:t>
            </a:r>
          </a:p>
          <a:p>
            <a:pPr lvl="1"/>
            <a:r>
              <a:rPr lang="cs-CZ" i="1" dirty="0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cs-CZ" dirty="0"/>
              <a:t> „malé“</a:t>
            </a:r>
          </a:p>
          <a:p>
            <a:r>
              <a:rPr lang="cs-CZ" dirty="0"/>
              <a:t>Smyková oblast </a:t>
            </a:r>
          </a:p>
          <a:p>
            <a:pPr lvl="1"/>
            <a:r>
              <a:rPr lang="cs-CZ" dirty="0"/>
              <a:t>Tloušťka </a:t>
            </a:r>
            <a:r>
              <a:rPr lang="cs-CZ" dirty="0">
                <a:sym typeface="Symbol" panose="05050102010706020507" pitchFamily="18" charset="2"/>
              </a:rPr>
              <a:t> 0</a:t>
            </a:r>
            <a:endParaRPr lang="cs-CZ" dirty="0"/>
          </a:p>
          <a:p>
            <a:pPr lvl="1"/>
            <a:r>
              <a:rPr lang="cs-CZ" dirty="0"/>
              <a:t>Stěny </a:t>
            </a:r>
            <a:r>
              <a:rPr lang="cs-CZ" dirty="0">
                <a:sym typeface="Symbol" panose="05050102010706020507" pitchFamily="18" charset="2"/>
              </a:rPr>
              <a:t></a:t>
            </a:r>
            <a:r>
              <a:rPr lang="cs-CZ" dirty="0"/>
              <a:t> skok rychlosti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644008" y="3429000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TURBULENTNÍ</a:t>
            </a:r>
          </a:p>
        </p:txBody>
      </p:sp>
    </p:spTree>
    <p:extLst>
      <p:ext uri="{BB962C8B-B14F-4D97-AF65-F5344CB8AC3E}">
        <p14:creationId xmlns:p14="http://schemas.microsoft.com/office/powerpoint/2010/main" val="18554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Rychlostní měřítko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91" y="2123808"/>
            <a:ext cx="5144218" cy="3829584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EBB0-E729-47C8-9A24-FD5740C59510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45</a:t>
            </a:fld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5688720" y="2204864"/>
            <a:ext cx="3542820" cy="513104"/>
            <a:chOff x="5688720" y="2204864"/>
            <a:chExt cx="3542820" cy="513104"/>
          </a:xfrm>
        </p:grpSpPr>
        <p:sp>
          <p:nvSpPr>
            <p:cNvPr id="8" name="Ovál 7"/>
            <p:cNvSpPr/>
            <p:nvPr/>
          </p:nvSpPr>
          <p:spPr>
            <a:xfrm>
              <a:off x="5688720" y="2204864"/>
              <a:ext cx="1224136" cy="5131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7144109" y="2256303"/>
              <a:ext cx="20874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FF0000"/>
                  </a:solidFill>
                </a:rPr>
                <a:t>Neměřitelné !!!</a:t>
              </a: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5436097" y="5203450"/>
            <a:ext cx="3555808" cy="830997"/>
            <a:chOff x="5436097" y="5203450"/>
            <a:chExt cx="3555808" cy="830997"/>
          </a:xfrm>
        </p:grpSpPr>
        <p:sp>
          <p:nvSpPr>
            <p:cNvPr id="10" name="TextovéPole 9"/>
            <p:cNvSpPr txBox="1"/>
            <p:nvPr/>
          </p:nvSpPr>
          <p:spPr>
            <a:xfrm>
              <a:off x="7236296" y="5203450"/>
              <a:ext cx="17556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00B050"/>
                  </a:solidFill>
                </a:rPr>
                <a:t>Vhodné pro</a:t>
              </a:r>
            </a:p>
            <a:p>
              <a:r>
                <a:rPr lang="cs-CZ" dirty="0">
                  <a:solidFill>
                    <a:srgbClr val="00B050"/>
                  </a:solidFill>
                </a:rPr>
                <a:t>dimenzování</a:t>
              </a:r>
            </a:p>
          </p:txBody>
        </p:sp>
        <p:sp>
          <p:nvSpPr>
            <p:cNvPr id="11" name="Ovál 10"/>
            <p:cNvSpPr/>
            <p:nvPr/>
          </p:nvSpPr>
          <p:spPr>
            <a:xfrm>
              <a:off x="5436097" y="5229200"/>
              <a:ext cx="1708012" cy="805247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9354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Kruhový válec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67BD-DE78-4CC3-8243-AEA3B672838F}" type="datetime1">
              <a:rPr lang="cs-CZ" smtClean="0"/>
              <a:t>14.2.2023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46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98" y="1825625"/>
            <a:ext cx="8287404" cy="4332500"/>
          </a:xfrm>
          <a:prstGeom prst="rect">
            <a:avLst/>
          </a:prstGeom>
        </p:spPr>
      </p:pic>
      <p:grpSp>
        <p:nvGrpSpPr>
          <p:cNvPr id="42" name="Skupina 41"/>
          <p:cNvGrpSpPr/>
          <p:nvPr/>
        </p:nvGrpSpPr>
        <p:grpSpPr>
          <a:xfrm>
            <a:off x="1329928" y="1451347"/>
            <a:ext cx="1600200" cy="1398857"/>
            <a:chOff x="1329928" y="1451347"/>
            <a:chExt cx="1600200" cy="1398857"/>
          </a:xfrm>
        </p:grpSpPr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0428" y="1451347"/>
              <a:ext cx="1409700" cy="1228725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cxnSp>
          <p:nvCxnSpPr>
            <p:cNvPr id="25" name="Přímá spojnice se šipkou 24"/>
            <p:cNvCxnSpPr/>
            <p:nvPr/>
          </p:nvCxnSpPr>
          <p:spPr>
            <a:xfrm flipH="1">
              <a:off x="1329928" y="2680072"/>
              <a:ext cx="190500" cy="17013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Skupina 42"/>
          <p:cNvGrpSpPr/>
          <p:nvPr/>
        </p:nvGrpSpPr>
        <p:grpSpPr>
          <a:xfrm>
            <a:off x="1271154" y="3972110"/>
            <a:ext cx="1790700" cy="1266438"/>
            <a:chOff x="1329928" y="3939703"/>
            <a:chExt cx="1790700" cy="1266438"/>
          </a:xfrm>
        </p:grpSpPr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9928" y="4215541"/>
              <a:ext cx="1790700" cy="990600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cxnSp>
          <p:nvCxnSpPr>
            <p:cNvPr id="27" name="Přímá spojnice se šipkou 26"/>
            <p:cNvCxnSpPr>
              <a:stCxn id="19" idx="0"/>
            </p:cNvCxnSpPr>
            <p:nvPr/>
          </p:nvCxnSpPr>
          <p:spPr>
            <a:xfrm flipV="1">
              <a:off x="2225278" y="3939703"/>
              <a:ext cx="895350" cy="27583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Skupina 40"/>
          <p:cNvGrpSpPr/>
          <p:nvPr/>
        </p:nvGrpSpPr>
        <p:grpSpPr>
          <a:xfrm>
            <a:off x="3310030" y="2337854"/>
            <a:ext cx="3486150" cy="1775495"/>
            <a:chOff x="3183030" y="2388654"/>
            <a:chExt cx="3486150" cy="1775495"/>
          </a:xfrm>
        </p:grpSpPr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3030" y="2388654"/>
              <a:ext cx="3486150" cy="1123950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cxnSp>
          <p:nvCxnSpPr>
            <p:cNvPr id="30" name="Přímá spojnice se šipkou 29"/>
            <p:cNvCxnSpPr>
              <a:stCxn id="21" idx="2"/>
            </p:cNvCxnSpPr>
            <p:nvPr/>
          </p:nvCxnSpPr>
          <p:spPr>
            <a:xfrm flipH="1">
              <a:off x="3949430" y="3512604"/>
              <a:ext cx="976675" cy="6515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Skupina 43"/>
          <p:cNvGrpSpPr/>
          <p:nvPr/>
        </p:nvGrpSpPr>
        <p:grpSpPr>
          <a:xfrm>
            <a:off x="5133642" y="4245423"/>
            <a:ext cx="1828800" cy="1195042"/>
            <a:chOff x="5133642" y="4215541"/>
            <a:chExt cx="1828800" cy="1195042"/>
          </a:xfrm>
        </p:grpSpPr>
        <p:pic>
          <p:nvPicPr>
            <p:cNvPr id="22" name="Obrázek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33642" y="4343783"/>
              <a:ext cx="1828800" cy="1066800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cxnSp>
          <p:nvCxnSpPr>
            <p:cNvPr id="35" name="Přímá spojnice se šipkou 34"/>
            <p:cNvCxnSpPr>
              <a:stCxn id="22" idx="0"/>
            </p:cNvCxnSpPr>
            <p:nvPr/>
          </p:nvCxnSpPr>
          <p:spPr>
            <a:xfrm flipV="1">
              <a:off x="6048042" y="4215541"/>
              <a:ext cx="67008" cy="12824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Skupina 44"/>
          <p:cNvGrpSpPr/>
          <p:nvPr/>
        </p:nvGrpSpPr>
        <p:grpSpPr>
          <a:xfrm>
            <a:off x="7168379" y="3125924"/>
            <a:ext cx="1800225" cy="1728178"/>
            <a:chOff x="7168379" y="3125924"/>
            <a:chExt cx="1800225" cy="1728178"/>
          </a:xfrm>
        </p:grpSpPr>
        <p:pic>
          <p:nvPicPr>
            <p:cNvPr id="23" name="Obrázek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68379" y="3125924"/>
              <a:ext cx="1800225" cy="1038225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cxnSp>
          <p:nvCxnSpPr>
            <p:cNvPr id="37" name="Přímá spojnice se šipkou 36"/>
            <p:cNvCxnSpPr>
              <a:stCxn id="23" idx="2"/>
            </p:cNvCxnSpPr>
            <p:nvPr/>
          </p:nvCxnSpPr>
          <p:spPr>
            <a:xfrm flipH="1">
              <a:off x="7363838" y="4164149"/>
              <a:ext cx="704654" cy="68995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2" name="Picture 2" descr="http://upload.wikimedia.org/wikipedia/commons/b/b4/Vortex-street-animation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139" y="8242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452636" y="5841310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cs-CZ" sz="1800" dirty="0">
                <a:solidFill>
                  <a:srgbClr val="FF0000"/>
                </a:solidFill>
              </a:rPr>
              <a:t> = 0.1m, vzduch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5018215" y="6215825"/>
            <a:ext cx="4241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Srovnej:</a:t>
            </a:r>
          </a:p>
          <a:p>
            <a:r>
              <a:rPr lang="cs-CZ" sz="1600" dirty="0" err="1">
                <a:solidFill>
                  <a:schemeClr val="bg1"/>
                </a:solidFill>
              </a:rPr>
              <a:t>Beafortova</a:t>
            </a:r>
            <a:r>
              <a:rPr lang="cs-CZ" sz="1600" dirty="0">
                <a:solidFill>
                  <a:schemeClr val="bg1"/>
                </a:solidFill>
              </a:rPr>
              <a:t> stupnice síly větru: vánek 0.3-1.5 m/s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1613548" y="5467831"/>
            <a:ext cx="6739954" cy="479339"/>
            <a:chOff x="1613548" y="5467831"/>
            <a:chExt cx="6739954" cy="479339"/>
          </a:xfrm>
        </p:grpSpPr>
        <p:sp>
          <p:nvSpPr>
            <p:cNvPr id="14" name="TextovéPole 13"/>
            <p:cNvSpPr txBox="1"/>
            <p:nvPr/>
          </p:nvSpPr>
          <p:spPr>
            <a:xfrm>
              <a:off x="7139149" y="5472984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30</a:t>
              </a:r>
            </a:p>
            <a:p>
              <a:r>
                <a:rPr lang="cs-CZ" sz="1200" dirty="0">
                  <a:solidFill>
                    <a:srgbClr val="FF0000"/>
                  </a:solidFill>
                </a:rPr>
                <a:t>m/s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6284130" y="5472984"/>
              <a:ext cx="425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10</a:t>
              </a:r>
            </a:p>
            <a:p>
              <a:r>
                <a:rPr lang="cs-CZ" sz="1200" dirty="0">
                  <a:solidFill>
                    <a:srgbClr val="FF0000"/>
                  </a:solidFill>
                </a:rPr>
                <a:t>m/s</a:t>
              </a: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5377983" y="5472984"/>
              <a:ext cx="425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1</a:t>
              </a:r>
            </a:p>
            <a:p>
              <a:r>
                <a:rPr lang="cs-CZ" sz="1200" dirty="0">
                  <a:solidFill>
                    <a:srgbClr val="FF0000"/>
                  </a:solidFill>
                </a:rPr>
                <a:t>m/s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3525330" y="5472984"/>
              <a:ext cx="562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1</a:t>
              </a:r>
            </a:p>
            <a:p>
              <a:r>
                <a:rPr lang="cs-CZ" sz="1200" dirty="0">
                  <a:solidFill>
                    <a:srgbClr val="FF0000"/>
                  </a:solidFill>
                </a:rPr>
                <a:t>mm/s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4386997" y="5472984"/>
              <a:ext cx="5017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1</a:t>
              </a:r>
            </a:p>
            <a:p>
              <a:r>
                <a:rPr lang="cs-CZ" sz="1200" dirty="0">
                  <a:solidFill>
                    <a:srgbClr val="FF0000"/>
                  </a:solidFill>
                </a:rPr>
                <a:t>cm/s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7938004" y="5485505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330</a:t>
              </a:r>
            </a:p>
            <a:p>
              <a:r>
                <a:rPr lang="cs-CZ" sz="1200" dirty="0">
                  <a:solidFill>
                    <a:srgbClr val="FF0000"/>
                  </a:solidFill>
                </a:rPr>
                <a:t>m/s</a:t>
              </a:r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2547372" y="5467831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100</a:t>
              </a:r>
            </a:p>
            <a:p>
              <a:r>
                <a:rPr lang="cs-CZ" sz="1200" dirty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cs-CZ" sz="1200" dirty="0">
                  <a:solidFill>
                    <a:srgbClr val="FF0000"/>
                  </a:solidFill>
                </a:rPr>
                <a:t>m/s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1613548" y="5467831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10</a:t>
              </a:r>
            </a:p>
            <a:p>
              <a:r>
                <a:rPr lang="cs-CZ" sz="1200" dirty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cs-CZ" sz="1200" dirty="0">
                  <a:solidFill>
                    <a:srgbClr val="FF0000"/>
                  </a:solidFill>
                </a:rPr>
                <a:t>m/s</a:t>
              </a: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6048042" y="3816197"/>
            <a:ext cx="2487679" cy="2130973"/>
            <a:chOff x="6048042" y="3816197"/>
            <a:chExt cx="2487679" cy="2130973"/>
          </a:xfrm>
        </p:grpSpPr>
        <p:sp>
          <p:nvSpPr>
            <p:cNvPr id="5" name="Obdélník 4"/>
            <p:cNvSpPr/>
            <p:nvPr/>
          </p:nvSpPr>
          <p:spPr>
            <a:xfrm>
              <a:off x="6048042" y="3861048"/>
              <a:ext cx="2487679" cy="2086122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6210653" y="3816197"/>
              <a:ext cx="2004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Inženýrův svět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035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Proudění v kanále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2400" dirty="0" err="1"/>
              <a:t>Darcy-Weisbach</a:t>
            </a:r>
            <a:r>
              <a:rPr lang="cs-CZ" sz="2400" dirty="0"/>
              <a:t>: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BC8B-4F7A-4449-BBE9-BA5051E15E25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47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75" y="1416835"/>
            <a:ext cx="5353050" cy="23622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68395" y="3761978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setrvačná síla = 0!!!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70698" y="4132080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tlaková síla = třecí síla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420501"/>
              </p:ext>
            </p:extLst>
          </p:nvPr>
        </p:nvGraphicFramePr>
        <p:xfrm>
          <a:off x="4205268" y="3856823"/>
          <a:ext cx="1295280" cy="71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Equation" r:id="rId5" imgW="647640" imgH="355320" progId="Equation.DSMT4">
                  <p:embed/>
                </p:oleObj>
              </mc:Choice>
              <mc:Fallback>
                <p:oleObj name="Equation" r:id="rId5" imgW="64764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268" y="3856823"/>
                        <a:ext cx="1295280" cy="710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38596"/>
              </p:ext>
            </p:extLst>
          </p:nvPr>
        </p:nvGraphicFramePr>
        <p:xfrm>
          <a:off x="3759480" y="4752110"/>
          <a:ext cx="1625040" cy="71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Equation" r:id="rId7" imgW="812520" imgH="355320" progId="Equation.DSMT4">
                  <p:embed/>
                </p:oleObj>
              </mc:Choice>
              <mc:Fallback>
                <p:oleObj name="Equation" r:id="rId7" imgW="81252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9480" y="4752110"/>
                        <a:ext cx="1625040" cy="710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38265"/>
              </p:ext>
            </p:extLst>
          </p:nvPr>
        </p:nvGraphicFramePr>
        <p:xfrm>
          <a:off x="6198035" y="4300302"/>
          <a:ext cx="1625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Equation" r:id="rId9" imgW="812520" imgH="380880" progId="Equation.DSMT4">
                  <p:embed/>
                </p:oleObj>
              </mc:Choice>
              <mc:Fallback>
                <p:oleObj name="Equation" r:id="rId9" imgW="81252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8035" y="4300302"/>
                        <a:ext cx="16256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844068"/>
              </p:ext>
            </p:extLst>
          </p:nvPr>
        </p:nvGraphicFramePr>
        <p:xfrm>
          <a:off x="7551738" y="5548078"/>
          <a:ext cx="1320800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Equation" r:id="rId11" imgW="660240" imgH="190440" progId="Equation.DSMT4">
                  <p:embed/>
                </p:oleObj>
              </mc:Choice>
              <mc:Fallback>
                <p:oleObj name="Equation" r:id="rId11" imgW="6602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1738" y="5548078"/>
                        <a:ext cx="1320800" cy="37941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ravá složená závorka 9"/>
          <p:cNvSpPr/>
          <p:nvPr/>
        </p:nvSpPr>
        <p:spPr>
          <a:xfrm>
            <a:off x="5940152" y="3856823"/>
            <a:ext cx="216024" cy="1605927"/>
          </a:xfrm>
          <a:prstGeom prst="rightBrac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475466"/>
              </p:ext>
            </p:extLst>
          </p:nvPr>
        </p:nvGraphicFramePr>
        <p:xfrm>
          <a:off x="7678738" y="2947988"/>
          <a:ext cx="11938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Equation" r:id="rId13" imgW="596880" imgH="330120" progId="Equation.DSMT4">
                  <p:embed/>
                </p:oleObj>
              </mc:Choice>
              <mc:Fallback>
                <p:oleObj name="Equation" r:id="rId13" imgW="59688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8738" y="2947988"/>
                        <a:ext cx="1193800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931673"/>
              </p:ext>
            </p:extLst>
          </p:nvPr>
        </p:nvGraphicFramePr>
        <p:xfrm>
          <a:off x="6252797" y="5576416"/>
          <a:ext cx="1117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Equation" r:id="rId15" imgW="558720" imgH="177480" progId="Equation.DSMT4">
                  <p:embed/>
                </p:oleObj>
              </mc:Choice>
              <mc:Fallback>
                <p:oleObj name="Equation" r:id="rId15" imgW="5587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2797" y="5576416"/>
                        <a:ext cx="11176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EA88F9BC-1BE6-8D46-8923-4F6D590C70F2}"/>
              </a:ext>
            </a:extLst>
          </p:cNvPr>
          <p:cNvSpPr txBox="1"/>
          <p:nvPr/>
        </p:nvSpPr>
        <p:spPr>
          <a:xfrm>
            <a:off x="7538137" y="2285615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rgbClr val="FFFF00"/>
                </a:solidFill>
                <a:latin typeface="Symbol" pitchFamily="2" charset="2"/>
              </a:rPr>
              <a:t>d</a:t>
            </a:r>
            <a:r>
              <a:rPr lang="cs-CZ" dirty="0">
                <a:solidFill>
                  <a:srgbClr val="FFFF00"/>
                </a:solidFill>
              </a:rPr>
              <a:t> = </a:t>
            </a:r>
            <a:r>
              <a:rPr lang="cs-CZ" i="1" dirty="0">
                <a:solidFill>
                  <a:srgbClr val="FFFF00"/>
                </a:solidFill>
              </a:rPr>
              <a:t>D</a:t>
            </a:r>
            <a:r>
              <a:rPr lang="cs-CZ" dirty="0">
                <a:solidFill>
                  <a:srgbClr val="FFFF00"/>
                </a:solidFill>
              </a:rPr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13584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1AAAD-F121-4F83-8C9A-A72976665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Proudění v kanále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C2F5D8-504C-4B88-9BA8-3A7F10253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Napětí</a:t>
            </a:r>
          </a:p>
          <a:p>
            <a:pPr lvl="1"/>
            <a:r>
              <a:rPr lang="cs-CZ" dirty="0"/>
              <a:t>Tlak</a:t>
            </a:r>
          </a:p>
          <a:p>
            <a:pPr lvl="1"/>
            <a:r>
              <a:rPr lang="cs-CZ" dirty="0"/>
              <a:t>Smyk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782103-696D-4CBF-BF18-55CEFFD86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004D88-B1DF-40C0-8264-345AB684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48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82" y="3581400"/>
            <a:ext cx="2186092" cy="1944217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7888E762-6F04-4FCE-90AE-673183B767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87638" y="2613025"/>
          <a:ext cx="685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Equation" r:id="rId4" imgW="342720" imgH="215640" progId="Equation.DSMT4">
                  <p:embed/>
                </p:oleObj>
              </mc:Choice>
              <mc:Fallback>
                <p:oleObj name="Equation" r:id="rId4" imgW="342720" imgH="215640" progId="Equation.DSMT4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7888E762-6F04-4FCE-90AE-673183B767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87638" y="2613025"/>
                        <a:ext cx="685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B802CA46-26D0-4F6C-9548-F12815BE01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87638" y="3159125"/>
          <a:ext cx="68580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Equation" r:id="rId6" imgW="342720" imgH="215640" progId="Equation.DSMT4">
                  <p:embed/>
                </p:oleObj>
              </mc:Choice>
              <mc:Fallback>
                <p:oleObj name="Equation" r:id="rId6" imgW="342720" imgH="215640" progId="Equation.DSMT4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B802CA46-26D0-4F6C-9548-F12815BE01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87638" y="3159125"/>
                        <a:ext cx="685800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C6B94D8C-11C4-4F3A-A0E2-375B64EC46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81" y="1484783"/>
            <a:ext cx="2186093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9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1AAAD-F121-4F83-8C9A-A72976665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Proudění v kanále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C2F5D8-504C-4B88-9BA8-3A7F10253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Síly</a:t>
            </a:r>
          </a:p>
          <a:p>
            <a:pPr lvl="1"/>
            <a:r>
              <a:rPr lang="cs-CZ" dirty="0"/>
              <a:t>Setrvačná</a:t>
            </a:r>
          </a:p>
          <a:p>
            <a:pPr lvl="1"/>
            <a:r>
              <a:rPr lang="cs-CZ" dirty="0"/>
              <a:t>Tlaková</a:t>
            </a:r>
          </a:p>
          <a:p>
            <a:pPr lvl="1"/>
            <a:r>
              <a:rPr lang="cs-CZ" dirty="0"/>
              <a:t>Třecí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782103-696D-4CBF-BF18-55CEFFD86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004D88-B1DF-40C0-8264-345AB684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49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2160000"/>
            <a:ext cx="4017526" cy="3573016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E69AB58C-5AC7-4BBA-B3D9-ED3C4DF9C6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0738" y="2660650"/>
          <a:ext cx="736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Equation" r:id="rId4" imgW="368280" imgH="190440" progId="Equation.DSMT4">
                  <p:embed/>
                </p:oleObj>
              </mc:Choice>
              <mc:Fallback>
                <p:oleObj name="Equation" r:id="rId4" imgW="368280" imgH="190440" progId="Equation.DSMT4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E69AB58C-5AC7-4BBA-B3D9-ED3C4DF9C6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60738" y="2660650"/>
                        <a:ext cx="7366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077A6597-1F9C-4A88-861B-0484BBB441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8138" y="3705225"/>
          <a:ext cx="1168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Equation" r:id="rId6" imgW="583920" imgH="190440" progId="Equation.DSMT4">
                  <p:embed/>
                </p:oleObj>
              </mc:Choice>
              <mc:Fallback>
                <p:oleObj name="Equation" r:id="rId6" imgW="583920" imgH="190440" progId="Equation.DSMT4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77A6597-1F9C-4A88-861B-0484BBB441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78138" y="3705225"/>
                        <a:ext cx="1168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198FE3A4-B713-4981-ABFA-F9DF25A83D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8138" y="3146425"/>
          <a:ext cx="1219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Equation" r:id="rId8" imgW="609480" imgH="203040" progId="Equation.DSMT4">
                  <p:embed/>
                </p:oleObj>
              </mc:Choice>
              <mc:Fallback>
                <p:oleObj name="Equation" r:id="rId8" imgW="609480" imgH="203040" progId="Equation.DSMT4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198FE3A4-B713-4981-ABFA-F9DF25A83D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78138" y="3146425"/>
                        <a:ext cx="1219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F5FCC93C-A5D6-417C-AE15-266036D58D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78564" y="4530506"/>
          <a:ext cx="1257120" cy="60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Equation" r:id="rId10" imgW="419040" imgH="203040" progId="Equation.DSMT4">
                  <p:embed/>
                </p:oleObj>
              </mc:Choice>
              <mc:Fallback>
                <p:oleObj name="Equation" r:id="rId10" imgW="419040" imgH="203040" progId="Equation.DSMT4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F5FCC93C-A5D6-417C-AE15-266036D58D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78564" y="4530506"/>
                        <a:ext cx="1257120" cy="609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99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 setrvačnosti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sz="2400" dirty="0"/>
              <a:t>Definice </a:t>
            </a:r>
            <a:r>
              <a:rPr lang="cs-CZ" sz="2400" dirty="0">
                <a:solidFill>
                  <a:srgbClr val="FFFF00"/>
                </a:solidFill>
              </a:rPr>
              <a:t>inerciální soustavy</a:t>
            </a:r>
          </a:p>
          <a:p>
            <a:r>
              <a:rPr lang="cs-CZ" sz="2400" dirty="0"/>
              <a:t>Nepůsobí na ni vnější síly (pouze vnitřní)</a:t>
            </a:r>
          </a:p>
          <a:p>
            <a:r>
              <a:rPr lang="cs-CZ" sz="2400" dirty="0"/>
              <a:t>Vzájemný pohyb rovnoměrný přímočarý</a:t>
            </a:r>
          </a:p>
          <a:p>
            <a:r>
              <a:rPr lang="cs-CZ" sz="2400" dirty="0"/>
              <a:t>Všechny jsou ekvivalentní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331640" y="1891106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FF00"/>
                </a:solidFill>
              </a:rPr>
              <a:t>Těleso zůstává v klidu nebo rovnoměrném přímočarém pohybu, není-li nuceno vnějšími silami tento stav změnit.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4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AB5C14-3C32-44DA-A61C-80CDF0F4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Mezní vrstva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F72895-0305-4AFA-BC9F-307A67BD2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Laminární</a:t>
            </a:r>
          </a:p>
          <a:p>
            <a:r>
              <a:rPr lang="cs-CZ" dirty="0" err="1"/>
              <a:t>Prandtl</a:t>
            </a:r>
            <a:r>
              <a:rPr lang="cs-CZ" dirty="0"/>
              <a:t>, </a:t>
            </a:r>
            <a:r>
              <a:rPr lang="cs-CZ" dirty="0" err="1"/>
              <a:t>Blasius</a:t>
            </a:r>
            <a:endParaRPr lang="en-US" dirty="0"/>
          </a:p>
          <a:p>
            <a:r>
              <a:rPr lang="en-US" dirty="0" err="1"/>
              <a:t>Rychlost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A5A59B-E4FB-41D1-AFFF-91C60FE80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6CD4E2-CD8E-4796-ACF0-F08C3DED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50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2160000"/>
            <a:ext cx="4320000" cy="3840000"/>
          </a:xfrm>
          <a:prstGeom prst="rect">
            <a:avLst/>
          </a:prstGeom>
        </p:spPr>
      </p:pic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1FDB3EAF-1E37-41B5-848F-DAA185C935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87700" y="1128720"/>
          <a:ext cx="1295280" cy="838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Equation" r:id="rId4" imgW="647640" imgH="419040" progId="Equation.DSMT4">
                  <p:embed/>
                </p:oleObj>
              </mc:Choice>
              <mc:Fallback>
                <p:oleObj name="Equation" r:id="rId4" imgW="647640" imgH="419040" progId="Equation.DSMT4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1FDB3EAF-1E37-41B5-848F-DAA185C935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87700" y="1128720"/>
                        <a:ext cx="1295280" cy="838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648B073D-D1C3-4DC4-BF7C-C40F156C8B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0788" y="1239679"/>
          <a:ext cx="1041120" cy="71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Equation" r:id="rId6" imgW="520560" imgH="355320" progId="Equation.DSMT4">
                  <p:embed/>
                </p:oleObj>
              </mc:Choice>
              <mc:Fallback>
                <p:oleObj name="Equation" r:id="rId6" imgW="520560" imgH="355320" progId="Equation.DSMT4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648B073D-D1C3-4DC4-BF7C-C40F156C8B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00788" y="1239679"/>
                        <a:ext cx="1041120" cy="71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5A4DC88E-8B36-41C2-8A9D-8D4BC96FC3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35438" y="3592320"/>
          <a:ext cx="2361600" cy="431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Equation" r:id="rId8" imgW="1180800" imgH="215640" progId="Equation.DSMT4">
                  <p:embed/>
                </p:oleObj>
              </mc:Choice>
              <mc:Fallback>
                <p:oleObj name="Equation" r:id="rId8" imgW="1180800" imgH="215640" progId="Equation.DSMT4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5A4DC88E-8B36-41C2-8A9D-8D4BC96FC3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35438" y="3592320"/>
                        <a:ext cx="2361600" cy="431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Skupina 11"/>
          <p:cNvGrpSpPr/>
          <p:nvPr/>
        </p:nvGrpSpPr>
        <p:grpSpPr>
          <a:xfrm>
            <a:off x="107385" y="4023600"/>
            <a:ext cx="4320540" cy="2224800"/>
            <a:chOff x="107385" y="4320000"/>
            <a:chExt cx="4320540" cy="164465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300EB612-62FF-42D7-B0F6-5384567E5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85" y="4320000"/>
              <a:ext cx="4320540" cy="1644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8" name="Volný tvar 7"/>
            <p:cNvSpPr/>
            <p:nvPr/>
          </p:nvSpPr>
          <p:spPr>
            <a:xfrm>
              <a:off x="886120" y="4947992"/>
              <a:ext cx="2738511" cy="481847"/>
            </a:xfrm>
            <a:custGeom>
              <a:avLst/>
              <a:gdLst>
                <a:gd name="connsiteX0" fmla="*/ 0 w 2733773"/>
                <a:gd name="connsiteY0" fmla="*/ 475556 h 475556"/>
                <a:gd name="connsiteX1" fmla="*/ 216816 w 2733773"/>
                <a:gd name="connsiteY1" fmla="*/ 362435 h 475556"/>
                <a:gd name="connsiteX2" fmla="*/ 754144 w 2733773"/>
                <a:gd name="connsiteY2" fmla="*/ 211606 h 475556"/>
                <a:gd name="connsiteX3" fmla="*/ 1423447 w 2733773"/>
                <a:gd name="connsiteY3" fmla="*/ 117338 h 475556"/>
                <a:gd name="connsiteX4" fmla="*/ 2460395 w 2733773"/>
                <a:gd name="connsiteY4" fmla="*/ 13643 h 475556"/>
                <a:gd name="connsiteX5" fmla="*/ 2733773 w 2733773"/>
                <a:gd name="connsiteY5" fmla="*/ 4216 h 475556"/>
                <a:gd name="connsiteX0" fmla="*/ 0 w 2738511"/>
                <a:gd name="connsiteY0" fmla="*/ 483405 h 483405"/>
                <a:gd name="connsiteX1" fmla="*/ 216816 w 2738511"/>
                <a:gd name="connsiteY1" fmla="*/ 370284 h 483405"/>
                <a:gd name="connsiteX2" fmla="*/ 754144 w 2738511"/>
                <a:gd name="connsiteY2" fmla="*/ 219455 h 483405"/>
                <a:gd name="connsiteX3" fmla="*/ 1423447 w 2738511"/>
                <a:gd name="connsiteY3" fmla="*/ 125187 h 483405"/>
                <a:gd name="connsiteX4" fmla="*/ 2460395 w 2738511"/>
                <a:gd name="connsiteY4" fmla="*/ 21492 h 483405"/>
                <a:gd name="connsiteX5" fmla="*/ 2738511 w 2738511"/>
                <a:gd name="connsiteY5" fmla="*/ 1558 h 483405"/>
                <a:gd name="connsiteX0" fmla="*/ 0 w 2738511"/>
                <a:gd name="connsiteY0" fmla="*/ 481847 h 481847"/>
                <a:gd name="connsiteX1" fmla="*/ 216816 w 2738511"/>
                <a:gd name="connsiteY1" fmla="*/ 368726 h 481847"/>
                <a:gd name="connsiteX2" fmla="*/ 754144 w 2738511"/>
                <a:gd name="connsiteY2" fmla="*/ 217897 h 481847"/>
                <a:gd name="connsiteX3" fmla="*/ 1423447 w 2738511"/>
                <a:gd name="connsiteY3" fmla="*/ 123629 h 481847"/>
                <a:gd name="connsiteX4" fmla="*/ 2460395 w 2738511"/>
                <a:gd name="connsiteY4" fmla="*/ 19934 h 481847"/>
                <a:gd name="connsiteX5" fmla="*/ 2738511 w 2738511"/>
                <a:gd name="connsiteY5" fmla="*/ 0 h 48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38511" h="481847">
                  <a:moveTo>
                    <a:pt x="0" y="481847"/>
                  </a:moveTo>
                  <a:cubicBezTo>
                    <a:pt x="45562" y="447282"/>
                    <a:pt x="91125" y="412718"/>
                    <a:pt x="216816" y="368726"/>
                  </a:cubicBezTo>
                  <a:cubicBezTo>
                    <a:pt x="342507" y="324734"/>
                    <a:pt x="553039" y="258746"/>
                    <a:pt x="754144" y="217897"/>
                  </a:cubicBezTo>
                  <a:cubicBezTo>
                    <a:pt x="955249" y="177048"/>
                    <a:pt x="1139072" y="156623"/>
                    <a:pt x="1423447" y="123629"/>
                  </a:cubicBezTo>
                  <a:cubicBezTo>
                    <a:pt x="1707822" y="90635"/>
                    <a:pt x="2242007" y="38788"/>
                    <a:pt x="2460395" y="19934"/>
                  </a:cubicBezTo>
                  <a:cubicBezTo>
                    <a:pt x="2678783" y="1080"/>
                    <a:pt x="2478862" y="12798"/>
                    <a:pt x="2738511" y="0"/>
                  </a:cubicBezTo>
                </a:path>
              </a:pathLst>
            </a:cu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90EFC489-971B-67EE-E284-73D21E073FA1}"/>
              </a:ext>
            </a:extLst>
          </p:cNvPr>
          <p:cNvSpPr/>
          <p:nvPr/>
        </p:nvSpPr>
        <p:spPr>
          <a:xfrm>
            <a:off x="336385" y="5423118"/>
            <a:ext cx="3297526" cy="53805"/>
          </a:xfrm>
          <a:custGeom>
            <a:avLst/>
            <a:gdLst>
              <a:gd name="connsiteX0" fmla="*/ 0 w 3307002"/>
              <a:gd name="connsiteY0" fmla="*/ 52116 h 52116"/>
              <a:gd name="connsiteX1" fmla="*/ 1478202 w 3307002"/>
              <a:gd name="connsiteY1" fmla="*/ 18952 h 52116"/>
              <a:gd name="connsiteX2" fmla="*/ 2999043 w 3307002"/>
              <a:gd name="connsiteY2" fmla="*/ 0 h 52116"/>
              <a:gd name="connsiteX3" fmla="*/ 3307002 w 3307002"/>
              <a:gd name="connsiteY3" fmla="*/ 23689 h 52116"/>
              <a:gd name="connsiteX0" fmla="*/ 0 w 3297526"/>
              <a:gd name="connsiteY0" fmla="*/ 53805 h 53805"/>
              <a:gd name="connsiteX1" fmla="*/ 1478202 w 3297526"/>
              <a:gd name="connsiteY1" fmla="*/ 20641 h 53805"/>
              <a:gd name="connsiteX2" fmla="*/ 2999043 w 3297526"/>
              <a:gd name="connsiteY2" fmla="*/ 1689 h 53805"/>
              <a:gd name="connsiteX3" fmla="*/ 3297526 w 3297526"/>
              <a:gd name="connsiteY3" fmla="*/ 6427 h 5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7526" h="53805">
                <a:moveTo>
                  <a:pt x="0" y="53805"/>
                </a:moveTo>
                <a:lnTo>
                  <a:pt x="1478202" y="20641"/>
                </a:lnTo>
                <a:lnTo>
                  <a:pt x="2999043" y="1689"/>
                </a:lnTo>
                <a:cubicBezTo>
                  <a:pt x="3303843" y="2478"/>
                  <a:pt x="3295946" y="-5023"/>
                  <a:pt x="3297526" y="6427"/>
                </a:cubicBezTo>
              </a:path>
            </a:pathLst>
          </a:cu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1D3F7833-D4E8-8581-82B1-6D9173F69A94}"/>
              </a:ext>
            </a:extLst>
          </p:cNvPr>
          <p:cNvSpPr/>
          <p:nvPr/>
        </p:nvSpPr>
        <p:spPr>
          <a:xfrm>
            <a:off x="331648" y="5211606"/>
            <a:ext cx="3297525" cy="127921"/>
          </a:xfrm>
          <a:custGeom>
            <a:avLst/>
            <a:gdLst>
              <a:gd name="connsiteX0" fmla="*/ 0 w 3297525"/>
              <a:gd name="connsiteY0" fmla="*/ 127921 h 127921"/>
              <a:gd name="connsiteX1" fmla="*/ 1141815 w 3297525"/>
              <a:gd name="connsiteY1" fmla="*/ 80543 h 127921"/>
              <a:gd name="connsiteX2" fmla="*/ 2425765 w 3297525"/>
              <a:gd name="connsiteY2" fmla="*/ 23689 h 127921"/>
              <a:gd name="connsiteX3" fmla="*/ 3297525 w 3297525"/>
              <a:gd name="connsiteY3" fmla="*/ 0 h 12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7525" h="127921">
                <a:moveTo>
                  <a:pt x="0" y="127921"/>
                </a:moveTo>
                <a:lnTo>
                  <a:pt x="1141815" y="80543"/>
                </a:lnTo>
                <a:lnTo>
                  <a:pt x="2425765" y="23689"/>
                </a:lnTo>
                <a:cubicBezTo>
                  <a:pt x="2785050" y="10265"/>
                  <a:pt x="3041287" y="5132"/>
                  <a:pt x="3297525" y="0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id="{5176B010-66D5-E08E-743F-B3191787A80F}"/>
              </a:ext>
            </a:extLst>
          </p:cNvPr>
          <p:cNvSpPr/>
          <p:nvPr/>
        </p:nvSpPr>
        <p:spPr>
          <a:xfrm>
            <a:off x="350599" y="4955764"/>
            <a:ext cx="3288050" cy="241629"/>
          </a:xfrm>
          <a:custGeom>
            <a:avLst/>
            <a:gdLst>
              <a:gd name="connsiteX0" fmla="*/ 0 w 3288050"/>
              <a:gd name="connsiteY0" fmla="*/ 241629 h 241629"/>
              <a:gd name="connsiteX1" fmla="*/ 1899867 w 3288050"/>
              <a:gd name="connsiteY1" fmla="*/ 132659 h 241629"/>
              <a:gd name="connsiteX2" fmla="*/ 3288050 w 3288050"/>
              <a:gd name="connsiteY2" fmla="*/ 0 h 241629"/>
              <a:gd name="connsiteX0" fmla="*/ 0 w 3288050"/>
              <a:gd name="connsiteY0" fmla="*/ 241629 h 241629"/>
              <a:gd name="connsiteX1" fmla="*/ 1899867 w 3288050"/>
              <a:gd name="connsiteY1" fmla="*/ 104233 h 241629"/>
              <a:gd name="connsiteX2" fmla="*/ 3288050 w 3288050"/>
              <a:gd name="connsiteY2" fmla="*/ 0 h 241629"/>
              <a:gd name="connsiteX0" fmla="*/ 0 w 3288050"/>
              <a:gd name="connsiteY0" fmla="*/ 241629 h 241629"/>
              <a:gd name="connsiteX1" fmla="*/ 1899867 w 3288050"/>
              <a:gd name="connsiteY1" fmla="*/ 104233 h 241629"/>
              <a:gd name="connsiteX2" fmla="*/ 3288050 w 3288050"/>
              <a:gd name="connsiteY2" fmla="*/ 0 h 24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88050" h="241629">
                <a:moveTo>
                  <a:pt x="0" y="241629"/>
                </a:moveTo>
                <a:cubicBezTo>
                  <a:pt x="633289" y="205306"/>
                  <a:pt x="1266578" y="140556"/>
                  <a:pt x="1899867" y="104233"/>
                </a:cubicBezTo>
                <a:lnTo>
                  <a:pt x="3288050" y="0"/>
                </a:ln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Volný tvar: obrazec 17">
            <a:extLst>
              <a:ext uri="{FF2B5EF4-FFF2-40B4-BE49-F238E27FC236}">
                <a16:creationId xmlns:a16="http://schemas.microsoft.com/office/drawing/2014/main" id="{4CEC34DA-60DE-71AA-12E5-0EC38FA98F0A}"/>
              </a:ext>
            </a:extLst>
          </p:cNvPr>
          <p:cNvSpPr/>
          <p:nvPr/>
        </p:nvSpPr>
        <p:spPr>
          <a:xfrm>
            <a:off x="341331" y="5075679"/>
            <a:ext cx="3278574" cy="203726"/>
          </a:xfrm>
          <a:custGeom>
            <a:avLst/>
            <a:gdLst>
              <a:gd name="connsiteX0" fmla="*/ 0 w 3288050"/>
              <a:gd name="connsiteY0" fmla="*/ 241629 h 241629"/>
              <a:gd name="connsiteX1" fmla="*/ 1899867 w 3288050"/>
              <a:gd name="connsiteY1" fmla="*/ 132659 h 241629"/>
              <a:gd name="connsiteX2" fmla="*/ 3288050 w 3288050"/>
              <a:gd name="connsiteY2" fmla="*/ 0 h 241629"/>
              <a:gd name="connsiteX0" fmla="*/ 0 w 3288050"/>
              <a:gd name="connsiteY0" fmla="*/ 241629 h 241629"/>
              <a:gd name="connsiteX1" fmla="*/ 1899867 w 3288050"/>
              <a:gd name="connsiteY1" fmla="*/ 104233 h 241629"/>
              <a:gd name="connsiteX2" fmla="*/ 3288050 w 3288050"/>
              <a:gd name="connsiteY2" fmla="*/ 0 h 241629"/>
              <a:gd name="connsiteX0" fmla="*/ 0 w 3278574"/>
              <a:gd name="connsiteY0" fmla="*/ 203726 h 203726"/>
              <a:gd name="connsiteX1" fmla="*/ 1899867 w 3278574"/>
              <a:gd name="connsiteY1" fmla="*/ 66330 h 203726"/>
              <a:gd name="connsiteX2" fmla="*/ 3278574 w 3278574"/>
              <a:gd name="connsiteY2" fmla="*/ 0 h 203726"/>
              <a:gd name="connsiteX0" fmla="*/ 0 w 3278574"/>
              <a:gd name="connsiteY0" fmla="*/ 203726 h 203726"/>
              <a:gd name="connsiteX1" fmla="*/ 1899867 w 3278574"/>
              <a:gd name="connsiteY1" fmla="*/ 66330 h 203726"/>
              <a:gd name="connsiteX2" fmla="*/ 3278574 w 3278574"/>
              <a:gd name="connsiteY2" fmla="*/ 0 h 203726"/>
              <a:gd name="connsiteX0" fmla="*/ 0 w 3278574"/>
              <a:gd name="connsiteY0" fmla="*/ 203726 h 203726"/>
              <a:gd name="connsiteX1" fmla="*/ 1923556 w 3278574"/>
              <a:gd name="connsiteY1" fmla="*/ 85281 h 203726"/>
              <a:gd name="connsiteX2" fmla="*/ 3278574 w 3278574"/>
              <a:gd name="connsiteY2" fmla="*/ 0 h 20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574" h="203726">
                <a:moveTo>
                  <a:pt x="0" y="203726"/>
                </a:moveTo>
                <a:lnTo>
                  <a:pt x="1923556" y="85281"/>
                </a:lnTo>
                <a:cubicBezTo>
                  <a:pt x="2471564" y="45010"/>
                  <a:pt x="2830059" y="22504"/>
                  <a:pt x="3278574" y="0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Volný tvar: obrazec 18">
            <a:extLst>
              <a:ext uri="{FF2B5EF4-FFF2-40B4-BE49-F238E27FC236}">
                <a16:creationId xmlns:a16="http://schemas.microsoft.com/office/drawing/2014/main" id="{1E6E7FB6-81C1-1014-4CBC-BD109A06CC22}"/>
              </a:ext>
            </a:extLst>
          </p:cNvPr>
          <p:cNvSpPr/>
          <p:nvPr/>
        </p:nvSpPr>
        <p:spPr>
          <a:xfrm>
            <a:off x="332943" y="5328309"/>
            <a:ext cx="3297525" cy="80542"/>
          </a:xfrm>
          <a:custGeom>
            <a:avLst/>
            <a:gdLst>
              <a:gd name="connsiteX0" fmla="*/ 0 w 3297525"/>
              <a:gd name="connsiteY0" fmla="*/ 127921 h 127921"/>
              <a:gd name="connsiteX1" fmla="*/ 1141815 w 3297525"/>
              <a:gd name="connsiteY1" fmla="*/ 80543 h 127921"/>
              <a:gd name="connsiteX2" fmla="*/ 2425765 w 3297525"/>
              <a:gd name="connsiteY2" fmla="*/ 23689 h 127921"/>
              <a:gd name="connsiteX3" fmla="*/ 3297525 w 3297525"/>
              <a:gd name="connsiteY3" fmla="*/ 0 h 127921"/>
              <a:gd name="connsiteX0" fmla="*/ 0 w 3297525"/>
              <a:gd name="connsiteY0" fmla="*/ 106880 h 106880"/>
              <a:gd name="connsiteX1" fmla="*/ 1141815 w 3297525"/>
              <a:gd name="connsiteY1" fmla="*/ 59502 h 106880"/>
              <a:gd name="connsiteX2" fmla="*/ 2425765 w 3297525"/>
              <a:gd name="connsiteY2" fmla="*/ 2648 h 106880"/>
              <a:gd name="connsiteX3" fmla="*/ 3297525 w 3297525"/>
              <a:gd name="connsiteY3" fmla="*/ 26338 h 106880"/>
              <a:gd name="connsiteX0" fmla="*/ 0 w 3297525"/>
              <a:gd name="connsiteY0" fmla="*/ 80542 h 80542"/>
              <a:gd name="connsiteX1" fmla="*/ 1141815 w 3297525"/>
              <a:gd name="connsiteY1" fmla="*/ 33164 h 80542"/>
              <a:gd name="connsiteX2" fmla="*/ 2421027 w 3297525"/>
              <a:gd name="connsiteY2" fmla="*/ 14213 h 80542"/>
              <a:gd name="connsiteX3" fmla="*/ 3297525 w 3297525"/>
              <a:gd name="connsiteY3" fmla="*/ 0 h 80542"/>
              <a:gd name="connsiteX0" fmla="*/ 0 w 3297525"/>
              <a:gd name="connsiteY0" fmla="*/ 80542 h 80542"/>
              <a:gd name="connsiteX1" fmla="*/ 1151291 w 3297525"/>
              <a:gd name="connsiteY1" fmla="*/ 52115 h 80542"/>
              <a:gd name="connsiteX2" fmla="*/ 2421027 w 3297525"/>
              <a:gd name="connsiteY2" fmla="*/ 14213 h 80542"/>
              <a:gd name="connsiteX3" fmla="*/ 3297525 w 3297525"/>
              <a:gd name="connsiteY3" fmla="*/ 0 h 8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7525" h="80542">
                <a:moveTo>
                  <a:pt x="0" y="80542"/>
                </a:moveTo>
                <a:lnTo>
                  <a:pt x="1151291" y="52115"/>
                </a:lnTo>
                <a:lnTo>
                  <a:pt x="2421027" y="14213"/>
                </a:lnTo>
                <a:cubicBezTo>
                  <a:pt x="2780312" y="789"/>
                  <a:pt x="3041287" y="5132"/>
                  <a:pt x="3297525" y="0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D5F3AF28-A128-E4D6-8909-B2898946D90F}"/>
              </a:ext>
            </a:extLst>
          </p:cNvPr>
          <p:cNvSpPr/>
          <p:nvPr/>
        </p:nvSpPr>
        <p:spPr>
          <a:xfrm>
            <a:off x="345965" y="4851567"/>
            <a:ext cx="3288050" cy="265318"/>
          </a:xfrm>
          <a:custGeom>
            <a:avLst/>
            <a:gdLst>
              <a:gd name="connsiteX0" fmla="*/ 0 w 3288050"/>
              <a:gd name="connsiteY0" fmla="*/ 241629 h 241629"/>
              <a:gd name="connsiteX1" fmla="*/ 1899867 w 3288050"/>
              <a:gd name="connsiteY1" fmla="*/ 132659 h 241629"/>
              <a:gd name="connsiteX2" fmla="*/ 3288050 w 3288050"/>
              <a:gd name="connsiteY2" fmla="*/ 0 h 241629"/>
              <a:gd name="connsiteX0" fmla="*/ 0 w 3288050"/>
              <a:gd name="connsiteY0" fmla="*/ 241629 h 241629"/>
              <a:gd name="connsiteX1" fmla="*/ 1899867 w 3288050"/>
              <a:gd name="connsiteY1" fmla="*/ 104233 h 241629"/>
              <a:gd name="connsiteX2" fmla="*/ 3288050 w 3288050"/>
              <a:gd name="connsiteY2" fmla="*/ 0 h 241629"/>
              <a:gd name="connsiteX0" fmla="*/ 0 w 3288050"/>
              <a:gd name="connsiteY0" fmla="*/ 241629 h 241629"/>
              <a:gd name="connsiteX1" fmla="*/ 1899867 w 3288050"/>
              <a:gd name="connsiteY1" fmla="*/ 104233 h 241629"/>
              <a:gd name="connsiteX2" fmla="*/ 3288050 w 3288050"/>
              <a:gd name="connsiteY2" fmla="*/ 0 h 241629"/>
              <a:gd name="connsiteX0" fmla="*/ 0 w 3288050"/>
              <a:gd name="connsiteY0" fmla="*/ 265318 h 265318"/>
              <a:gd name="connsiteX1" fmla="*/ 1899867 w 3288050"/>
              <a:gd name="connsiteY1" fmla="*/ 104233 h 265318"/>
              <a:gd name="connsiteX2" fmla="*/ 3288050 w 3288050"/>
              <a:gd name="connsiteY2" fmla="*/ 0 h 26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88050" h="265318">
                <a:moveTo>
                  <a:pt x="0" y="265318"/>
                </a:moveTo>
                <a:cubicBezTo>
                  <a:pt x="633289" y="228995"/>
                  <a:pt x="1266578" y="140556"/>
                  <a:pt x="1899867" y="104233"/>
                </a:cubicBezTo>
                <a:lnTo>
                  <a:pt x="3288050" y="0"/>
                </a:ln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Volný tvar: obrazec 20">
            <a:extLst>
              <a:ext uri="{FF2B5EF4-FFF2-40B4-BE49-F238E27FC236}">
                <a16:creationId xmlns:a16="http://schemas.microsoft.com/office/drawing/2014/main" id="{3DE5355D-94FD-74C4-8797-945316A83227}"/>
              </a:ext>
            </a:extLst>
          </p:cNvPr>
          <p:cNvSpPr/>
          <p:nvPr/>
        </p:nvSpPr>
        <p:spPr>
          <a:xfrm>
            <a:off x="331855" y="4743333"/>
            <a:ext cx="3288050" cy="265318"/>
          </a:xfrm>
          <a:custGeom>
            <a:avLst/>
            <a:gdLst>
              <a:gd name="connsiteX0" fmla="*/ 0 w 3288050"/>
              <a:gd name="connsiteY0" fmla="*/ 241629 h 241629"/>
              <a:gd name="connsiteX1" fmla="*/ 1899867 w 3288050"/>
              <a:gd name="connsiteY1" fmla="*/ 132659 h 241629"/>
              <a:gd name="connsiteX2" fmla="*/ 3288050 w 3288050"/>
              <a:gd name="connsiteY2" fmla="*/ 0 h 241629"/>
              <a:gd name="connsiteX0" fmla="*/ 0 w 3288050"/>
              <a:gd name="connsiteY0" fmla="*/ 241629 h 241629"/>
              <a:gd name="connsiteX1" fmla="*/ 1899867 w 3288050"/>
              <a:gd name="connsiteY1" fmla="*/ 104233 h 241629"/>
              <a:gd name="connsiteX2" fmla="*/ 3288050 w 3288050"/>
              <a:gd name="connsiteY2" fmla="*/ 0 h 241629"/>
              <a:gd name="connsiteX0" fmla="*/ 0 w 3288050"/>
              <a:gd name="connsiteY0" fmla="*/ 241629 h 241629"/>
              <a:gd name="connsiteX1" fmla="*/ 1899867 w 3288050"/>
              <a:gd name="connsiteY1" fmla="*/ 104233 h 241629"/>
              <a:gd name="connsiteX2" fmla="*/ 3288050 w 3288050"/>
              <a:gd name="connsiteY2" fmla="*/ 0 h 241629"/>
              <a:gd name="connsiteX0" fmla="*/ 0 w 3288050"/>
              <a:gd name="connsiteY0" fmla="*/ 265318 h 265318"/>
              <a:gd name="connsiteX1" fmla="*/ 1899867 w 3288050"/>
              <a:gd name="connsiteY1" fmla="*/ 104233 h 265318"/>
              <a:gd name="connsiteX2" fmla="*/ 3288050 w 3288050"/>
              <a:gd name="connsiteY2" fmla="*/ 0 h 26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88050" h="265318">
                <a:moveTo>
                  <a:pt x="0" y="265318"/>
                </a:moveTo>
                <a:cubicBezTo>
                  <a:pt x="633289" y="228995"/>
                  <a:pt x="1266578" y="140556"/>
                  <a:pt x="1899867" y="104233"/>
                </a:cubicBezTo>
                <a:lnTo>
                  <a:pt x="3288050" y="0"/>
                </a:ln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5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AB5C14-3C32-44DA-A61C-80CDF0F4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Mezní vrstva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F72895-0305-4AFA-BC9F-307A67BD2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Napětí</a:t>
            </a:r>
          </a:p>
          <a:p>
            <a:pPr lvl="1"/>
            <a:r>
              <a:rPr lang="cs-CZ" dirty="0"/>
              <a:t>Tlak</a:t>
            </a:r>
          </a:p>
          <a:p>
            <a:pPr lvl="1"/>
            <a:r>
              <a:rPr lang="cs-CZ" dirty="0"/>
              <a:t>Smyk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A5A59B-E4FB-41D1-AFFF-91C60FE80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6CD4E2-CD8E-4796-ACF0-F08C3DED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51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2160000"/>
            <a:ext cx="4320000" cy="3842026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2EC8611A-4BB9-4B77-8B85-66DA0ECC61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752" y="2447925"/>
          <a:ext cx="21082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Equation" r:id="rId4" imgW="1054080" imgH="355320" progId="Equation.DSMT4">
                  <p:embed/>
                </p:oleObj>
              </mc:Choice>
              <mc:Fallback>
                <p:oleObj name="Equation" r:id="rId4" imgW="1054080" imgH="355320" progId="Equation.DSMT4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2EC8611A-4BB9-4B77-8B85-66DA0ECC61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39752" y="2447925"/>
                        <a:ext cx="21082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89F0C993-02F3-4CC5-89AA-387E9E8E2E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7938" y="3159125"/>
          <a:ext cx="96520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Equation" r:id="rId6" imgW="482400" imgH="215640" progId="Equation.DSMT4">
                  <p:embed/>
                </p:oleObj>
              </mc:Choice>
              <mc:Fallback>
                <p:oleObj name="Equation" r:id="rId6" imgW="482400" imgH="215640" progId="Equation.DSMT4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89F0C993-02F3-4CC5-89AA-387E9E8E2E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47938" y="3159125"/>
                        <a:ext cx="965200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525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AB5C14-3C32-44DA-A61C-80CDF0F4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Mezní vrstva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F72895-0305-4AFA-BC9F-307A67BD2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Síly</a:t>
            </a:r>
          </a:p>
          <a:p>
            <a:pPr lvl="1"/>
            <a:r>
              <a:rPr lang="cs-CZ" dirty="0"/>
              <a:t>Setrvačná</a:t>
            </a:r>
          </a:p>
          <a:p>
            <a:pPr lvl="1"/>
            <a:r>
              <a:rPr lang="cs-CZ" dirty="0"/>
              <a:t>Tlaková</a:t>
            </a:r>
          </a:p>
          <a:p>
            <a:pPr lvl="1"/>
            <a:r>
              <a:rPr lang="cs-CZ" dirty="0"/>
              <a:t>Třecí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A5A59B-E4FB-41D1-AFFF-91C60FE80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6CD4E2-CD8E-4796-ACF0-F08C3DED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52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2160000"/>
            <a:ext cx="4320000" cy="3842024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740708D7-DFE5-4D64-8AB2-05B745476B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2727" y="2600325"/>
          <a:ext cx="1092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Equation" r:id="rId4" imgW="545760" imgH="215640" progId="Equation.DSMT4">
                  <p:embed/>
                </p:oleObj>
              </mc:Choice>
              <mc:Fallback>
                <p:oleObj name="Equation" r:id="rId4" imgW="545760" imgH="215640" progId="Equation.DSMT4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740708D7-DFE5-4D64-8AB2-05B745476B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82727" y="2600325"/>
                        <a:ext cx="10922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CE1BC630-EBE8-4403-8A19-431CD3C366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5577" y="3667125"/>
          <a:ext cx="1066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Equation" r:id="rId6" imgW="533160" imgH="215640" progId="Equation.DSMT4">
                  <p:embed/>
                </p:oleObj>
              </mc:Choice>
              <mc:Fallback>
                <p:oleObj name="Equation" r:id="rId6" imgW="533160" imgH="215640" progId="Equation.DSMT4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CE1BC630-EBE8-4403-8A19-431CD3C366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25577" y="3667125"/>
                        <a:ext cx="1066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349897E7-ACC0-450D-A358-E34D8E5534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2727" y="3130652"/>
          <a:ext cx="762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Equation" r:id="rId8" imgW="380880" imgH="203040" progId="Equation.DSMT4">
                  <p:embed/>
                </p:oleObj>
              </mc:Choice>
              <mc:Fallback>
                <p:oleObj name="Equation" r:id="rId8" imgW="380880" imgH="203040" progId="Equation.DSMT4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349897E7-ACC0-450D-A358-E34D8E5534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82727" y="3130652"/>
                        <a:ext cx="762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E10DCE3E-8CA9-4B1C-B4F2-AB47262B1C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7784" y="4476695"/>
          <a:ext cx="1180440" cy="571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name="Equation" r:id="rId10" imgW="393480" imgH="190440" progId="Equation.DSMT4">
                  <p:embed/>
                </p:oleObj>
              </mc:Choice>
              <mc:Fallback>
                <p:oleObj name="Equation" r:id="rId10" imgW="393480" imgH="190440" progId="Equation.DSMT4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E10DCE3E-8CA9-4B1C-B4F2-AB47262B1C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27784" y="4476695"/>
                        <a:ext cx="1180440" cy="571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827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 síly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Definice </a:t>
            </a:r>
            <a:r>
              <a:rPr lang="cs-CZ" sz="2400" dirty="0">
                <a:solidFill>
                  <a:srgbClr val="FFFF00"/>
                </a:solidFill>
              </a:rPr>
              <a:t>setrvačné síly</a:t>
            </a:r>
          </a:p>
          <a:p>
            <a:r>
              <a:rPr lang="cs-CZ" sz="2400" dirty="0"/>
              <a:t>Platí pouze v inerciálních soustavách</a:t>
            </a:r>
          </a:p>
          <a:p>
            <a:r>
              <a:rPr lang="cs-CZ" sz="2400" dirty="0"/>
              <a:t>Obecně: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MT (Eulerův popis):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6</a:t>
            </a:fld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4A9E5A3B-3089-4A4E-8171-48C5758595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364387"/>
              </p:ext>
            </p:extLst>
          </p:nvPr>
        </p:nvGraphicFramePr>
        <p:xfrm>
          <a:off x="2627784" y="2852936"/>
          <a:ext cx="1269360" cy="73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634680" imgH="368280" progId="Equation.DSMT4">
                  <p:embed/>
                </p:oleObj>
              </mc:Choice>
              <mc:Fallback>
                <p:oleObj name="Equation" r:id="rId3" imgW="6346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7784" y="2852936"/>
                        <a:ext cx="1269360" cy="736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A1966ECD-C919-4895-BBC9-25A663BAD2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461586"/>
              </p:ext>
            </p:extLst>
          </p:nvPr>
        </p:nvGraphicFramePr>
        <p:xfrm>
          <a:off x="3885580" y="2875399"/>
          <a:ext cx="13970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698400" imgH="355320" progId="Equation.DSMT4">
                  <p:embed/>
                </p:oleObj>
              </mc:Choice>
              <mc:Fallback>
                <p:oleObj name="Equation" r:id="rId5" imgW="6984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85580" y="2875399"/>
                        <a:ext cx="13970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4A9E5A3B-3089-4A4E-8171-48C5758595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574323"/>
              </p:ext>
            </p:extLst>
          </p:nvPr>
        </p:nvGraphicFramePr>
        <p:xfrm>
          <a:off x="1001142" y="5175250"/>
          <a:ext cx="349885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7" imgW="1752480" imgH="368280" progId="Equation.DSMT4">
                  <p:embed/>
                </p:oleObj>
              </mc:Choice>
              <mc:Fallback>
                <p:oleObj name="Equation" r:id="rId7" imgW="17524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1142" y="5175250"/>
                        <a:ext cx="349885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A1966ECD-C919-4895-BBC9-25A663BAD2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26154"/>
              </p:ext>
            </p:extLst>
          </p:nvPr>
        </p:nvGraphicFramePr>
        <p:xfrm>
          <a:off x="4241141" y="4450058"/>
          <a:ext cx="23876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9" imgW="1193760" imgH="355320" progId="Equation.DSMT4">
                  <p:embed/>
                </p:oleObj>
              </mc:Choice>
              <mc:Fallback>
                <p:oleObj name="Equation" r:id="rId9" imgW="11937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41141" y="4450058"/>
                        <a:ext cx="23876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C0217F5D-DA0E-45C1-770F-D0B37E9D3818}"/>
              </a:ext>
            </a:extLst>
          </p:cNvPr>
          <p:cNvSpPr txBox="1"/>
          <p:nvPr/>
        </p:nvSpPr>
        <p:spPr>
          <a:xfrm>
            <a:off x="1690862" y="3439967"/>
            <a:ext cx="5257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FF00"/>
                </a:solidFill>
              </a:rPr>
              <a:t>Velikost setrvačné síly se rovná </a:t>
            </a:r>
            <a:r>
              <a:rPr lang="cs-CZ" i="1" dirty="0">
                <a:solidFill>
                  <a:srgbClr val="CC0000"/>
                </a:solidFill>
              </a:rPr>
              <a:t>časové změně</a:t>
            </a:r>
            <a:r>
              <a:rPr lang="cs-CZ" i="1" dirty="0">
                <a:solidFill>
                  <a:srgbClr val="FFFF00"/>
                </a:solidFill>
              </a:rPr>
              <a:t> (derivaci) hybnosti.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E156461D-FEB9-D6F9-B0F6-2D509CB7DAAD}"/>
              </a:ext>
            </a:extLst>
          </p:cNvPr>
          <p:cNvSpPr/>
          <p:nvPr/>
        </p:nvSpPr>
        <p:spPr>
          <a:xfrm>
            <a:off x="2987824" y="5157192"/>
            <a:ext cx="360040" cy="71120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C16FACA7-AEAF-FCD2-A4A6-C986CBDF39F3}"/>
              </a:ext>
            </a:extLst>
          </p:cNvPr>
          <p:cNvSpPr/>
          <p:nvPr/>
        </p:nvSpPr>
        <p:spPr>
          <a:xfrm>
            <a:off x="3537104" y="5157192"/>
            <a:ext cx="890880" cy="711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783CE39-B692-D508-413B-69627B9052C3}"/>
              </a:ext>
            </a:extLst>
          </p:cNvPr>
          <p:cNvSpPr txBox="1"/>
          <p:nvPr/>
        </p:nvSpPr>
        <p:spPr>
          <a:xfrm>
            <a:off x="2629225" y="5844342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Místní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76BBFC6-6C7F-F613-EE75-72A319EF7C4E}"/>
              </a:ext>
            </a:extLst>
          </p:cNvPr>
          <p:cNvSpPr txBox="1"/>
          <p:nvPr/>
        </p:nvSpPr>
        <p:spPr>
          <a:xfrm>
            <a:off x="3775712" y="5845623"/>
            <a:ext cx="1529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Konvektivní 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69C3530B-1F33-F9A9-5710-286B270F98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704362"/>
              </p:ext>
            </p:extLst>
          </p:nvPr>
        </p:nvGraphicFramePr>
        <p:xfrm>
          <a:off x="5601060" y="5174637"/>
          <a:ext cx="2857140" cy="72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1" imgW="1904760" imgH="482400" progId="Equation.DSMT4">
                  <p:embed/>
                </p:oleObj>
              </mc:Choice>
              <mc:Fallback>
                <p:oleObj name="Equation" r:id="rId11" imgW="19047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01060" y="5174637"/>
                        <a:ext cx="2857140" cy="72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864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1" grpId="0" animBg="1"/>
      <p:bldP spid="12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 akce a reakce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sz="2400" dirty="0"/>
              <a:t>Rovnováha sil – síly jsou </a:t>
            </a:r>
            <a:r>
              <a:rPr lang="cs-CZ" sz="2400" dirty="0">
                <a:solidFill>
                  <a:srgbClr val="FFFF00"/>
                </a:solidFill>
              </a:rPr>
              <a:t>vždy a všude v rovnováze</a:t>
            </a:r>
            <a:r>
              <a:rPr lang="cs-CZ" sz="2400" dirty="0"/>
              <a:t>.</a:t>
            </a:r>
          </a:p>
          <a:p>
            <a:r>
              <a:rPr lang="cs-CZ" sz="2400" dirty="0"/>
              <a:t>Neexistuje </a:t>
            </a:r>
            <a:r>
              <a:rPr lang="cs-CZ" sz="2400" dirty="0">
                <a:solidFill>
                  <a:srgbClr val="FFFF00"/>
                </a:solidFill>
              </a:rPr>
              <a:t>izolovaná síla</a:t>
            </a:r>
            <a:r>
              <a:rPr lang="cs-CZ" sz="2400" dirty="0"/>
              <a:t>.</a:t>
            </a:r>
          </a:p>
          <a:p>
            <a:r>
              <a:rPr lang="cs-CZ" sz="2400" dirty="0"/>
              <a:t>Pokud na sebe tělesa působí pouze silami akce a reakce, jejich </a:t>
            </a:r>
            <a:r>
              <a:rPr lang="cs-CZ" sz="2400" dirty="0">
                <a:solidFill>
                  <a:srgbClr val="FFFF00"/>
                </a:solidFill>
              </a:rPr>
              <a:t>úhrnná hybnost </a:t>
            </a:r>
            <a:r>
              <a:rPr lang="cs-CZ" sz="2400" dirty="0"/>
              <a:t>je konstantní.</a:t>
            </a:r>
          </a:p>
          <a:p>
            <a:r>
              <a:rPr lang="cs-CZ" sz="2400" dirty="0">
                <a:solidFill>
                  <a:srgbClr val="FFFF00"/>
                </a:solidFill>
              </a:rPr>
              <a:t>Izolovaná soustava těles </a:t>
            </a:r>
            <a:r>
              <a:rPr lang="cs-CZ" sz="2400" dirty="0"/>
              <a:t>je taková soustava těles, kde na sebe tělesa působí vzájemně mezi sebou a žádné jiné těleso na ně nepůsobí.</a:t>
            </a: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691680" y="1828800"/>
            <a:ext cx="5387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rgbClr val="FFFF00"/>
                </a:solidFill>
              </a:rPr>
              <a:t>Proti každé akci vždy působí stejná reakce</a:t>
            </a:r>
          </a:p>
        </p:txBody>
      </p:sp>
    </p:spTree>
    <p:extLst>
      <p:ext uri="{BB962C8B-B14F-4D97-AF65-F5344CB8AC3E}">
        <p14:creationId xmlns:p14="http://schemas.microsoft.com/office/powerpoint/2010/main" val="391040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DA83AA-9884-9A9F-CE64-D5B5EFE4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 superpozice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0CC86E-9487-B947-08F5-CDC9F13E8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Povrchové síly ze všech povrchů se sčítají.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E1CFFB-DA3C-8E82-EA4A-6C291BD1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14.2.2023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FB0C1CE-93AF-B880-3C92-9D8EEF2E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698AE2D-2FC0-E205-288A-0EA8FE1BE83C}"/>
              </a:ext>
            </a:extLst>
          </p:cNvPr>
          <p:cNvSpPr txBox="1"/>
          <p:nvPr/>
        </p:nvSpPr>
        <p:spPr>
          <a:xfrm>
            <a:off x="1259632" y="2044390"/>
            <a:ext cx="6336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Jestliže na těleso působí současně více sil, rovnají se silové účinky působení jediné síly, tzv. výslednice sil, která je rovna vektorovému součtu těchto sil</a:t>
            </a:r>
          </a:p>
        </p:txBody>
      </p:sp>
    </p:spTree>
    <p:extLst>
      <p:ext uri="{BB962C8B-B14F-4D97-AF65-F5344CB8AC3E}">
        <p14:creationId xmlns:p14="http://schemas.microsoft.com/office/powerpoint/2010/main" val="317749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06680" cy="1143000"/>
          </a:xfrm>
        </p:spPr>
        <p:txBody>
          <a:bodyPr/>
          <a:lstStyle/>
          <a:p>
            <a:r>
              <a:rPr lang="cs-CZ" dirty="0"/>
              <a:t>Rovnováha sil – NS </a:t>
            </a:r>
            <a:r>
              <a:rPr lang="cs-CZ" dirty="0" err="1"/>
              <a:t>rice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NS </a:t>
            </a:r>
            <a:r>
              <a:rPr lang="cs-CZ" dirty="0" err="1"/>
              <a:t>rice</a:t>
            </a:r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FF7FFF"/>
                </a:solidFill>
              </a:rPr>
              <a:t>Setrvačná s.</a:t>
            </a:r>
          </a:p>
          <a:p>
            <a:endParaRPr lang="cs-CZ" dirty="0"/>
          </a:p>
          <a:p>
            <a:r>
              <a:rPr lang="cs-CZ" dirty="0">
                <a:solidFill>
                  <a:srgbClr val="00FF00"/>
                </a:solidFill>
              </a:rPr>
              <a:t>Tlaková s.</a:t>
            </a:r>
          </a:p>
          <a:p>
            <a:endParaRPr lang="cs-CZ" dirty="0"/>
          </a:p>
          <a:p>
            <a:r>
              <a:rPr lang="cs-CZ" dirty="0">
                <a:solidFill>
                  <a:srgbClr val="00FFFF"/>
                </a:solidFill>
              </a:rPr>
              <a:t>Vazká s.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0CB8-1D72-4656-93D0-DDD1B492FCB3}" type="datetime1">
              <a:rPr lang="cs-CZ" smtClean="0"/>
              <a:t>14.2.2023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9</a:t>
            </a:fld>
            <a:endParaRPr lang="cs-CZ"/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776523"/>
              </p:ext>
            </p:extLst>
          </p:nvPr>
        </p:nvGraphicFramePr>
        <p:xfrm>
          <a:off x="2483768" y="1870075"/>
          <a:ext cx="41783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2057400" imgH="457200" progId="Equation.DSMT4">
                  <p:embed/>
                </p:oleObj>
              </mc:Choice>
              <mc:Fallback>
                <p:oleObj name="Equation" r:id="rId4" imgW="20574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1870075"/>
                        <a:ext cx="41783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046399"/>
              </p:ext>
            </p:extLst>
          </p:nvPr>
        </p:nvGraphicFramePr>
        <p:xfrm>
          <a:off x="4058883" y="3065435"/>
          <a:ext cx="157321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774360" imgH="457200" progId="Equation.DSMT4">
                  <p:embed/>
                </p:oleObj>
              </mc:Choice>
              <mc:Fallback>
                <p:oleObj name="Equation" r:id="rId6" imgW="7743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8883" y="3065435"/>
                        <a:ext cx="1573213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078015"/>
              </p:ext>
            </p:extLst>
          </p:nvPr>
        </p:nvGraphicFramePr>
        <p:xfrm>
          <a:off x="4051300" y="5175250"/>
          <a:ext cx="201136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8" imgW="990360" imgH="457200" progId="Equation.DSMT4">
                  <p:embed/>
                </p:oleObj>
              </mc:Choice>
              <mc:Fallback>
                <p:oleObj name="Equation" r:id="rId8" imgW="9903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1300" y="5175250"/>
                        <a:ext cx="2011363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ál 14"/>
          <p:cNvSpPr/>
          <p:nvPr/>
        </p:nvSpPr>
        <p:spPr>
          <a:xfrm>
            <a:off x="2483768" y="1916823"/>
            <a:ext cx="1491427" cy="871736"/>
          </a:xfrm>
          <a:prstGeom prst="ellipse">
            <a:avLst/>
          </a:prstGeom>
          <a:noFill/>
          <a:ln>
            <a:solidFill>
              <a:srgbClr val="FF7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5422116" y="1892598"/>
            <a:ext cx="1382132" cy="871736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4243855" y="1841202"/>
            <a:ext cx="1013776" cy="946875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787858"/>
              </p:ext>
            </p:extLst>
          </p:nvPr>
        </p:nvGraphicFramePr>
        <p:xfrm>
          <a:off x="3776663" y="4097338"/>
          <a:ext cx="2139950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0" imgW="1054080" imgH="431640" progId="Equation.DSMT4">
                  <p:embed/>
                </p:oleObj>
              </mc:Choice>
              <mc:Fallback>
                <p:oleObj name="Equation" r:id="rId10" imgW="10540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663" y="4097338"/>
                        <a:ext cx="2139950" cy="865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485701"/>
              </p:ext>
            </p:extLst>
          </p:nvPr>
        </p:nvGraphicFramePr>
        <p:xfrm>
          <a:off x="6188297" y="5239220"/>
          <a:ext cx="903288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2" imgW="444240" imgH="393480" progId="Equation.DSMT4">
                  <p:embed/>
                </p:oleObj>
              </mc:Choice>
              <mc:Fallback>
                <p:oleObj name="Equation" r:id="rId12" imgW="4442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8297" y="5239220"/>
                        <a:ext cx="903288" cy="790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6970937" y="1921015"/>
            <a:ext cx="19335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rgbClr val="FFFF00"/>
                </a:solidFill>
              </a:rPr>
              <a:t>U</a:t>
            </a:r>
            <a:r>
              <a:rPr lang="cs-CZ" dirty="0">
                <a:solidFill>
                  <a:srgbClr val="FFFF00"/>
                </a:solidFill>
              </a:rPr>
              <a:t> rychlost</a:t>
            </a:r>
          </a:p>
          <a:p>
            <a:r>
              <a:rPr lang="cs-CZ" i="1" dirty="0">
                <a:solidFill>
                  <a:srgbClr val="FFFF00"/>
                </a:solidFill>
              </a:rPr>
              <a:t>L</a:t>
            </a:r>
            <a:r>
              <a:rPr lang="cs-CZ" dirty="0">
                <a:solidFill>
                  <a:srgbClr val="FFFF00"/>
                </a:solidFill>
              </a:rPr>
              <a:t> délka</a:t>
            </a:r>
          </a:p>
          <a:p>
            <a:r>
              <a:rPr lang="cs-CZ" dirty="0" err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cs-CZ" i="1" dirty="0" err="1">
                <a:solidFill>
                  <a:srgbClr val="FFFF00"/>
                </a:solidFill>
              </a:rPr>
              <a:t>p</a:t>
            </a:r>
            <a:r>
              <a:rPr lang="cs-CZ" dirty="0">
                <a:solidFill>
                  <a:srgbClr val="FFFF00"/>
                </a:solidFill>
              </a:rPr>
              <a:t> tlak spád</a:t>
            </a:r>
          </a:p>
          <a:p>
            <a:r>
              <a:rPr lang="cs-CZ" i="1" dirty="0">
                <a:solidFill>
                  <a:srgbClr val="FFFF00"/>
                </a:solidFill>
                <a:latin typeface="Symbol" panose="05050102010706020507" pitchFamily="18" charset="2"/>
              </a:rPr>
              <a:t>r</a:t>
            </a:r>
            <a:r>
              <a:rPr lang="cs-CZ" dirty="0">
                <a:solidFill>
                  <a:srgbClr val="FFFF00"/>
                </a:solidFill>
              </a:rPr>
              <a:t>, </a:t>
            </a:r>
            <a:r>
              <a:rPr lang="cs-CZ" i="1" dirty="0">
                <a:solidFill>
                  <a:srgbClr val="FFFF00"/>
                </a:solidFill>
                <a:latin typeface="Symbol" panose="05050102010706020507" pitchFamily="18" charset="2"/>
              </a:rPr>
              <a:t>n</a:t>
            </a:r>
            <a:r>
              <a:rPr lang="cs-CZ" dirty="0">
                <a:solidFill>
                  <a:srgbClr val="FFFF00"/>
                </a:solidFill>
              </a:rPr>
              <a:t> konstanty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970937" y="3738448"/>
            <a:ext cx="1661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2 délky:</a:t>
            </a:r>
          </a:p>
          <a:p>
            <a:r>
              <a:rPr lang="cs-CZ" i="1" dirty="0">
                <a:solidFill>
                  <a:srgbClr val="FF0000"/>
                </a:solidFill>
              </a:rPr>
              <a:t>L</a:t>
            </a:r>
            <a:r>
              <a:rPr lang="cs-CZ" dirty="0">
                <a:solidFill>
                  <a:srgbClr val="FF0000"/>
                </a:solidFill>
              </a:rPr>
              <a:t> konvekce</a:t>
            </a:r>
          </a:p>
          <a:p>
            <a:r>
              <a:rPr lang="cs-CZ" i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cs-CZ" dirty="0">
                <a:solidFill>
                  <a:srgbClr val="FF0000"/>
                </a:solidFill>
              </a:rPr>
              <a:t> difúze</a:t>
            </a:r>
          </a:p>
        </p:txBody>
      </p:sp>
      <p:sp>
        <p:nvSpPr>
          <p:cNvPr id="10" name="Násobení 9"/>
          <p:cNvSpPr/>
          <p:nvPr/>
        </p:nvSpPr>
        <p:spPr>
          <a:xfrm>
            <a:off x="5383366" y="4994704"/>
            <a:ext cx="766181" cy="1375479"/>
          </a:xfrm>
          <a:prstGeom prst="mathMultiply">
            <a:avLst>
              <a:gd name="adj1" fmla="val 54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D1DB070-C975-D842-AC76-44CB2F8D0041}"/>
              </a:ext>
            </a:extLst>
          </p:cNvPr>
          <p:cNvSpPr txBox="1"/>
          <p:nvPr/>
        </p:nvSpPr>
        <p:spPr>
          <a:xfrm>
            <a:off x="7379494" y="1400117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zrychlení</a:t>
            </a:r>
          </a:p>
        </p:txBody>
      </p:sp>
    </p:spTree>
    <p:extLst>
      <p:ext uri="{BB962C8B-B14F-4D97-AF65-F5344CB8AC3E}">
        <p14:creationId xmlns:p14="http://schemas.microsoft.com/office/powerpoint/2010/main" val="84181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 animBg="1"/>
      <p:bldP spid="17" grpId="0" animBg="1"/>
      <p:bldP spid="19" grpId="0" animBg="1"/>
      <p:bldP spid="6" grpId="0"/>
      <p:bldP spid="22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Mean Structure of the Flow over Backward Facing Step in a Narrow Channel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Outline&amp;quot;&quot;/&gt;&lt;property id=&quot;20307&quot; value=&quot;301&quot;/&gt;&lt;/object&gt;&lt;object type=&quot;3&quot; unique_id=&quot;10282&quot;&gt;&lt;property id=&quot;20148&quot; value=&quot;5&quot;/&gt;&lt;property id=&quot;20300&quot; value=&quot;Slide 53 - &amp;quot;Acknowledgements&amp;quot;&quot;/&gt;&lt;property id=&quot;20307&quot; value=&quot;304&quot;/&gt;&lt;/object&gt;&lt;object type=&quot;3&quot; unique_id=&quot;10635&quot;&gt;&lt;property id=&quot;20148&quot; value=&quot;5&quot;/&gt;&lt;property id=&quot;20300&quot; value=&quot;Slide 3 - &amp;quot;Motivation&amp;quot;&quot;/&gt;&lt;property id=&quot;20307&quot; value=&quot;306&quot;/&gt;&lt;/object&gt;&lt;object type=&quot;3&quot; unique_id=&quot;13224&quot;&gt;&lt;property id=&quot;20148&quot; value=&quot;5&quot;/&gt;&lt;property id=&quot;20300&quot; value=&quot;Slide 52 - &amp;quot;Conclusion&amp;quot;&quot;/&gt;&lt;property id=&quot;20307&quot; value=&quot;365&quot;/&gt;&lt;/object&gt;&lt;object type=&quot;3&quot; unique_id=&quot;14856&quot;&gt;&lt;property id=&quot;20148&quot; value=&quot;5&quot;/&gt;&lt;property id=&quot;20300&quot; value=&quot;Slide 4 - &amp;quot;B-FS in 2D flow&amp;quot;&quot;/&gt;&lt;property id=&quot;20307&quot; value=&quot;379&quot;/&gt;&lt;/object&gt;&lt;object type=&quot;3&quot; unique_id=&quot;14857&quot;&gt;&lt;property id=&quot;20148&quot; value=&quot;5&quot;/&gt;&lt;property id=&quot;20300&quot; value=&quot;Slide 5 - &amp;quot;2D x 3D &amp;quot;&quot;/&gt;&lt;property id=&quot;20307&quot; value=&quot;386&quot;/&gt;&lt;/object&gt;&lt;object type=&quot;3&quot; unique_id=&quot;14858&quot;&gt;&lt;property id=&quot;20148&quot; value=&quot;5&quot;/&gt;&lt;property id=&quot;20300&quot; value=&quot;Slide 6 - &amp;quot;Wall visualisation&amp;quot;&quot;/&gt;&lt;property id=&quot;20307&quot; value=&quot;383&quot;/&gt;&lt;/object&gt;&lt;object type=&quot;3&quot; unique_id=&quot;14859&quot;&gt;&lt;property id=&quot;20148&quot; value=&quot;5&quot;/&gt;&lt;property id=&quot;20300&quot; value=&quot;Slide 8 - &amp;quot;B-FS in narrow channel&amp;quot;&quot;/&gt;&lt;property id=&quot;20307&quot; value=&quot;381&quot;/&gt;&lt;/object&gt;&lt;object type=&quot;3&quot; unique_id=&quot;14860&quot;&gt;&lt;property id=&quot;20148&quot; value=&quot;5&quot;/&gt;&lt;property id=&quot;20300&quot; value=&quot;Slide 9 - &amp;quot;B-FS in narrow channel&amp;quot;&quot;/&gt;&lt;property id=&quot;20307&quot; value=&quot;382&quot;/&gt;&lt;/object&gt;&lt;object type=&quot;3&quot; unique_id=&quot;14861&quot;&gt;&lt;property id=&quot;20148&quot; value=&quot;5&quot;/&gt;&lt;property id=&quot;20300&quot; value=&quot;Slide 10 - &amp;quot;Experimental setup&amp;quot;&quot;/&gt;&lt;property id=&quot;20307&quot; value=&quot;375&quot;/&gt;&lt;/object&gt;&lt;object type=&quot;3&quot; unique_id=&quot;14862&quot;&gt;&lt;property id=&quot;20148&quot; value=&quot;5&quot;/&gt;&lt;property id=&quot;20300&quot; value=&quot;Slide 11 - &amp;quot;Experimental technique&amp;quot;&quot;/&gt;&lt;property id=&quot;20307&quot; value=&quot;385&quot;/&gt;&lt;/object&gt;&lt;object type=&quot;3&quot; unique_id=&quot;14863&quot;&gt;&lt;property id=&quot;20148&quot; value=&quot;5&quot;/&gt;&lt;property id=&quot;20300&quot; value=&quot;Slide 12 - &amp;quot;Experimental technique&amp;quot;&quot;/&gt;&lt;property id=&quot;20307&quot; value=&quot;384&quot;/&gt;&lt;/object&gt;&lt;object type=&quot;3&quot; unique_id=&quot;14865&quot;&gt;&lt;property id=&quot;20148&quot; value=&quot;5&quot;/&gt;&lt;property id=&quot;20300&quot; value=&quot;Slide 20 - &amp;quot;results&amp;quot;&quot;/&gt;&lt;property id=&quot;20307&quot; value=&quot;376&quot;/&gt;&lt;/object&gt;&lt;object type=&quot;3&quot; unique_id=&quot;14867&quot;&gt;&lt;property id=&quot;20148&quot; value=&quot;5&quot;/&gt;&lt;property id=&quot;20300&quot; value=&quot;Slide 51 - &amp;quot;conclusions&amp;quot;&quot;/&gt;&lt;property id=&quot;20307&quot; value=&quot;377&quot;/&gt;&lt;/object&gt;&lt;object type=&quot;3&quot; unique_id=&quot;15984&quot;&gt;&lt;property id=&quot;20148&quot; value=&quot;5&quot;/&gt;&lt;property id=&quot;20300&quot; value=&quot;Slide 13 - &amp;quot;Conditions&amp;quot;&quot;/&gt;&lt;property id=&quot;20307&quot; value=&quot;398&quot;/&gt;&lt;/object&gt;&lt;object type=&quot;3&quot; unique_id=&quot;15985&quot;&gt;&lt;property id=&quot;20148&quot; value=&quot;5&quot;/&gt;&lt;property id=&quot;20300&quot; value=&quot;Slide 14 - &amp;quot;Experimental setup&amp;quot;&quot;/&gt;&lt;property id=&quot;20307&quot; value=&quot;389&quot;/&gt;&lt;/object&gt;&lt;object type=&quot;3&quot; unique_id=&quot;15986&quot;&gt;&lt;property id=&quot;20148&quot; value=&quot;5&quot;/&gt;&lt;property id=&quot;20300&quot; value=&quot;Slide 15 - &amp;quot;Experimental setup&amp;quot;&quot;/&gt;&lt;property id=&quot;20307&quot; value=&quot;390&quot;/&gt;&lt;/object&gt;&lt;object type=&quot;3&quot; unique_id=&quot;15987&quot;&gt;&lt;property id=&quot;20148&quot; value=&quot;5&quot;/&gt;&lt;property id=&quot;20300&quot; value=&quot;Slide 16 - &amp;quot;Experimental setup&amp;quot;&quot;/&gt;&lt;property id=&quot;20307&quot; value=&quot;391&quot;/&gt;&lt;/object&gt;&lt;object type=&quot;3&quot; unique_id=&quot;15988&quot;&gt;&lt;property id=&quot;20148&quot; value=&quot;5&quot;/&gt;&lt;property id=&quot;20300&quot; value=&quot;Slide 17 - &amp;quot;Experimental setup&amp;quot;&quot;/&gt;&lt;property id=&quot;20307&quot; value=&quot;392&quot;/&gt;&lt;/object&gt;&lt;object type=&quot;3&quot; unique_id=&quot;15989&quot;&gt;&lt;property id=&quot;20148&quot; value=&quot;5&quot;/&gt;&lt;property id=&quot;20300&quot; value=&quot;Slide 18 - &amp;quot;Experimental setup&amp;quot;&quot;/&gt;&lt;property id=&quot;20307&quot; value=&quot;393&quot;/&gt;&lt;/object&gt;&lt;object type=&quot;3&quot; unique_id=&quot;15990&quot;&gt;&lt;property id=&quot;20148&quot; value=&quot;5&quot;/&gt;&lt;property id=&quot;20300&quot; value=&quot;Slide 19 - &amp;quot;Experimental setup&amp;quot;&quot;/&gt;&lt;property id=&quot;20307&quot; value=&quot;397&quot;/&gt;&lt;/object&gt;&lt;object type=&quot;3&quot; unique_id=&quot;16009&quot;&gt;&lt;property id=&quot;20148&quot; value=&quot;5&quot;/&gt;&lt;property id=&quot;20300&quot; value=&quot;Slide 27 - &amp;quot;Vertical v.c. detail&amp;quot;&quot;/&gt;&lt;property id=&quot;20307&quot; value=&quot;412&quot;/&gt;&lt;/object&gt;&lt;object type=&quot;3&quot; unique_id=&quot;16010&quot;&gt;&lt;property id=&quot;20148&quot; value=&quot;5&quot;/&gt;&lt;property id=&quot;20300&quot; value=&quot;Slide 28 - &amp;quot;Vertical v.c. detail&amp;quot;&quot;/&gt;&lt;property id=&quot;20307&quot; value=&quot;413&quot;/&gt;&lt;/object&gt;&lt;object type=&quot;3&quot; unique_id=&quot;16011&quot;&gt;&lt;property id=&quot;20148&quot; value=&quot;5&quot;/&gt;&lt;property id=&quot;20300&quot; value=&quot;Slide 29 - &amp;quot;Vertical v.c. detail&amp;quot;&quot;/&gt;&lt;property id=&quot;20307&quot; value=&quot;414&quot;/&gt;&lt;/object&gt;&lt;object type=&quot;3&quot; unique_id=&quot;16012&quot;&gt;&lt;property id=&quot;20148&quot; value=&quot;5&quot;/&gt;&lt;property id=&quot;20300&quot; value=&quot;Slide 30 - &amp;quot;Vertical v.c. detail&amp;quot;&quot;/&gt;&lt;property id=&quot;20307&quot; value=&quot;415&quot;/&gt;&lt;/object&gt;&lt;object type=&quot;3&quot; unique_id=&quot;16013&quot;&gt;&lt;property id=&quot;20148&quot; value=&quot;5&quot;/&gt;&lt;property id=&quot;20300&quot; value=&quot;Slide 31 - &amp;quot;Vertical v.c. detail&amp;quot;&quot;/&gt;&lt;property id=&quot;20307&quot; value=&quot;416&quot;/&gt;&lt;/object&gt;&lt;object type=&quot;3&quot; unique_id=&quot;16014&quot;&gt;&lt;property id=&quot;20148&quot; value=&quot;5&quot;/&gt;&lt;property id=&quot;20300&quot; value=&quot;Slide 32 - &amp;quot;Long. and vert. v.c.&amp;quot;&quot;/&gt;&lt;property id=&quot;20307&quot; value=&quot;417&quot;/&gt;&lt;/object&gt;&lt;object type=&quot;3&quot; unique_id=&quot;16015&quot;&gt;&lt;property id=&quot;20148&quot; value=&quot;5&quot;/&gt;&lt;property id=&quot;20300&quot; value=&quot;Slide 33 - &amp;quot;Long. and vert. v.c.&amp;quot;&quot;/&gt;&lt;property id=&quot;20307&quot; value=&quot;418&quot;/&gt;&lt;/object&gt;&lt;object type=&quot;3&quot; unique_id=&quot;16016&quot;&gt;&lt;property id=&quot;20148&quot; value=&quot;5&quot;/&gt;&lt;property id=&quot;20300&quot; value=&quot;Slide 34 - &amp;quot;Long. and vert. v.c.&amp;quot;&quot;/&gt;&lt;property id=&quot;20307&quot; value=&quot;419&quot;/&gt;&lt;/object&gt;&lt;object type=&quot;3&quot; unique_id=&quot;16017&quot;&gt;&lt;property id=&quot;20148&quot; value=&quot;5&quot;/&gt;&lt;property id=&quot;20300&quot; value=&quot;Slide 35 - &amp;quot;Long. and vert. v.c.&amp;quot;&quot;/&gt;&lt;property id=&quot;20307&quot; value=&quot;420&quot;/&gt;&lt;/object&gt;&lt;object type=&quot;3&quot; unique_id=&quot;16018&quot;&gt;&lt;property id=&quot;20148&quot; value=&quot;5&quot;/&gt;&lt;property id=&quot;20300&quot; value=&quot;Slide 36 - &amp;quot;Long. and vert. v.c.&amp;quot;&quot;/&gt;&lt;property id=&quot;20307&quot; value=&quot;421&quot;/&gt;&lt;/object&gt;&lt;object type=&quot;3&quot; unique_id=&quot;16019&quot;&gt;&lt;property id=&quot;20148&quot; value=&quot;5&quot;/&gt;&lt;property id=&quot;20300&quot; value=&quot;Slide 37 - &amp;quot;Long. and vert. v.c.&amp;quot;&quot;/&gt;&lt;property id=&quot;20307&quot; value=&quot;422&quot;/&gt;&lt;/object&gt;&lt;object type=&quot;3&quot; unique_id=&quot;16020&quot;&gt;&lt;property id=&quot;20148&quot; value=&quot;5&quot;/&gt;&lt;property id=&quot;20300&quot; value=&quot;Slide 38 - &amp;quot;Long. and vert. v.c.&amp;quot;&quot;/&gt;&lt;property id=&quot;20307&quot; value=&quot;423&quot;/&gt;&lt;/object&gt;&lt;object type=&quot;3&quot; unique_id=&quot;16021&quot;&gt;&lt;property id=&quot;20148&quot; value=&quot;5&quot;/&gt;&lt;property id=&quot;20300&quot; value=&quot;Slide 39 - &amp;quot;Long. and vert. v.c.&amp;quot;&quot;/&gt;&lt;property id=&quot;20307&quot; value=&quot;424&quot;/&gt;&lt;/object&gt;&lt;object type=&quot;3&quot; unique_id=&quot;16022&quot;&gt;&lt;property id=&quot;20148&quot; value=&quot;5&quot;/&gt;&lt;property id=&quot;20300&quot; value=&quot;Slide 40 - &amp;quot;Long. and vert. v.c.&amp;quot;&quot;/&gt;&lt;property id=&quot;20307&quot; value=&quot;425&quot;/&gt;&lt;/object&gt;&lt;object type=&quot;3&quot; unique_id=&quot;17095&quot;&gt;&lt;property id=&quot;20148&quot; value=&quot;5&quot;/&gt;&lt;property id=&quot;20300&quot; value=&quot;Slide 21 - &amp;quot;Vertical v.c. isosurf.&amp;quot;&quot;/&gt;&lt;property id=&quot;20307&quot; value=&quot;432&quot;/&gt;&lt;/object&gt;&lt;object type=&quot;3&quot; unique_id=&quot;17096&quot;&gt;&lt;property id=&quot;20148&quot; value=&quot;5&quot;/&gt;&lt;property id=&quot;20300&quot; value=&quot;Slide 22 - &amp;quot;Longitudinal v.c. isosurf.&amp;quot;&quot;/&gt;&lt;property id=&quot;20307&quot; value=&quot;433&quot;/&gt;&lt;/object&gt;&lt;object type=&quot;3&quot; unique_id=&quot;17097&quot;&gt;&lt;property id=&quot;20148&quot; value=&quot;5&quot;/&gt;&lt;property id=&quot;20300&quot; value=&quot;Slide 23 - &amp;quot;Vertical v.c. slices&amp;quot;&quot;/&gt;&lt;property id=&quot;20307&quot; value=&quot;434&quot;/&gt;&lt;/object&gt;&lt;object type=&quot;3&quot; unique_id=&quot;17098&quot;&gt;&lt;property id=&quot;20148&quot; value=&quot;5&quot;/&gt;&lt;property id=&quot;20300&quot; value=&quot;Slide 24 - &amp;quot;Vertical v.c. slices&amp;quot;&quot;/&gt;&lt;property id=&quot;20307&quot; value=&quot;435&quot;/&gt;&lt;/object&gt;&lt;object type=&quot;3&quot; unique_id=&quot;17099&quot;&gt;&lt;property id=&quot;20148&quot; value=&quot;5&quot;/&gt;&lt;property id=&quot;20300&quot; value=&quot;Slide 25 - &amp;quot;Longitudinal v.c. slices&amp;quot;&quot;/&gt;&lt;property id=&quot;20307&quot; value=&quot;436&quot;/&gt;&lt;/object&gt;&lt;object type=&quot;3&quot; unique_id=&quot;17100&quot;&gt;&lt;property id=&quot;20148&quot; value=&quot;5&quot;/&gt;&lt;property id=&quot;20300&quot; value=&quot;Slide 26 - &amp;quot;Longitudinal v.c. slices&amp;quot;&quot;/&gt;&lt;property id=&quot;20307&quot; value=&quot;437&quot;/&gt;&lt;/object&gt;&lt;object type=&quot;3&quot; unique_id=&quot;17887&quot;&gt;&lt;property id=&quot;20148&quot; value=&quot;5&quot;/&gt;&lt;property id=&quot;20300&quot; value=&quot;Slide 7 - &amp;quot;Wall visualisation&amp;quot;&quot;/&gt;&lt;property id=&quot;20307&quot; value=&quot;438&quot;/&gt;&lt;/object&gt;&lt;object type=&quot;3&quot; unique_id=&quot;17888&quot;&gt;&lt;property id=&quot;20148&quot; value=&quot;5&quot;/&gt;&lt;property id=&quot;20300&quot; value=&quot;Slide 41 - &amp;quot;Vertical vel.comp. isosurface&amp;quot;&quot;/&gt;&lt;property id=&quot;20307&quot; value=&quot;440&quot;/&gt;&lt;/object&gt;&lt;object type=&quot;3&quot; unique_id=&quot;17889&quot;&gt;&lt;property id=&quot;20148&quot; value=&quot;5&quot;/&gt;&lt;property id=&quot;20300&quot; value=&quot;Slide 42 - &amp;quot;Vertical vel.comp. isosurface&amp;quot;&quot;/&gt;&lt;property id=&quot;20307&quot; value=&quot;441&quot;/&gt;&lt;/object&gt;&lt;object type=&quot;3&quot; unique_id=&quot;17890&quot;&gt;&lt;property id=&quot;20148&quot; value=&quot;5&quot;/&gt;&lt;property id=&quot;20300&quot; value=&quot;Slide 43 - &amp;quot;Vertical vel.comp. isosurface&amp;quot;&quot;/&gt;&lt;property id=&quot;20307&quot; value=&quot;442&quot;/&gt;&lt;/object&gt;&lt;object type=&quot;3&quot; unique_id=&quot;17891&quot;&gt;&lt;property id=&quot;20148&quot; value=&quot;5&quot;/&gt;&lt;property id=&quot;20300&quot; value=&quot;Slide 44 - &amp;quot;Vertical vel.comp. isosurface&amp;quot;&quot;/&gt;&lt;property id=&quot;20307&quot; value=&quot;443&quot;/&gt;&lt;/object&gt;&lt;object type=&quot;3&quot; unique_id=&quot;17892&quot;&gt;&lt;property id=&quot;20148&quot; value=&quot;5&quot;/&gt;&lt;property id=&quot;20300&quot; value=&quot;Slide 45 - &amp;quot;Vertical vel.comp. isosurface&amp;quot;&quot;/&gt;&lt;property id=&quot;20307&quot; value=&quot;444&quot;/&gt;&lt;/object&gt;&lt;object type=&quot;3&quot; unique_id=&quot;17893&quot;&gt;&lt;property id=&quot;20148&quot; value=&quot;5&quot;/&gt;&lt;property id=&quot;20300&quot; value=&quot;Slide 46 - &amp;quot;Vertical vel.comp. isosurface&amp;quot;&quot;/&gt;&lt;property id=&quot;20307&quot; value=&quot;445&quot;/&gt;&lt;/object&gt;&lt;object type=&quot;3&quot; unique_id=&quot;17894&quot;&gt;&lt;property id=&quot;20148&quot; value=&quot;5&quot;/&gt;&lt;property id=&quot;20300&quot; value=&quot;Slide 47 - &amp;quot;Vertical vel.comp. isosurface&amp;quot;&quot;/&gt;&lt;property id=&quot;20307&quot; value=&quot;446&quot;/&gt;&lt;/object&gt;&lt;object type=&quot;3&quot; unique_id=&quot;17895&quot;&gt;&lt;property id=&quot;20148&quot; value=&quot;5&quot;/&gt;&lt;property id=&quot;20300&quot; value=&quot;Slide 48 - &amp;quot;Vertical vel.comp. isosurface&amp;quot;&quot;/&gt;&lt;property id=&quot;20307&quot; value=&quot;447&quot;/&gt;&lt;/object&gt;&lt;object type=&quot;3&quot; unique_id=&quot;17896&quot;&gt;&lt;property id=&quot;20148&quot; value=&quot;5&quot;/&gt;&lt;property id=&quot;20300&quot; value=&quot;Slide 49 - &amp;quot;Vertical vel.comp. isosurface&amp;quot;&quot;/&gt;&lt;property id=&quot;20307&quot; value=&quot;448&quot;/&gt;&lt;/object&gt;&lt;object type=&quot;3&quot; unique_id=&quot;17897&quot;&gt;&lt;property id=&quot;20148&quot; value=&quot;5&quot;/&gt;&lt;property id=&quot;20300&quot; value=&quot;Slide 50 - &amp;quot;Vertical vel.comp. isosurface&amp;quot;&quot;/&gt;&lt;property id=&quot;20307&quot; value=&quot;44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ynthetic Jets">
  <a:themeElements>
    <a:clrScheme name="Synthetic Jet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ynthetic J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ynthetic Je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nthetic Je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nthetic Je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nthetic Je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nthetic Je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nthetic Je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nthetic Je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Synthetic Jets</Template>
  <TotalTime>15133</TotalTime>
  <Words>1440</Words>
  <Application>Microsoft Office PowerPoint</Application>
  <PresentationFormat>Předvádění na obrazovce (4:3)</PresentationFormat>
  <Paragraphs>544</Paragraphs>
  <Slides>52</Slides>
  <Notes>34</Notes>
  <HiddenSlides>0</HiddenSlides>
  <MMClips>1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8" baseType="lpstr">
      <vt:lpstr>Arial</vt:lpstr>
      <vt:lpstr>Symbol</vt:lpstr>
      <vt:lpstr>Times New Roman</vt:lpstr>
      <vt:lpstr>Wingdings</vt:lpstr>
      <vt:lpstr>Synthetic Jets</vt:lpstr>
      <vt:lpstr>Equation</vt:lpstr>
      <vt:lpstr>Úloha sil a Reynoldsova čísla v dynamice tekutin</vt:lpstr>
      <vt:lpstr>Obsah</vt:lpstr>
      <vt:lpstr>Dynamika tekutin</vt:lpstr>
      <vt:lpstr>Newtonovy pohybové zákony</vt:lpstr>
      <vt:lpstr>Zákon setrvačnosti</vt:lpstr>
      <vt:lpstr>Zákon síly</vt:lpstr>
      <vt:lpstr>Zákon akce a reakce</vt:lpstr>
      <vt:lpstr>Princip superpozice</vt:lpstr>
      <vt:lpstr>Rovnováha sil – NS rice</vt:lpstr>
      <vt:lpstr>Mezní vrstva</vt:lpstr>
      <vt:lpstr>Navierovy-Stokesovy rovnice</vt:lpstr>
      <vt:lpstr>Laminární proudění v kanále</vt:lpstr>
      <vt:lpstr>Definice Reynoldsova čísla</vt:lpstr>
      <vt:lpstr>Definice Re</vt:lpstr>
      <vt:lpstr>Transformace N-S</vt:lpstr>
      <vt:lpstr>Délkové měřítko</vt:lpstr>
      <vt:lpstr>Reynoldsovo číslo</vt:lpstr>
      <vt:lpstr>Jednoduché smykové oblasti 1</vt:lpstr>
      <vt:lpstr>Jednoduché smykové oblasti 2</vt:lpstr>
      <vt:lpstr>Laminární MV</vt:lpstr>
      <vt:lpstr>Mezní vrstva</vt:lpstr>
      <vt:lpstr>Difúze</vt:lpstr>
      <vt:lpstr>Difúze x Konvekce</vt:lpstr>
      <vt:lpstr>Re a turbulence</vt:lpstr>
      <vt:lpstr>Turbulence</vt:lpstr>
      <vt:lpstr>Výkonové spektrum turbulence</vt:lpstr>
      <vt:lpstr>Re v turbulenci</vt:lpstr>
      <vt:lpstr>Turbulentní Re</vt:lpstr>
      <vt:lpstr>Turbulentní Re</vt:lpstr>
      <vt:lpstr>Turbulentní spektrum</vt:lpstr>
      <vt:lpstr>Fyzikální interpretace Re</vt:lpstr>
      <vt:lpstr>Reynoldsovo číslo</vt:lpstr>
      <vt:lpstr>Procesy řízené Re</vt:lpstr>
      <vt:lpstr>Závěr</vt:lpstr>
      <vt:lpstr>Dynamika tekutin</vt:lpstr>
      <vt:lpstr>Závěr síly</vt:lpstr>
      <vt:lpstr>Závěr Re</vt:lpstr>
      <vt:lpstr>Poděkování</vt:lpstr>
      <vt:lpstr>Definice Re</vt:lpstr>
      <vt:lpstr>Turbulence</vt:lpstr>
      <vt:lpstr>Termální proudění</vt:lpstr>
      <vt:lpstr>Velikost Re</vt:lpstr>
      <vt:lpstr>Limitní případy: Re0</vt:lpstr>
      <vt:lpstr>Limitní případy: Re∞</vt:lpstr>
      <vt:lpstr>Rychlostní měřítko</vt:lpstr>
      <vt:lpstr>Kruhový válec</vt:lpstr>
      <vt:lpstr>Proudění v kanále</vt:lpstr>
      <vt:lpstr>Proudění v kanále</vt:lpstr>
      <vt:lpstr>Proudění v kanále</vt:lpstr>
      <vt:lpstr>Mezní vrstva</vt:lpstr>
      <vt:lpstr>Mezní vrstva</vt:lpstr>
      <vt:lpstr>Mezní vrstva</vt:lpstr>
    </vt:vector>
  </TitlesOfParts>
  <Company>ÚT AV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Coherence analysis of turbulent signals</dc:title>
  <dc:creator>Václav Uruba</dc:creator>
  <cp:lastModifiedBy>Václav Uruba</cp:lastModifiedBy>
  <cp:revision>564</cp:revision>
  <dcterms:created xsi:type="dcterms:W3CDTF">2005-02-05T15:57:16Z</dcterms:created>
  <dcterms:modified xsi:type="dcterms:W3CDTF">2023-02-14T08:03:05Z</dcterms:modified>
</cp:coreProperties>
</file>