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39.xml" ContentType="application/vnd.openxmlformats-officedocument.presentationml.notesSlide+xml"/>
  <Override PartName="/ppt/notesSlides/notesSlide286.xml" ContentType="application/vnd.openxmlformats-officedocument.presentationml.notesSlide+xml"/>
  <Override PartName="/ppt/notesSlides/notesSlide302.xml" ContentType="application/vnd.openxmlformats-officedocument.presentationml.notes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Override PartName="/ppt/notesSlides/notesSlide264.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242.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notesSlides/notesSlide220.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Default Extension="png" ContentType="image/png"/>
  <Override PartName="/ppt/notesSlides/notesSlide79.xml" ContentType="application/vnd.openxmlformats-officedocument.presentationml.notesSlide+xml"/>
  <Override PartName="/ppt/notesSlides/notesSlide258.xml" ContentType="application/vnd.openxmlformats-officedocument.presentationml.notes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Default Extension="emf" ContentType="image/x-emf"/>
  <Override PartName="/ppt/notesSlides/notesSlide236.xml" ContentType="application/vnd.openxmlformats-officedocument.presentationml.notesSlide+xml"/>
  <Override PartName="/ppt/notesSlides/notesSlide283.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notesSlides/notesSlide261.xml" ContentType="application/vnd.openxmlformats-officedocument.presentationml.notes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slides/slide278.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notesSlides/notesSlide299.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277.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Layouts/slideLayout15.xml" ContentType="application/vnd.openxmlformats-officedocument.presentationml.slideLayout+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notesSlides/notesSlide255.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notesSlides/notesSlide233.xml" ContentType="application/vnd.openxmlformats-officedocument.presentationml.notesSlide+xml"/>
  <Override PartName="/ppt/notesSlides/notesSlide280.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297.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notesSlides/notesSlide249.xml" ContentType="application/vnd.openxmlformats-officedocument.presentationml.notesSlide+xml"/>
  <Override PartName="/ppt/notesSlides/notesSlide296.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227.xml" ContentType="application/vnd.openxmlformats-officedocument.presentationml.notesSlide+xml"/>
  <Override PartName="/ppt/notesSlides/notesSlide27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notesSlides/notesSlide252.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89.xml" ContentType="application/vnd.openxmlformats-officedocument.presentationml.notes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123.xml" ContentType="application/vnd.openxmlformats-officedocument.presentationml.notesSlide+xml"/>
  <Override PartName="/ppt/notesSlides/notesSlide170.xml" ContentType="application/vnd.openxmlformats-officedocument.presentationml.notesSlide+xml"/>
  <Override PartName="/ppt/notesSlides/notesSlide268.xml" ContentType="application/vnd.openxmlformats-officedocument.presentationml.notes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246.xml" ContentType="application/vnd.openxmlformats-officedocument.presentationml.notesSlide+xml"/>
  <Override PartName="/ppt/notesSlides/notesSlide293.xml" ContentType="application/vnd.openxmlformats-officedocument.presentationml.notesSlide+xml"/>
  <Override PartName="/ppt/slides/slide225.xml" ContentType="application/vnd.openxmlformats-officedocument.presentationml.slide+xml"/>
  <Override PartName="/ppt/slides/slide272.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224.xml" ContentType="application/vnd.openxmlformats-officedocument.presentationml.notesSlide+xml"/>
  <Override PartName="/ppt/notesSlides/notesSlide271.xml" ContentType="application/vnd.openxmlformats-officedocument.presentationml.notes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304.xml" ContentType="application/vnd.openxmlformats-officedocument.presentationml.slide+xml"/>
  <Override PartName="/ppt/slides/slide143.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notesSlides/notesSlide117.xml" ContentType="application/vnd.openxmlformats-officedocument.presentationml.notesSlide+xml"/>
  <Override PartName="/ppt/notesSlides/notesSlide164.xml" ContentType="application/vnd.openxmlformats-officedocument.presentationml.notesSlide+xml"/>
  <Override PartName="/ppt/notesSlides/notesSlide303.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142.xml" ContentType="application/vnd.openxmlformats-officedocument.presentationml.notesSlide+xml"/>
  <Default Extension="bin" ContentType="application/vnd.openxmlformats-officedocument.oleObject"/>
  <Override PartName="/ppt/notesSlides/notesSlide287.xml" ContentType="application/vnd.openxmlformats-officedocument.presentationml.notesSlide+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slides/slide266.xml" ContentType="application/vnd.openxmlformats-officedocument.presentationml.slide+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218.xml" ContentType="application/vnd.openxmlformats-officedocument.presentationml.notesSlide+xml"/>
  <Override PartName="/ppt/notesSlides/notesSlide265.xml" ContentType="application/vnd.openxmlformats-officedocument.presentationml.notesSlide+xml"/>
  <Override PartName="/ppt/slides/slide1.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64.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243.xml" ContentType="application/vnd.openxmlformats-officedocument.presentationml.notesSlide+xml"/>
  <Override PartName="/ppt/notesSlides/notesSlide290.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notesSlides/notesSlide221.xml" ContentType="application/vnd.openxmlformats-officedocument.presentationml.notesSlide+xml"/>
  <Override PartName="/ppt/notesSlides/notesSlide23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158.xml" ContentType="application/vnd.openxmlformats-officedocument.presentationml.notesSlide+xml"/>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notesSlides/notesSlide248.xml" ContentType="application/vnd.openxmlformats-officedocument.presentationml.notesSlide+xml"/>
  <Override PartName="/ppt/notesSlides/notesSlide25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notesSlides/notesSlide237.xml" ContentType="application/vnd.openxmlformats-officedocument.presentationml.notesSlide+xml"/>
  <Override PartName="/ppt/notesSlides/notesSlide284.xml" ContentType="application/vnd.openxmlformats-officedocument.presentationml.notesSlide+xml"/>
  <Override PartName="/ppt/notesSlides/notesSlide295.xml" ContentType="application/vnd.openxmlformats-officedocument.presentationml.notesSlide+xml"/>
  <Override PartName="/ppt/notesSlides/notesSlide30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xls" ContentType="application/vnd.ms-excel"/>
  <Override PartName="/ppt/notesSlides/notesSlide226.xml" ContentType="application/vnd.openxmlformats-officedocument.presentationml.notesSlide+xml"/>
  <Override PartName="/ppt/notesSlides/notesSlide27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notesSlides/notesSlide26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notesSlides/notesSlide240.xml" ContentType="application/vnd.openxmlformats-officedocument.presentationml.notesSlide+xml"/>
  <Override PartName="/ppt/notesSlides/notesSlide25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notesSlides/notesSlide305.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notesSlides/notesSlide28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notesSlides/notesSlide267.xml" ContentType="application/vnd.openxmlformats-officedocument.presentationml.notesSlide+xml"/>
  <Override PartName="/ppt/notesSlides/notesSlide27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notesSlides/notesSlide209.xml" ContentType="application/vnd.openxmlformats-officedocument.presentationml.notesSlide+xml"/>
  <Override PartName="/ppt/notesSlides/notesSlide256.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Layouts/slideLayout16.xml" ContentType="application/vnd.openxmlformats-officedocument.presentationml.slideLayout+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Default Extension="jpeg" ContentType="image/jpeg"/>
  <Override PartName="/ppt/notesSlides/notesSlide245.xml" ContentType="application/vnd.openxmlformats-officedocument.presentationml.notesSlide+xml"/>
  <Override PartName="/ppt/notesSlides/notesSlide292.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notesSlides/notesSlide234.xml" ContentType="application/vnd.openxmlformats-officedocument.presentationml.notesSlide+xml"/>
  <Override PartName="/ppt/notesSlides/notesSlide270.xml" ContentType="application/vnd.openxmlformats-officedocument.presentationml.notesSlide+xml"/>
  <Override PartName="/ppt/notesSlides/notesSlide28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notesSlides/notesSlide297.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notesSlides/notesSlide275.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206.xml" ContentType="application/vnd.openxmlformats-officedocument.presentationml.notesSlide+xml"/>
  <Override PartName="/ppt/notesSlides/notesSlide25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269.xml" ContentType="application/vnd.openxmlformats-officedocument.presentationml.notes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notesSlides/notesSlide247.xml" ContentType="application/vnd.openxmlformats-officedocument.presentationml.notesSlide+xml"/>
  <Override PartName="/ppt/notesSlides/notesSlide294.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ppt/notesSlides/notesSlide27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Override PartName="/ppt/notesSlides/notesSlide25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slides/slide30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notesSlides/notesSlide288.xml" ContentType="application/vnd.openxmlformats-officedocument.presentationml.notesSlide+xml"/>
  <Override PartName="/ppt/notesSlides/notesSlide304.xml" ContentType="application/vnd.openxmlformats-officedocument.presentationml.notes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notesSlides/notesSlide266.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244.xml" ContentType="application/vnd.openxmlformats-officedocument.presentationml.notesSlide+xml"/>
  <Override PartName="/ppt/notesSlides/notesSlide291.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notesSlides/notesSlide30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notesSlides/notesSlide140.xml" ContentType="application/vnd.openxmlformats-officedocument.presentationml.notesSlide+xml"/>
  <Override PartName="/ppt/notesSlides/notesSlide238.xml" ContentType="application/vnd.openxmlformats-officedocument.presentationml.notesSlide+xml"/>
  <Override PartName="/ppt/notesSlides/notesSlide285.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notesSlides/notesSlide263.xml" ContentType="application/vnd.openxmlformats-officedocument.presentationml.notes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s/slide179.xml" ContentType="application/vnd.openxmlformats-officedocument.presentationml.slide+xml"/>
  <Override PartName="/ppt/notesSlides/notesSlide178.xml" ContentType="application/vnd.openxmlformats-officedocument.presentationml.notesSlide+xml"/>
  <Override PartName="/ppt/notesSlides/notesSlide24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notesSlides/notesSlide279.xml" ContentType="application/vnd.openxmlformats-officedocument.presentationml.notes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34.xml" ContentType="application/vnd.openxmlformats-officedocument.presentationml.notesSlide+xml"/>
  <Override PartName="/ppt/notesSlides/notesSlide181.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notesSlides/notesSlide112.xml" ContentType="application/vnd.openxmlformats-officedocument.presentationml.notesSlide+xml"/>
  <Override PartName="/ppt/notesSlides/notesSlide25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notesSlides/notesSlide235.xml" ContentType="application/vnd.openxmlformats-officedocument.presentationml.notesSlide+xml"/>
  <Override PartName="/ppt/notesSlides/notesSlide282.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21.xml" ContentType="application/vnd.openxmlformats-officedocument.presentationml.slide+xml"/>
  <Override PartName="/ppt/slides/slide198.xml" ContentType="application/vnd.openxmlformats-officedocument.presentationml.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notesSlides/notesSlide260.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299.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53.xml" ContentType="application/vnd.openxmlformats-officedocument.presentationml.notesSlide+xml"/>
  <Override PartName="/ppt/notesSlides/notesSlide298.xml" ContentType="application/vnd.openxmlformats-officedocument.presentationml.notes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notesSlides/notesSlide131.xml" ContentType="application/vnd.openxmlformats-officedocument.presentationml.notesSlide+xml"/>
  <Override PartName="/ppt/notesSlides/notesSlide229.xml" ContentType="application/vnd.openxmlformats-officedocument.presentationml.notesSlide+xml"/>
  <Override PartName="/ppt/notesSlides/notesSlide276.xml" ContentType="application/vnd.openxmlformats-officedocument.presentationml.notes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notesSlides/notesSlide28.xml" ContentType="application/vnd.openxmlformats-officedocument.presentationml.notesSlide+xml"/>
  <Override PartName="/ppt/notesSlides/notesSlide75.xml" ContentType="application/vnd.openxmlformats-officedocument.presentationml.notesSlide+xml"/>
  <Override PartName="/ppt/notesSlides/notesSlide207.xml" ContentType="application/vnd.openxmlformats-officedocument.presentationml.notesSlide+xml"/>
  <Override PartName="/ppt/notesSlides/notesSlide254.xml" ContentType="application/vnd.openxmlformats-officedocument.presentationml.notesSlide+xml"/>
  <Override PartName="/ppt/slides/slide233.xml" ContentType="application/vnd.openxmlformats-officedocument.presentationml.slide+xml"/>
  <Override PartName="/ppt/slides/slide280.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307"/>
  </p:notesMasterIdLst>
  <p:handoutMasterIdLst>
    <p:handoutMasterId r:id="rId308"/>
  </p:handoutMasterIdLst>
  <p:sldIdLst>
    <p:sldId id="572" r:id="rId2"/>
    <p:sldId id="351" r:id="rId3"/>
    <p:sldId id="573" r:id="rId4"/>
    <p:sldId id="574" r:id="rId5"/>
    <p:sldId id="575" r:id="rId6"/>
    <p:sldId id="576" r:id="rId7"/>
    <p:sldId id="577" r:id="rId8"/>
    <p:sldId id="578" r:id="rId9"/>
    <p:sldId id="579" r:id="rId10"/>
    <p:sldId id="580" r:id="rId11"/>
    <p:sldId id="581" r:id="rId12"/>
    <p:sldId id="582" r:id="rId13"/>
    <p:sldId id="583" r:id="rId14"/>
    <p:sldId id="584" r:id="rId15"/>
    <p:sldId id="585" r:id="rId16"/>
    <p:sldId id="586" r:id="rId17"/>
    <p:sldId id="587" r:id="rId18"/>
    <p:sldId id="637" r:id="rId19"/>
    <p:sldId id="638" r:id="rId20"/>
    <p:sldId id="639" r:id="rId21"/>
    <p:sldId id="640" r:id="rId22"/>
    <p:sldId id="588" r:id="rId23"/>
    <p:sldId id="589" r:id="rId24"/>
    <p:sldId id="590" r:id="rId25"/>
    <p:sldId id="591" r:id="rId26"/>
    <p:sldId id="592" r:id="rId27"/>
    <p:sldId id="593" r:id="rId28"/>
    <p:sldId id="594" r:id="rId29"/>
    <p:sldId id="595" r:id="rId30"/>
    <p:sldId id="596" r:id="rId31"/>
    <p:sldId id="597" r:id="rId32"/>
    <p:sldId id="598" r:id="rId33"/>
    <p:sldId id="599" r:id="rId34"/>
    <p:sldId id="600" r:id="rId35"/>
    <p:sldId id="601" r:id="rId36"/>
    <p:sldId id="602" r:id="rId37"/>
    <p:sldId id="603" r:id="rId38"/>
    <p:sldId id="604" r:id="rId39"/>
    <p:sldId id="605" r:id="rId40"/>
    <p:sldId id="606" r:id="rId41"/>
    <p:sldId id="607" r:id="rId42"/>
    <p:sldId id="608" r:id="rId43"/>
    <p:sldId id="609" r:id="rId44"/>
    <p:sldId id="610" r:id="rId45"/>
    <p:sldId id="611" r:id="rId46"/>
    <p:sldId id="612" r:id="rId47"/>
    <p:sldId id="613" r:id="rId48"/>
    <p:sldId id="614" r:id="rId49"/>
    <p:sldId id="615" r:id="rId50"/>
    <p:sldId id="616" r:id="rId51"/>
    <p:sldId id="617" r:id="rId52"/>
    <p:sldId id="618" r:id="rId53"/>
    <p:sldId id="619" r:id="rId54"/>
    <p:sldId id="620" r:id="rId55"/>
    <p:sldId id="621" r:id="rId56"/>
    <p:sldId id="622" r:id="rId57"/>
    <p:sldId id="623" r:id="rId58"/>
    <p:sldId id="624" r:id="rId59"/>
    <p:sldId id="625" r:id="rId60"/>
    <p:sldId id="626" r:id="rId61"/>
    <p:sldId id="627" r:id="rId62"/>
    <p:sldId id="628" r:id="rId63"/>
    <p:sldId id="629" r:id="rId64"/>
    <p:sldId id="630" r:id="rId65"/>
    <p:sldId id="631" r:id="rId66"/>
    <p:sldId id="632" r:id="rId67"/>
    <p:sldId id="633" r:id="rId68"/>
    <p:sldId id="634" r:id="rId69"/>
    <p:sldId id="635" r:id="rId70"/>
    <p:sldId id="636" r:id="rId71"/>
    <p:sldId id="641" r:id="rId72"/>
    <p:sldId id="459" r:id="rId73"/>
    <p:sldId id="460" r:id="rId74"/>
    <p:sldId id="461" r:id="rId75"/>
    <p:sldId id="462" r:id="rId76"/>
    <p:sldId id="463" r:id="rId77"/>
    <p:sldId id="464" r:id="rId78"/>
    <p:sldId id="465" r:id="rId79"/>
    <p:sldId id="466" r:id="rId80"/>
    <p:sldId id="467" r:id="rId81"/>
    <p:sldId id="468" r:id="rId82"/>
    <p:sldId id="469" r:id="rId83"/>
    <p:sldId id="470" r:id="rId84"/>
    <p:sldId id="471" r:id="rId85"/>
    <p:sldId id="472" r:id="rId86"/>
    <p:sldId id="473" r:id="rId87"/>
    <p:sldId id="474" r:id="rId88"/>
    <p:sldId id="475" r:id="rId89"/>
    <p:sldId id="476" r:id="rId90"/>
    <p:sldId id="477" r:id="rId91"/>
    <p:sldId id="478" r:id="rId92"/>
    <p:sldId id="479" r:id="rId93"/>
    <p:sldId id="480" r:id="rId94"/>
    <p:sldId id="481" r:id="rId95"/>
    <p:sldId id="482" r:id="rId96"/>
    <p:sldId id="483" r:id="rId97"/>
    <p:sldId id="484" r:id="rId98"/>
    <p:sldId id="485" r:id="rId99"/>
    <p:sldId id="486" r:id="rId100"/>
    <p:sldId id="487" r:id="rId101"/>
    <p:sldId id="488" r:id="rId102"/>
    <p:sldId id="489" r:id="rId103"/>
    <p:sldId id="490" r:id="rId104"/>
    <p:sldId id="491" r:id="rId105"/>
    <p:sldId id="492" r:id="rId106"/>
    <p:sldId id="493" r:id="rId107"/>
    <p:sldId id="494" r:id="rId108"/>
    <p:sldId id="495" r:id="rId109"/>
    <p:sldId id="496" r:id="rId110"/>
    <p:sldId id="497" r:id="rId111"/>
    <p:sldId id="498" r:id="rId112"/>
    <p:sldId id="499" r:id="rId113"/>
    <p:sldId id="500" r:id="rId114"/>
    <p:sldId id="501" r:id="rId115"/>
    <p:sldId id="502" r:id="rId116"/>
    <p:sldId id="503" r:id="rId117"/>
    <p:sldId id="504" r:id="rId118"/>
    <p:sldId id="505" r:id="rId119"/>
    <p:sldId id="506" r:id="rId120"/>
    <p:sldId id="507" r:id="rId121"/>
    <p:sldId id="508" r:id="rId122"/>
    <p:sldId id="509" r:id="rId123"/>
    <p:sldId id="510" r:id="rId124"/>
    <p:sldId id="511" r:id="rId125"/>
    <p:sldId id="512" r:id="rId126"/>
    <p:sldId id="513" r:id="rId127"/>
    <p:sldId id="514" r:id="rId128"/>
    <p:sldId id="515" r:id="rId129"/>
    <p:sldId id="516" r:id="rId130"/>
    <p:sldId id="517" r:id="rId131"/>
    <p:sldId id="518" r:id="rId132"/>
    <p:sldId id="519" r:id="rId133"/>
    <p:sldId id="520" r:id="rId134"/>
    <p:sldId id="521" r:id="rId135"/>
    <p:sldId id="522" r:id="rId136"/>
    <p:sldId id="523" r:id="rId137"/>
    <p:sldId id="524" r:id="rId138"/>
    <p:sldId id="525" r:id="rId139"/>
    <p:sldId id="526" r:id="rId140"/>
    <p:sldId id="527" r:id="rId141"/>
    <p:sldId id="528" r:id="rId142"/>
    <p:sldId id="529" r:id="rId143"/>
    <p:sldId id="642" r:id="rId144"/>
    <p:sldId id="643" r:id="rId145"/>
    <p:sldId id="644" r:id="rId146"/>
    <p:sldId id="645" r:id="rId147"/>
    <p:sldId id="646" r:id="rId148"/>
    <p:sldId id="647" r:id="rId149"/>
    <p:sldId id="648" r:id="rId150"/>
    <p:sldId id="649" r:id="rId151"/>
    <p:sldId id="650" r:id="rId152"/>
    <p:sldId id="651" r:id="rId153"/>
    <p:sldId id="652" r:id="rId154"/>
    <p:sldId id="653" r:id="rId155"/>
    <p:sldId id="654" r:id="rId156"/>
    <p:sldId id="655" r:id="rId157"/>
    <p:sldId id="656" r:id="rId158"/>
    <p:sldId id="657" r:id="rId159"/>
    <p:sldId id="658" r:id="rId160"/>
    <p:sldId id="659" r:id="rId161"/>
    <p:sldId id="660" r:id="rId162"/>
    <p:sldId id="661" r:id="rId163"/>
    <p:sldId id="662" r:id="rId164"/>
    <p:sldId id="663" r:id="rId165"/>
    <p:sldId id="664" r:id="rId166"/>
    <p:sldId id="665" r:id="rId167"/>
    <p:sldId id="666" r:id="rId168"/>
    <p:sldId id="667" r:id="rId169"/>
    <p:sldId id="668" r:id="rId170"/>
    <p:sldId id="669" r:id="rId171"/>
    <p:sldId id="670" r:id="rId172"/>
    <p:sldId id="671" r:id="rId173"/>
    <p:sldId id="672" r:id="rId174"/>
    <p:sldId id="673" r:id="rId175"/>
    <p:sldId id="674" r:id="rId176"/>
    <p:sldId id="675" r:id="rId177"/>
    <p:sldId id="676" r:id="rId178"/>
    <p:sldId id="677" r:id="rId179"/>
    <p:sldId id="678" r:id="rId180"/>
    <p:sldId id="679" r:id="rId181"/>
    <p:sldId id="680" r:id="rId182"/>
    <p:sldId id="681" r:id="rId183"/>
    <p:sldId id="880" r:id="rId184"/>
    <p:sldId id="881" r:id="rId185"/>
    <p:sldId id="882" r:id="rId186"/>
    <p:sldId id="883" r:id="rId187"/>
    <p:sldId id="884" r:id="rId188"/>
    <p:sldId id="885" r:id="rId189"/>
    <p:sldId id="696" r:id="rId190"/>
    <p:sldId id="697" r:id="rId191"/>
    <p:sldId id="698" r:id="rId192"/>
    <p:sldId id="699" r:id="rId193"/>
    <p:sldId id="700" r:id="rId194"/>
    <p:sldId id="701" r:id="rId195"/>
    <p:sldId id="702" r:id="rId196"/>
    <p:sldId id="703" r:id="rId197"/>
    <p:sldId id="704" r:id="rId198"/>
    <p:sldId id="705" r:id="rId199"/>
    <p:sldId id="706" r:id="rId200"/>
    <p:sldId id="707" r:id="rId201"/>
    <p:sldId id="708" r:id="rId202"/>
    <p:sldId id="709" r:id="rId203"/>
    <p:sldId id="710" r:id="rId204"/>
    <p:sldId id="711" r:id="rId205"/>
    <p:sldId id="712" r:id="rId206"/>
    <p:sldId id="713" r:id="rId207"/>
    <p:sldId id="714" r:id="rId208"/>
    <p:sldId id="715" r:id="rId209"/>
    <p:sldId id="716" r:id="rId210"/>
    <p:sldId id="717" r:id="rId211"/>
    <p:sldId id="718" r:id="rId212"/>
    <p:sldId id="719" r:id="rId213"/>
    <p:sldId id="720" r:id="rId214"/>
    <p:sldId id="721" r:id="rId215"/>
    <p:sldId id="722" r:id="rId216"/>
    <p:sldId id="723" r:id="rId217"/>
    <p:sldId id="724" r:id="rId218"/>
    <p:sldId id="725" r:id="rId219"/>
    <p:sldId id="784" r:id="rId220"/>
    <p:sldId id="785" r:id="rId221"/>
    <p:sldId id="786" r:id="rId222"/>
    <p:sldId id="787" r:id="rId223"/>
    <p:sldId id="788" r:id="rId224"/>
    <p:sldId id="790" r:id="rId225"/>
    <p:sldId id="791" r:id="rId226"/>
    <p:sldId id="792" r:id="rId227"/>
    <p:sldId id="793" r:id="rId228"/>
    <p:sldId id="794" r:id="rId229"/>
    <p:sldId id="795" r:id="rId230"/>
    <p:sldId id="796" r:id="rId231"/>
    <p:sldId id="797" r:id="rId232"/>
    <p:sldId id="798" r:id="rId233"/>
    <p:sldId id="799" r:id="rId234"/>
    <p:sldId id="800" r:id="rId235"/>
    <p:sldId id="801" r:id="rId236"/>
    <p:sldId id="802" r:id="rId237"/>
    <p:sldId id="803" r:id="rId238"/>
    <p:sldId id="804" r:id="rId239"/>
    <p:sldId id="805" r:id="rId240"/>
    <p:sldId id="806" r:id="rId241"/>
    <p:sldId id="807" r:id="rId242"/>
    <p:sldId id="808" r:id="rId243"/>
    <p:sldId id="809" r:id="rId244"/>
    <p:sldId id="810" r:id="rId245"/>
    <p:sldId id="811" r:id="rId246"/>
    <p:sldId id="812" r:id="rId247"/>
    <p:sldId id="813" r:id="rId248"/>
    <p:sldId id="814" r:id="rId249"/>
    <p:sldId id="815" r:id="rId250"/>
    <p:sldId id="816" r:id="rId251"/>
    <p:sldId id="817" r:id="rId252"/>
    <p:sldId id="818" r:id="rId253"/>
    <p:sldId id="819" r:id="rId254"/>
    <p:sldId id="820" r:id="rId255"/>
    <p:sldId id="821" r:id="rId256"/>
    <p:sldId id="822" r:id="rId257"/>
    <p:sldId id="823" r:id="rId258"/>
    <p:sldId id="824" r:id="rId259"/>
    <p:sldId id="825" r:id="rId260"/>
    <p:sldId id="826" r:id="rId261"/>
    <p:sldId id="827" r:id="rId262"/>
    <p:sldId id="828" r:id="rId263"/>
    <p:sldId id="829" r:id="rId264"/>
    <p:sldId id="830" r:id="rId265"/>
    <p:sldId id="831" r:id="rId266"/>
    <p:sldId id="832" r:id="rId267"/>
    <p:sldId id="833" r:id="rId268"/>
    <p:sldId id="834" r:id="rId269"/>
    <p:sldId id="835" r:id="rId270"/>
    <p:sldId id="836" r:id="rId271"/>
    <p:sldId id="837" r:id="rId272"/>
    <p:sldId id="838" r:id="rId273"/>
    <p:sldId id="839" r:id="rId274"/>
    <p:sldId id="840" r:id="rId275"/>
    <p:sldId id="841" r:id="rId276"/>
    <p:sldId id="842" r:id="rId277"/>
    <p:sldId id="843" r:id="rId278"/>
    <p:sldId id="844" r:id="rId279"/>
    <p:sldId id="845" r:id="rId280"/>
    <p:sldId id="846" r:id="rId281"/>
    <p:sldId id="847" r:id="rId282"/>
    <p:sldId id="848" r:id="rId283"/>
    <p:sldId id="855" r:id="rId284"/>
    <p:sldId id="856" r:id="rId285"/>
    <p:sldId id="857" r:id="rId286"/>
    <p:sldId id="858" r:id="rId287"/>
    <p:sldId id="859" r:id="rId288"/>
    <p:sldId id="860" r:id="rId289"/>
    <p:sldId id="861" r:id="rId290"/>
    <p:sldId id="862" r:id="rId291"/>
    <p:sldId id="863" r:id="rId292"/>
    <p:sldId id="864" r:id="rId293"/>
    <p:sldId id="865" r:id="rId294"/>
    <p:sldId id="866" r:id="rId295"/>
    <p:sldId id="887" r:id="rId296"/>
    <p:sldId id="867" r:id="rId297"/>
    <p:sldId id="868" r:id="rId298"/>
    <p:sldId id="869" r:id="rId299"/>
    <p:sldId id="870" r:id="rId300"/>
    <p:sldId id="871" r:id="rId301"/>
    <p:sldId id="872" r:id="rId302"/>
    <p:sldId id="873" r:id="rId303"/>
    <p:sldId id="886" r:id="rId304"/>
    <p:sldId id="879" r:id="rId305"/>
    <p:sldId id="888" r:id="rId306"/>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660"/>
  </p:normalViewPr>
  <p:slideViewPr>
    <p:cSldViewPr>
      <p:cViewPr varScale="1">
        <p:scale>
          <a:sx n="102" d="100"/>
          <a:sy n="102" d="100"/>
        </p:scale>
        <p:origin x="-124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312"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handoutMaster" Target="handoutMasters/handout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viewProps" Target="viewProps.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theme" Target="theme/theme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7906" name="Rectangle 2"/>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5533" tIns="47767" rIns="95533" bIns="47767" numCol="1" anchor="t" anchorCtr="0" compatLnSpc="1">
            <a:prstTxWarp prst="textNoShape">
              <a:avLst/>
            </a:prstTxWarp>
          </a:bodyPr>
          <a:lstStyle>
            <a:lvl1pPr defTabSz="955675">
              <a:defRPr sz="1300">
                <a:latin typeface="Arial" charset="0"/>
              </a:defRPr>
            </a:lvl1pPr>
          </a:lstStyle>
          <a:p>
            <a:pPr>
              <a:defRPr/>
            </a:pPr>
            <a:endParaRPr lang="cs-CZ"/>
          </a:p>
        </p:txBody>
      </p:sp>
      <p:sp>
        <p:nvSpPr>
          <p:cNvPr id="507907" name="Rectangle 3"/>
          <p:cNvSpPr>
            <a:spLocks noGrp="1" noChangeArrowheads="1"/>
          </p:cNvSpPr>
          <p:nvPr>
            <p:ph type="dt" sz="quarter" idx="1"/>
          </p:nvPr>
        </p:nvSpPr>
        <p:spPr bwMode="auto">
          <a:xfrm>
            <a:off x="4022725" y="0"/>
            <a:ext cx="3074988" cy="512763"/>
          </a:xfrm>
          <a:prstGeom prst="rect">
            <a:avLst/>
          </a:prstGeom>
          <a:noFill/>
          <a:ln w="9525">
            <a:noFill/>
            <a:miter lim="800000"/>
            <a:headEnd/>
            <a:tailEnd/>
          </a:ln>
          <a:effectLst/>
        </p:spPr>
        <p:txBody>
          <a:bodyPr vert="horz" wrap="square" lIns="95533" tIns="47767" rIns="95533" bIns="47767" numCol="1" anchor="t" anchorCtr="0" compatLnSpc="1">
            <a:prstTxWarp prst="textNoShape">
              <a:avLst/>
            </a:prstTxWarp>
          </a:bodyPr>
          <a:lstStyle>
            <a:lvl1pPr algn="r" defTabSz="955675">
              <a:defRPr sz="1300">
                <a:latin typeface="Arial" charset="0"/>
              </a:defRPr>
            </a:lvl1pPr>
          </a:lstStyle>
          <a:p>
            <a:pPr>
              <a:defRPr/>
            </a:pPr>
            <a:endParaRPr lang="cs-CZ"/>
          </a:p>
        </p:txBody>
      </p:sp>
      <p:sp>
        <p:nvSpPr>
          <p:cNvPr id="507908" name="Rectangle 4"/>
          <p:cNvSpPr>
            <a:spLocks noGrp="1" noChangeArrowheads="1"/>
          </p:cNvSpPr>
          <p:nvPr>
            <p:ph type="ftr" sz="quarter" idx="2"/>
          </p:nvPr>
        </p:nvSpPr>
        <p:spPr bwMode="auto">
          <a:xfrm>
            <a:off x="0" y="9720263"/>
            <a:ext cx="3074988" cy="512762"/>
          </a:xfrm>
          <a:prstGeom prst="rect">
            <a:avLst/>
          </a:prstGeom>
          <a:noFill/>
          <a:ln w="9525">
            <a:noFill/>
            <a:miter lim="800000"/>
            <a:headEnd/>
            <a:tailEnd/>
          </a:ln>
          <a:effectLst/>
        </p:spPr>
        <p:txBody>
          <a:bodyPr vert="horz" wrap="square" lIns="95533" tIns="47767" rIns="95533" bIns="47767" numCol="1" anchor="b" anchorCtr="0" compatLnSpc="1">
            <a:prstTxWarp prst="textNoShape">
              <a:avLst/>
            </a:prstTxWarp>
          </a:bodyPr>
          <a:lstStyle>
            <a:lvl1pPr defTabSz="955675">
              <a:defRPr sz="1300">
                <a:latin typeface="Arial" charset="0"/>
              </a:defRPr>
            </a:lvl1pPr>
          </a:lstStyle>
          <a:p>
            <a:pPr>
              <a:defRPr/>
            </a:pPr>
            <a:endParaRPr lang="cs-CZ"/>
          </a:p>
        </p:txBody>
      </p:sp>
      <p:sp>
        <p:nvSpPr>
          <p:cNvPr id="507909" name="Rectangle 5"/>
          <p:cNvSpPr>
            <a:spLocks noGrp="1" noChangeArrowheads="1"/>
          </p:cNvSpPr>
          <p:nvPr>
            <p:ph type="sldNum" sz="quarter" idx="3"/>
          </p:nvPr>
        </p:nvSpPr>
        <p:spPr bwMode="auto">
          <a:xfrm>
            <a:off x="4022725" y="9720263"/>
            <a:ext cx="3074988" cy="512762"/>
          </a:xfrm>
          <a:prstGeom prst="rect">
            <a:avLst/>
          </a:prstGeom>
          <a:noFill/>
          <a:ln w="9525">
            <a:noFill/>
            <a:miter lim="800000"/>
            <a:headEnd/>
            <a:tailEnd/>
          </a:ln>
          <a:effectLst/>
        </p:spPr>
        <p:txBody>
          <a:bodyPr vert="horz" wrap="square" lIns="95533" tIns="47767" rIns="95533" bIns="47767" numCol="1" anchor="b" anchorCtr="0" compatLnSpc="1">
            <a:prstTxWarp prst="textNoShape">
              <a:avLst/>
            </a:prstTxWarp>
          </a:bodyPr>
          <a:lstStyle>
            <a:lvl1pPr algn="r" defTabSz="955675">
              <a:defRPr sz="1300">
                <a:latin typeface="Arial" charset="0"/>
              </a:defRPr>
            </a:lvl1pPr>
          </a:lstStyle>
          <a:p>
            <a:pPr>
              <a:defRPr/>
            </a:pPr>
            <a:fld id="{89699777-E090-4080-9C1B-09580D57B015}" type="slidenum">
              <a:rPr lang="cs-CZ"/>
              <a:pPr>
                <a:defRPr/>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9954" name="Rectangle 2"/>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5533" tIns="47767" rIns="95533" bIns="47767" numCol="1" anchor="t" anchorCtr="0" compatLnSpc="1">
            <a:prstTxWarp prst="textNoShape">
              <a:avLst/>
            </a:prstTxWarp>
          </a:bodyPr>
          <a:lstStyle>
            <a:lvl1pPr defTabSz="955675">
              <a:defRPr sz="1300">
                <a:latin typeface="Arial" charset="0"/>
              </a:defRPr>
            </a:lvl1pPr>
          </a:lstStyle>
          <a:p>
            <a:pPr>
              <a:defRPr/>
            </a:pPr>
            <a:endParaRPr lang="cs-CZ"/>
          </a:p>
        </p:txBody>
      </p:sp>
      <p:sp>
        <p:nvSpPr>
          <p:cNvPr id="509955" name="Rectangle 3"/>
          <p:cNvSpPr>
            <a:spLocks noGrp="1" noChangeArrowheads="1"/>
          </p:cNvSpPr>
          <p:nvPr>
            <p:ph type="dt" idx="1"/>
          </p:nvPr>
        </p:nvSpPr>
        <p:spPr bwMode="auto">
          <a:xfrm>
            <a:off x="4022725" y="0"/>
            <a:ext cx="3074988" cy="512763"/>
          </a:xfrm>
          <a:prstGeom prst="rect">
            <a:avLst/>
          </a:prstGeom>
          <a:noFill/>
          <a:ln w="9525">
            <a:noFill/>
            <a:miter lim="800000"/>
            <a:headEnd/>
            <a:tailEnd/>
          </a:ln>
          <a:effectLst/>
        </p:spPr>
        <p:txBody>
          <a:bodyPr vert="horz" wrap="square" lIns="95533" tIns="47767" rIns="95533" bIns="47767" numCol="1" anchor="t" anchorCtr="0" compatLnSpc="1">
            <a:prstTxWarp prst="textNoShape">
              <a:avLst/>
            </a:prstTxWarp>
          </a:bodyPr>
          <a:lstStyle>
            <a:lvl1pPr algn="r" defTabSz="955675">
              <a:defRPr sz="1300">
                <a:latin typeface="Arial" charset="0"/>
              </a:defRPr>
            </a:lvl1pPr>
          </a:lstStyle>
          <a:p>
            <a:pPr>
              <a:defRPr/>
            </a:pPr>
            <a:endParaRPr lang="cs-CZ"/>
          </a:p>
        </p:txBody>
      </p:sp>
      <p:sp>
        <p:nvSpPr>
          <p:cNvPr id="43012"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50995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5533" tIns="47767" rIns="95533" bIns="47767"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509958" name="Rectangle 6"/>
          <p:cNvSpPr>
            <a:spLocks noGrp="1" noChangeArrowheads="1"/>
          </p:cNvSpPr>
          <p:nvPr>
            <p:ph type="ftr" sz="quarter" idx="4"/>
          </p:nvPr>
        </p:nvSpPr>
        <p:spPr bwMode="auto">
          <a:xfrm>
            <a:off x="0" y="9720263"/>
            <a:ext cx="3074988" cy="512762"/>
          </a:xfrm>
          <a:prstGeom prst="rect">
            <a:avLst/>
          </a:prstGeom>
          <a:noFill/>
          <a:ln w="9525">
            <a:noFill/>
            <a:miter lim="800000"/>
            <a:headEnd/>
            <a:tailEnd/>
          </a:ln>
          <a:effectLst/>
        </p:spPr>
        <p:txBody>
          <a:bodyPr vert="horz" wrap="square" lIns="95533" tIns="47767" rIns="95533" bIns="47767" numCol="1" anchor="b" anchorCtr="0" compatLnSpc="1">
            <a:prstTxWarp prst="textNoShape">
              <a:avLst/>
            </a:prstTxWarp>
          </a:bodyPr>
          <a:lstStyle>
            <a:lvl1pPr defTabSz="955675">
              <a:defRPr sz="1300">
                <a:latin typeface="Arial" charset="0"/>
              </a:defRPr>
            </a:lvl1pPr>
          </a:lstStyle>
          <a:p>
            <a:pPr>
              <a:defRPr/>
            </a:pPr>
            <a:endParaRPr lang="cs-CZ"/>
          </a:p>
        </p:txBody>
      </p:sp>
      <p:sp>
        <p:nvSpPr>
          <p:cNvPr id="509959" name="Rectangle 7"/>
          <p:cNvSpPr>
            <a:spLocks noGrp="1" noChangeArrowheads="1"/>
          </p:cNvSpPr>
          <p:nvPr>
            <p:ph type="sldNum" sz="quarter" idx="5"/>
          </p:nvPr>
        </p:nvSpPr>
        <p:spPr bwMode="auto">
          <a:xfrm>
            <a:off x="4022725" y="9720263"/>
            <a:ext cx="3074988" cy="512762"/>
          </a:xfrm>
          <a:prstGeom prst="rect">
            <a:avLst/>
          </a:prstGeom>
          <a:noFill/>
          <a:ln w="9525">
            <a:noFill/>
            <a:miter lim="800000"/>
            <a:headEnd/>
            <a:tailEnd/>
          </a:ln>
          <a:effectLst/>
        </p:spPr>
        <p:txBody>
          <a:bodyPr vert="horz" wrap="square" lIns="95533" tIns="47767" rIns="95533" bIns="47767" numCol="1" anchor="b" anchorCtr="0" compatLnSpc="1">
            <a:prstTxWarp prst="textNoShape">
              <a:avLst/>
            </a:prstTxWarp>
          </a:bodyPr>
          <a:lstStyle>
            <a:lvl1pPr algn="r" defTabSz="955675">
              <a:defRPr sz="1300">
                <a:latin typeface="Arial" charset="0"/>
              </a:defRPr>
            </a:lvl1pPr>
          </a:lstStyle>
          <a:p>
            <a:pPr>
              <a:defRPr/>
            </a:pPr>
            <a:fld id="{55BC2C05-0324-4791-983B-174C7F4A695C}"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D871729A-C29A-4398-A094-128C4B935949}" type="slidenum">
              <a:rPr lang="cs-CZ" smtClean="0"/>
              <a:pPr/>
              <a:t>1</a:t>
            </a:fld>
            <a:endParaRPr lang="cs-CZ"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16F7ECDE-092E-48BB-B639-9F279430AA48}" type="slidenum">
              <a:rPr lang="cs-CZ" smtClean="0"/>
              <a:pPr/>
              <a:t>10</a:t>
            </a:fld>
            <a:endParaRPr lang="cs-CZ"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80E19BD7-94EA-4B9E-A6EC-DEABA7ED966C}" type="slidenum">
              <a:rPr lang="cs-CZ" smtClean="0"/>
              <a:pPr/>
              <a:t>100</a:t>
            </a:fld>
            <a:endParaRPr lang="cs-CZ"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cs-CZ" smtClean="0"/>
              <a:t>V první poválečné fázi se na průmyslový V&amp;V pohlíželo jako na tvůrčí podnikání, které řídili ředitelé/vedoucí V&amp;V. Jejich hlavní finanční metrikou byl roční rozpočet (tento nástroj je v zásadním rozporu s hodnocením investice). Rozpočet byl určován orientačně – výdaje na V&amp;V jako procento z příjmů. Finanční operace vedení V&amp;V se omezovaly pouze na nákladové účetnictví a kontrolu rozpočtových nákladů. Vrcholový management mnoha společností (jemuž často chyběly osobní zkušenosti s V&amp;V) neměl ponětí o vztahu hodnoty k nákladům. </a:t>
            </a:r>
          </a:p>
          <a:p>
            <a:pPr eaLnBrk="1" hangingPunct="1"/>
            <a:r>
              <a:rPr lang="cs-CZ" smtClean="0"/>
              <a:t>Metoda DCF pracuje se známými ukazateli efektivnosti investice - čistou současnou hodnotou (NPV – součet diskontovaných peněžních toků v jednotlivých letech po dobu života projektu), vnitřním výnosovým procentem (IRR – je diskontní sazba, při které je čistá současná hodnota nulová), ukazatelem ziskovosti investovaného kapitálu (NPV – zisk z jedné koruny investovaných nákladů). Metoda DCF se osvědčila a stále se s úspěchem používá u investičních projektů, u nichž se vyskytuje jen málo nejistot a doba trvání se počítá na měsíce až několik málo let. Jak se však ukázalo v praxi, použití metody DCF vedlo k vyřazení z realizace mnoha dlouhodobých projektů V&amp;V, protože tyto modely penalizují projekty se značným podílem rizika (a taková je většina projektů V</a:t>
            </a:r>
            <a:r>
              <a:rPr lang="en-US" smtClean="0"/>
              <a:t>&amp;</a:t>
            </a:r>
            <a:r>
              <a:rPr lang="cs-CZ" smtClean="0"/>
              <a:t>V) a hodnotné projekty tak mohou být zamítnuty či zastaveny. To je v rozporu se skutečností, že mnoho ziskových inovací mělo dlouhé období zrodu. </a:t>
            </a:r>
          </a:p>
          <a:p>
            <a:pPr eaLnBrk="1" hangingPunct="1"/>
            <a:endParaRPr lang="cs-CZ"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BBDB9787-8A76-4626-B4B2-30A700365F8D}" type="slidenum">
              <a:rPr lang="cs-CZ" smtClean="0"/>
              <a:pPr/>
              <a:t>101</a:t>
            </a:fld>
            <a:endParaRPr lang="cs-CZ"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DC5D6E7-4D9E-44F4-A6D3-F9F44A1DE87E}" type="slidenum">
              <a:rPr lang="cs-CZ" smtClean="0"/>
              <a:pPr/>
              <a:t>102</a:t>
            </a:fld>
            <a:endParaRPr lang="cs-CZ"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cs-CZ" smtClean="0"/>
              <a:t>Slabou stránkou těchto metod je to, že neberou v úvahu typický průběh projektů V&amp;V, které obvykle probíhají v několika fázích oddělených branami, v nichž se rozhoduje o dalším pokračování nebo zastavení projektu. Model fází a bran je podrobně popsán v [Cooper 2005], jeho stručné shrnutí lze najít v [Vacek 2006]. Finanční modely vycházejí z toho, že při rozhodnutí o realizaci projektu jde o jednorázové a nevratné rozhodnutí. V projektech VaV však investice probíhají přírůstkovým způsobem. Na základě měnící se informace management rozhoduje o přidělení dalších zdrojů nebo zastavení projektu. </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334EFE11-CFF8-48AF-9459-2E75772B7FE3}" type="slidenum">
              <a:rPr lang="cs-CZ" smtClean="0"/>
              <a:pPr/>
              <a:t>103</a:t>
            </a:fld>
            <a:endParaRPr lang="cs-CZ"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cs-CZ" sz="1000" dirty="0" smtClean="0"/>
              <a:t>S myšlením na základě opcí přichází na scénu hledisko, že riziko může být zdrojem výhody a přijetí rizika by mělo být finančně odměněno. Toto mínění má vliv na literaturu o V&amp;V, která se stále více soustřeďuje na přístupy k riziku a na vývoj nástrojů k jeho odhadu.</a:t>
            </a:r>
          </a:p>
          <a:p>
            <a:pPr eaLnBrk="1" hangingPunct="1"/>
            <a:r>
              <a:rPr lang="cs-CZ" sz="1000" dirty="0" smtClean="0"/>
              <a:t>Finanční teorie rozšířila náš pohled na riziko rozlišením dvou druhů rizik, která působí ve zcela opačných směrech [</a:t>
            </a:r>
            <a:r>
              <a:rPr lang="cs-CZ" sz="1000" dirty="0" err="1" smtClean="0"/>
              <a:t>Boer</a:t>
            </a:r>
            <a:r>
              <a:rPr lang="cs-CZ" sz="1000" dirty="0" smtClean="0"/>
              <a:t> 2005]. První typ rizika je označen jako </a:t>
            </a:r>
            <a:r>
              <a:rPr lang="cs-CZ" sz="1000" i="1" dirty="0" smtClean="0"/>
              <a:t>specifický</a:t>
            </a:r>
            <a:r>
              <a:rPr lang="cs-CZ" sz="1000" dirty="0" smtClean="0"/>
              <a:t> (někdy se nazývá individuální riziko). Je to riziko specifické pro určitou situaci a je částečně pod kontrolou manažera (např. riziko požáru v kanceláři nebo neúspěch výzkumného projektu). Specifická rizika jsou </a:t>
            </a:r>
            <a:r>
              <a:rPr lang="cs-CZ" sz="1000" dirty="0" err="1" smtClean="0"/>
              <a:t>diverzifikovatelná</a:t>
            </a:r>
            <a:r>
              <a:rPr lang="cs-CZ" sz="1000" dirty="0" smtClean="0"/>
              <a:t>, například pro sdílení rizika požáru použijeme pojištění proti požáru, u výzkumných projektů udržujeme diverzifikované portfolio projektů. Také investoři mohou sdílet specifická rizika jednotlivých firem udržováním jejich diverzifikovaného portfolia. Z tohoto důvodu je ve financích axiomem, že trh není ochoten platit žádnou prémii za specifické riziko. Specifická rizika mohou být obvykle vyjádřena pomocí pravděpodobnosti. Konkurenční výhody můžeme dosáhnout lepším managementem specifického rizika.      </a:t>
            </a:r>
          </a:p>
          <a:p>
            <a:pPr eaLnBrk="1" hangingPunct="1"/>
            <a:r>
              <a:rPr lang="cs-CZ" sz="1000" dirty="0" smtClean="0"/>
              <a:t>Druhým typem rizika je </a:t>
            </a:r>
            <a:r>
              <a:rPr lang="cs-CZ" sz="1000" i="1" dirty="0" smtClean="0"/>
              <a:t>tržní</a:t>
            </a:r>
            <a:r>
              <a:rPr lang="cs-CZ" sz="1000" dirty="0" smtClean="0"/>
              <a:t> (nebo systematické) riziko, které - jakmile se projeví - nemůže být řízeno. Držení portfolia dluhopisů, akcií nebo zahraničních měn patří do tržního rizika. Tržní riziko není </a:t>
            </a:r>
            <a:r>
              <a:rPr lang="cs-CZ" sz="1000" dirty="0" err="1" smtClean="0"/>
              <a:t>diverzifikovatelné</a:t>
            </a:r>
            <a:r>
              <a:rPr lang="cs-CZ" sz="1000" dirty="0" smtClean="0"/>
              <a:t>. Farmaceutická společnost může dělat málo pro diverzifikaci tržního rizika, je-li částí sektoru zdravotní péče. Vystavení se tržnímu riziku zvyšuje náklady kapitálu a tak snižuje hodnotu. Pro opce je to naopak: vyšší tržní riziko zvyšuje hodnotu. Algoritmus jakým je </a:t>
            </a:r>
            <a:r>
              <a:rPr lang="cs-CZ" sz="1000" dirty="0" err="1" smtClean="0"/>
              <a:t>Black</a:t>
            </a:r>
            <a:r>
              <a:rPr lang="cs-CZ" sz="1000" dirty="0" smtClean="0"/>
              <a:t>-</a:t>
            </a:r>
            <a:r>
              <a:rPr lang="cs-CZ" sz="1000" dirty="0" err="1" smtClean="0"/>
              <a:t>Scholesovo</a:t>
            </a:r>
            <a:r>
              <a:rPr lang="cs-CZ" sz="1000" dirty="0" smtClean="0"/>
              <a:t> pravidlo umožňuje kvantifikaci opcí.</a:t>
            </a:r>
          </a:p>
          <a:p>
            <a:pPr eaLnBrk="1" hangingPunct="1"/>
            <a:r>
              <a:rPr lang="cs-CZ" sz="1000" dirty="0" smtClean="0"/>
              <a:t>Řešení reálných opcí poskytuje univerzální metodu hodnocení – je aplikovatelná jak na nejobyčejnější firmy „staré“ ekonomiky, tak i na nové, dravé internetové a jiné firmy. </a:t>
            </a:r>
          </a:p>
          <a:p>
            <a:pPr eaLnBrk="1" hangingPunct="1"/>
            <a:r>
              <a:rPr lang="cs-CZ" sz="1000" dirty="0" smtClean="0"/>
              <a:t>V další části se Vám pokusíme přiblížit tuto novou metodu hodnocení projektů </a:t>
            </a:r>
            <a:r>
              <a:rPr lang="cs-CZ" sz="1000" dirty="0" err="1" smtClean="0"/>
              <a:t>VaV</a:t>
            </a:r>
            <a:r>
              <a:rPr lang="cs-CZ" sz="1000" dirty="0" smtClean="0"/>
              <a:t> praktickou ukázkou.</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7A488429-7D93-49CC-B13F-5F0BC39F6527}" type="slidenum">
              <a:rPr lang="cs-CZ" smtClean="0"/>
              <a:pPr/>
              <a:t>104</a:t>
            </a:fld>
            <a:endParaRPr lang="cs-CZ"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94FA95F2-6E9E-4920-B3B8-CCCBBBA83C04}" type="slidenum">
              <a:rPr lang="cs-CZ" smtClean="0"/>
              <a:pPr/>
              <a:t>105</a:t>
            </a:fld>
            <a:endParaRPr lang="cs-CZ"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625D7307-6FA3-4A54-9F11-7B5C8165283E}" type="slidenum">
              <a:rPr lang="cs-CZ" smtClean="0"/>
              <a:pPr/>
              <a:t>106</a:t>
            </a:fld>
            <a:endParaRPr lang="cs-CZ"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62B6F727-C57A-4BE8-8718-9E30A585D09E}" type="slidenum">
              <a:rPr lang="cs-CZ" smtClean="0"/>
              <a:pPr/>
              <a:t>107</a:t>
            </a:fld>
            <a:endParaRPr lang="cs-CZ"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CA2CFFC6-B24A-4652-87BB-86412F4A35FD}" type="slidenum">
              <a:rPr lang="cs-CZ" smtClean="0"/>
              <a:pPr/>
              <a:t>108</a:t>
            </a:fld>
            <a:endParaRPr lang="cs-CZ"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6AC1B539-FB3A-440A-972C-E773026424C8}" type="slidenum">
              <a:rPr lang="cs-CZ" smtClean="0"/>
              <a:pPr/>
              <a:t>109</a:t>
            </a:fld>
            <a:endParaRPr lang="cs-CZ"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732774BC-BBB6-4698-B56F-C6FDB72FCC3E}" type="slidenum">
              <a:rPr lang="cs-CZ" smtClean="0"/>
              <a:pPr/>
              <a:t>11</a:t>
            </a:fld>
            <a:endParaRPr lang="cs-CZ"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F21D1A64-8397-47B8-8159-3C6A6ACD84AA}" type="slidenum">
              <a:rPr lang="cs-CZ" smtClean="0"/>
              <a:pPr/>
              <a:t>110</a:t>
            </a:fld>
            <a:endParaRPr lang="cs-CZ"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3271DF16-42AB-428B-ADFC-139FF76A7C55}" type="slidenum">
              <a:rPr lang="cs-CZ" smtClean="0"/>
              <a:pPr/>
              <a:t>111</a:t>
            </a:fld>
            <a:endParaRPr lang="cs-CZ"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5CE86637-CD17-47AA-BC37-5C6D38A9E41F}" type="slidenum">
              <a:rPr lang="cs-CZ" smtClean="0"/>
              <a:pPr/>
              <a:t>112</a:t>
            </a:fld>
            <a:endParaRPr lang="cs-CZ"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B645A162-9C4F-413D-877C-0CAC8E89A6F4}" type="slidenum">
              <a:rPr lang="cs-CZ" smtClean="0"/>
              <a:pPr/>
              <a:t>113</a:t>
            </a:fld>
            <a:endParaRPr lang="cs-CZ"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2C7F011A-DE2A-49DC-9781-5277671531FE}" type="slidenum">
              <a:rPr lang="cs-CZ" smtClean="0"/>
              <a:pPr/>
              <a:t>114</a:t>
            </a:fld>
            <a:endParaRPr lang="cs-CZ"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8D980D37-6314-44B3-A849-C0AB9A707F7E}" type="slidenum">
              <a:rPr lang="cs-CZ" smtClean="0"/>
              <a:pPr/>
              <a:t>115</a:t>
            </a:fld>
            <a:endParaRPr lang="cs-CZ"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Zástupný symbol pro obrázek snímku 1"/>
          <p:cNvSpPr>
            <a:spLocks noGrp="1" noRot="1" noChangeAspect="1" noTextEdit="1"/>
          </p:cNvSpPr>
          <p:nvPr>
            <p:ph type="sldImg"/>
          </p:nvPr>
        </p:nvSpPr>
        <p:spPr>
          <a:ln/>
        </p:spPr>
      </p:sp>
      <p:sp>
        <p:nvSpPr>
          <p:cNvPr id="140291" name="Zástupný symbol pro poznámky 2"/>
          <p:cNvSpPr>
            <a:spLocks noGrp="1"/>
          </p:cNvSpPr>
          <p:nvPr>
            <p:ph type="body" idx="1"/>
          </p:nvPr>
        </p:nvSpPr>
        <p:spPr>
          <a:noFill/>
          <a:ln/>
        </p:spPr>
        <p:txBody>
          <a:bodyPr/>
          <a:lstStyle/>
          <a:p>
            <a:endParaRPr lang="cs-CZ" smtClean="0"/>
          </a:p>
        </p:txBody>
      </p:sp>
      <p:sp>
        <p:nvSpPr>
          <p:cNvPr id="140292" name="Zástupný symbol pro číslo snímku 3"/>
          <p:cNvSpPr>
            <a:spLocks noGrp="1"/>
          </p:cNvSpPr>
          <p:nvPr>
            <p:ph type="sldNum" sz="quarter" idx="5"/>
          </p:nvPr>
        </p:nvSpPr>
        <p:spPr>
          <a:noFill/>
        </p:spPr>
        <p:txBody>
          <a:bodyPr/>
          <a:lstStyle/>
          <a:p>
            <a:fld id="{5E16F4A9-20BA-4820-A218-3CE845A54F8E}" type="slidenum">
              <a:rPr lang="cs-CZ" smtClean="0"/>
              <a:pPr/>
              <a:t>116</a:t>
            </a:fld>
            <a:endParaRPr lang="cs-CZ"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Zástupný symbol pro obrázek snímku 1"/>
          <p:cNvSpPr>
            <a:spLocks noGrp="1" noRot="1" noChangeAspect="1" noTextEdit="1"/>
          </p:cNvSpPr>
          <p:nvPr>
            <p:ph type="sldImg"/>
          </p:nvPr>
        </p:nvSpPr>
        <p:spPr>
          <a:ln/>
        </p:spPr>
      </p:sp>
      <p:sp>
        <p:nvSpPr>
          <p:cNvPr id="141315" name="Zástupný symbol pro poznámky 2"/>
          <p:cNvSpPr>
            <a:spLocks noGrp="1"/>
          </p:cNvSpPr>
          <p:nvPr>
            <p:ph type="body" idx="1"/>
          </p:nvPr>
        </p:nvSpPr>
        <p:spPr>
          <a:noFill/>
          <a:ln/>
        </p:spPr>
        <p:txBody>
          <a:bodyPr/>
          <a:lstStyle/>
          <a:p>
            <a:endParaRPr lang="cs-CZ" smtClean="0"/>
          </a:p>
        </p:txBody>
      </p:sp>
      <p:sp>
        <p:nvSpPr>
          <p:cNvPr id="141316" name="Zástupný symbol pro číslo snímku 3"/>
          <p:cNvSpPr>
            <a:spLocks noGrp="1"/>
          </p:cNvSpPr>
          <p:nvPr>
            <p:ph type="sldNum" sz="quarter" idx="5"/>
          </p:nvPr>
        </p:nvSpPr>
        <p:spPr>
          <a:noFill/>
        </p:spPr>
        <p:txBody>
          <a:bodyPr/>
          <a:lstStyle/>
          <a:p>
            <a:fld id="{8D9F980B-BE5F-4239-9754-8E4033692972}" type="slidenum">
              <a:rPr lang="cs-CZ" smtClean="0"/>
              <a:pPr/>
              <a:t>117</a:t>
            </a:fld>
            <a:endParaRPr lang="cs-CZ"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Zástupný symbol pro obrázek snímku 1"/>
          <p:cNvSpPr>
            <a:spLocks noGrp="1" noRot="1" noChangeAspect="1" noTextEdit="1"/>
          </p:cNvSpPr>
          <p:nvPr>
            <p:ph type="sldImg"/>
          </p:nvPr>
        </p:nvSpPr>
        <p:spPr>
          <a:ln/>
        </p:spPr>
      </p:sp>
      <p:sp>
        <p:nvSpPr>
          <p:cNvPr id="142339" name="Zástupný symbol pro poznámky 2"/>
          <p:cNvSpPr>
            <a:spLocks noGrp="1"/>
          </p:cNvSpPr>
          <p:nvPr>
            <p:ph type="body" idx="1"/>
          </p:nvPr>
        </p:nvSpPr>
        <p:spPr>
          <a:noFill/>
          <a:ln/>
        </p:spPr>
        <p:txBody>
          <a:bodyPr/>
          <a:lstStyle/>
          <a:p>
            <a:endParaRPr lang="cs-CZ" smtClean="0"/>
          </a:p>
        </p:txBody>
      </p:sp>
      <p:sp>
        <p:nvSpPr>
          <p:cNvPr id="142340" name="Zástupný symbol pro číslo snímku 3"/>
          <p:cNvSpPr>
            <a:spLocks noGrp="1"/>
          </p:cNvSpPr>
          <p:nvPr>
            <p:ph type="sldNum" sz="quarter" idx="5"/>
          </p:nvPr>
        </p:nvSpPr>
        <p:spPr>
          <a:noFill/>
        </p:spPr>
        <p:txBody>
          <a:bodyPr/>
          <a:lstStyle/>
          <a:p>
            <a:fld id="{966B06F4-59E7-4215-8456-700DD68CB7E8}" type="slidenum">
              <a:rPr lang="cs-CZ" smtClean="0"/>
              <a:pPr/>
              <a:t>118</a:t>
            </a:fld>
            <a:endParaRPr lang="cs-CZ"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Zástupný symbol pro obrázek snímku 1"/>
          <p:cNvSpPr>
            <a:spLocks noGrp="1" noRot="1" noChangeAspect="1" noTextEdit="1"/>
          </p:cNvSpPr>
          <p:nvPr>
            <p:ph type="sldImg"/>
          </p:nvPr>
        </p:nvSpPr>
        <p:spPr>
          <a:ln/>
        </p:spPr>
      </p:sp>
      <p:sp>
        <p:nvSpPr>
          <p:cNvPr id="143363" name="Zástupný symbol pro poznámky 2"/>
          <p:cNvSpPr>
            <a:spLocks noGrp="1"/>
          </p:cNvSpPr>
          <p:nvPr>
            <p:ph type="body" idx="1"/>
          </p:nvPr>
        </p:nvSpPr>
        <p:spPr>
          <a:noFill/>
          <a:ln/>
        </p:spPr>
        <p:txBody>
          <a:bodyPr/>
          <a:lstStyle/>
          <a:p>
            <a:endParaRPr lang="cs-CZ" smtClean="0"/>
          </a:p>
        </p:txBody>
      </p:sp>
      <p:sp>
        <p:nvSpPr>
          <p:cNvPr id="143364" name="Zástupný symbol pro číslo snímku 3"/>
          <p:cNvSpPr>
            <a:spLocks noGrp="1"/>
          </p:cNvSpPr>
          <p:nvPr>
            <p:ph type="sldNum" sz="quarter" idx="5"/>
          </p:nvPr>
        </p:nvSpPr>
        <p:spPr>
          <a:noFill/>
        </p:spPr>
        <p:txBody>
          <a:bodyPr/>
          <a:lstStyle/>
          <a:p>
            <a:fld id="{1B7D0804-78DA-4608-800A-16AB0176D316}" type="slidenum">
              <a:rPr lang="cs-CZ" smtClean="0"/>
              <a:pPr/>
              <a:t>119</a:t>
            </a:fld>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A55F8B68-E4EA-417A-B2CD-85D60C930FCE}" type="slidenum">
              <a:rPr lang="cs-CZ" smtClean="0"/>
              <a:pPr/>
              <a:t>12</a:t>
            </a:fld>
            <a:endParaRPr lang="cs-CZ"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Zástupný symbol pro obrázek snímku 1"/>
          <p:cNvSpPr>
            <a:spLocks noGrp="1" noRot="1" noChangeAspect="1" noTextEdit="1"/>
          </p:cNvSpPr>
          <p:nvPr>
            <p:ph type="sldImg"/>
          </p:nvPr>
        </p:nvSpPr>
        <p:spPr>
          <a:ln/>
        </p:spPr>
      </p:sp>
      <p:sp>
        <p:nvSpPr>
          <p:cNvPr id="144387" name="Zástupný symbol pro poznámky 2"/>
          <p:cNvSpPr>
            <a:spLocks noGrp="1"/>
          </p:cNvSpPr>
          <p:nvPr>
            <p:ph type="body" idx="1"/>
          </p:nvPr>
        </p:nvSpPr>
        <p:spPr>
          <a:noFill/>
          <a:ln/>
        </p:spPr>
        <p:txBody>
          <a:bodyPr/>
          <a:lstStyle/>
          <a:p>
            <a:endParaRPr lang="cs-CZ" smtClean="0"/>
          </a:p>
        </p:txBody>
      </p:sp>
      <p:sp>
        <p:nvSpPr>
          <p:cNvPr id="144388" name="Zástupný symbol pro číslo snímku 3"/>
          <p:cNvSpPr>
            <a:spLocks noGrp="1"/>
          </p:cNvSpPr>
          <p:nvPr>
            <p:ph type="sldNum" sz="quarter" idx="5"/>
          </p:nvPr>
        </p:nvSpPr>
        <p:spPr>
          <a:noFill/>
        </p:spPr>
        <p:txBody>
          <a:bodyPr/>
          <a:lstStyle/>
          <a:p>
            <a:fld id="{0099F103-CABC-46DB-9D4A-4818E9254A92}" type="slidenum">
              <a:rPr lang="cs-CZ" smtClean="0"/>
              <a:pPr/>
              <a:t>120</a:t>
            </a:fld>
            <a:endParaRPr lang="cs-CZ"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Zástupný symbol pro obrázek snímku 1"/>
          <p:cNvSpPr>
            <a:spLocks noGrp="1" noRot="1" noChangeAspect="1" noTextEdit="1"/>
          </p:cNvSpPr>
          <p:nvPr>
            <p:ph type="sldImg"/>
          </p:nvPr>
        </p:nvSpPr>
        <p:spPr>
          <a:ln/>
        </p:spPr>
      </p:sp>
      <p:sp>
        <p:nvSpPr>
          <p:cNvPr id="145411" name="Zástupný symbol pro poznámky 2"/>
          <p:cNvSpPr>
            <a:spLocks noGrp="1"/>
          </p:cNvSpPr>
          <p:nvPr>
            <p:ph type="body" idx="1"/>
          </p:nvPr>
        </p:nvSpPr>
        <p:spPr>
          <a:noFill/>
          <a:ln/>
        </p:spPr>
        <p:txBody>
          <a:bodyPr/>
          <a:lstStyle/>
          <a:p>
            <a:endParaRPr lang="cs-CZ" smtClean="0"/>
          </a:p>
        </p:txBody>
      </p:sp>
      <p:sp>
        <p:nvSpPr>
          <p:cNvPr id="145412" name="Zástupný symbol pro číslo snímku 3"/>
          <p:cNvSpPr>
            <a:spLocks noGrp="1"/>
          </p:cNvSpPr>
          <p:nvPr>
            <p:ph type="sldNum" sz="quarter" idx="5"/>
          </p:nvPr>
        </p:nvSpPr>
        <p:spPr>
          <a:noFill/>
        </p:spPr>
        <p:txBody>
          <a:bodyPr/>
          <a:lstStyle/>
          <a:p>
            <a:fld id="{2FA0A749-91A7-4D91-946E-CA38D0EFE693}" type="slidenum">
              <a:rPr lang="cs-CZ" smtClean="0"/>
              <a:pPr/>
              <a:t>121</a:t>
            </a:fld>
            <a:endParaRPr lang="cs-CZ"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Zástupný symbol pro obrázek snímku 1"/>
          <p:cNvSpPr>
            <a:spLocks noGrp="1" noRot="1" noChangeAspect="1" noTextEdit="1"/>
          </p:cNvSpPr>
          <p:nvPr>
            <p:ph type="sldImg"/>
          </p:nvPr>
        </p:nvSpPr>
        <p:spPr>
          <a:ln/>
        </p:spPr>
      </p:sp>
      <p:sp>
        <p:nvSpPr>
          <p:cNvPr id="146435" name="Zástupný symbol pro poznámky 2"/>
          <p:cNvSpPr>
            <a:spLocks noGrp="1"/>
          </p:cNvSpPr>
          <p:nvPr>
            <p:ph type="body" idx="1"/>
          </p:nvPr>
        </p:nvSpPr>
        <p:spPr>
          <a:noFill/>
          <a:ln/>
        </p:spPr>
        <p:txBody>
          <a:bodyPr/>
          <a:lstStyle/>
          <a:p>
            <a:endParaRPr lang="cs-CZ" smtClean="0"/>
          </a:p>
        </p:txBody>
      </p:sp>
      <p:sp>
        <p:nvSpPr>
          <p:cNvPr id="146436" name="Zástupný symbol pro číslo snímku 3"/>
          <p:cNvSpPr>
            <a:spLocks noGrp="1"/>
          </p:cNvSpPr>
          <p:nvPr>
            <p:ph type="sldNum" sz="quarter" idx="5"/>
          </p:nvPr>
        </p:nvSpPr>
        <p:spPr>
          <a:noFill/>
        </p:spPr>
        <p:txBody>
          <a:bodyPr/>
          <a:lstStyle/>
          <a:p>
            <a:fld id="{CFB85EA8-9AC0-497A-A0A8-8E401547BDCF}" type="slidenum">
              <a:rPr lang="cs-CZ" smtClean="0"/>
              <a:pPr/>
              <a:t>122</a:t>
            </a:fld>
            <a:endParaRPr lang="cs-CZ"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Zástupný symbol pro obrázek snímku 1"/>
          <p:cNvSpPr>
            <a:spLocks noGrp="1" noRot="1" noChangeAspect="1" noTextEdit="1"/>
          </p:cNvSpPr>
          <p:nvPr>
            <p:ph type="sldImg"/>
          </p:nvPr>
        </p:nvSpPr>
        <p:spPr>
          <a:ln/>
        </p:spPr>
      </p:sp>
      <p:sp>
        <p:nvSpPr>
          <p:cNvPr id="147459" name="Zástupný symbol pro poznámky 2"/>
          <p:cNvSpPr>
            <a:spLocks noGrp="1"/>
          </p:cNvSpPr>
          <p:nvPr>
            <p:ph type="body" idx="1"/>
          </p:nvPr>
        </p:nvSpPr>
        <p:spPr>
          <a:noFill/>
          <a:ln/>
        </p:spPr>
        <p:txBody>
          <a:bodyPr/>
          <a:lstStyle/>
          <a:p>
            <a:endParaRPr lang="cs-CZ" smtClean="0"/>
          </a:p>
        </p:txBody>
      </p:sp>
      <p:sp>
        <p:nvSpPr>
          <p:cNvPr id="147460" name="Zástupný symbol pro číslo snímku 3"/>
          <p:cNvSpPr>
            <a:spLocks noGrp="1"/>
          </p:cNvSpPr>
          <p:nvPr>
            <p:ph type="sldNum" sz="quarter" idx="5"/>
          </p:nvPr>
        </p:nvSpPr>
        <p:spPr>
          <a:noFill/>
        </p:spPr>
        <p:txBody>
          <a:bodyPr/>
          <a:lstStyle/>
          <a:p>
            <a:fld id="{DBAE383E-DA06-498C-A0A3-AA2B195CFB55}" type="slidenum">
              <a:rPr lang="cs-CZ" smtClean="0"/>
              <a:pPr/>
              <a:t>123</a:t>
            </a:fld>
            <a:endParaRPr lang="cs-CZ"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Zástupný symbol pro obrázek snímku 1"/>
          <p:cNvSpPr>
            <a:spLocks noGrp="1" noRot="1" noChangeAspect="1" noTextEdit="1"/>
          </p:cNvSpPr>
          <p:nvPr>
            <p:ph type="sldImg"/>
          </p:nvPr>
        </p:nvSpPr>
        <p:spPr>
          <a:ln/>
        </p:spPr>
      </p:sp>
      <p:sp>
        <p:nvSpPr>
          <p:cNvPr id="148483" name="Zástupný symbol pro poznámky 2"/>
          <p:cNvSpPr>
            <a:spLocks noGrp="1"/>
          </p:cNvSpPr>
          <p:nvPr>
            <p:ph type="body" idx="1"/>
          </p:nvPr>
        </p:nvSpPr>
        <p:spPr>
          <a:noFill/>
          <a:ln/>
        </p:spPr>
        <p:txBody>
          <a:bodyPr/>
          <a:lstStyle/>
          <a:p>
            <a:endParaRPr lang="cs-CZ" smtClean="0"/>
          </a:p>
        </p:txBody>
      </p:sp>
      <p:sp>
        <p:nvSpPr>
          <p:cNvPr id="148484" name="Zástupný symbol pro číslo snímku 3"/>
          <p:cNvSpPr>
            <a:spLocks noGrp="1"/>
          </p:cNvSpPr>
          <p:nvPr>
            <p:ph type="sldNum" sz="quarter" idx="5"/>
          </p:nvPr>
        </p:nvSpPr>
        <p:spPr>
          <a:noFill/>
        </p:spPr>
        <p:txBody>
          <a:bodyPr/>
          <a:lstStyle/>
          <a:p>
            <a:fld id="{09B41ACD-2B46-43B6-8689-910ACB4273E8}" type="slidenum">
              <a:rPr lang="cs-CZ" smtClean="0"/>
              <a:pPr/>
              <a:t>124</a:t>
            </a:fld>
            <a:endParaRPr lang="cs-CZ"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Zástupný symbol pro obrázek snímku 1"/>
          <p:cNvSpPr>
            <a:spLocks noGrp="1" noRot="1" noChangeAspect="1" noTextEdit="1"/>
          </p:cNvSpPr>
          <p:nvPr>
            <p:ph type="sldImg"/>
          </p:nvPr>
        </p:nvSpPr>
        <p:spPr>
          <a:ln/>
        </p:spPr>
      </p:sp>
      <p:sp>
        <p:nvSpPr>
          <p:cNvPr id="149507" name="Zástupný symbol pro poznámky 2"/>
          <p:cNvSpPr>
            <a:spLocks noGrp="1"/>
          </p:cNvSpPr>
          <p:nvPr>
            <p:ph type="body" idx="1"/>
          </p:nvPr>
        </p:nvSpPr>
        <p:spPr>
          <a:noFill/>
          <a:ln/>
        </p:spPr>
        <p:txBody>
          <a:bodyPr/>
          <a:lstStyle/>
          <a:p>
            <a:endParaRPr lang="cs-CZ" smtClean="0"/>
          </a:p>
        </p:txBody>
      </p:sp>
      <p:sp>
        <p:nvSpPr>
          <p:cNvPr id="149508" name="Zástupný symbol pro číslo snímku 3"/>
          <p:cNvSpPr>
            <a:spLocks noGrp="1"/>
          </p:cNvSpPr>
          <p:nvPr>
            <p:ph type="sldNum" sz="quarter" idx="5"/>
          </p:nvPr>
        </p:nvSpPr>
        <p:spPr>
          <a:noFill/>
        </p:spPr>
        <p:txBody>
          <a:bodyPr/>
          <a:lstStyle/>
          <a:p>
            <a:fld id="{1E8CE3AF-EC6E-417F-A0AC-232ED5B82CAD}" type="slidenum">
              <a:rPr lang="cs-CZ" smtClean="0"/>
              <a:pPr/>
              <a:t>125</a:t>
            </a:fld>
            <a:endParaRPr lang="cs-CZ"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Zástupný symbol pro obrázek snímku 1"/>
          <p:cNvSpPr>
            <a:spLocks noGrp="1" noRot="1" noChangeAspect="1" noTextEdit="1"/>
          </p:cNvSpPr>
          <p:nvPr>
            <p:ph type="sldImg"/>
          </p:nvPr>
        </p:nvSpPr>
        <p:spPr>
          <a:ln/>
        </p:spPr>
      </p:sp>
      <p:sp>
        <p:nvSpPr>
          <p:cNvPr id="150531" name="Zástupný symbol pro poznámky 2"/>
          <p:cNvSpPr>
            <a:spLocks noGrp="1"/>
          </p:cNvSpPr>
          <p:nvPr>
            <p:ph type="body" idx="1"/>
          </p:nvPr>
        </p:nvSpPr>
        <p:spPr>
          <a:noFill/>
          <a:ln/>
        </p:spPr>
        <p:txBody>
          <a:bodyPr/>
          <a:lstStyle/>
          <a:p>
            <a:endParaRPr lang="cs-CZ" smtClean="0"/>
          </a:p>
        </p:txBody>
      </p:sp>
      <p:sp>
        <p:nvSpPr>
          <p:cNvPr id="150532" name="Zástupný symbol pro číslo snímku 3"/>
          <p:cNvSpPr>
            <a:spLocks noGrp="1"/>
          </p:cNvSpPr>
          <p:nvPr>
            <p:ph type="sldNum" sz="quarter" idx="5"/>
          </p:nvPr>
        </p:nvSpPr>
        <p:spPr>
          <a:noFill/>
        </p:spPr>
        <p:txBody>
          <a:bodyPr/>
          <a:lstStyle/>
          <a:p>
            <a:fld id="{A602A8C3-8271-4206-9C57-B47C9E9CD1C2}" type="slidenum">
              <a:rPr lang="cs-CZ" smtClean="0"/>
              <a:pPr/>
              <a:t>126</a:t>
            </a:fld>
            <a:endParaRPr lang="cs-CZ"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Zástupný symbol pro obrázek snímku 1"/>
          <p:cNvSpPr>
            <a:spLocks noGrp="1" noRot="1" noChangeAspect="1" noTextEdit="1"/>
          </p:cNvSpPr>
          <p:nvPr>
            <p:ph type="sldImg"/>
          </p:nvPr>
        </p:nvSpPr>
        <p:spPr>
          <a:ln/>
        </p:spPr>
      </p:sp>
      <p:sp>
        <p:nvSpPr>
          <p:cNvPr id="151555" name="Zástupný symbol pro poznámky 2"/>
          <p:cNvSpPr>
            <a:spLocks noGrp="1"/>
          </p:cNvSpPr>
          <p:nvPr>
            <p:ph type="body" idx="1"/>
          </p:nvPr>
        </p:nvSpPr>
        <p:spPr>
          <a:noFill/>
          <a:ln/>
        </p:spPr>
        <p:txBody>
          <a:bodyPr/>
          <a:lstStyle/>
          <a:p>
            <a:endParaRPr lang="cs-CZ" smtClean="0"/>
          </a:p>
        </p:txBody>
      </p:sp>
      <p:sp>
        <p:nvSpPr>
          <p:cNvPr id="151556" name="Zástupný symbol pro číslo snímku 3"/>
          <p:cNvSpPr>
            <a:spLocks noGrp="1"/>
          </p:cNvSpPr>
          <p:nvPr>
            <p:ph type="sldNum" sz="quarter" idx="5"/>
          </p:nvPr>
        </p:nvSpPr>
        <p:spPr>
          <a:noFill/>
        </p:spPr>
        <p:txBody>
          <a:bodyPr/>
          <a:lstStyle/>
          <a:p>
            <a:fld id="{20DD5972-5878-42D0-830D-12A9ED12CA1C}" type="slidenum">
              <a:rPr lang="cs-CZ" smtClean="0"/>
              <a:pPr/>
              <a:t>127</a:t>
            </a:fld>
            <a:endParaRPr lang="cs-CZ"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Zástupný symbol pro obrázek snímku 1"/>
          <p:cNvSpPr>
            <a:spLocks noGrp="1" noRot="1" noChangeAspect="1" noTextEdit="1"/>
          </p:cNvSpPr>
          <p:nvPr>
            <p:ph type="sldImg"/>
          </p:nvPr>
        </p:nvSpPr>
        <p:spPr>
          <a:ln/>
        </p:spPr>
      </p:sp>
      <p:sp>
        <p:nvSpPr>
          <p:cNvPr id="152579" name="Zástupný symbol pro poznámky 2"/>
          <p:cNvSpPr>
            <a:spLocks noGrp="1"/>
          </p:cNvSpPr>
          <p:nvPr>
            <p:ph type="body" idx="1"/>
          </p:nvPr>
        </p:nvSpPr>
        <p:spPr>
          <a:noFill/>
          <a:ln/>
        </p:spPr>
        <p:txBody>
          <a:bodyPr/>
          <a:lstStyle/>
          <a:p>
            <a:endParaRPr lang="cs-CZ" smtClean="0"/>
          </a:p>
        </p:txBody>
      </p:sp>
      <p:sp>
        <p:nvSpPr>
          <p:cNvPr id="152580" name="Zástupný symbol pro číslo snímku 3"/>
          <p:cNvSpPr>
            <a:spLocks noGrp="1"/>
          </p:cNvSpPr>
          <p:nvPr>
            <p:ph type="sldNum" sz="quarter" idx="5"/>
          </p:nvPr>
        </p:nvSpPr>
        <p:spPr>
          <a:noFill/>
        </p:spPr>
        <p:txBody>
          <a:bodyPr/>
          <a:lstStyle/>
          <a:p>
            <a:fld id="{D1EC6834-6F07-46B9-9CF9-577D96CF222B}" type="slidenum">
              <a:rPr lang="cs-CZ" smtClean="0"/>
              <a:pPr/>
              <a:t>128</a:t>
            </a:fld>
            <a:endParaRPr lang="cs-CZ"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Zástupný symbol pro obrázek snímku 1"/>
          <p:cNvSpPr>
            <a:spLocks noGrp="1" noRot="1" noChangeAspect="1" noTextEdit="1"/>
          </p:cNvSpPr>
          <p:nvPr>
            <p:ph type="sldImg"/>
          </p:nvPr>
        </p:nvSpPr>
        <p:spPr>
          <a:ln/>
        </p:spPr>
      </p:sp>
      <p:sp>
        <p:nvSpPr>
          <p:cNvPr id="153603" name="Zástupný symbol pro poznámky 2"/>
          <p:cNvSpPr>
            <a:spLocks noGrp="1"/>
          </p:cNvSpPr>
          <p:nvPr>
            <p:ph type="body" idx="1"/>
          </p:nvPr>
        </p:nvSpPr>
        <p:spPr>
          <a:noFill/>
          <a:ln/>
        </p:spPr>
        <p:txBody>
          <a:bodyPr/>
          <a:lstStyle/>
          <a:p>
            <a:endParaRPr lang="cs-CZ" smtClean="0"/>
          </a:p>
        </p:txBody>
      </p:sp>
      <p:sp>
        <p:nvSpPr>
          <p:cNvPr id="153604" name="Zástupný symbol pro číslo snímku 3"/>
          <p:cNvSpPr>
            <a:spLocks noGrp="1"/>
          </p:cNvSpPr>
          <p:nvPr>
            <p:ph type="sldNum" sz="quarter" idx="5"/>
          </p:nvPr>
        </p:nvSpPr>
        <p:spPr>
          <a:noFill/>
        </p:spPr>
        <p:txBody>
          <a:bodyPr/>
          <a:lstStyle/>
          <a:p>
            <a:fld id="{D972A494-BAEE-4A78-9805-AF100F735E32}" type="slidenum">
              <a:rPr lang="cs-CZ" smtClean="0"/>
              <a:pPr/>
              <a:t>129</a:t>
            </a:fld>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136AE3E9-F844-4545-AF46-EFCB4021BB58}" type="slidenum">
              <a:rPr lang="cs-CZ" smtClean="0"/>
              <a:pPr/>
              <a:t>13</a:t>
            </a:fld>
            <a:endParaRPr lang="cs-CZ"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Zástupný symbol pro obrázek snímku 1"/>
          <p:cNvSpPr>
            <a:spLocks noGrp="1" noRot="1" noChangeAspect="1" noTextEdit="1"/>
          </p:cNvSpPr>
          <p:nvPr>
            <p:ph type="sldImg"/>
          </p:nvPr>
        </p:nvSpPr>
        <p:spPr>
          <a:ln/>
        </p:spPr>
      </p:sp>
      <p:sp>
        <p:nvSpPr>
          <p:cNvPr id="154627" name="Zástupný symbol pro poznámky 2"/>
          <p:cNvSpPr>
            <a:spLocks noGrp="1"/>
          </p:cNvSpPr>
          <p:nvPr>
            <p:ph type="body" idx="1"/>
          </p:nvPr>
        </p:nvSpPr>
        <p:spPr>
          <a:noFill/>
          <a:ln/>
        </p:spPr>
        <p:txBody>
          <a:bodyPr/>
          <a:lstStyle/>
          <a:p>
            <a:endParaRPr lang="cs-CZ" smtClean="0"/>
          </a:p>
        </p:txBody>
      </p:sp>
      <p:sp>
        <p:nvSpPr>
          <p:cNvPr id="154628" name="Zástupný symbol pro číslo snímku 3"/>
          <p:cNvSpPr>
            <a:spLocks noGrp="1"/>
          </p:cNvSpPr>
          <p:nvPr>
            <p:ph type="sldNum" sz="quarter" idx="5"/>
          </p:nvPr>
        </p:nvSpPr>
        <p:spPr>
          <a:noFill/>
        </p:spPr>
        <p:txBody>
          <a:bodyPr/>
          <a:lstStyle/>
          <a:p>
            <a:fld id="{3CA423A7-B19A-4AFE-A373-7165A2EABB33}" type="slidenum">
              <a:rPr lang="cs-CZ" smtClean="0"/>
              <a:pPr/>
              <a:t>130</a:t>
            </a:fld>
            <a:endParaRPr lang="cs-CZ"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Zástupný symbol pro obrázek snímku 1"/>
          <p:cNvSpPr>
            <a:spLocks noGrp="1" noRot="1" noChangeAspect="1" noTextEdit="1"/>
          </p:cNvSpPr>
          <p:nvPr>
            <p:ph type="sldImg"/>
          </p:nvPr>
        </p:nvSpPr>
        <p:spPr>
          <a:ln/>
        </p:spPr>
      </p:sp>
      <p:sp>
        <p:nvSpPr>
          <p:cNvPr id="155651" name="Zástupný symbol pro poznámky 2"/>
          <p:cNvSpPr>
            <a:spLocks noGrp="1"/>
          </p:cNvSpPr>
          <p:nvPr>
            <p:ph type="body" idx="1"/>
          </p:nvPr>
        </p:nvSpPr>
        <p:spPr>
          <a:noFill/>
          <a:ln/>
        </p:spPr>
        <p:txBody>
          <a:bodyPr/>
          <a:lstStyle/>
          <a:p>
            <a:endParaRPr lang="cs-CZ" smtClean="0"/>
          </a:p>
        </p:txBody>
      </p:sp>
      <p:sp>
        <p:nvSpPr>
          <p:cNvPr id="155652" name="Zástupný symbol pro číslo snímku 3"/>
          <p:cNvSpPr>
            <a:spLocks noGrp="1"/>
          </p:cNvSpPr>
          <p:nvPr>
            <p:ph type="sldNum" sz="quarter" idx="5"/>
          </p:nvPr>
        </p:nvSpPr>
        <p:spPr>
          <a:noFill/>
        </p:spPr>
        <p:txBody>
          <a:bodyPr/>
          <a:lstStyle/>
          <a:p>
            <a:fld id="{34721B30-05A0-4F2F-97B8-6F0918D5CE08}" type="slidenum">
              <a:rPr lang="cs-CZ" smtClean="0"/>
              <a:pPr/>
              <a:t>131</a:t>
            </a:fld>
            <a:endParaRPr lang="cs-CZ"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Zástupný symbol pro obrázek snímku 1"/>
          <p:cNvSpPr>
            <a:spLocks noGrp="1" noRot="1" noChangeAspect="1" noTextEdit="1"/>
          </p:cNvSpPr>
          <p:nvPr>
            <p:ph type="sldImg"/>
          </p:nvPr>
        </p:nvSpPr>
        <p:spPr>
          <a:ln/>
        </p:spPr>
      </p:sp>
      <p:sp>
        <p:nvSpPr>
          <p:cNvPr id="156675" name="Zástupný symbol pro poznámky 2"/>
          <p:cNvSpPr>
            <a:spLocks noGrp="1"/>
          </p:cNvSpPr>
          <p:nvPr>
            <p:ph type="body" idx="1"/>
          </p:nvPr>
        </p:nvSpPr>
        <p:spPr>
          <a:noFill/>
          <a:ln/>
        </p:spPr>
        <p:txBody>
          <a:bodyPr/>
          <a:lstStyle/>
          <a:p>
            <a:endParaRPr lang="cs-CZ" smtClean="0"/>
          </a:p>
        </p:txBody>
      </p:sp>
      <p:sp>
        <p:nvSpPr>
          <p:cNvPr id="156676" name="Zástupný symbol pro číslo snímku 3"/>
          <p:cNvSpPr>
            <a:spLocks noGrp="1"/>
          </p:cNvSpPr>
          <p:nvPr>
            <p:ph type="sldNum" sz="quarter" idx="5"/>
          </p:nvPr>
        </p:nvSpPr>
        <p:spPr>
          <a:noFill/>
        </p:spPr>
        <p:txBody>
          <a:bodyPr/>
          <a:lstStyle/>
          <a:p>
            <a:fld id="{6DE3171D-7982-49F3-A059-81CFFC23D461}" type="slidenum">
              <a:rPr lang="cs-CZ" smtClean="0"/>
              <a:pPr/>
              <a:t>132</a:t>
            </a:fld>
            <a:endParaRPr lang="cs-CZ"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Zástupný symbol pro obrázek snímku 1"/>
          <p:cNvSpPr>
            <a:spLocks noGrp="1" noRot="1" noChangeAspect="1" noTextEdit="1"/>
          </p:cNvSpPr>
          <p:nvPr>
            <p:ph type="sldImg"/>
          </p:nvPr>
        </p:nvSpPr>
        <p:spPr>
          <a:ln/>
        </p:spPr>
      </p:sp>
      <p:sp>
        <p:nvSpPr>
          <p:cNvPr id="157699" name="Zástupný symbol pro poznámky 2"/>
          <p:cNvSpPr>
            <a:spLocks noGrp="1"/>
          </p:cNvSpPr>
          <p:nvPr>
            <p:ph type="body" idx="1"/>
          </p:nvPr>
        </p:nvSpPr>
        <p:spPr>
          <a:noFill/>
          <a:ln/>
        </p:spPr>
        <p:txBody>
          <a:bodyPr/>
          <a:lstStyle/>
          <a:p>
            <a:endParaRPr lang="cs-CZ" smtClean="0"/>
          </a:p>
        </p:txBody>
      </p:sp>
      <p:sp>
        <p:nvSpPr>
          <p:cNvPr id="157700" name="Zástupný symbol pro číslo snímku 3"/>
          <p:cNvSpPr>
            <a:spLocks noGrp="1"/>
          </p:cNvSpPr>
          <p:nvPr>
            <p:ph type="sldNum" sz="quarter" idx="5"/>
          </p:nvPr>
        </p:nvSpPr>
        <p:spPr>
          <a:noFill/>
        </p:spPr>
        <p:txBody>
          <a:bodyPr/>
          <a:lstStyle/>
          <a:p>
            <a:fld id="{85D4C831-AFAD-4E32-ADEB-A82485A23324}" type="slidenum">
              <a:rPr lang="cs-CZ" smtClean="0"/>
              <a:pPr/>
              <a:t>133</a:t>
            </a:fld>
            <a:endParaRPr lang="cs-CZ"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Zástupný symbol pro obrázek snímku 1"/>
          <p:cNvSpPr>
            <a:spLocks noGrp="1" noRot="1" noChangeAspect="1" noTextEdit="1"/>
          </p:cNvSpPr>
          <p:nvPr>
            <p:ph type="sldImg"/>
          </p:nvPr>
        </p:nvSpPr>
        <p:spPr>
          <a:ln/>
        </p:spPr>
      </p:sp>
      <p:sp>
        <p:nvSpPr>
          <p:cNvPr id="158723" name="Zástupný symbol pro poznámky 2"/>
          <p:cNvSpPr>
            <a:spLocks noGrp="1"/>
          </p:cNvSpPr>
          <p:nvPr>
            <p:ph type="body" idx="1"/>
          </p:nvPr>
        </p:nvSpPr>
        <p:spPr>
          <a:noFill/>
          <a:ln/>
        </p:spPr>
        <p:txBody>
          <a:bodyPr/>
          <a:lstStyle/>
          <a:p>
            <a:endParaRPr lang="cs-CZ" smtClean="0"/>
          </a:p>
        </p:txBody>
      </p:sp>
      <p:sp>
        <p:nvSpPr>
          <p:cNvPr id="158724" name="Zástupný symbol pro číslo snímku 3"/>
          <p:cNvSpPr>
            <a:spLocks noGrp="1"/>
          </p:cNvSpPr>
          <p:nvPr>
            <p:ph type="sldNum" sz="quarter" idx="5"/>
          </p:nvPr>
        </p:nvSpPr>
        <p:spPr>
          <a:noFill/>
        </p:spPr>
        <p:txBody>
          <a:bodyPr/>
          <a:lstStyle/>
          <a:p>
            <a:fld id="{FC4F6EF6-5DEA-4E8F-80F6-2B4AC9CD05B7}" type="slidenum">
              <a:rPr lang="cs-CZ" smtClean="0"/>
              <a:pPr/>
              <a:t>134</a:t>
            </a:fld>
            <a:endParaRPr lang="cs-CZ"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Zástupný symbol pro obrázek snímku 1"/>
          <p:cNvSpPr>
            <a:spLocks noGrp="1" noRot="1" noChangeAspect="1" noTextEdit="1"/>
          </p:cNvSpPr>
          <p:nvPr>
            <p:ph type="sldImg"/>
          </p:nvPr>
        </p:nvSpPr>
        <p:spPr>
          <a:ln/>
        </p:spPr>
      </p:sp>
      <p:sp>
        <p:nvSpPr>
          <p:cNvPr id="159747" name="Zástupný symbol pro poznámky 2"/>
          <p:cNvSpPr>
            <a:spLocks noGrp="1"/>
          </p:cNvSpPr>
          <p:nvPr>
            <p:ph type="body" idx="1"/>
          </p:nvPr>
        </p:nvSpPr>
        <p:spPr>
          <a:noFill/>
          <a:ln/>
        </p:spPr>
        <p:txBody>
          <a:bodyPr/>
          <a:lstStyle/>
          <a:p>
            <a:endParaRPr lang="cs-CZ" smtClean="0"/>
          </a:p>
        </p:txBody>
      </p:sp>
      <p:sp>
        <p:nvSpPr>
          <p:cNvPr id="159748" name="Zástupný symbol pro číslo snímku 3"/>
          <p:cNvSpPr>
            <a:spLocks noGrp="1"/>
          </p:cNvSpPr>
          <p:nvPr>
            <p:ph type="sldNum" sz="quarter" idx="5"/>
          </p:nvPr>
        </p:nvSpPr>
        <p:spPr>
          <a:noFill/>
        </p:spPr>
        <p:txBody>
          <a:bodyPr/>
          <a:lstStyle/>
          <a:p>
            <a:fld id="{A492ED29-0D12-4496-979A-C98C9790C97B}" type="slidenum">
              <a:rPr lang="cs-CZ" smtClean="0"/>
              <a:pPr/>
              <a:t>135</a:t>
            </a:fld>
            <a:endParaRPr lang="cs-CZ"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Zástupný symbol pro obrázek snímku 1"/>
          <p:cNvSpPr>
            <a:spLocks noGrp="1" noRot="1" noChangeAspect="1" noTextEdit="1"/>
          </p:cNvSpPr>
          <p:nvPr>
            <p:ph type="sldImg"/>
          </p:nvPr>
        </p:nvSpPr>
        <p:spPr>
          <a:ln/>
        </p:spPr>
      </p:sp>
      <p:sp>
        <p:nvSpPr>
          <p:cNvPr id="160771" name="Zástupný symbol pro poznámky 2"/>
          <p:cNvSpPr>
            <a:spLocks noGrp="1"/>
          </p:cNvSpPr>
          <p:nvPr>
            <p:ph type="body" idx="1"/>
          </p:nvPr>
        </p:nvSpPr>
        <p:spPr>
          <a:noFill/>
          <a:ln/>
        </p:spPr>
        <p:txBody>
          <a:bodyPr/>
          <a:lstStyle/>
          <a:p>
            <a:endParaRPr lang="cs-CZ" smtClean="0"/>
          </a:p>
        </p:txBody>
      </p:sp>
      <p:sp>
        <p:nvSpPr>
          <p:cNvPr id="160772" name="Zástupný symbol pro číslo snímku 3"/>
          <p:cNvSpPr>
            <a:spLocks noGrp="1"/>
          </p:cNvSpPr>
          <p:nvPr>
            <p:ph type="sldNum" sz="quarter" idx="5"/>
          </p:nvPr>
        </p:nvSpPr>
        <p:spPr>
          <a:noFill/>
        </p:spPr>
        <p:txBody>
          <a:bodyPr/>
          <a:lstStyle/>
          <a:p>
            <a:fld id="{98BB63ED-78DE-45F3-9BA1-DD185775564E}" type="slidenum">
              <a:rPr lang="cs-CZ" smtClean="0"/>
              <a:pPr/>
              <a:t>136</a:t>
            </a:fld>
            <a:endParaRPr lang="cs-CZ"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Zástupný symbol pro obrázek snímku 1"/>
          <p:cNvSpPr>
            <a:spLocks noGrp="1" noRot="1" noChangeAspect="1" noTextEdit="1"/>
          </p:cNvSpPr>
          <p:nvPr>
            <p:ph type="sldImg"/>
          </p:nvPr>
        </p:nvSpPr>
        <p:spPr>
          <a:ln/>
        </p:spPr>
      </p:sp>
      <p:sp>
        <p:nvSpPr>
          <p:cNvPr id="161795" name="Zástupný symbol pro poznámky 2"/>
          <p:cNvSpPr>
            <a:spLocks noGrp="1"/>
          </p:cNvSpPr>
          <p:nvPr>
            <p:ph type="body" idx="1"/>
          </p:nvPr>
        </p:nvSpPr>
        <p:spPr>
          <a:noFill/>
          <a:ln/>
        </p:spPr>
        <p:txBody>
          <a:bodyPr/>
          <a:lstStyle/>
          <a:p>
            <a:endParaRPr lang="cs-CZ" smtClean="0"/>
          </a:p>
        </p:txBody>
      </p:sp>
      <p:sp>
        <p:nvSpPr>
          <p:cNvPr id="161796" name="Zástupný symbol pro číslo snímku 3"/>
          <p:cNvSpPr>
            <a:spLocks noGrp="1"/>
          </p:cNvSpPr>
          <p:nvPr>
            <p:ph type="sldNum" sz="quarter" idx="5"/>
          </p:nvPr>
        </p:nvSpPr>
        <p:spPr>
          <a:noFill/>
        </p:spPr>
        <p:txBody>
          <a:bodyPr/>
          <a:lstStyle/>
          <a:p>
            <a:fld id="{71F82A28-5CB5-4D86-AD93-1E073C818CB9}" type="slidenum">
              <a:rPr lang="cs-CZ" smtClean="0"/>
              <a:pPr/>
              <a:t>137</a:t>
            </a:fld>
            <a:endParaRPr lang="cs-CZ"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Zástupný symbol pro obrázek snímku 1"/>
          <p:cNvSpPr>
            <a:spLocks noGrp="1" noRot="1" noChangeAspect="1" noTextEdit="1"/>
          </p:cNvSpPr>
          <p:nvPr>
            <p:ph type="sldImg"/>
          </p:nvPr>
        </p:nvSpPr>
        <p:spPr>
          <a:ln/>
        </p:spPr>
      </p:sp>
      <p:sp>
        <p:nvSpPr>
          <p:cNvPr id="162819" name="Zástupný symbol pro poznámky 2"/>
          <p:cNvSpPr>
            <a:spLocks noGrp="1"/>
          </p:cNvSpPr>
          <p:nvPr>
            <p:ph type="body" idx="1"/>
          </p:nvPr>
        </p:nvSpPr>
        <p:spPr>
          <a:noFill/>
          <a:ln/>
        </p:spPr>
        <p:txBody>
          <a:bodyPr/>
          <a:lstStyle/>
          <a:p>
            <a:endParaRPr lang="cs-CZ" smtClean="0"/>
          </a:p>
        </p:txBody>
      </p:sp>
      <p:sp>
        <p:nvSpPr>
          <p:cNvPr id="162820" name="Zástupný symbol pro číslo snímku 3"/>
          <p:cNvSpPr>
            <a:spLocks noGrp="1"/>
          </p:cNvSpPr>
          <p:nvPr>
            <p:ph type="sldNum" sz="quarter" idx="5"/>
          </p:nvPr>
        </p:nvSpPr>
        <p:spPr>
          <a:noFill/>
        </p:spPr>
        <p:txBody>
          <a:bodyPr/>
          <a:lstStyle/>
          <a:p>
            <a:fld id="{8A280C2C-DDDB-4ADE-A3C8-92DB21F13C2D}" type="slidenum">
              <a:rPr lang="cs-CZ" smtClean="0"/>
              <a:pPr/>
              <a:t>138</a:t>
            </a:fld>
            <a:endParaRPr lang="cs-CZ"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Zástupný symbol pro obrázek snímku 1"/>
          <p:cNvSpPr>
            <a:spLocks noGrp="1" noRot="1" noChangeAspect="1" noTextEdit="1"/>
          </p:cNvSpPr>
          <p:nvPr>
            <p:ph type="sldImg"/>
          </p:nvPr>
        </p:nvSpPr>
        <p:spPr>
          <a:ln/>
        </p:spPr>
      </p:sp>
      <p:sp>
        <p:nvSpPr>
          <p:cNvPr id="163843" name="Zástupný symbol pro poznámky 2"/>
          <p:cNvSpPr>
            <a:spLocks noGrp="1"/>
          </p:cNvSpPr>
          <p:nvPr>
            <p:ph type="body" idx="1"/>
          </p:nvPr>
        </p:nvSpPr>
        <p:spPr>
          <a:noFill/>
          <a:ln/>
        </p:spPr>
        <p:txBody>
          <a:bodyPr/>
          <a:lstStyle/>
          <a:p>
            <a:endParaRPr lang="cs-CZ" smtClean="0"/>
          </a:p>
        </p:txBody>
      </p:sp>
      <p:sp>
        <p:nvSpPr>
          <p:cNvPr id="163844" name="Zástupný symbol pro číslo snímku 3"/>
          <p:cNvSpPr>
            <a:spLocks noGrp="1"/>
          </p:cNvSpPr>
          <p:nvPr>
            <p:ph type="sldNum" sz="quarter" idx="5"/>
          </p:nvPr>
        </p:nvSpPr>
        <p:spPr>
          <a:noFill/>
        </p:spPr>
        <p:txBody>
          <a:bodyPr/>
          <a:lstStyle/>
          <a:p>
            <a:fld id="{E453B0C7-1194-45A7-AD4C-2D2DD6D3A1C1}" type="slidenum">
              <a:rPr lang="cs-CZ" smtClean="0"/>
              <a:pPr/>
              <a:t>139</a:t>
            </a:fld>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EE4DE1FD-0BF3-430C-AAAB-A5FC7BF19975}" type="slidenum">
              <a:rPr lang="cs-CZ" smtClean="0"/>
              <a:pPr/>
              <a:t>14</a:t>
            </a:fld>
            <a:endParaRPr lang="cs-CZ"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Zástupný symbol pro obrázek snímku 1"/>
          <p:cNvSpPr>
            <a:spLocks noGrp="1" noRot="1" noChangeAspect="1" noTextEdit="1"/>
          </p:cNvSpPr>
          <p:nvPr>
            <p:ph type="sldImg"/>
          </p:nvPr>
        </p:nvSpPr>
        <p:spPr>
          <a:ln/>
        </p:spPr>
      </p:sp>
      <p:sp>
        <p:nvSpPr>
          <p:cNvPr id="164867" name="Zástupný symbol pro poznámky 2"/>
          <p:cNvSpPr>
            <a:spLocks noGrp="1"/>
          </p:cNvSpPr>
          <p:nvPr>
            <p:ph type="body" idx="1"/>
          </p:nvPr>
        </p:nvSpPr>
        <p:spPr>
          <a:noFill/>
          <a:ln/>
        </p:spPr>
        <p:txBody>
          <a:bodyPr/>
          <a:lstStyle/>
          <a:p>
            <a:endParaRPr lang="cs-CZ" smtClean="0"/>
          </a:p>
        </p:txBody>
      </p:sp>
      <p:sp>
        <p:nvSpPr>
          <p:cNvPr id="164868" name="Zástupný symbol pro číslo snímku 3"/>
          <p:cNvSpPr>
            <a:spLocks noGrp="1"/>
          </p:cNvSpPr>
          <p:nvPr>
            <p:ph type="sldNum" sz="quarter" idx="5"/>
          </p:nvPr>
        </p:nvSpPr>
        <p:spPr>
          <a:noFill/>
        </p:spPr>
        <p:txBody>
          <a:bodyPr/>
          <a:lstStyle/>
          <a:p>
            <a:fld id="{8D0F5B27-0D57-486E-BD3A-67C4DEBB0753}" type="slidenum">
              <a:rPr lang="cs-CZ" smtClean="0"/>
              <a:pPr/>
              <a:t>140</a:t>
            </a:fld>
            <a:endParaRPr lang="cs-CZ"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Zástupný symbol pro obrázek snímku 1"/>
          <p:cNvSpPr>
            <a:spLocks noGrp="1" noRot="1" noChangeAspect="1" noTextEdit="1"/>
          </p:cNvSpPr>
          <p:nvPr>
            <p:ph type="sldImg"/>
          </p:nvPr>
        </p:nvSpPr>
        <p:spPr>
          <a:ln/>
        </p:spPr>
      </p:sp>
      <p:sp>
        <p:nvSpPr>
          <p:cNvPr id="165891" name="Zástupný symbol pro poznámky 2"/>
          <p:cNvSpPr>
            <a:spLocks noGrp="1"/>
          </p:cNvSpPr>
          <p:nvPr>
            <p:ph type="body" idx="1"/>
          </p:nvPr>
        </p:nvSpPr>
        <p:spPr>
          <a:noFill/>
          <a:ln/>
        </p:spPr>
        <p:txBody>
          <a:bodyPr/>
          <a:lstStyle/>
          <a:p>
            <a:endParaRPr lang="cs-CZ" smtClean="0"/>
          </a:p>
        </p:txBody>
      </p:sp>
      <p:sp>
        <p:nvSpPr>
          <p:cNvPr id="165892" name="Zástupný symbol pro číslo snímku 3"/>
          <p:cNvSpPr>
            <a:spLocks noGrp="1"/>
          </p:cNvSpPr>
          <p:nvPr>
            <p:ph type="sldNum" sz="quarter" idx="5"/>
          </p:nvPr>
        </p:nvSpPr>
        <p:spPr>
          <a:noFill/>
        </p:spPr>
        <p:txBody>
          <a:bodyPr/>
          <a:lstStyle/>
          <a:p>
            <a:fld id="{214395D5-8847-4AD8-B61D-434F76FB073B}" type="slidenum">
              <a:rPr lang="cs-CZ" smtClean="0"/>
              <a:pPr/>
              <a:t>141</a:t>
            </a:fld>
            <a:endParaRPr lang="cs-CZ"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Zástupný symbol pro obrázek snímku 1"/>
          <p:cNvSpPr>
            <a:spLocks noGrp="1" noRot="1" noChangeAspect="1" noTextEdit="1"/>
          </p:cNvSpPr>
          <p:nvPr>
            <p:ph type="sldImg"/>
          </p:nvPr>
        </p:nvSpPr>
        <p:spPr>
          <a:ln/>
        </p:spPr>
      </p:sp>
      <p:sp>
        <p:nvSpPr>
          <p:cNvPr id="166915" name="Zástupný symbol pro poznámky 2"/>
          <p:cNvSpPr>
            <a:spLocks noGrp="1"/>
          </p:cNvSpPr>
          <p:nvPr>
            <p:ph type="body" idx="1"/>
          </p:nvPr>
        </p:nvSpPr>
        <p:spPr>
          <a:noFill/>
          <a:ln/>
        </p:spPr>
        <p:txBody>
          <a:bodyPr/>
          <a:lstStyle/>
          <a:p>
            <a:endParaRPr lang="cs-CZ" smtClean="0"/>
          </a:p>
        </p:txBody>
      </p:sp>
      <p:sp>
        <p:nvSpPr>
          <p:cNvPr id="166916" name="Zástupný symbol pro číslo snímku 3"/>
          <p:cNvSpPr>
            <a:spLocks noGrp="1"/>
          </p:cNvSpPr>
          <p:nvPr>
            <p:ph type="sldNum" sz="quarter" idx="5"/>
          </p:nvPr>
        </p:nvSpPr>
        <p:spPr>
          <a:noFill/>
        </p:spPr>
        <p:txBody>
          <a:bodyPr/>
          <a:lstStyle/>
          <a:p>
            <a:fld id="{E8F6C16D-E335-45C8-BBE9-CCFF76AABB1B}" type="slidenum">
              <a:rPr lang="cs-CZ" smtClean="0"/>
              <a:pPr/>
              <a:t>142</a:t>
            </a:fld>
            <a:endParaRPr lang="cs-CZ"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E762665-AA7C-46F8-B006-C62308A05947}" type="slidenum">
              <a:rPr lang="cs-CZ"/>
              <a:pPr/>
              <a:t>143</a:t>
            </a:fld>
            <a:endParaRPr lang="cs-CZ"/>
          </a:p>
        </p:txBody>
      </p:sp>
      <p:sp>
        <p:nvSpPr>
          <p:cNvPr id="49155" name="Rectangle 2"/>
          <p:cNvSpPr>
            <a:spLocks noGrp="1" noRot="1" noChangeAspect="1" noChangeArrowheads="1" noTextEdit="1"/>
          </p:cNvSpPr>
          <p:nvPr>
            <p:ph type="sldImg"/>
          </p:nvPr>
        </p:nvSpPr>
        <p:spPr>
          <a:xfrm>
            <a:off x="992188" y="768350"/>
            <a:ext cx="5114925" cy="3836988"/>
          </a:xfrm>
          <a:ln/>
        </p:spPr>
      </p:sp>
      <p:sp>
        <p:nvSpPr>
          <p:cNvPr id="4915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B7E7D6D-86BA-4208-8F50-73B032CE7976}" type="slidenum">
              <a:rPr lang="cs-CZ"/>
              <a:pPr/>
              <a:t>144</a:t>
            </a:fld>
            <a:endParaRPr lang="cs-CZ"/>
          </a:p>
        </p:txBody>
      </p:sp>
      <p:sp>
        <p:nvSpPr>
          <p:cNvPr id="50179" name="Rectangle 2"/>
          <p:cNvSpPr>
            <a:spLocks noGrp="1" noRot="1" noChangeAspect="1" noChangeArrowheads="1" noTextEdit="1"/>
          </p:cNvSpPr>
          <p:nvPr>
            <p:ph type="sldImg"/>
          </p:nvPr>
        </p:nvSpPr>
        <p:spPr>
          <a:xfrm>
            <a:off x="992188" y="768350"/>
            <a:ext cx="5114925" cy="3836988"/>
          </a:xfrm>
          <a:ln/>
        </p:spPr>
      </p:sp>
      <p:sp>
        <p:nvSpPr>
          <p:cNvPr id="5018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06ECAD3-62C0-45F1-8C18-6D3CD60FBFC5}" type="slidenum">
              <a:rPr lang="cs-CZ"/>
              <a:pPr/>
              <a:t>145</a:t>
            </a:fld>
            <a:endParaRPr lang="cs-CZ"/>
          </a:p>
        </p:txBody>
      </p:sp>
      <p:sp>
        <p:nvSpPr>
          <p:cNvPr id="51203" name="Rectangle 2"/>
          <p:cNvSpPr>
            <a:spLocks noGrp="1" noRot="1" noChangeAspect="1" noChangeArrowheads="1" noTextEdit="1"/>
          </p:cNvSpPr>
          <p:nvPr>
            <p:ph type="sldImg"/>
          </p:nvPr>
        </p:nvSpPr>
        <p:spPr>
          <a:xfrm>
            <a:off x="992188" y="768350"/>
            <a:ext cx="5114925" cy="3836988"/>
          </a:xfrm>
          <a:ln/>
        </p:spPr>
      </p:sp>
      <p:sp>
        <p:nvSpPr>
          <p:cNvPr id="5120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516CD76-B6A8-4513-A67C-A9EDD9F0C536}" type="slidenum">
              <a:rPr lang="cs-CZ"/>
              <a:pPr/>
              <a:t>146</a:t>
            </a:fld>
            <a:endParaRPr lang="cs-CZ"/>
          </a:p>
        </p:txBody>
      </p:sp>
      <p:sp>
        <p:nvSpPr>
          <p:cNvPr id="52227" name="Rectangle 2"/>
          <p:cNvSpPr>
            <a:spLocks noGrp="1" noRot="1" noChangeAspect="1" noChangeArrowheads="1" noTextEdit="1"/>
          </p:cNvSpPr>
          <p:nvPr>
            <p:ph type="sldImg"/>
          </p:nvPr>
        </p:nvSpPr>
        <p:spPr>
          <a:xfrm>
            <a:off x="992188" y="768350"/>
            <a:ext cx="5114925" cy="3836988"/>
          </a:xfrm>
          <a:ln/>
        </p:spPr>
      </p:sp>
      <p:sp>
        <p:nvSpPr>
          <p:cNvPr id="5222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2C5C2E0-FDB2-4034-A8D8-F9B2EE01274A}" type="slidenum">
              <a:rPr lang="cs-CZ"/>
              <a:pPr/>
              <a:t>147</a:t>
            </a:fld>
            <a:endParaRPr lang="cs-CZ"/>
          </a:p>
        </p:txBody>
      </p:sp>
      <p:sp>
        <p:nvSpPr>
          <p:cNvPr id="53251" name="Rectangle 2"/>
          <p:cNvSpPr>
            <a:spLocks noGrp="1" noRot="1" noChangeAspect="1" noChangeArrowheads="1" noTextEdit="1"/>
          </p:cNvSpPr>
          <p:nvPr>
            <p:ph type="sldImg"/>
          </p:nvPr>
        </p:nvSpPr>
        <p:spPr>
          <a:xfrm>
            <a:off x="992188" y="768350"/>
            <a:ext cx="5114925" cy="3836988"/>
          </a:xfrm>
          <a:ln/>
        </p:spPr>
      </p:sp>
      <p:sp>
        <p:nvSpPr>
          <p:cNvPr id="5325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654CFCA-3E40-4E21-A6C8-1C2F511D60BA}" type="slidenum">
              <a:rPr lang="cs-CZ"/>
              <a:pPr/>
              <a:t>148</a:t>
            </a:fld>
            <a:endParaRPr lang="cs-CZ"/>
          </a:p>
        </p:txBody>
      </p:sp>
      <p:sp>
        <p:nvSpPr>
          <p:cNvPr id="54275" name="Rectangle 2"/>
          <p:cNvSpPr>
            <a:spLocks noGrp="1" noRot="1" noChangeAspect="1" noChangeArrowheads="1" noTextEdit="1"/>
          </p:cNvSpPr>
          <p:nvPr>
            <p:ph type="sldImg"/>
          </p:nvPr>
        </p:nvSpPr>
        <p:spPr>
          <a:xfrm>
            <a:off x="992188" y="768350"/>
            <a:ext cx="5114925" cy="3836988"/>
          </a:xfrm>
          <a:ln/>
        </p:spPr>
      </p:sp>
      <p:sp>
        <p:nvSpPr>
          <p:cNvPr id="5427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4E69664-14D0-4D8F-BDAA-9757726B7106}" type="slidenum">
              <a:rPr lang="cs-CZ"/>
              <a:pPr/>
              <a:t>149</a:t>
            </a:fld>
            <a:endParaRPr lang="cs-CZ"/>
          </a:p>
        </p:txBody>
      </p:sp>
      <p:sp>
        <p:nvSpPr>
          <p:cNvPr id="55299" name="Rectangle 2"/>
          <p:cNvSpPr>
            <a:spLocks noGrp="1" noRot="1" noChangeAspect="1" noChangeArrowheads="1" noTextEdit="1"/>
          </p:cNvSpPr>
          <p:nvPr>
            <p:ph type="sldImg"/>
          </p:nvPr>
        </p:nvSpPr>
        <p:spPr>
          <a:xfrm>
            <a:off x="992188" y="768350"/>
            <a:ext cx="5114925" cy="3836988"/>
          </a:xfrm>
          <a:ln/>
        </p:spPr>
      </p:sp>
      <p:sp>
        <p:nvSpPr>
          <p:cNvPr id="5530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906BEA6F-E0D1-4016-83D5-434D13AE7AE3}" type="slidenum">
              <a:rPr lang="cs-CZ" smtClean="0"/>
              <a:pPr/>
              <a:t>15</a:t>
            </a:fld>
            <a:endParaRPr lang="cs-CZ"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45382FE-BD85-4754-8C8E-2C58A8DD467B}" type="slidenum">
              <a:rPr lang="cs-CZ"/>
              <a:pPr/>
              <a:t>150</a:t>
            </a:fld>
            <a:endParaRPr lang="cs-CZ"/>
          </a:p>
        </p:txBody>
      </p:sp>
      <p:sp>
        <p:nvSpPr>
          <p:cNvPr id="56323" name="Rectangle 2"/>
          <p:cNvSpPr>
            <a:spLocks noGrp="1" noRot="1" noChangeAspect="1" noChangeArrowheads="1" noTextEdit="1"/>
          </p:cNvSpPr>
          <p:nvPr>
            <p:ph type="sldImg"/>
          </p:nvPr>
        </p:nvSpPr>
        <p:spPr>
          <a:xfrm>
            <a:off x="992188" y="768350"/>
            <a:ext cx="5114925" cy="3836988"/>
          </a:xfrm>
          <a:ln/>
        </p:spPr>
      </p:sp>
      <p:sp>
        <p:nvSpPr>
          <p:cNvPr id="5632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5AC9F13-DB0F-46E5-B2C7-1722070FF841}" type="slidenum">
              <a:rPr lang="cs-CZ"/>
              <a:pPr/>
              <a:t>151</a:t>
            </a:fld>
            <a:endParaRPr lang="cs-CZ"/>
          </a:p>
        </p:txBody>
      </p:sp>
      <p:sp>
        <p:nvSpPr>
          <p:cNvPr id="57347" name="Rectangle 2"/>
          <p:cNvSpPr>
            <a:spLocks noGrp="1" noRot="1" noChangeAspect="1" noChangeArrowheads="1" noTextEdit="1"/>
          </p:cNvSpPr>
          <p:nvPr>
            <p:ph type="sldImg"/>
          </p:nvPr>
        </p:nvSpPr>
        <p:spPr>
          <a:xfrm>
            <a:off x="992188" y="768350"/>
            <a:ext cx="5114925" cy="3836988"/>
          </a:xfrm>
          <a:ln/>
        </p:spPr>
      </p:sp>
      <p:sp>
        <p:nvSpPr>
          <p:cNvPr id="5734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2F914EF-5CEC-40D0-80D4-7DFC3B00EA92}" type="slidenum">
              <a:rPr lang="cs-CZ"/>
              <a:pPr/>
              <a:t>152</a:t>
            </a:fld>
            <a:endParaRPr lang="cs-CZ"/>
          </a:p>
        </p:txBody>
      </p:sp>
      <p:sp>
        <p:nvSpPr>
          <p:cNvPr id="58371" name="Rectangle 2"/>
          <p:cNvSpPr>
            <a:spLocks noGrp="1" noRot="1" noChangeAspect="1" noChangeArrowheads="1" noTextEdit="1"/>
          </p:cNvSpPr>
          <p:nvPr>
            <p:ph type="sldImg"/>
          </p:nvPr>
        </p:nvSpPr>
        <p:spPr>
          <a:xfrm>
            <a:off x="992188" y="768350"/>
            <a:ext cx="5114925" cy="3836988"/>
          </a:xfrm>
          <a:ln/>
        </p:spPr>
      </p:sp>
      <p:sp>
        <p:nvSpPr>
          <p:cNvPr id="5837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7E89F57-1590-4E4B-A5AA-E0FE8BB7C00B}" type="slidenum">
              <a:rPr lang="cs-CZ"/>
              <a:pPr/>
              <a:t>153</a:t>
            </a:fld>
            <a:endParaRPr lang="cs-CZ"/>
          </a:p>
        </p:txBody>
      </p:sp>
      <p:sp>
        <p:nvSpPr>
          <p:cNvPr id="59395" name="Rectangle 2"/>
          <p:cNvSpPr>
            <a:spLocks noGrp="1" noRot="1" noChangeAspect="1" noChangeArrowheads="1" noTextEdit="1"/>
          </p:cNvSpPr>
          <p:nvPr>
            <p:ph type="sldImg"/>
          </p:nvPr>
        </p:nvSpPr>
        <p:spPr>
          <a:xfrm>
            <a:off x="992188" y="768350"/>
            <a:ext cx="5114925" cy="3836988"/>
          </a:xfrm>
          <a:ln/>
        </p:spPr>
      </p:sp>
      <p:sp>
        <p:nvSpPr>
          <p:cNvPr id="5939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59C106A-70E2-4702-8089-A2AED59238A4}" type="slidenum">
              <a:rPr lang="cs-CZ"/>
              <a:pPr/>
              <a:t>154</a:t>
            </a:fld>
            <a:endParaRPr lang="cs-CZ"/>
          </a:p>
        </p:txBody>
      </p:sp>
      <p:sp>
        <p:nvSpPr>
          <p:cNvPr id="60419" name="Rectangle 2"/>
          <p:cNvSpPr>
            <a:spLocks noGrp="1" noRot="1" noChangeAspect="1" noChangeArrowheads="1" noTextEdit="1"/>
          </p:cNvSpPr>
          <p:nvPr>
            <p:ph type="sldImg"/>
          </p:nvPr>
        </p:nvSpPr>
        <p:spPr>
          <a:xfrm>
            <a:off x="992188" y="768350"/>
            <a:ext cx="5114925" cy="3836988"/>
          </a:xfrm>
          <a:ln/>
        </p:spPr>
      </p:sp>
      <p:sp>
        <p:nvSpPr>
          <p:cNvPr id="6042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E698B87-3DA8-415D-BAED-7D098E4ED842}" type="slidenum">
              <a:rPr lang="cs-CZ"/>
              <a:pPr/>
              <a:t>155</a:t>
            </a:fld>
            <a:endParaRPr lang="cs-CZ"/>
          </a:p>
        </p:txBody>
      </p:sp>
      <p:sp>
        <p:nvSpPr>
          <p:cNvPr id="61443" name="Rectangle 2"/>
          <p:cNvSpPr>
            <a:spLocks noGrp="1" noRot="1" noChangeAspect="1" noChangeArrowheads="1" noTextEdit="1"/>
          </p:cNvSpPr>
          <p:nvPr>
            <p:ph type="sldImg"/>
          </p:nvPr>
        </p:nvSpPr>
        <p:spPr>
          <a:xfrm>
            <a:off x="992188" y="768350"/>
            <a:ext cx="5114925" cy="3836988"/>
          </a:xfrm>
          <a:ln/>
        </p:spPr>
      </p:sp>
      <p:sp>
        <p:nvSpPr>
          <p:cNvPr id="6144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66F2697-B6E7-420B-8916-73C4FA73F7BF}" type="slidenum">
              <a:rPr lang="cs-CZ"/>
              <a:pPr/>
              <a:t>156</a:t>
            </a:fld>
            <a:endParaRPr lang="cs-CZ"/>
          </a:p>
        </p:txBody>
      </p:sp>
      <p:sp>
        <p:nvSpPr>
          <p:cNvPr id="62467" name="Rectangle 2"/>
          <p:cNvSpPr>
            <a:spLocks noGrp="1" noRot="1" noChangeAspect="1" noChangeArrowheads="1" noTextEdit="1"/>
          </p:cNvSpPr>
          <p:nvPr>
            <p:ph type="sldImg"/>
          </p:nvPr>
        </p:nvSpPr>
        <p:spPr>
          <a:xfrm>
            <a:off x="992188" y="768350"/>
            <a:ext cx="5114925" cy="3836988"/>
          </a:xfrm>
          <a:ln/>
        </p:spPr>
      </p:sp>
      <p:sp>
        <p:nvSpPr>
          <p:cNvPr id="6246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50F9E33-E5D9-40C6-A76F-152D06ADC41B}" type="slidenum">
              <a:rPr lang="cs-CZ"/>
              <a:pPr/>
              <a:t>157</a:t>
            </a:fld>
            <a:endParaRPr lang="cs-CZ"/>
          </a:p>
        </p:txBody>
      </p:sp>
      <p:sp>
        <p:nvSpPr>
          <p:cNvPr id="63491" name="Rectangle 2"/>
          <p:cNvSpPr>
            <a:spLocks noGrp="1" noRot="1" noChangeAspect="1" noChangeArrowheads="1" noTextEdit="1"/>
          </p:cNvSpPr>
          <p:nvPr>
            <p:ph type="sldImg"/>
          </p:nvPr>
        </p:nvSpPr>
        <p:spPr>
          <a:xfrm>
            <a:off x="992188" y="768350"/>
            <a:ext cx="5114925" cy="3836988"/>
          </a:xfrm>
          <a:ln/>
        </p:spPr>
      </p:sp>
      <p:sp>
        <p:nvSpPr>
          <p:cNvPr id="6349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C7ABE83-7ABD-4BBA-9072-0F494D4B7D8A}" type="slidenum">
              <a:rPr lang="cs-CZ"/>
              <a:pPr/>
              <a:t>158</a:t>
            </a:fld>
            <a:endParaRPr lang="cs-CZ"/>
          </a:p>
        </p:txBody>
      </p:sp>
      <p:sp>
        <p:nvSpPr>
          <p:cNvPr id="64515" name="Rectangle 2"/>
          <p:cNvSpPr>
            <a:spLocks noGrp="1" noRot="1" noChangeAspect="1" noChangeArrowheads="1" noTextEdit="1"/>
          </p:cNvSpPr>
          <p:nvPr>
            <p:ph type="sldImg"/>
          </p:nvPr>
        </p:nvSpPr>
        <p:spPr>
          <a:xfrm>
            <a:off x="992188" y="768350"/>
            <a:ext cx="5114925" cy="3836988"/>
          </a:xfrm>
          <a:ln/>
        </p:spPr>
      </p:sp>
      <p:sp>
        <p:nvSpPr>
          <p:cNvPr id="6451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C78116D-0217-4737-95F5-69CFAD29D333}" type="slidenum">
              <a:rPr lang="cs-CZ"/>
              <a:pPr/>
              <a:t>159</a:t>
            </a:fld>
            <a:endParaRPr lang="cs-CZ"/>
          </a:p>
        </p:txBody>
      </p:sp>
      <p:sp>
        <p:nvSpPr>
          <p:cNvPr id="65539" name="Rectangle 2"/>
          <p:cNvSpPr>
            <a:spLocks noGrp="1" noRot="1" noChangeAspect="1" noChangeArrowheads="1" noTextEdit="1"/>
          </p:cNvSpPr>
          <p:nvPr>
            <p:ph type="sldImg"/>
          </p:nvPr>
        </p:nvSpPr>
        <p:spPr>
          <a:xfrm>
            <a:off x="992188" y="768350"/>
            <a:ext cx="5114925" cy="3836988"/>
          </a:xfrm>
          <a:ln/>
        </p:spPr>
      </p:sp>
      <p:sp>
        <p:nvSpPr>
          <p:cNvPr id="6554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9893E451-6667-4DED-9064-A8ECFB72DB4D}" type="slidenum">
              <a:rPr lang="cs-CZ" smtClean="0"/>
              <a:pPr/>
              <a:t>16</a:t>
            </a:fld>
            <a:endParaRPr lang="cs-CZ"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4E2BCF9-4930-46C9-83BA-FC094E7C567B}" type="slidenum">
              <a:rPr lang="cs-CZ"/>
              <a:pPr/>
              <a:t>160</a:t>
            </a:fld>
            <a:endParaRPr lang="cs-CZ"/>
          </a:p>
        </p:txBody>
      </p:sp>
      <p:sp>
        <p:nvSpPr>
          <p:cNvPr id="66563" name="Rectangle 2"/>
          <p:cNvSpPr>
            <a:spLocks noGrp="1" noRot="1" noChangeAspect="1" noChangeArrowheads="1" noTextEdit="1"/>
          </p:cNvSpPr>
          <p:nvPr>
            <p:ph type="sldImg"/>
          </p:nvPr>
        </p:nvSpPr>
        <p:spPr>
          <a:xfrm>
            <a:off x="992188" y="768350"/>
            <a:ext cx="5114925" cy="3836988"/>
          </a:xfrm>
          <a:ln/>
        </p:spPr>
      </p:sp>
      <p:sp>
        <p:nvSpPr>
          <p:cNvPr id="6656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616F35B-07AD-4E99-8A8E-000C3C6F7246}" type="slidenum">
              <a:rPr lang="cs-CZ"/>
              <a:pPr/>
              <a:t>161</a:t>
            </a:fld>
            <a:endParaRPr lang="cs-CZ"/>
          </a:p>
        </p:txBody>
      </p:sp>
      <p:sp>
        <p:nvSpPr>
          <p:cNvPr id="67587" name="Rectangle 2"/>
          <p:cNvSpPr>
            <a:spLocks noGrp="1" noRot="1" noChangeAspect="1" noChangeArrowheads="1" noTextEdit="1"/>
          </p:cNvSpPr>
          <p:nvPr>
            <p:ph type="sldImg"/>
          </p:nvPr>
        </p:nvSpPr>
        <p:spPr>
          <a:xfrm>
            <a:off x="992188" y="768350"/>
            <a:ext cx="5114925" cy="3836988"/>
          </a:xfrm>
          <a:ln/>
        </p:spPr>
      </p:sp>
      <p:sp>
        <p:nvSpPr>
          <p:cNvPr id="6758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6278C98-6D47-401E-9C43-416352155B27}" type="slidenum">
              <a:rPr lang="cs-CZ"/>
              <a:pPr/>
              <a:t>162</a:t>
            </a:fld>
            <a:endParaRPr lang="cs-CZ"/>
          </a:p>
        </p:txBody>
      </p:sp>
      <p:sp>
        <p:nvSpPr>
          <p:cNvPr id="68611" name="Rectangle 2"/>
          <p:cNvSpPr>
            <a:spLocks noGrp="1" noRot="1" noChangeAspect="1" noChangeArrowheads="1" noTextEdit="1"/>
          </p:cNvSpPr>
          <p:nvPr>
            <p:ph type="sldImg"/>
          </p:nvPr>
        </p:nvSpPr>
        <p:spPr>
          <a:xfrm>
            <a:off x="992188" y="768350"/>
            <a:ext cx="5114925" cy="3836988"/>
          </a:xfrm>
          <a:ln/>
        </p:spPr>
      </p:sp>
      <p:sp>
        <p:nvSpPr>
          <p:cNvPr id="6861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BE0C785-D313-471A-BF09-E80AF71FBE86}" type="slidenum">
              <a:rPr lang="cs-CZ"/>
              <a:pPr/>
              <a:t>163</a:t>
            </a:fld>
            <a:endParaRPr lang="cs-CZ"/>
          </a:p>
        </p:txBody>
      </p:sp>
      <p:sp>
        <p:nvSpPr>
          <p:cNvPr id="69635" name="Rectangle 2"/>
          <p:cNvSpPr>
            <a:spLocks noGrp="1" noRot="1" noChangeAspect="1" noChangeArrowheads="1" noTextEdit="1"/>
          </p:cNvSpPr>
          <p:nvPr>
            <p:ph type="sldImg"/>
          </p:nvPr>
        </p:nvSpPr>
        <p:spPr>
          <a:xfrm>
            <a:off x="992188" y="768350"/>
            <a:ext cx="5114925" cy="3836988"/>
          </a:xfrm>
          <a:ln/>
        </p:spPr>
      </p:sp>
      <p:sp>
        <p:nvSpPr>
          <p:cNvPr id="6963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AB49629-28D3-4446-935C-3CB991AD0711}" type="slidenum">
              <a:rPr lang="cs-CZ"/>
              <a:pPr/>
              <a:t>164</a:t>
            </a:fld>
            <a:endParaRPr lang="cs-CZ"/>
          </a:p>
        </p:txBody>
      </p:sp>
      <p:sp>
        <p:nvSpPr>
          <p:cNvPr id="70659" name="Rectangle 2"/>
          <p:cNvSpPr>
            <a:spLocks noGrp="1" noRot="1" noChangeAspect="1" noChangeArrowheads="1" noTextEdit="1"/>
          </p:cNvSpPr>
          <p:nvPr>
            <p:ph type="sldImg"/>
          </p:nvPr>
        </p:nvSpPr>
        <p:spPr>
          <a:xfrm>
            <a:off x="992188" y="768350"/>
            <a:ext cx="5114925" cy="3836988"/>
          </a:xfrm>
          <a:ln/>
        </p:spPr>
      </p:sp>
      <p:sp>
        <p:nvSpPr>
          <p:cNvPr id="7066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B45E697-E19D-4493-A882-9391ECC8415F}" type="slidenum">
              <a:rPr lang="cs-CZ"/>
              <a:pPr/>
              <a:t>165</a:t>
            </a:fld>
            <a:endParaRPr lang="cs-CZ"/>
          </a:p>
        </p:txBody>
      </p:sp>
      <p:sp>
        <p:nvSpPr>
          <p:cNvPr id="71683" name="Rectangle 2"/>
          <p:cNvSpPr>
            <a:spLocks noGrp="1" noRot="1" noChangeAspect="1" noChangeArrowheads="1" noTextEdit="1"/>
          </p:cNvSpPr>
          <p:nvPr>
            <p:ph type="sldImg"/>
          </p:nvPr>
        </p:nvSpPr>
        <p:spPr>
          <a:xfrm>
            <a:off x="992188" y="768350"/>
            <a:ext cx="5114925" cy="3836988"/>
          </a:xfrm>
          <a:ln/>
        </p:spPr>
      </p:sp>
      <p:sp>
        <p:nvSpPr>
          <p:cNvPr id="7168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F706127-860A-4698-A6F6-DF69E7DAFD75}" type="slidenum">
              <a:rPr lang="cs-CZ"/>
              <a:pPr/>
              <a:t>166</a:t>
            </a:fld>
            <a:endParaRPr lang="cs-CZ"/>
          </a:p>
        </p:txBody>
      </p:sp>
      <p:sp>
        <p:nvSpPr>
          <p:cNvPr id="72707" name="Rectangle 2"/>
          <p:cNvSpPr>
            <a:spLocks noGrp="1" noRot="1" noChangeAspect="1" noChangeArrowheads="1" noTextEdit="1"/>
          </p:cNvSpPr>
          <p:nvPr>
            <p:ph type="sldImg"/>
          </p:nvPr>
        </p:nvSpPr>
        <p:spPr>
          <a:xfrm>
            <a:off x="992188" y="768350"/>
            <a:ext cx="5114925" cy="3836988"/>
          </a:xfrm>
          <a:ln/>
        </p:spPr>
      </p:sp>
      <p:sp>
        <p:nvSpPr>
          <p:cNvPr id="7270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9AD0C76-FC84-4A0E-A6F2-8BEB7F4D8699}" type="slidenum">
              <a:rPr lang="cs-CZ"/>
              <a:pPr/>
              <a:t>167</a:t>
            </a:fld>
            <a:endParaRPr lang="cs-CZ"/>
          </a:p>
        </p:txBody>
      </p:sp>
      <p:sp>
        <p:nvSpPr>
          <p:cNvPr id="73731" name="Rectangle 2"/>
          <p:cNvSpPr>
            <a:spLocks noGrp="1" noRot="1" noChangeAspect="1" noChangeArrowheads="1" noTextEdit="1"/>
          </p:cNvSpPr>
          <p:nvPr>
            <p:ph type="sldImg"/>
          </p:nvPr>
        </p:nvSpPr>
        <p:spPr>
          <a:xfrm>
            <a:off x="992188" y="768350"/>
            <a:ext cx="5114925" cy="3836988"/>
          </a:xfrm>
          <a:ln/>
        </p:spPr>
      </p:sp>
      <p:sp>
        <p:nvSpPr>
          <p:cNvPr id="7373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47455F4-3EE8-40D1-B098-740EB0BD702F}" type="slidenum">
              <a:rPr lang="cs-CZ"/>
              <a:pPr/>
              <a:t>168</a:t>
            </a:fld>
            <a:endParaRPr lang="cs-CZ"/>
          </a:p>
        </p:txBody>
      </p:sp>
      <p:sp>
        <p:nvSpPr>
          <p:cNvPr id="74755" name="Rectangle 2"/>
          <p:cNvSpPr>
            <a:spLocks noGrp="1" noRot="1" noChangeAspect="1" noChangeArrowheads="1" noTextEdit="1"/>
          </p:cNvSpPr>
          <p:nvPr>
            <p:ph type="sldImg"/>
          </p:nvPr>
        </p:nvSpPr>
        <p:spPr>
          <a:xfrm>
            <a:off x="992188" y="768350"/>
            <a:ext cx="5114925" cy="3836988"/>
          </a:xfrm>
          <a:ln/>
        </p:spPr>
      </p:sp>
      <p:sp>
        <p:nvSpPr>
          <p:cNvPr id="7475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2503CB9F-181E-4A0F-8BD3-F021D3B1262E}" type="slidenum">
              <a:rPr lang="cs-CZ"/>
              <a:pPr/>
              <a:t>169</a:t>
            </a:fld>
            <a:endParaRPr lang="cs-CZ"/>
          </a:p>
        </p:txBody>
      </p:sp>
      <p:sp>
        <p:nvSpPr>
          <p:cNvPr id="75779" name="Rectangle 2"/>
          <p:cNvSpPr>
            <a:spLocks noGrp="1" noRot="1" noChangeAspect="1" noChangeArrowheads="1" noTextEdit="1"/>
          </p:cNvSpPr>
          <p:nvPr>
            <p:ph type="sldImg"/>
          </p:nvPr>
        </p:nvSpPr>
        <p:spPr>
          <a:xfrm>
            <a:off x="992188" y="768350"/>
            <a:ext cx="5114925" cy="3836988"/>
          </a:xfrm>
          <a:ln/>
        </p:spPr>
      </p:sp>
      <p:sp>
        <p:nvSpPr>
          <p:cNvPr id="7578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737C4B69-3F47-41F3-BF8B-2EB767CC8204}" type="slidenum">
              <a:rPr lang="cs-CZ" smtClean="0"/>
              <a:pPr/>
              <a:t>17</a:t>
            </a:fld>
            <a:endParaRPr lang="cs-CZ"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49A40AE-2CB6-4AD0-A531-B7DA52992166}" type="slidenum">
              <a:rPr lang="cs-CZ"/>
              <a:pPr/>
              <a:t>170</a:t>
            </a:fld>
            <a:endParaRPr lang="cs-CZ"/>
          </a:p>
        </p:txBody>
      </p:sp>
      <p:sp>
        <p:nvSpPr>
          <p:cNvPr id="76803" name="Rectangle 2"/>
          <p:cNvSpPr>
            <a:spLocks noGrp="1" noRot="1" noChangeAspect="1" noChangeArrowheads="1" noTextEdit="1"/>
          </p:cNvSpPr>
          <p:nvPr>
            <p:ph type="sldImg"/>
          </p:nvPr>
        </p:nvSpPr>
        <p:spPr>
          <a:xfrm>
            <a:off x="992188" y="768350"/>
            <a:ext cx="5114925" cy="3836988"/>
          </a:xfrm>
          <a:ln/>
        </p:spPr>
      </p:sp>
      <p:sp>
        <p:nvSpPr>
          <p:cNvPr id="7680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0B6DBF9-F479-47C2-9377-F14F581AAF01}" type="slidenum">
              <a:rPr lang="cs-CZ"/>
              <a:pPr/>
              <a:t>171</a:t>
            </a:fld>
            <a:endParaRPr lang="cs-CZ"/>
          </a:p>
        </p:txBody>
      </p:sp>
      <p:sp>
        <p:nvSpPr>
          <p:cNvPr id="77827" name="Rectangle 2"/>
          <p:cNvSpPr>
            <a:spLocks noGrp="1" noRot="1" noChangeAspect="1" noChangeArrowheads="1" noTextEdit="1"/>
          </p:cNvSpPr>
          <p:nvPr>
            <p:ph type="sldImg"/>
          </p:nvPr>
        </p:nvSpPr>
        <p:spPr>
          <a:xfrm>
            <a:off x="992188" y="768350"/>
            <a:ext cx="5114925" cy="3836988"/>
          </a:xfrm>
          <a:ln/>
        </p:spPr>
      </p:sp>
      <p:sp>
        <p:nvSpPr>
          <p:cNvPr id="7782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D4861AE-0DA7-4282-A745-76210429A922}" type="slidenum">
              <a:rPr lang="cs-CZ"/>
              <a:pPr/>
              <a:t>172</a:t>
            </a:fld>
            <a:endParaRPr lang="cs-CZ"/>
          </a:p>
        </p:txBody>
      </p:sp>
      <p:sp>
        <p:nvSpPr>
          <p:cNvPr id="78851" name="Rectangle 2"/>
          <p:cNvSpPr>
            <a:spLocks noGrp="1" noRot="1" noChangeAspect="1" noChangeArrowheads="1" noTextEdit="1"/>
          </p:cNvSpPr>
          <p:nvPr>
            <p:ph type="sldImg"/>
          </p:nvPr>
        </p:nvSpPr>
        <p:spPr>
          <a:xfrm>
            <a:off x="992188" y="768350"/>
            <a:ext cx="5114925" cy="3836988"/>
          </a:xfrm>
          <a:ln/>
        </p:spPr>
      </p:sp>
      <p:sp>
        <p:nvSpPr>
          <p:cNvPr id="7885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49DB262-4421-4CE3-8903-B53E4B501B6A}" type="slidenum">
              <a:rPr lang="cs-CZ"/>
              <a:pPr/>
              <a:t>173</a:t>
            </a:fld>
            <a:endParaRPr lang="cs-CZ"/>
          </a:p>
        </p:txBody>
      </p:sp>
      <p:sp>
        <p:nvSpPr>
          <p:cNvPr id="79875" name="Rectangle 2"/>
          <p:cNvSpPr>
            <a:spLocks noGrp="1" noRot="1" noChangeAspect="1" noChangeArrowheads="1" noTextEdit="1"/>
          </p:cNvSpPr>
          <p:nvPr>
            <p:ph type="sldImg"/>
          </p:nvPr>
        </p:nvSpPr>
        <p:spPr>
          <a:xfrm>
            <a:off x="992188" y="768350"/>
            <a:ext cx="5114925" cy="3836988"/>
          </a:xfrm>
          <a:ln/>
        </p:spPr>
      </p:sp>
      <p:sp>
        <p:nvSpPr>
          <p:cNvPr id="7987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38557B59-09AB-4E54-B82D-0C8C81BDDB0D}" type="slidenum">
              <a:rPr lang="cs-CZ"/>
              <a:pPr/>
              <a:t>174</a:t>
            </a:fld>
            <a:endParaRPr lang="cs-CZ"/>
          </a:p>
        </p:txBody>
      </p:sp>
      <p:sp>
        <p:nvSpPr>
          <p:cNvPr id="80899" name="Rectangle 2"/>
          <p:cNvSpPr>
            <a:spLocks noGrp="1" noRot="1" noChangeAspect="1" noChangeArrowheads="1" noTextEdit="1"/>
          </p:cNvSpPr>
          <p:nvPr>
            <p:ph type="sldImg"/>
          </p:nvPr>
        </p:nvSpPr>
        <p:spPr>
          <a:xfrm>
            <a:off x="992188" y="768350"/>
            <a:ext cx="5114925" cy="3836988"/>
          </a:xfrm>
          <a:ln/>
        </p:spPr>
      </p:sp>
      <p:sp>
        <p:nvSpPr>
          <p:cNvPr id="8090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1FBC7DD-5FF7-4D46-A602-5B8322702934}" type="slidenum">
              <a:rPr lang="cs-CZ"/>
              <a:pPr/>
              <a:t>175</a:t>
            </a:fld>
            <a:endParaRPr lang="cs-CZ"/>
          </a:p>
        </p:txBody>
      </p:sp>
      <p:sp>
        <p:nvSpPr>
          <p:cNvPr id="81923" name="Rectangle 2"/>
          <p:cNvSpPr>
            <a:spLocks noGrp="1" noRot="1" noChangeAspect="1" noChangeArrowheads="1" noTextEdit="1"/>
          </p:cNvSpPr>
          <p:nvPr>
            <p:ph type="sldImg"/>
          </p:nvPr>
        </p:nvSpPr>
        <p:spPr>
          <a:xfrm>
            <a:off x="992188" y="768350"/>
            <a:ext cx="5114925" cy="3836988"/>
          </a:xfrm>
          <a:ln/>
        </p:spPr>
      </p:sp>
      <p:sp>
        <p:nvSpPr>
          <p:cNvPr id="8192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BD0CF0B-F562-4FA5-894F-BBF7D1ED0E5A}" type="slidenum">
              <a:rPr lang="cs-CZ"/>
              <a:pPr/>
              <a:t>176</a:t>
            </a:fld>
            <a:endParaRPr lang="cs-CZ"/>
          </a:p>
        </p:txBody>
      </p:sp>
      <p:sp>
        <p:nvSpPr>
          <p:cNvPr id="82947" name="Rectangle 2"/>
          <p:cNvSpPr>
            <a:spLocks noGrp="1" noRot="1" noChangeAspect="1" noChangeArrowheads="1" noTextEdit="1"/>
          </p:cNvSpPr>
          <p:nvPr>
            <p:ph type="sldImg"/>
          </p:nvPr>
        </p:nvSpPr>
        <p:spPr>
          <a:xfrm>
            <a:off x="992188" y="768350"/>
            <a:ext cx="5114925" cy="3836988"/>
          </a:xfrm>
          <a:ln/>
        </p:spPr>
      </p:sp>
      <p:sp>
        <p:nvSpPr>
          <p:cNvPr id="8294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B3F7899-81C3-4107-8651-88205B54D067}" type="slidenum">
              <a:rPr lang="cs-CZ"/>
              <a:pPr/>
              <a:t>177</a:t>
            </a:fld>
            <a:endParaRPr lang="cs-CZ"/>
          </a:p>
        </p:txBody>
      </p:sp>
      <p:sp>
        <p:nvSpPr>
          <p:cNvPr id="83971" name="Rectangle 2"/>
          <p:cNvSpPr>
            <a:spLocks noGrp="1" noRot="1" noChangeAspect="1" noChangeArrowheads="1" noTextEdit="1"/>
          </p:cNvSpPr>
          <p:nvPr>
            <p:ph type="sldImg"/>
          </p:nvPr>
        </p:nvSpPr>
        <p:spPr>
          <a:xfrm>
            <a:off x="992188" y="768350"/>
            <a:ext cx="5114925" cy="3836988"/>
          </a:xfrm>
          <a:ln/>
        </p:spPr>
      </p:sp>
      <p:sp>
        <p:nvSpPr>
          <p:cNvPr id="8397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491180A-CD87-49B7-9CDC-6FA306BCADC9}" type="slidenum">
              <a:rPr lang="cs-CZ"/>
              <a:pPr/>
              <a:t>178</a:t>
            </a:fld>
            <a:endParaRPr lang="cs-CZ"/>
          </a:p>
        </p:txBody>
      </p:sp>
      <p:sp>
        <p:nvSpPr>
          <p:cNvPr id="84995" name="Rectangle 2"/>
          <p:cNvSpPr>
            <a:spLocks noGrp="1" noRot="1" noChangeAspect="1" noChangeArrowheads="1" noTextEdit="1"/>
          </p:cNvSpPr>
          <p:nvPr>
            <p:ph type="sldImg"/>
          </p:nvPr>
        </p:nvSpPr>
        <p:spPr>
          <a:xfrm>
            <a:off x="992188" y="768350"/>
            <a:ext cx="5114925" cy="3836988"/>
          </a:xfrm>
          <a:ln/>
        </p:spPr>
      </p:sp>
      <p:sp>
        <p:nvSpPr>
          <p:cNvPr id="8499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10A0DCD-E618-483B-B394-D7563D76E4E6}" type="slidenum">
              <a:rPr lang="cs-CZ"/>
              <a:pPr/>
              <a:t>179</a:t>
            </a:fld>
            <a:endParaRPr lang="cs-CZ"/>
          </a:p>
        </p:txBody>
      </p:sp>
      <p:sp>
        <p:nvSpPr>
          <p:cNvPr id="86019" name="Rectangle 2"/>
          <p:cNvSpPr>
            <a:spLocks noGrp="1" noRot="1" noChangeAspect="1" noChangeArrowheads="1" noTextEdit="1"/>
          </p:cNvSpPr>
          <p:nvPr>
            <p:ph type="sldImg"/>
          </p:nvPr>
        </p:nvSpPr>
        <p:spPr>
          <a:xfrm>
            <a:off x="992188" y="768350"/>
            <a:ext cx="5114925" cy="3836988"/>
          </a:xfrm>
          <a:ln/>
        </p:spPr>
      </p:sp>
      <p:sp>
        <p:nvSpPr>
          <p:cNvPr id="8602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Zástupný symbol pro obrázek snímku 1"/>
          <p:cNvSpPr>
            <a:spLocks noGrp="1" noRot="1" noChangeAspect="1" noTextEdit="1"/>
          </p:cNvSpPr>
          <p:nvPr>
            <p:ph type="sldImg"/>
          </p:nvPr>
        </p:nvSpPr>
        <p:spPr>
          <a:ln/>
        </p:spPr>
      </p:sp>
      <p:sp>
        <p:nvSpPr>
          <p:cNvPr id="155651" name="Zástupný symbol pro poznámky 2"/>
          <p:cNvSpPr>
            <a:spLocks noGrp="1"/>
          </p:cNvSpPr>
          <p:nvPr>
            <p:ph type="body" idx="1"/>
          </p:nvPr>
        </p:nvSpPr>
        <p:spPr>
          <a:noFill/>
          <a:ln/>
        </p:spPr>
        <p:txBody>
          <a:bodyPr/>
          <a:lstStyle/>
          <a:p>
            <a:endParaRPr lang="cs-CZ" smtClean="0"/>
          </a:p>
        </p:txBody>
      </p:sp>
      <p:sp>
        <p:nvSpPr>
          <p:cNvPr id="155652" name="Zástupný symbol pro číslo snímku 3"/>
          <p:cNvSpPr>
            <a:spLocks noGrp="1"/>
          </p:cNvSpPr>
          <p:nvPr>
            <p:ph type="sldNum" sz="quarter" idx="5"/>
          </p:nvPr>
        </p:nvSpPr>
        <p:spPr>
          <a:noFill/>
        </p:spPr>
        <p:txBody>
          <a:bodyPr/>
          <a:lstStyle/>
          <a:p>
            <a:fld id="{AECED3C1-2C76-4B51-A6DB-E0176246F06F}" type="slidenum">
              <a:rPr lang="cs-CZ" smtClean="0"/>
              <a:pPr/>
              <a:t>18</a:t>
            </a:fld>
            <a:endParaRPr lang="cs-CZ"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8DE873D-156B-47AB-9CC5-244CD4FB2020}" type="slidenum">
              <a:rPr lang="cs-CZ"/>
              <a:pPr/>
              <a:t>180</a:t>
            </a:fld>
            <a:endParaRPr lang="cs-CZ"/>
          </a:p>
        </p:txBody>
      </p:sp>
      <p:sp>
        <p:nvSpPr>
          <p:cNvPr id="87043" name="Rectangle 2"/>
          <p:cNvSpPr>
            <a:spLocks noGrp="1" noRot="1" noChangeAspect="1" noChangeArrowheads="1" noTextEdit="1"/>
          </p:cNvSpPr>
          <p:nvPr>
            <p:ph type="sldImg"/>
          </p:nvPr>
        </p:nvSpPr>
        <p:spPr>
          <a:xfrm>
            <a:off x="992188" y="768350"/>
            <a:ext cx="5114925" cy="3836988"/>
          </a:xfrm>
          <a:ln/>
        </p:spPr>
      </p:sp>
      <p:sp>
        <p:nvSpPr>
          <p:cNvPr id="8704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BD639CE-6B74-44FA-BF5C-E83F94FE7EAE}" type="slidenum">
              <a:rPr lang="cs-CZ"/>
              <a:pPr/>
              <a:t>181</a:t>
            </a:fld>
            <a:endParaRPr lang="cs-CZ"/>
          </a:p>
        </p:txBody>
      </p:sp>
      <p:sp>
        <p:nvSpPr>
          <p:cNvPr id="88067" name="Rectangle 2"/>
          <p:cNvSpPr>
            <a:spLocks noGrp="1" noRot="1" noChangeAspect="1" noChangeArrowheads="1" noTextEdit="1"/>
          </p:cNvSpPr>
          <p:nvPr>
            <p:ph type="sldImg"/>
          </p:nvPr>
        </p:nvSpPr>
        <p:spPr>
          <a:xfrm>
            <a:off x="992188" y="768350"/>
            <a:ext cx="5114925" cy="3836988"/>
          </a:xfrm>
          <a:ln/>
        </p:spPr>
      </p:sp>
      <p:sp>
        <p:nvSpPr>
          <p:cNvPr id="8806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2A6DAC1-FB33-4F4B-87A9-4915FCA22E69}" type="slidenum">
              <a:rPr lang="cs-CZ"/>
              <a:pPr/>
              <a:t>182</a:t>
            </a:fld>
            <a:endParaRPr lang="cs-CZ"/>
          </a:p>
        </p:txBody>
      </p:sp>
      <p:sp>
        <p:nvSpPr>
          <p:cNvPr id="89091" name="Rectangle 2"/>
          <p:cNvSpPr>
            <a:spLocks noGrp="1" noRot="1" noChangeAspect="1" noChangeArrowheads="1" noTextEdit="1"/>
          </p:cNvSpPr>
          <p:nvPr>
            <p:ph type="sldImg"/>
          </p:nvPr>
        </p:nvSpPr>
        <p:spPr>
          <a:xfrm>
            <a:off x="992188" y="768350"/>
            <a:ext cx="5114925" cy="3836988"/>
          </a:xfrm>
          <a:ln/>
        </p:spPr>
      </p:sp>
      <p:sp>
        <p:nvSpPr>
          <p:cNvPr id="8909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0A6C3F70-EE75-4308-9AD4-5B7EE9AF9E15}" type="slidenum">
              <a:rPr lang="cs-CZ"/>
              <a:pPr/>
              <a:t>183</a:t>
            </a:fld>
            <a:endParaRPr lang="cs-CZ"/>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xfrm>
            <a:off x="946462" y="4861070"/>
            <a:ext cx="5206377" cy="4605659"/>
          </a:xfrm>
          <a:noFill/>
          <a:ln/>
        </p:spPr>
        <p:txBody>
          <a:bodyPr/>
          <a:lstStyle/>
          <a:p>
            <a:endParaRPr lang="cs-CZ"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013F82C7-F74D-48C4-A38B-54D8A5D3B10D}" type="slidenum">
              <a:rPr lang="cs-CZ"/>
              <a:pPr/>
              <a:t>184</a:t>
            </a:fld>
            <a:endParaRPr lang="cs-CZ"/>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xfrm>
            <a:off x="946462" y="4861070"/>
            <a:ext cx="5206377" cy="4605659"/>
          </a:xfrm>
          <a:noFill/>
          <a:ln/>
        </p:spPr>
        <p:txBody>
          <a:bodyPr/>
          <a:lstStyle/>
          <a:p>
            <a:endParaRPr lang="cs-CZ"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59DC2E11-454C-400D-A1F9-2A3534AC352B}" type="slidenum">
              <a:rPr lang="cs-CZ"/>
              <a:pPr/>
              <a:t>185</a:t>
            </a:fld>
            <a:endParaRPr lang="cs-CZ"/>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946462" y="4861070"/>
            <a:ext cx="5206377" cy="4605659"/>
          </a:xfrm>
          <a:noFill/>
          <a:ln/>
        </p:spPr>
        <p:txBody>
          <a:bodyPr/>
          <a:lstStyle/>
          <a:p>
            <a:endParaRPr lang="cs-CZ"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D629C1F2-5EDA-4183-B957-7528D05AAD60}" type="slidenum">
              <a:rPr lang="cs-CZ"/>
              <a:pPr/>
              <a:t>186</a:t>
            </a:fld>
            <a:endParaRPr lang="cs-CZ"/>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xfrm>
            <a:off x="946462" y="4861070"/>
            <a:ext cx="5206377" cy="4605659"/>
          </a:xfrm>
          <a:noFill/>
          <a:ln/>
        </p:spPr>
        <p:txBody>
          <a:bodyPr/>
          <a:lstStyle/>
          <a:p>
            <a:endParaRPr lang="cs-CZ"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809D99AF-7FD8-418C-A4D9-98A30E68B9D4}" type="slidenum">
              <a:rPr lang="cs-CZ"/>
              <a:pPr/>
              <a:t>187</a:t>
            </a:fld>
            <a:endParaRPr lang="cs-CZ"/>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xfrm>
            <a:off x="946462" y="4861070"/>
            <a:ext cx="5206377" cy="4605659"/>
          </a:xfrm>
          <a:noFill/>
          <a:ln/>
        </p:spPr>
        <p:txBody>
          <a:bodyPr/>
          <a:lstStyle/>
          <a:p>
            <a:endParaRPr lang="cs-CZ"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23DB3212-4332-46B9-9DDF-B47540C8FC06}" type="slidenum">
              <a:rPr lang="cs-CZ"/>
              <a:pPr/>
              <a:t>188</a:t>
            </a:fld>
            <a:endParaRPr lang="cs-CZ"/>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xfrm>
            <a:off x="946462" y="4861070"/>
            <a:ext cx="5206377" cy="4605659"/>
          </a:xfrm>
          <a:noFill/>
          <a:ln/>
        </p:spPr>
        <p:txBody>
          <a:bodyPr/>
          <a:lstStyle/>
          <a:p>
            <a:endParaRPr lang="cs-CZ"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2A3243-889F-4AFC-A253-25B788A4FE3E}" type="slidenum">
              <a:rPr lang="cs-CZ"/>
              <a:pPr/>
              <a:t>189</a:t>
            </a:fld>
            <a:endParaRPr lang="cs-CZ"/>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19315389-BC52-4025-982B-17276601B1A5}" type="slidenum">
              <a:rPr lang="cs-CZ" smtClean="0"/>
              <a:pPr/>
              <a:t>19</a:t>
            </a:fld>
            <a:endParaRPr lang="cs-CZ"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F34330-F2BA-4B90-96E4-51A2DAF3C94C}" type="slidenum">
              <a:rPr lang="cs-CZ"/>
              <a:pPr/>
              <a:t>190</a:t>
            </a:fld>
            <a:endParaRPr lang="cs-CZ"/>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4777E2-3464-4601-85C0-08A84BD292B4}" type="slidenum">
              <a:rPr lang="cs-CZ"/>
              <a:pPr/>
              <a:t>191</a:t>
            </a:fld>
            <a:endParaRPr lang="cs-CZ"/>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4660EE-1A85-4A9F-AB65-62D76B52C34A}" type="slidenum">
              <a:rPr lang="cs-CZ"/>
              <a:pPr/>
              <a:t>192</a:t>
            </a:fld>
            <a:endParaRPr lang="cs-CZ"/>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E1F47-6B45-4C8C-BC18-037B3DFF8A01}" type="slidenum">
              <a:rPr lang="cs-CZ"/>
              <a:pPr/>
              <a:t>193</a:t>
            </a:fld>
            <a:endParaRPr lang="cs-CZ"/>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15E0FB-E5C9-4385-A3C9-AC2C5187A8EC}" type="slidenum">
              <a:rPr lang="cs-CZ"/>
              <a:pPr/>
              <a:t>194</a:t>
            </a:fld>
            <a:endParaRPr lang="cs-CZ"/>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74DACD-AB58-4EE0-B5EC-E0C6111A604F}" type="slidenum">
              <a:rPr lang="cs-CZ"/>
              <a:pPr/>
              <a:t>195</a:t>
            </a:fld>
            <a:endParaRPr lang="cs-CZ"/>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43A594-873F-4A4F-A4F1-7DD1DDBA5D34}" type="slidenum">
              <a:rPr lang="cs-CZ"/>
              <a:pPr/>
              <a:t>196</a:t>
            </a:fld>
            <a:endParaRPr lang="cs-CZ"/>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74EB5-652D-49AA-AB14-DBE47BDF2369}" type="slidenum">
              <a:rPr lang="cs-CZ"/>
              <a:pPr/>
              <a:t>197</a:t>
            </a:fld>
            <a:endParaRPr lang="cs-CZ"/>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866305-7545-4268-BDB0-356B75FB673F}" type="slidenum">
              <a:rPr lang="cs-CZ"/>
              <a:pPr/>
              <a:t>198</a:t>
            </a:fld>
            <a:endParaRPr lang="cs-CZ"/>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171FC3-575A-4A70-882D-A2C1C9D8D105}" type="slidenum">
              <a:rPr lang="cs-CZ"/>
              <a:pPr/>
              <a:t>199</a:t>
            </a:fld>
            <a:endParaRPr lang="cs-CZ"/>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2</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18CECDFC-3A1B-46A8-8D1D-FE335F8C6ED0}" type="slidenum">
              <a:rPr lang="cs-CZ" smtClean="0"/>
              <a:pPr/>
              <a:t>20</a:t>
            </a:fld>
            <a:endParaRPr lang="cs-CZ"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4AAA52-98E8-4BF1-82EC-A0BC71907816}" type="slidenum">
              <a:rPr lang="cs-CZ"/>
              <a:pPr/>
              <a:t>200</a:t>
            </a:fld>
            <a:endParaRPr lang="cs-CZ"/>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E4127F-C559-40A1-8B62-0CA732E1F5C1}" type="slidenum">
              <a:rPr lang="cs-CZ"/>
              <a:pPr/>
              <a:t>201</a:t>
            </a:fld>
            <a:endParaRPr lang="cs-CZ"/>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8112F6-7F73-4CB6-A799-F5273E85725F}" type="slidenum">
              <a:rPr lang="cs-CZ"/>
              <a:pPr/>
              <a:t>202</a:t>
            </a:fld>
            <a:endParaRPr lang="cs-CZ"/>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B259BE-0206-4691-B6F5-D303600CFC09}" type="slidenum">
              <a:rPr lang="cs-CZ"/>
              <a:pPr/>
              <a:t>203</a:t>
            </a:fld>
            <a:endParaRPr lang="cs-CZ"/>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A447F-9F30-4980-99FD-291AFD1E17E0}" type="slidenum">
              <a:rPr lang="cs-CZ"/>
              <a:pPr/>
              <a:t>204</a:t>
            </a:fld>
            <a:endParaRPr lang="cs-CZ"/>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C6B9F8-DB4A-4087-B63E-5CD65D28CFDB}" type="slidenum">
              <a:rPr lang="cs-CZ"/>
              <a:pPr/>
              <a:t>205</a:t>
            </a:fld>
            <a:endParaRPr lang="cs-CZ"/>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AE63CF-3F5B-4CCD-B121-A93FE44DBFF7}" type="slidenum">
              <a:rPr lang="cs-CZ"/>
              <a:pPr/>
              <a:t>206</a:t>
            </a:fld>
            <a:endParaRPr lang="cs-CZ"/>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D40E4-9C51-4323-BB86-CE0B52545326}" type="slidenum">
              <a:rPr lang="cs-CZ"/>
              <a:pPr/>
              <a:t>207</a:t>
            </a:fld>
            <a:endParaRPr lang="cs-CZ"/>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0A717E-9A01-4A38-99CC-226313D53BC0}" type="slidenum">
              <a:rPr lang="cs-CZ"/>
              <a:pPr/>
              <a:t>208</a:t>
            </a:fld>
            <a:endParaRPr lang="cs-CZ"/>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C2AB2F-C670-4D79-A11E-FFC5764D3DA2}" type="slidenum">
              <a:rPr lang="cs-CZ"/>
              <a:pPr/>
              <a:t>209</a:t>
            </a:fld>
            <a:endParaRPr lang="cs-CZ"/>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4BD48310-42A6-4176-94B9-485C93E57E4C}" type="slidenum">
              <a:rPr lang="cs-CZ" smtClean="0"/>
              <a:pPr/>
              <a:t>21</a:t>
            </a:fld>
            <a:endParaRPr lang="cs-CZ"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B287A9-9449-4EA7-B632-1655C3ACE0BF}" type="slidenum">
              <a:rPr lang="cs-CZ"/>
              <a:pPr/>
              <a:t>210</a:t>
            </a:fld>
            <a:endParaRPr lang="cs-CZ"/>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AF930C-DC88-46FF-8AC8-D0FA5BA358A7}" type="slidenum">
              <a:rPr lang="cs-CZ"/>
              <a:pPr/>
              <a:t>211</a:t>
            </a:fld>
            <a:endParaRPr lang="cs-CZ"/>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D0D0FA-A4E3-4930-9A21-EA9724BC9FEC}" type="slidenum">
              <a:rPr lang="cs-CZ"/>
              <a:pPr/>
              <a:t>212</a:t>
            </a:fld>
            <a:endParaRPr lang="cs-CZ"/>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B5182-16BF-44BE-9822-7A2CF1F7CDEC}" type="slidenum">
              <a:rPr lang="cs-CZ"/>
              <a:pPr/>
              <a:t>213</a:t>
            </a:fld>
            <a:endParaRPr lang="cs-CZ"/>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C55151-A8F9-428F-979F-8FCE038AA602}" type="slidenum">
              <a:rPr lang="cs-CZ"/>
              <a:pPr/>
              <a:t>214</a:t>
            </a:fld>
            <a:endParaRPr lang="cs-CZ"/>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FF873-D3BD-4C5B-A520-89AEA72811BB}" type="slidenum">
              <a:rPr lang="cs-CZ"/>
              <a:pPr/>
              <a:t>215</a:t>
            </a:fld>
            <a:endParaRPr lang="cs-CZ"/>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8AE14A-041E-4122-9028-8E033A791282}" type="slidenum">
              <a:rPr lang="cs-CZ"/>
              <a:pPr/>
              <a:t>216</a:t>
            </a:fld>
            <a:endParaRPr lang="cs-CZ"/>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170F9-7859-4012-8610-9C2E8D6B4DF7}" type="slidenum">
              <a:rPr lang="cs-CZ"/>
              <a:pPr/>
              <a:t>217</a:t>
            </a:fld>
            <a:endParaRPr lang="cs-CZ"/>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04CB7-231C-47C7-9E0F-FACDDBF7D222}" type="slidenum">
              <a:rPr lang="cs-CZ"/>
              <a:pPr/>
              <a:t>218</a:t>
            </a:fld>
            <a:endParaRPr lang="cs-CZ"/>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xfrm>
            <a:off x="709930" y="4863219"/>
            <a:ext cx="5679440" cy="4603798"/>
          </a:xfrm>
        </p:spPr>
        <p:txBody>
          <a:bodyPr/>
          <a:lstStyle/>
          <a:p>
            <a:endParaRPr lang="cs-CZ"/>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827A25B4-DFB4-4478-ACBD-D1C3D64F2A14}" type="slidenum">
              <a:rPr lang="cs-CZ"/>
              <a:pPr/>
              <a:t>219</a:t>
            </a:fld>
            <a:endParaRPr lang="cs-CZ"/>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2D1658CA-E09B-4D14-B50E-6E985F454DCA}" type="slidenum">
              <a:rPr lang="cs-CZ" smtClean="0"/>
              <a:pPr/>
              <a:t>22</a:t>
            </a:fld>
            <a:endParaRPr lang="cs-CZ"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79C93E7-4E4A-4C03-952E-6F30071CE767}" type="slidenum">
              <a:rPr lang="cs-CZ"/>
              <a:pPr/>
              <a:t>220</a:t>
            </a:fld>
            <a:endParaRPr lang="cs-CZ"/>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62CD5AAB-E626-488E-AA7B-47FDC5F2D1D2}" type="slidenum">
              <a:rPr lang="cs-CZ"/>
              <a:pPr/>
              <a:t>221</a:t>
            </a:fld>
            <a:endParaRPr lang="cs-CZ"/>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9BCBF6CA-CC78-451A-A596-A5754536BC4B}" type="slidenum">
              <a:rPr lang="cs-CZ"/>
              <a:pPr/>
              <a:t>222</a:t>
            </a:fld>
            <a:endParaRPr lang="cs-CZ"/>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EB5A215-1381-443F-A14B-D0943009ED86}" type="slidenum">
              <a:rPr lang="cs-CZ"/>
              <a:pPr/>
              <a:t>223</a:t>
            </a:fld>
            <a:endParaRPr lang="cs-CZ"/>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0B87B5BF-D9BA-4A38-808D-33711F40D888}" type="slidenum">
              <a:rPr lang="cs-CZ"/>
              <a:pPr/>
              <a:t>224</a:t>
            </a:fld>
            <a:endParaRPr lang="cs-CZ"/>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7BD2BAE9-8886-4B1E-87C3-2394A0B70610}" type="slidenum">
              <a:rPr lang="cs-CZ"/>
              <a:pPr/>
              <a:t>225</a:t>
            </a:fld>
            <a:endParaRPr lang="cs-CZ"/>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AE683C4-1E06-4F63-8460-02A862FF673D}" type="slidenum">
              <a:rPr lang="cs-CZ"/>
              <a:pPr/>
              <a:t>226</a:t>
            </a:fld>
            <a:endParaRPr lang="cs-CZ"/>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3F761D57-8FB4-4EEB-8AA6-90E499F52E7F}" type="slidenum">
              <a:rPr lang="cs-CZ"/>
              <a:pPr/>
              <a:t>227</a:t>
            </a:fld>
            <a:endParaRPr lang="cs-CZ"/>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AFF64CF4-3F5D-4630-8D3A-5B1490FDD05E}" type="slidenum">
              <a:rPr lang="cs-CZ"/>
              <a:pPr/>
              <a:t>228</a:t>
            </a:fld>
            <a:endParaRPr lang="cs-CZ"/>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DA156DE3-2336-48BB-BEC8-F92130CFE80A}" type="slidenum">
              <a:rPr lang="cs-CZ"/>
              <a:pPr/>
              <a:t>229</a:t>
            </a:fld>
            <a:endParaRPr lang="cs-CZ"/>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5CD3D03F-F5C2-42FD-B483-E6E9E9D8D474}" type="slidenum">
              <a:rPr lang="cs-CZ" smtClean="0"/>
              <a:pPr/>
              <a:t>23</a:t>
            </a:fld>
            <a:endParaRPr lang="cs-CZ"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EABD0CB5-E2B1-46CB-BC9A-22C7DE4A576B}" type="slidenum">
              <a:rPr lang="cs-CZ"/>
              <a:pPr/>
              <a:t>230</a:t>
            </a:fld>
            <a:endParaRPr lang="cs-CZ"/>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C3ADA30-36DC-4C6F-AD1E-289AF9D91A9F}" type="slidenum">
              <a:rPr lang="cs-CZ"/>
              <a:pPr/>
              <a:t>231</a:t>
            </a:fld>
            <a:endParaRPr lang="cs-CZ"/>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7586DE8-1802-424A-99A5-B7559B11D616}" type="slidenum">
              <a:rPr lang="cs-CZ"/>
              <a:pPr/>
              <a:t>232</a:t>
            </a:fld>
            <a:endParaRPr lang="cs-CZ"/>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F1CA4EA-FD8C-42AC-A71D-D014751ED5BC}" type="slidenum">
              <a:rPr lang="cs-CZ"/>
              <a:pPr/>
              <a:t>233</a:t>
            </a:fld>
            <a:endParaRPr lang="cs-CZ"/>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CD27AAC5-99B1-4C44-8E2D-66E7E3AE9861}" type="slidenum">
              <a:rPr lang="cs-CZ"/>
              <a:pPr/>
              <a:t>234</a:t>
            </a:fld>
            <a:endParaRPr lang="cs-CZ"/>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6D5B3C4D-1B64-48FE-A2A4-C6A984CE8524}" type="slidenum">
              <a:rPr lang="cs-CZ"/>
              <a:pPr/>
              <a:t>235</a:t>
            </a:fld>
            <a:endParaRPr lang="cs-CZ"/>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11314D2E-5A06-4CB4-A2B6-17F1E7F56DD7}" type="slidenum">
              <a:rPr lang="cs-CZ"/>
              <a:pPr/>
              <a:t>236</a:t>
            </a:fld>
            <a:endParaRPr lang="cs-CZ"/>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41EDFE1C-6263-4F3E-8325-0C5478868527}" type="slidenum">
              <a:rPr lang="cs-CZ"/>
              <a:pPr/>
              <a:t>237</a:t>
            </a:fld>
            <a:endParaRPr lang="cs-CZ"/>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A529BBE-72EC-47B4-A73D-21B0542A0FAD}" type="slidenum">
              <a:rPr lang="cs-CZ"/>
              <a:pPr/>
              <a:t>238</a:t>
            </a:fld>
            <a:endParaRPr lang="cs-CZ"/>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CC9B7AEA-8297-448B-AAB3-B48F2540A0BC}" type="slidenum">
              <a:rPr lang="cs-CZ"/>
              <a:pPr/>
              <a:t>239</a:t>
            </a:fld>
            <a:endParaRPr lang="cs-CZ"/>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F18E2CFD-9B0E-438B-9736-4B66E0DDBF2D}" type="slidenum">
              <a:rPr lang="cs-CZ" smtClean="0"/>
              <a:pPr/>
              <a:t>24</a:t>
            </a:fld>
            <a:endParaRPr lang="cs-CZ"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7DE46A3-76C1-4DC8-8868-1655460CBE6C}" type="slidenum">
              <a:rPr lang="cs-CZ"/>
              <a:pPr/>
              <a:t>240</a:t>
            </a:fld>
            <a:endParaRPr lang="cs-CZ"/>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2E9A0719-B3C1-4D26-A1C9-A47144736E71}" type="slidenum">
              <a:rPr lang="cs-CZ"/>
              <a:pPr/>
              <a:t>241</a:t>
            </a:fld>
            <a:endParaRPr lang="cs-CZ"/>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25F10E9-9BB1-42EE-B67E-BDD1CC0EF43C}" type="slidenum">
              <a:rPr lang="cs-CZ"/>
              <a:pPr/>
              <a:t>242</a:t>
            </a:fld>
            <a:endParaRPr lang="cs-CZ"/>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8901CFDB-CCEF-4F10-A366-D48BD1C2DDEB}" type="slidenum">
              <a:rPr lang="cs-CZ"/>
              <a:pPr/>
              <a:t>243</a:t>
            </a:fld>
            <a:endParaRPr lang="cs-CZ"/>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968D17C-8127-4CAF-8A15-9E7F6273513F}" type="slidenum">
              <a:rPr lang="cs-CZ"/>
              <a:pPr/>
              <a:t>244</a:t>
            </a:fld>
            <a:endParaRPr lang="cs-CZ"/>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DECB609B-F927-4E39-BE3B-838D3DBCB626}" type="slidenum">
              <a:rPr lang="cs-CZ"/>
              <a:pPr/>
              <a:t>245</a:t>
            </a:fld>
            <a:endParaRPr lang="cs-CZ"/>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F5B7AFF7-4B51-4C2D-BB16-805C100463C1}" type="slidenum">
              <a:rPr lang="cs-CZ"/>
              <a:pPr/>
              <a:t>246</a:t>
            </a:fld>
            <a:endParaRPr lang="cs-CZ"/>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2BCF324A-A6E5-4BFB-8C81-E6BD548139D1}" type="slidenum">
              <a:rPr lang="cs-CZ"/>
              <a:pPr/>
              <a:t>247</a:t>
            </a:fld>
            <a:endParaRPr lang="cs-CZ"/>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15850536-C875-4E5C-9103-45EFC12B7E9E}" type="slidenum">
              <a:rPr lang="cs-CZ"/>
              <a:pPr/>
              <a:t>248</a:t>
            </a:fld>
            <a:endParaRPr lang="cs-CZ"/>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B56CF396-8643-4560-9D2A-EBDE08FF4F9A}" type="slidenum">
              <a:rPr lang="cs-CZ"/>
              <a:pPr/>
              <a:t>249</a:t>
            </a:fld>
            <a:endParaRPr lang="cs-CZ"/>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B31BB75E-0DF0-4B89-9B5E-4843FFEF3F24}" type="slidenum">
              <a:rPr lang="cs-CZ" smtClean="0"/>
              <a:pPr/>
              <a:t>25</a:t>
            </a:fld>
            <a:endParaRPr lang="cs-CZ"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B9CF2A14-0390-4250-8A7D-6DBBAAD60FE8}" type="slidenum">
              <a:rPr lang="cs-CZ"/>
              <a:pPr/>
              <a:t>250</a:t>
            </a:fld>
            <a:endParaRPr lang="cs-CZ"/>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F46F597F-A4AD-460F-B62C-3E4A1BAF784D}" type="slidenum">
              <a:rPr lang="cs-CZ"/>
              <a:pPr/>
              <a:t>251</a:t>
            </a:fld>
            <a:endParaRPr lang="cs-CZ"/>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398041BF-B4B4-4C62-805C-A4528AAD3050}" type="slidenum">
              <a:rPr lang="cs-CZ"/>
              <a:pPr/>
              <a:t>252</a:t>
            </a:fld>
            <a:endParaRPr lang="cs-CZ"/>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E85151CE-629B-4DBF-AEAD-C1A5A40C0537}" type="slidenum">
              <a:rPr lang="cs-CZ"/>
              <a:pPr/>
              <a:t>253</a:t>
            </a:fld>
            <a:endParaRPr lang="cs-CZ"/>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9E2BA8AA-F04F-4CBF-8F21-A6901C54A2CB}" type="slidenum">
              <a:rPr lang="cs-CZ"/>
              <a:pPr/>
              <a:t>254</a:t>
            </a:fld>
            <a:endParaRPr lang="cs-CZ"/>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45996F47-124A-40DF-BE1E-9A85014EF975}" type="slidenum">
              <a:rPr lang="cs-CZ"/>
              <a:pPr/>
              <a:t>255</a:t>
            </a:fld>
            <a:endParaRPr lang="cs-CZ"/>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F1E906E3-B9A5-44EE-9593-420F77B37E4A}" type="slidenum">
              <a:rPr lang="cs-CZ"/>
              <a:pPr/>
              <a:t>256</a:t>
            </a:fld>
            <a:endParaRPr lang="cs-CZ"/>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24226001-F647-48B9-AC0D-4D06A3071C17}" type="slidenum">
              <a:rPr lang="cs-CZ"/>
              <a:pPr/>
              <a:t>257</a:t>
            </a:fld>
            <a:endParaRPr lang="cs-CZ"/>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D409AC3B-F9F1-43BF-BADF-DEED8B5760E6}" type="slidenum">
              <a:rPr lang="cs-CZ"/>
              <a:pPr/>
              <a:t>258</a:t>
            </a:fld>
            <a:endParaRPr lang="cs-CZ"/>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92C91094-11BD-4189-BF94-7FCC6F67375D}" type="slidenum">
              <a:rPr lang="cs-CZ"/>
              <a:pPr/>
              <a:t>259</a:t>
            </a:fld>
            <a:endParaRPr lang="cs-CZ"/>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8914D764-EA92-4A2F-8166-8CB09CB0BD3C}" type="slidenum">
              <a:rPr lang="cs-CZ" smtClean="0"/>
              <a:pPr/>
              <a:t>26</a:t>
            </a:fld>
            <a:endParaRPr lang="cs-CZ"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25EB3ADB-1489-4BA9-88B1-8D9A3C266B74}" type="slidenum">
              <a:rPr lang="cs-CZ"/>
              <a:pPr/>
              <a:t>260</a:t>
            </a:fld>
            <a:endParaRPr lang="cs-CZ"/>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CAC59C92-77C8-455E-B003-18B0FA6822C1}" type="slidenum">
              <a:rPr lang="cs-CZ"/>
              <a:pPr/>
              <a:t>261</a:t>
            </a:fld>
            <a:endParaRPr lang="cs-CZ"/>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5FBFD9F2-72FE-461A-BB20-C88F9748CBF9}" type="slidenum">
              <a:rPr lang="cs-CZ"/>
              <a:pPr/>
              <a:t>262</a:t>
            </a:fld>
            <a:endParaRPr lang="cs-CZ"/>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E2F50B83-DD41-4C7F-A3B5-6D1ABB4456FB}" type="slidenum">
              <a:rPr lang="cs-CZ"/>
              <a:pPr/>
              <a:t>263</a:t>
            </a:fld>
            <a:endParaRPr lang="cs-CZ"/>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99EAD606-AEE0-42D1-B45E-EFD9F0D52759}" type="slidenum">
              <a:rPr lang="cs-CZ"/>
              <a:pPr/>
              <a:t>264</a:t>
            </a:fld>
            <a:endParaRPr lang="cs-CZ"/>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461181C7-AE0A-49D6-B8D5-F551F8E9EC2B}" type="slidenum">
              <a:rPr lang="cs-CZ"/>
              <a:pPr/>
              <a:t>265</a:t>
            </a:fld>
            <a:endParaRPr lang="cs-CZ"/>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416C9ED9-DEEB-4F6E-9648-68034151A559}" type="slidenum">
              <a:rPr lang="cs-CZ"/>
              <a:pPr/>
              <a:t>266</a:t>
            </a:fld>
            <a:endParaRPr lang="cs-CZ"/>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73E8BFC2-E6A9-40AC-A11A-B162F59C5FFC}" type="slidenum">
              <a:rPr lang="cs-CZ"/>
              <a:pPr/>
              <a:t>267</a:t>
            </a:fld>
            <a:endParaRPr lang="cs-CZ"/>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5D27B60A-62E9-42C0-9EE4-AC540497DCA8}" type="slidenum">
              <a:rPr lang="cs-CZ"/>
              <a:pPr/>
              <a:t>268</a:t>
            </a:fld>
            <a:endParaRPr lang="cs-CZ"/>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7302461D-F40D-4548-93F7-9D9902BA2217}" type="slidenum">
              <a:rPr lang="cs-CZ"/>
              <a:pPr/>
              <a:t>269</a:t>
            </a:fld>
            <a:endParaRPr lang="cs-CZ"/>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477CD72A-E76F-46FD-8288-8E0E6EA1DACC}" type="slidenum">
              <a:rPr lang="cs-CZ" smtClean="0"/>
              <a:pPr/>
              <a:t>27</a:t>
            </a:fld>
            <a:endParaRPr lang="cs-CZ"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ABB420C2-7376-428E-A893-E23B45DD4310}" type="slidenum">
              <a:rPr lang="cs-CZ"/>
              <a:pPr/>
              <a:t>270</a:t>
            </a:fld>
            <a:endParaRPr lang="cs-CZ"/>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18F76EFD-0A71-4B27-B996-DF4F7CE50C62}" type="slidenum">
              <a:rPr lang="cs-CZ"/>
              <a:pPr/>
              <a:t>271</a:t>
            </a:fld>
            <a:endParaRPr lang="cs-CZ"/>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29DA108A-D989-427B-A223-AED1D3883D6A}" type="slidenum">
              <a:rPr lang="cs-CZ"/>
              <a:pPr/>
              <a:t>272</a:t>
            </a:fld>
            <a:endParaRPr lang="cs-CZ"/>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A48473E0-4D7D-4118-BE49-4C3397EA82C3}" type="slidenum">
              <a:rPr lang="cs-CZ"/>
              <a:pPr/>
              <a:t>273</a:t>
            </a:fld>
            <a:endParaRPr lang="cs-CZ"/>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C8525353-7C13-485D-9896-5D31BF7CB79D}" type="slidenum">
              <a:rPr lang="cs-CZ"/>
              <a:pPr/>
              <a:t>274</a:t>
            </a:fld>
            <a:endParaRPr lang="cs-CZ"/>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29D0AE8C-E403-45B2-91C4-22630DAAD761}" type="slidenum">
              <a:rPr lang="cs-CZ"/>
              <a:pPr/>
              <a:t>275</a:t>
            </a:fld>
            <a:endParaRPr lang="cs-CZ"/>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D3588473-E678-4109-BA71-1EEEF8D6C497}" type="slidenum">
              <a:rPr lang="cs-CZ"/>
              <a:pPr/>
              <a:t>276</a:t>
            </a:fld>
            <a:endParaRPr lang="cs-CZ"/>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62E699BA-B9DE-4DAE-8987-F5352D6A1F54}" type="slidenum">
              <a:rPr lang="cs-CZ"/>
              <a:pPr/>
              <a:t>277</a:t>
            </a:fld>
            <a:endParaRPr lang="cs-CZ"/>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0987E631-1320-431C-8CF8-C5E8D8724FAC}" type="slidenum">
              <a:rPr lang="cs-CZ"/>
              <a:pPr/>
              <a:t>278</a:t>
            </a:fld>
            <a:endParaRPr lang="cs-CZ"/>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2AEEFF9D-6FED-45DC-8F4C-8ED5400C58A5}" type="slidenum">
              <a:rPr lang="cs-CZ"/>
              <a:pPr/>
              <a:t>279</a:t>
            </a:fld>
            <a:endParaRPr lang="cs-CZ"/>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024182B9-0F75-41F7-B1B5-27C74A8A5D73}" type="slidenum">
              <a:rPr lang="cs-CZ" smtClean="0"/>
              <a:pPr/>
              <a:t>28</a:t>
            </a:fld>
            <a:endParaRPr lang="cs-CZ"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3F25FF20-071F-45B1-B2A6-C96ACE7AD39A}" type="slidenum">
              <a:rPr lang="cs-CZ"/>
              <a:pPr/>
              <a:t>280</a:t>
            </a:fld>
            <a:endParaRPr lang="cs-CZ"/>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ED0AD470-0597-43D7-B36B-FED498519229}" type="slidenum">
              <a:rPr lang="cs-CZ"/>
              <a:pPr/>
              <a:t>281</a:t>
            </a:fld>
            <a:endParaRPr lang="cs-CZ"/>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1F474DEE-8E37-4A91-85A6-3FE76D949389}" type="slidenum">
              <a:rPr lang="cs-CZ"/>
              <a:pPr/>
              <a:t>282</a:t>
            </a:fld>
            <a:endParaRPr lang="cs-CZ"/>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A5BB0211-9669-4727-B69D-AA10FA576D10}" type="slidenum">
              <a:rPr lang="cs-CZ"/>
              <a:pPr/>
              <a:t>283</a:t>
            </a:fld>
            <a:endParaRPr lang="cs-CZ"/>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xfrm>
            <a:off x="946462" y="4861070"/>
            <a:ext cx="5206377" cy="4605659"/>
          </a:xfrm>
          <a:noFill/>
          <a:ln/>
        </p:spPr>
        <p:txBody>
          <a:bodyPr/>
          <a:lstStyle/>
          <a:p>
            <a:endParaRPr lang="cs-CZ" smtClean="0"/>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B7D716BA-B15F-4B1B-85DF-4E8F3F0A25F0}" type="slidenum">
              <a:rPr lang="cs-CZ"/>
              <a:pPr/>
              <a:t>284</a:t>
            </a:fld>
            <a:endParaRPr lang="cs-CZ"/>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xfrm>
            <a:off x="946462" y="4861070"/>
            <a:ext cx="5206377" cy="4605659"/>
          </a:xfrm>
          <a:noFill/>
          <a:ln/>
        </p:spPr>
        <p:txBody>
          <a:bodyPr/>
          <a:lstStyle/>
          <a:p>
            <a:endParaRPr lang="cs-CZ" smtClean="0"/>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18263A96-618C-4751-A477-6D323A78A0A6}" type="slidenum">
              <a:rPr lang="cs-CZ"/>
              <a:pPr/>
              <a:t>285</a:t>
            </a:fld>
            <a:endParaRPr lang="cs-CZ"/>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xfrm>
            <a:off x="946462" y="4861070"/>
            <a:ext cx="5206377" cy="4605659"/>
          </a:xfrm>
          <a:noFill/>
          <a:ln/>
        </p:spPr>
        <p:txBody>
          <a:bodyPr/>
          <a:lstStyle/>
          <a:p>
            <a:endParaRPr lang="cs-CZ" smtClean="0"/>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04F07F7D-E4B3-4C4C-AE2B-6889239407B4}" type="slidenum">
              <a:rPr lang="cs-CZ"/>
              <a:pPr/>
              <a:t>286</a:t>
            </a:fld>
            <a:endParaRPr lang="cs-CZ"/>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xfrm>
            <a:off x="946462" y="4861070"/>
            <a:ext cx="5206377" cy="4605659"/>
          </a:xfrm>
          <a:noFill/>
          <a:ln/>
        </p:spPr>
        <p:txBody>
          <a:bodyPr/>
          <a:lstStyle/>
          <a:p>
            <a:endParaRPr lang="cs-CZ" smtClean="0"/>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9887A0B6-D243-405F-8811-13087E3AF66C}" type="slidenum">
              <a:rPr lang="cs-CZ"/>
              <a:pPr/>
              <a:t>287</a:t>
            </a:fld>
            <a:endParaRPr lang="cs-CZ"/>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xfrm>
            <a:off x="946462" y="4861070"/>
            <a:ext cx="5206377" cy="4605659"/>
          </a:xfrm>
          <a:noFill/>
          <a:ln/>
        </p:spPr>
        <p:txBody>
          <a:bodyPr/>
          <a:lstStyle/>
          <a:p>
            <a:endParaRPr lang="cs-CZ" smtClean="0"/>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8808646D-4DE0-499E-8A2B-DCE115318082}" type="slidenum">
              <a:rPr lang="cs-CZ"/>
              <a:pPr/>
              <a:t>288</a:t>
            </a:fld>
            <a:endParaRPr lang="cs-CZ"/>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xfrm>
            <a:off x="946462" y="4861070"/>
            <a:ext cx="5206377" cy="4605659"/>
          </a:xfrm>
          <a:noFill/>
          <a:ln/>
        </p:spPr>
        <p:txBody>
          <a:bodyPr/>
          <a:lstStyle/>
          <a:p>
            <a:endParaRPr lang="cs-CZ" smtClean="0"/>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DADA3B96-CB28-4C87-BDC1-41313B55B7F0}" type="slidenum">
              <a:rPr lang="cs-CZ"/>
              <a:pPr/>
              <a:t>289</a:t>
            </a:fld>
            <a:endParaRPr lang="cs-CZ"/>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xfrm>
            <a:off x="946462" y="4861070"/>
            <a:ext cx="5206377" cy="4605659"/>
          </a:xfrm>
          <a:noFill/>
          <a:ln/>
        </p:spPr>
        <p:txBody>
          <a:bodyPr/>
          <a:lstStyle/>
          <a:p>
            <a:endParaRPr lang="cs-CZ"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A7211B11-4C5B-4609-AC43-7F087644B857}" type="slidenum">
              <a:rPr lang="cs-CZ" smtClean="0"/>
              <a:pPr/>
              <a:t>29</a:t>
            </a:fld>
            <a:endParaRPr lang="cs-CZ"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3D0F0FC2-41EA-4708-AA59-5C4D6CD54B35}" type="slidenum">
              <a:rPr lang="cs-CZ"/>
              <a:pPr/>
              <a:t>290</a:t>
            </a:fld>
            <a:endParaRPr lang="cs-CZ"/>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xfrm>
            <a:off x="946462" y="4861070"/>
            <a:ext cx="5206377" cy="4605659"/>
          </a:xfrm>
          <a:noFill/>
          <a:ln/>
        </p:spPr>
        <p:txBody>
          <a:bodyPr/>
          <a:lstStyle/>
          <a:p>
            <a:endParaRPr lang="cs-CZ" smtClean="0"/>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86BAC4BA-8D9F-416A-8546-A6B1E124801F}" type="slidenum">
              <a:rPr lang="cs-CZ"/>
              <a:pPr/>
              <a:t>291</a:t>
            </a:fld>
            <a:endParaRPr lang="cs-CZ"/>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xfrm>
            <a:off x="946462" y="4861070"/>
            <a:ext cx="5206377" cy="4605659"/>
          </a:xfrm>
          <a:noFill/>
          <a:ln/>
        </p:spPr>
        <p:txBody>
          <a:bodyPr/>
          <a:lstStyle/>
          <a:p>
            <a:endParaRPr lang="cs-CZ" smtClean="0"/>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E95627C4-1213-48D3-8FE3-6E4CE8175F13}" type="slidenum">
              <a:rPr lang="cs-CZ"/>
              <a:pPr/>
              <a:t>292</a:t>
            </a:fld>
            <a:endParaRPr lang="cs-CZ"/>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xfrm>
            <a:off x="946462" y="4861070"/>
            <a:ext cx="5206377" cy="4605659"/>
          </a:xfrm>
          <a:noFill/>
          <a:ln/>
        </p:spPr>
        <p:txBody>
          <a:bodyPr/>
          <a:lstStyle/>
          <a:p>
            <a:endParaRPr lang="cs-CZ" smtClean="0"/>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F1419A13-0C9F-474B-9C88-2A68F000046E}" type="slidenum">
              <a:rPr lang="cs-CZ"/>
              <a:pPr/>
              <a:t>293</a:t>
            </a:fld>
            <a:endParaRPr lang="cs-CZ"/>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8664F752-4525-40FF-B326-EA60CBA1EB39}" type="slidenum">
              <a:rPr lang="cs-CZ"/>
              <a:pPr/>
              <a:t>294</a:t>
            </a:fld>
            <a:endParaRPr lang="cs-CZ"/>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Zástupný symbol pro obrázek snímku 1"/>
          <p:cNvSpPr>
            <a:spLocks noGrp="1" noRot="1" noChangeAspect="1" noTextEdit="1"/>
          </p:cNvSpPr>
          <p:nvPr>
            <p:ph type="sldImg"/>
          </p:nvPr>
        </p:nvSpPr>
        <p:spPr>
          <a:ln/>
        </p:spPr>
      </p:sp>
      <p:sp>
        <p:nvSpPr>
          <p:cNvPr id="197635" name="Zástupný symbol pro poznámky 2"/>
          <p:cNvSpPr>
            <a:spLocks noGrp="1"/>
          </p:cNvSpPr>
          <p:nvPr>
            <p:ph type="body" idx="1"/>
          </p:nvPr>
        </p:nvSpPr>
        <p:spPr>
          <a:noFill/>
          <a:ln/>
        </p:spPr>
        <p:txBody>
          <a:bodyPr/>
          <a:lstStyle/>
          <a:p>
            <a:endParaRPr lang="cs-CZ" smtClean="0"/>
          </a:p>
        </p:txBody>
      </p:sp>
      <p:sp>
        <p:nvSpPr>
          <p:cNvPr id="197636" name="Zástupný symbol pro číslo snímku 3"/>
          <p:cNvSpPr>
            <a:spLocks noGrp="1"/>
          </p:cNvSpPr>
          <p:nvPr>
            <p:ph type="sldNum" sz="quarter" idx="5"/>
          </p:nvPr>
        </p:nvSpPr>
        <p:spPr>
          <a:noFill/>
        </p:spPr>
        <p:txBody>
          <a:bodyPr/>
          <a:lstStyle/>
          <a:p>
            <a:fld id="{1F86BBD0-BEBD-4FDC-87FD-270A3BB1F70E}" type="slidenum">
              <a:rPr lang="cs-CZ"/>
              <a:pPr/>
              <a:t>295</a:t>
            </a:fld>
            <a:endParaRPr lang="cs-CZ"/>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6C0A8DCB-4A0E-434C-8044-213542D90B2F}" type="slidenum">
              <a:rPr lang="cs-CZ"/>
              <a:pPr/>
              <a:t>296</a:t>
            </a:fld>
            <a:endParaRPr lang="cs-CZ"/>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EC713D29-FBA9-4139-B742-B49E805D091F}" type="slidenum">
              <a:rPr lang="cs-CZ"/>
              <a:pPr/>
              <a:t>297</a:t>
            </a:fld>
            <a:endParaRPr lang="cs-CZ"/>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0153FFD2-9864-4445-9CB6-68D44657D68F}" type="slidenum">
              <a:rPr lang="cs-CZ"/>
              <a:pPr/>
              <a:t>298</a:t>
            </a:fld>
            <a:endParaRPr lang="cs-CZ"/>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Zástupný symbol pro obrázek snímku 1"/>
          <p:cNvSpPr>
            <a:spLocks noGrp="1" noRot="1" noChangeAspect="1" noTextEdit="1"/>
          </p:cNvSpPr>
          <p:nvPr>
            <p:ph type="sldImg"/>
          </p:nvPr>
        </p:nvSpPr>
        <p:spPr>
          <a:ln/>
        </p:spPr>
      </p:sp>
      <p:sp>
        <p:nvSpPr>
          <p:cNvPr id="190467" name="Zástupný symbol pro poznámky 2"/>
          <p:cNvSpPr>
            <a:spLocks noGrp="1"/>
          </p:cNvSpPr>
          <p:nvPr>
            <p:ph type="body" idx="1"/>
          </p:nvPr>
        </p:nvSpPr>
        <p:spPr>
          <a:noFill/>
          <a:ln/>
        </p:spPr>
        <p:txBody>
          <a:bodyPr/>
          <a:lstStyle/>
          <a:p>
            <a:endParaRPr lang="cs-CZ" smtClean="0"/>
          </a:p>
        </p:txBody>
      </p:sp>
      <p:sp>
        <p:nvSpPr>
          <p:cNvPr id="190468" name="Zástupný symbol pro číslo snímku 3"/>
          <p:cNvSpPr>
            <a:spLocks noGrp="1"/>
          </p:cNvSpPr>
          <p:nvPr>
            <p:ph type="sldNum" sz="quarter" idx="5"/>
          </p:nvPr>
        </p:nvSpPr>
        <p:spPr>
          <a:noFill/>
        </p:spPr>
        <p:txBody>
          <a:bodyPr/>
          <a:lstStyle/>
          <a:p>
            <a:fld id="{A469FC91-8219-4A29-93F9-40A99410363B}" type="slidenum">
              <a:rPr lang="cs-CZ"/>
              <a:pPr/>
              <a:t>299</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015D83F2-CF3D-460A-BD5C-707FE73B3B85}" type="slidenum">
              <a:rPr lang="cs-CZ" smtClean="0"/>
              <a:pPr/>
              <a:t>3</a:t>
            </a:fld>
            <a:endParaRPr lang="cs-CZ"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BACF7DE3-9C46-4531-9E8C-A9448CECD22B}" type="slidenum">
              <a:rPr lang="cs-CZ" smtClean="0"/>
              <a:pPr/>
              <a:t>30</a:t>
            </a:fld>
            <a:endParaRPr lang="cs-CZ"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CF9D7AA2-3C4F-4195-8DDD-55E2A55C1095}" type="slidenum">
              <a:rPr lang="cs-CZ"/>
              <a:pPr/>
              <a:t>300</a:t>
            </a:fld>
            <a:endParaRPr lang="cs-CZ"/>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AAD5D6D4-C349-46FA-9A0F-B0248D2DA33F}" type="slidenum">
              <a:rPr lang="cs-CZ"/>
              <a:pPr/>
              <a:t>301</a:t>
            </a:fld>
            <a:endParaRPr lang="cs-CZ"/>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Zástupný symbol pro obrázek snímku 1"/>
          <p:cNvSpPr>
            <a:spLocks noGrp="1" noRot="1" noChangeAspect="1" noTextEdit="1"/>
          </p:cNvSpPr>
          <p:nvPr>
            <p:ph type="sldImg"/>
          </p:nvPr>
        </p:nvSpPr>
        <p:spPr>
          <a:ln/>
        </p:spPr>
      </p:sp>
      <p:sp>
        <p:nvSpPr>
          <p:cNvPr id="193539" name="Zástupný symbol pro poznámky 2"/>
          <p:cNvSpPr>
            <a:spLocks noGrp="1"/>
          </p:cNvSpPr>
          <p:nvPr>
            <p:ph type="body" idx="1"/>
          </p:nvPr>
        </p:nvSpPr>
        <p:spPr>
          <a:noFill/>
          <a:ln/>
        </p:spPr>
        <p:txBody>
          <a:bodyPr/>
          <a:lstStyle/>
          <a:p>
            <a:endParaRPr lang="cs-CZ" smtClean="0"/>
          </a:p>
        </p:txBody>
      </p:sp>
      <p:sp>
        <p:nvSpPr>
          <p:cNvPr id="193540" name="Zástupný symbol pro číslo snímku 3"/>
          <p:cNvSpPr>
            <a:spLocks noGrp="1"/>
          </p:cNvSpPr>
          <p:nvPr>
            <p:ph type="sldNum" sz="quarter" idx="5"/>
          </p:nvPr>
        </p:nvSpPr>
        <p:spPr>
          <a:noFill/>
        </p:spPr>
        <p:txBody>
          <a:bodyPr/>
          <a:lstStyle/>
          <a:p>
            <a:fld id="{C8B77EA3-2666-4ABA-8555-49E36ABF8164}" type="slidenum">
              <a:rPr lang="cs-CZ"/>
              <a:pPr/>
              <a:t>302</a:t>
            </a:fld>
            <a:endParaRPr lang="cs-CZ"/>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303</a:t>
            </a:fld>
            <a:endParaRPr lang="cs-CZ"/>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Zástupný symbol pro obrázek snímku 1"/>
          <p:cNvSpPr>
            <a:spLocks noGrp="1" noRot="1" noChangeAspect="1" noTextEdit="1"/>
          </p:cNvSpPr>
          <p:nvPr>
            <p:ph type="sldImg"/>
          </p:nvPr>
        </p:nvSpPr>
        <p:spPr>
          <a:ln/>
        </p:spPr>
      </p:sp>
      <p:sp>
        <p:nvSpPr>
          <p:cNvPr id="199683" name="Zástupný symbol pro poznámky 2"/>
          <p:cNvSpPr>
            <a:spLocks noGrp="1"/>
          </p:cNvSpPr>
          <p:nvPr>
            <p:ph type="body" idx="1"/>
          </p:nvPr>
        </p:nvSpPr>
        <p:spPr>
          <a:noFill/>
          <a:ln/>
        </p:spPr>
        <p:txBody>
          <a:bodyPr/>
          <a:lstStyle/>
          <a:p>
            <a:endParaRPr lang="cs-CZ" smtClean="0"/>
          </a:p>
        </p:txBody>
      </p:sp>
      <p:sp>
        <p:nvSpPr>
          <p:cNvPr id="199684" name="Zástupný symbol pro číslo snímku 3"/>
          <p:cNvSpPr>
            <a:spLocks noGrp="1"/>
          </p:cNvSpPr>
          <p:nvPr>
            <p:ph type="sldNum" sz="quarter" idx="5"/>
          </p:nvPr>
        </p:nvSpPr>
        <p:spPr>
          <a:noFill/>
        </p:spPr>
        <p:txBody>
          <a:bodyPr/>
          <a:lstStyle/>
          <a:p>
            <a:fld id="{F252DD08-46CF-4330-9150-20576ACD67EF}" type="slidenum">
              <a:rPr lang="cs-CZ"/>
              <a:pPr/>
              <a:t>304</a:t>
            </a:fld>
            <a:endParaRPr lang="cs-CZ"/>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305</a:t>
            </a:fld>
            <a:endParaRPr 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2B4F7C22-CDE7-4F40-97EF-FD4B8903F2CD}" type="slidenum">
              <a:rPr lang="cs-CZ" smtClean="0"/>
              <a:pPr/>
              <a:t>31</a:t>
            </a:fld>
            <a:endParaRPr lang="cs-CZ"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22A6EE9B-01D8-4487-A34C-8A30AAD3AE53}" type="slidenum">
              <a:rPr lang="cs-CZ" smtClean="0"/>
              <a:pPr/>
              <a:t>32</a:t>
            </a:fld>
            <a:endParaRPr lang="cs-CZ"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E890660E-3E32-42B4-B95B-6CAC0470ABDB}" type="slidenum">
              <a:rPr lang="cs-CZ" smtClean="0"/>
              <a:pPr/>
              <a:t>33</a:t>
            </a:fld>
            <a:endParaRPr lang="cs-CZ"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A70C7722-E094-4E20-BB79-8B7B508D800D}" type="slidenum">
              <a:rPr lang="cs-CZ" smtClean="0"/>
              <a:pPr/>
              <a:t>34</a:t>
            </a:fld>
            <a:endParaRPr lang="cs-CZ"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0F735735-1FE1-4C87-BC71-68E915662698}" type="slidenum">
              <a:rPr lang="cs-CZ" smtClean="0"/>
              <a:pPr/>
              <a:t>35</a:t>
            </a:fld>
            <a:endParaRPr lang="cs-CZ"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5003ABC1-DEA0-46C6-97BB-9886E54AD573}" type="slidenum">
              <a:rPr lang="cs-CZ" smtClean="0"/>
              <a:pPr/>
              <a:t>36</a:t>
            </a:fld>
            <a:endParaRPr lang="cs-CZ"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50923AA0-08A3-460F-A0E4-213218F94168}" type="slidenum">
              <a:rPr lang="cs-CZ" smtClean="0"/>
              <a:pPr/>
              <a:t>37</a:t>
            </a:fld>
            <a:endParaRPr lang="cs-CZ"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9A053C95-A5FE-4E9B-8163-C075F0D58074}" type="slidenum">
              <a:rPr lang="cs-CZ" smtClean="0"/>
              <a:pPr/>
              <a:t>38</a:t>
            </a:fld>
            <a:endParaRPr lang="cs-CZ"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F8684ACB-9CF6-4936-951D-1B18149979BA}" type="slidenum">
              <a:rPr lang="cs-CZ" smtClean="0"/>
              <a:pPr/>
              <a:t>39</a:t>
            </a:fld>
            <a:endParaRPr lang="cs-CZ"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26522142-316B-43A5-98CF-D7A7CA64E0B5}" type="slidenum">
              <a:rPr lang="cs-CZ" smtClean="0"/>
              <a:pPr/>
              <a:t>4</a:t>
            </a:fld>
            <a:endParaRPr lang="cs-CZ"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EC04727D-03C8-4D6A-A2BE-DA3E8F4EB889}" type="slidenum">
              <a:rPr lang="cs-CZ" smtClean="0"/>
              <a:pPr/>
              <a:t>40</a:t>
            </a:fld>
            <a:endParaRPr lang="cs-CZ"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80F9278B-7D56-4F1E-B47D-E687D2557331}" type="slidenum">
              <a:rPr lang="cs-CZ" smtClean="0"/>
              <a:pPr/>
              <a:t>41</a:t>
            </a:fld>
            <a:endParaRPr lang="cs-CZ"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075FA4BB-4B54-43A8-B38E-9B59701099D1}" type="slidenum">
              <a:rPr lang="cs-CZ" smtClean="0"/>
              <a:pPr/>
              <a:t>42</a:t>
            </a:fld>
            <a:endParaRPr lang="cs-CZ"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24BF27B5-1012-475D-BB5B-6BF7BACDF94C}" type="slidenum">
              <a:rPr lang="cs-CZ" smtClean="0"/>
              <a:pPr/>
              <a:t>43</a:t>
            </a:fld>
            <a:endParaRPr lang="cs-CZ"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C5F7C249-F6A8-47F2-9935-3333D3B163C0}" type="slidenum">
              <a:rPr lang="cs-CZ" smtClean="0"/>
              <a:pPr/>
              <a:t>44</a:t>
            </a:fld>
            <a:endParaRPr lang="cs-CZ"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958771FA-7282-4813-A2D2-E254B8FF276D}" type="slidenum">
              <a:rPr lang="cs-CZ" smtClean="0"/>
              <a:pPr/>
              <a:t>45</a:t>
            </a:fld>
            <a:endParaRPr lang="cs-CZ"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C82F8A31-461F-4A59-9FA7-EF1C5D5CA2EF}" type="slidenum">
              <a:rPr lang="cs-CZ" smtClean="0"/>
              <a:pPr/>
              <a:t>46</a:t>
            </a:fld>
            <a:endParaRPr lang="cs-CZ"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86494BF3-586C-4B51-83F0-A19F4E636237}" type="slidenum">
              <a:rPr lang="cs-CZ" smtClean="0"/>
              <a:pPr/>
              <a:t>47</a:t>
            </a:fld>
            <a:endParaRPr lang="cs-CZ" smtClean="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976AADA8-A570-4101-9DAB-12C1D4BE8EF3}" type="slidenum">
              <a:rPr lang="cs-CZ" smtClean="0"/>
              <a:pPr/>
              <a:t>48</a:t>
            </a:fld>
            <a:endParaRPr lang="cs-CZ"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8BC8CA08-8935-43AF-A342-03C17B1593A8}" type="slidenum">
              <a:rPr lang="cs-CZ" smtClean="0"/>
              <a:pPr/>
              <a:t>49</a:t>
            </a:fld>
            <a:endParaRPr lang="cs-CZ"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78DFD02D-0CD5-4F2C-A9B5-608CCA7859FF}" type="slidenum">
              <a:rPr lang="cs-CZ" smtClean="0"/>
              <a:pPr/>
              <a:t>5</a:t>
            </a:fld>
            <a:endParaRPr lang="cs-CZ"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E7B4ECCF-8691-4DC9-B280-0738D17B1407}" type="slidenum">
              <a:rPr lang="cs-CZ" smtClean="0"/>
              <a:pPr/>
              <a:t>50</a:t>
            </a:fld>
            <a:endParaRPr lang="cs-CZ" smtClean="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C564BC6C-0AEE-418A-8B61-FB1D4D26F58E}" type="slidenum">
              <a:rPr lang="cs-CZ" smtClean="0"/>
              <a:pPr/>
              <a:t>51</a:t>
            </a:fld>
            <a:endParaRPr lang="cs-CZ" smtClean="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A93631CD-473B-4C20-8002-973EF619F3FE}" type="slidenum">
              <a:rPr lang="cs-CZ" smtClean="0"/>
              <a:pPr/>
              <a:t>52</a:t>
            </a:fld>
            <a:endParaRPr lang="cs-CZ"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54B1D317-32C4-4BD7-8AA4-7B50AC63ECEB}" type="slidenum">
              <a:rPr lang="cs-CZ" smtClean="0"/>
              <a:pPr/>
              <a:t>53</a:t>
            </a:fld>
            <a:endParaRPr lang="cs-CZ" smtClean="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5C785757-BF34-4089-8D1A-50090F44AEA7}" type="slidenum">
              <a:rPr lang="cs-CZ" smtClean="0"/>
              <a:pPr/>
              <a:t>54</a:t>
            </a:fld>
            <a:endParaRPr lang="cs-CZ"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C566D7DD-E088-4057-B8D1-0DAAAA11739C}" type="slidenum">
              <a:rPr lang="cs-CZ" smtClean="0"/>
              <a:pPr/>
              <a:t>55</a:t>
            </a:fld>
            <a:endParaRPr lang="cs-CZ"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E30CB4B0-2B4A-4B65-8A6C-FAF7E072F5BE}" type="slidenum">
              <a:rPr lang="cs-CZ" smtClean="0"/>
              <a:pPr/>
              <a:t>56</a:t>
            </a:fld>
            <a:endParaRPr lang="cs-CZ"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85EE416E-1D0F-46E9-89E6-4C355E5A2ACB}" type="slidenum">
              <a:rPr lang="cs-CZ" smtClean="0"/>
              <a:pPr/>
              <a:t>57</a:t>
            </a:fld>
            <a:endParaRPr lang="cs-CZ" smtClean="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D31D5B73-041C-4676-B8CE-BAC792F961A8}" type="slidenum">
              <a:rPr lang="cs-CZ" smtClean="0"/>
              <a:pPr/>
              <a:t>58</a:t>
            </a:fld>
            <a:endParaRPr lang="cs-CZ"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B287AC84-9A4A-4325-A9D3-0863DD417678}" type="slidenum">
              <a:rPr lang="cs-CZ" smtClean="0"/>
              <a:pPr/>
              <a:t>59</a:t>
            </a:fld>
            <a:endParaRPr lang="cs-CZ"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B93CEF7-B121-4375-9E40-9A3B1103E743}" type="slidenum">
              <a:rPr lang="cs-CZ" smtClean="0"/>
              <a:pPr/>
              <a:t>6</a:t>
            </a:fld>
            <a:endParaRPr lang="cs-CZ"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2EDD7F16-E20D-4E15-93A2-EDB6CF68F247}" type="slidenum">
              <a:rPr lang="cs-CZ" smtClean="0"/>
              <a:pPr/>
              <a:t>60</a:t>
            </a:fld>
            <a:endParaRPr lang="cs-CZ"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0A261BFD-73CA-4240-AED4-D4E591D275B1}" type="slidenum">
              <a:rPr lang="cs-CZ" smtClean="0"/>
              <a:pPr/>
              <a:t>61</a:t>
            </a:fld>
            <a:endParaRPr lang="cs-CZ"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E627A2E4-1330-4725-84F4-8A839377D691}" type="slidenum">
              <a:rPr lang="cs-CZ" smtClean="0"/>
              <a:pPr/>
              <a:t>62</a:t>
            </a:fld>
            <a:endParaRPr lang="cs-CZ"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84207D5B-4AE4-4D51-9492-5B361F5F43A2}" type="slidenum">
              <a:rPr lang="cs-CZ" smtClean="0"/>
              <a:pPr/>
              <a:t>63</a:t>
            </a:fld>
            <a:endParaRPr lang="cs-CZ" smtClean="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9B231BF3-5B3C-438B-B0CC-DABA207E6CD6}" type="slidenum">
              <a:rPr lang="cs-CZ" smtClean="0"/>
              <a:pPr/>
              <a:t>64</a:t>
            </a:fld>
            <a:endParaRPr lang="cs-CZ"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94BFD2F1-5248-4A5D-9899-2EEE8AF4E648}" type="slidenum">
              <a:rPr lang="cs-CZ" smtClean="0"/>
              <a:pPr/>
              <a:t>65</a:t>
            </a:fld>
            <a:endParaRPr lang="cs-CZ"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D9237D87-18B4-42E8-8A2D-59EAF1B09C7A}" type="slidenum">
              <a:rPr lang="cs-CZ" smtClean="0"/>
              <a:pPr/>
              <a:t>66</a:t>
            </a:fld>
            <a:endParaRPr lang="cs-CZ"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EDB3F2EC-96E8-4445-9B92-5ADA03F34A4A}" type="slidenum">
              <a:rPr lang="cs-CZ" smtClean="0"/>
              <a:pPr/>
              <a:t>67</a:t>
            </a:fld>
            <a:endParaRPr lang="cs-CZ"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CF1BC683-F304-4012-BEAB-B399BB4CAD2B}" type="slidenum">
              <a:rPr lang="cs-CZ" smtClean="0"/>
              <a:pPr/>
              <a:t>68</a:t>
            </a:fld>
            <a:endParaRPr lang="cs-CZ" smtClean="0"/>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22E4C410-467F-46A9-BA6A-D6D1B314C15E}" type="slidenum">
              <a:rPr lang="cs-CZ" smtClean="0"/>
              <a:pPr/>
              <a:t>69</a:t>
            </a:fld>
            <a:endParaRPr lang="cs-CZ" smtClean="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76325AC4-ABC5-43CE-814E-4D9E66320670}" type="slidenum">
              <a:rPr lang="cs-CZ" smtClean="0"/>
              <a:pPr/>
              <a:t>7</a:t>
            </a:fld>
            <a:endParaRPr lang="cs-CZ"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6E6471B7-50F8-492B-80DC-811698C6C16A}" type="slidenum">
              <a:rPr lang="cs-CZ" smtClean="0"/>
              <a:pPr/>
              <a:t>70</a:t>
            </a:fld>
            <a:endParaRPr lang="cs-CZ" smtClean="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55BC2C05-0324-4791-983B-174C7F4A695C}" type="slidenum">
              <a:rPr lang="cs-CZ" smtClean="0"/>
              <a:pPr>
                <a:defRPr/>
              </a:pPr>
              <a:t>71</a:t>
            </a:fld>
            <a:endParaRPr lang="cs-CZ"/>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EB8B2DCA-DFF0-4AAD-BD6F-B22FC2035945}" type="slidenum">
              <a:rPr lang="cs-CZ" smtClean="0"/>
              <a:pPr/>
              <a:t>72</a:t>
            </a:fld>
            <a:endParaRPr lang="cs-CZ"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8F6329E-D792-4C52-8A09-A4807C617D00}" type="slidenum">
              <a:rPr lang="cs-CZ" smtClean="0"/>
              <a:pPr/>
              <a:t>73</a:t>
            </a:fld>
            <a:endParaRPr lang="cs-CZ"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C00B0C8-547D-4945-AB93-F6A7AE460222}" type="slidenum">
              <a:rPr lang="cs-CZ" smtClean="0"/>
              <a:pPr/>
              <a:t>74</a:t>
            </a:fld>
            <a:endParaRPr lang="cs-CZ"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5D028DD-C0F0-40E2-9052-F8F8898B3A1D}" type="slidenum">
              <a:rPr lang="cs-CZ" smtClean="0"/>
              <a:pPr/>
              <a:t>75</a:t>
            </a:fld>
            <a:endParaRPr lang="cs-CZ"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011F0B0-1849-46EC-8C8E-3F7E6FC2E48D}" type="slidenum">
              <a:rPr lang="cs-CZ" smtClean="0"/>
              <a:pPr/>
              <a:t>76</a:t>
            </a:fld>
            <a:endParaRPr lang="cs-CZ"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F14B123-E454-497D-AAAC-B393A463A360}" type="slidenum">
              <a:rPr lang="cs-CZ" smtClean="0"/>
              <a:pPr/>
              <a:t>77</a:t>
            </a:fld>
            <a:endParaRPr lang="cs-CZ"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60894C0E-2580-4FE3-8E29-5996371E9F2B}" type="slidenum">
              <a:rPr lang="cs-CZ" smtClean="0"/>
              <a:pPr/>
              <a:t>78</a:t>
            </a:fld>
            <a:endParaRPr lang="cs-CZ"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6EBE7334-394B-4AF2-A99B-31BE5856697A}" type="slidenum">
              <a:rPr lang="cs-CZ" smtClean="0"/>
              <a:pPr/>
              <a:t>79</a:t>
            </a:fld>
            <a:endParaRPr lang="cs-CZ"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EA1D3981-C5EE-4328-9B1D-8779A673663B}" type="slidenum">
              <a:rPr lang="cs-CZ" smtClean="0"/>
              <a:pPr/>
              <a:t>8</a:t>
            </a:fld>
            <a:endParaRPr lang="cs-CZ"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9D8851F7-E3E1-4E82-939C-F778C74F6084}" type="slidenum">
              <a:rPr lang="cs-CZ" smtClean="0"/>
              <a:pPr/>
              <a:t>80</a:t>
            </a:fld>
            <a:endParaRPr lang="cs-CZ"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A680B88-95DA-4592-A707-79449B60D5FE}" type="slidenum">
              <a:rPr lang="cs-CZ" smtClean="0"/>
              <a:pPr/>
              <a:t>81</a:t>
            </a:fld>
            <a:endParaRPr lang="cs-CZ"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94D7F85-5913-4EC4-AE05-3DA288CA8167}" type="slidenum">
              <a:rPr lang="cs-CZ" smtClean="0"/>
              <a:pPr/>
              <a:t>82</a:t>
            </a:fld>
            <a:endParaRPr lang="cs-CZ"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55C54D4-512B-4466-B163-D496193E8AAB}" type="slidenum">
              <a:rPr lang="cs-CZ" smtClean="0"/>
              <a:pPr/>
              <a:t>83</a:t>
            </a:fld>
            <a:endParaRPr lang="cs-CZ"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DB5CE9F-BA11-463B-BBAF-B28DFD520E1A}" type="slidenum">
              <a:rPr lang="cs-CZ" smtClean="0"/>
              <a:pPr/>
              <a:t>84</a:t>
            </a:fld>
            <a:endParaRPr lang="cs-CZ"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81EE0B05-24D3-4195-B2EE-07068CCCE36C}" type="slidenum">
              <a:rPr lang="cs-CZ" smtClean="0"/>
              <a:pPr/>
              <a:t>85</a:t>
            </a:fld>
            <a:endParaRPr lang="cs-CZ"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9E6CE4B-5C5F-4710-9963-9A75B4D775D2}" type="slidenum">
              <a:rPr lang="cs-CZ" smtClean="0"/>
              <a:pPr/>
              <a:t>86</a:t>
            </a:fld>
            <a:endParaRPr lang="cs-CZ"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931BD15B-E628-4AF5-ABA1-BB022394B1E0}" type="slidenum">
              <a:rPr lang="cs-CZ" smtClean="0"/>
              <a:pPr/>
              <a:t>87</a:t>
            </a:fld>
            <a:endParaRPr lang="cs-CZ"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88A9AC44-6359-48E7-9937-F6ABE2AE0A2B}" type="slidenum">
              <a:rPr lang="cs-CZ" smtClean="0"/>
              <a:pPr/>
              <a:t>88</a:t>
            </a:fld>
            <a:endParaRPr lang="cs-CZ"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55E71C01-5127-402F-A274-FEC64F79D104}" type="slidenum">
              <a:rPr lang="cs-CZ" smtClean="0"/>
              <a:pPr/>
              <a:t>89</a:t>
            </a:fld>
            <a:endParaRPr lang="cs-CZ"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1AF121B5-AD5D-490D-B520-247F6F528B1B}" type="slidenum">
              <a:rPr lang="cs-CZ" smtClean="0"/>
              <a:pPr/>
              <a:t>9</a:t>
            </a:fld>
            <a:endParaRPr lang="cs-CZ"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54D5F93E-DD80-4387-9949-696569855AAA}" type="slidenum">
              <a:rPr lang="cs-CZ" smtClean="0"/>
              <a:pPr/>
              <a:t>90</a:t>
            </a:fld>
            <a:endParaRPr lang="cs-CZ"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E5644944-E5B9-4EC1-BFF0-2D7AD3B4EE23}" type="slidenum">
              <a:rPr lang="cs-CZ" smtClean="0"/>
              <a:pPr/>
              <a:t>91</a:t>
            </a:fld>
            <a:endParaRPr lang="cs-CZ"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949AB60-144A-477B-88CF-823B1CCD44A1}" type="slidenum">
              <a:rPr lang="cs-CZ" smtClean="0"/>
              <a:pPr/>
              <a:t>92</a:t>
            </a:fld>
            <a:endParaRPr lang="cs-CZ"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884FFD4-FA70-4B2E-ADD7-AEAE30FBC0C0}" type="slidenum">
              <a:rPr lang="cs-CZ" smtClean="0"/>
              <a:pPr/>
              <a:t>93</a:t>
            </a:fld>
            <a:endParaRPr lang="cs-CZ"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258FB7F-8571-45D6-A061-260B5EBDAF82}" type="slidenum">
              <a:rPr lang="cs-CZ" smtClean="0"/>
              <a:pPr/>
              <a:t>94</a:t>
            </a:fld>
            <a:endParaRPr lang="cs-CZ"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16378953-5A58-44B1-A6B5-A659A8278F5A}" type="slidenum">
              <a:rPr lang="cs-CZ" smtClean="0"/>
              <a:pPr/>
              <a:t>95</a:t>
            </a:fld>
            <a:endParaRPr lang="cs-CZ"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9454850-20B4-4C84-8FDA-B9F1D34DD549}" type="slidenum">
              <a:rPr lang="cs-CZ" smtClean="0"/>
              <a:pPr/>
              <a:t>96</a:t>
            </a:fld>
            <a:endParaRPr lang="cs-CZ"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24B3E2A7-6451-47D1-99B3-26E8271DF37D}" type="slidenum">
              <a:rPr lang="cs-CZ" smtClean="0"/>
              <a:pPr/>
              <a:t>97</a:t>
            </a:fld>
            <a:endParaRPr lang="cs-CZ"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C436AC0F-F3F3-47D7-A2BA-111731A51F52}" type="slidenum">
              <a:rPr lang="cs-CZ" smtClean="0"/>
              <a:pPr/>
              <a:t>98</a:t>
            </a:fld>
            <a:endParaRPr lang="cs-CZ"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D68CEEDA-7865-43D9-9CD8-776D634E2805}" type="slidenum">
              <a:rPr lang="cs-CZ" smtClean="0"/>
              <a:pPr/>
              <a:t>99</a:t>
            </a:fld>
            <a:endParaRPr lang="cs-CZ"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cs-CZ" sz="1100" dirty="0" smtClean="0"/>
              <a:t>Investoři v průmyslovém V&amp;V poskytují peníze, protože věří, že budou finančně odměněni. Musí být však přesvědčeni, že existuje příležitost vydělat určitou sumu peněz navíc; jinak se poohlédnou po atraktivnější příležitosti. Náš příspěvek pojednává o tom, jak se vyvíjelo finanční myšlení o investicích do V&amp;V a jaké nové nástroje lze použít k rozhodování o investování.</a:t>
            </a:r>
          </a:p>
          <a:p>
            <a:pPr eaLnBrk="1" hangingPunct="1"/>
            <a:r>
              <a:rPr lang="cs-CZ" sz="1100" dirty="0" smtClean="0"/>
              <a:t>Projekty V&amp;V získávají finanční zdroje v konkurenčním prostředí a zdroje jsou vždy omezené. Aby mohla organizace rozhodnout, které projekty bude financovat, tedy jak sestavit portfolio projektů, musí použít některou z metod hodnocení projektů. Problematikou sestavení portfolia projektů se obsáhle zabývá kniha [</a:t>
            </a:r>
            <a:r>
              <a:rPr lang="cs-CZ" sz="1100" dirty="0" err="1" smtClean="0"/>
              <a:t>Cooper</a:t>
            </a:r>
            <a:r>
              <a:rPr lang="cs-CZ" sz="1100" dirty="0" smtClean="0"/>
              <a:t> 2001], v tomto příspěvku se omezíme pouze na některé aspekty tohoto procesu.</a:t>
            </a:r>
          </a:p>
          <a:p>
            <a:pPr eaLnBrk="1" hangingPunct="1"/>
            <a:r>
              <a:rPr lang="cs-CZ" sz="1100" dirty="0" smtClean="0"/>
              <a:t>Komerční výzkum a vývoj (V&amp;V) je typická vysoce riskantní investice s časově velice zpožděným výnosem. Na druhé straně, jako u jiných vysoce rizikových investic, mohou být výnosy velmi atraktivní. Kromě toho je možno riziko snížit pomocí diverzifikace. Toto se již naučili poskytovatelé rizikového (</a:t>
            </a:r>
            <a:r>
              <a:rPr lang="cs-CZ" sz="1100" dirty="0" err="1" smtClean="0"/>
              <a:t>venture</a:t>
            </a:r>
            <a:r>
              <a:rPr lang="cs-CZ" sz="1100" dirty="0" smtClean="0"/>
              <a:t>) kapitálu, podnikatelé, investoři a poskytovatelé různých grantů, </a:t>
            </a:r>
            <a:r>
              <a:rPr lang="cs-CZ" sz="1100" dirty="0" err="1" smtClean="0"/>
              <a:t>event</a:t>
            </a:r>
            <a:r>
              <a:rPr lang="cs-CZ" sz="1100" dirty="0" smtClean="0"/>
              <a:t>. nadací. Naučili se umisťovat investice V&amp;V do portfolia začínajících nadějných společností s očekávaným ziskem 20% nebo větším. </a:t>
            </a:r>
          </a:p>
          <a:p>
            <a:pPr eaLnBrk="1" hangingPunct="1"/>
            <a:r>
              <a:rPr lang="cs-CZ" sz="1100" dirty="0" smtClean="0"/>
              <a:t>V&amp;V je pro průmyslové země i pro jednotlivé firmy v těchto zemích svrchovaně důležitý. Odhaduje se, že více než 50% bohatství v rozvinutých zemích pochází z nových technologií, které jsou výstupem V&amp;V. Je zásadní, ale velice těžké správně určit velikost investic do V&amp;V.  Pokutou za </a:t>
            </a:r>
            <a:r>
              <a:rPr lang="cs-CZ" sz="1100" dirty="0" err="1" smtClean="0"/>
              <a:t>podinvestování</a:t>
            </a:r>
            <a:r>
              <a:rPr lang="cs-CZ" sz="1100" dirty="0" smtClean="0"/>
              <a:t> V&amp;V může být ztráta příležitosti a zhoršení konkurenční pozice firmy; přeinvestování může znamenat pomalou erozi firemního kapitálu. Podívejme se, jak se finanční myšlení o V</a:t>
            </a:r>
            <a:r>
              <a:rPr lang="fr-FR" sz="1100" dirty="0" smtClean="0"/>
              <a:t>&amp;</a:t>
            </a:r>
            <a:r>
              <a:rPr lang="cs-CZ" sz="1100" dirty="0" smtClean="0"/>
              <a:t>V vyvíjelo.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18"/>
          <p:cNvGrpSpPr>
            <a:grpSpLocks/>
          </p:cNvGrpSpPr>
          <p:nvPr/>
        </p:nvGrpSpPr>
        <p:grpSpPr bwMode="auto">
          <a:xfrm>
            <a:off x="0" y="0"/>
            <a:ext cx="9140825" cy="6850063"/>
            <a:chOff x="0" y="0"/>
            <a:chExt cx="5758" cy="4315"/>
          </a:xfrm>
        </p:grpSpPr>
        <p:grpSp>
          <p:nvGrpSpPr>
            <p:cNvPr id="5" name="Group 19"/>
            <p:cNvGrpSpPr>
              <a:grpSpLocks/>
            </p:cNvGrpSpPr>
            <p:nvPr userDrawn="1"/>
          </p:nvGrpSpPr>
          <p:grpSpPr bwMode="auto">
            <a:xfrm>
              <a:off x="1728" y="2230"/>
              <a:ext cx="4027" cy="2085"/>
              <a:chOff x="1728" y="2230"/>
              <a:chExt cx="4027" cy="2085"/>
            </a:xfrm>
          </p:grpSpPr>
          <p:sp>
            <p:nvSpPr>
              <p:cNvPr id="8" name="Freeform 20"/>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cs-CZ"/>
              </a:p>
            </p:txBody>
          </p:sp>
          <p:sp>
            <p:nvSpPr>
              <p:cNvPr id="9" name="Freeform 21"/>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cs-CZ"/>
              </a:p>
            </p:txBody>
          </p:sp>
          <p:sp>
            <p:nvSpPr>
              <p:cNvPr id="10" name="Freeform 22"/>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cs-CZ"/>
              </a:p>
            </p:txBody>
          </p:sp>
          <p:sp>
            <p:nvSpPr>
              <p:cNvPr id="11" name="Freeform 23"/>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cs-CZ"/>
              </a:p>
            </p:txBody>
          </p:sp>
          <p:sp>
            <p:nvSpPr>
              <p:cNvPr id="12" name="Freeform 24"/>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cs-CZ"/>
              </a:p>
            </p:txBody>
          </p:sp>
        </p:grpSp>
        <p:sp>
          <p:nvSpPr>
            <p:cNvPr id="6" name="Freeform 25"/>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cs-CZ"/>
            </a:p>
          </p:txBody>
        </p:sp>
        <p:sp>
          <p:nvSpPr>
            <p:cNvPr id="7" name="Freeform 26"/>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cs-CZ"/>
            </a:p>
          </p:txBody>
        </p:sp>
      </p:grpSp>
      <p:sp>
        <p:nvSpPr>
          <p:cNvPr id="415755" name="Rectangle 11"/>
          <p:cNvSpPr>
            <a:spLocks noGrp="1" noChangeArrowheads="1"/>
          </p:cNvSpPr>
          <p:nvPr>
            <p:ph type="ctrTitle" sz="quarter"/>
          </p:nvPr>
        </p:nvSpPr>
        <p:spPr>
          <a:xfrm>
            <a:off x="685800" y="1736725"/>
            <a:ext cx="7772400" cy="1920875"/>
          </a:xfrm>
        </p:spPr>
        <p:txBody>
          <a:bodyPr/>
          <a:lstStyle>
            <a:lvl1pPr>
              <a:defRPr sz="6000"/>
            </a:lvl1pPr>
          </a:lstStyle>
          <a:p>
            <a:r>
              <a:rPr lang="cs-CZ" smtClean="0"/>
              <a:t>Klepnutím lze upravit styl předlohy nadpisů.</a:t>
            </a:r>
            <a:endParaRPr lang="cs-CZ"/>
          </a:p>
        </p:txBody>
      </p:sp>
      <p:sp>
        <p:nvSpPr>
          <p:cNvPr id="4157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cs-CZ" smtClean="0"/>
              <a:t>Klepnutím lze upravit styl předlohy podnadpisů.</a:t>
            </a:r>
            <a:endParaRPr lang="cs-CZ"/>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r>
              <a:rPr lang="cs-CZ" smtClean="0"/>
              <a:t>19.-20.10.2010</a:t>
            </a:r>
            <a:endParaRPr lang="cs-CZ"/>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cs-CZ" smtClean="0"/>
              <a:t>FREE - VaVaI, TT</a:t>
            </a:r>
            <a:endParaRPr lang="cs-CZ"/>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1FAA67ED-83E3-4A75-A500-841A18B1E869}"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5" name="Rectangle 15"/>
          <p:cNvSpPr>
            <a:spLocks noGrp="1" noChangeArrowheads="1"/>
          </p:cNvSpPr>
          <p:nvPr>
            <p:ph type="sldNum" sz="quarter" idx="11"/>
          </p:nvPr>
        </p:nvSpPr>
        <p:spPr>
          <a:ln/>
        </p:spPr>
        <p:txBody>
          <a:bodyPr/>
          <a:lstStyle>
            <a:lvl1pPr>
              <a:defRPr/>
            </a:lvl1pPr>
          </a:lstStyle>
          <a:p>
            <a:pPr>
              <a:defRPr/>
            </a:pPr>
            <a:fld id="{61A8790E-DBB0-4D05-B22A-64C42554028B}" type="slidenum">
              <a:rPr lang="cs-CZ"/>
              <a:pPr>
                <a:defRPr/>
              </a:pPr>
              <a:t>‹#›</a:t>
            </a:fld>
            <a:endParaRPr lang="cs-CZ"/>
          </a:p>
        </p:txBody>
      </p:sp>
      <p:sp>
        <p:nvSpPr>
          <p:cNvPr id="6"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5" name="Rectangle 15"/>
          <p:cNvSpPr>
            <a:spLocks noGrp="1" noChangeArrowheads="1"/>
          </p:cNvSpPr>
          <p:nvPr>
            <p:ph type="sldNum" sz="quarter" idx="11"/>
          </p:nvPr>
        </p:nvSpPr>
        <p:spPr>
          <a:ln/>
        </p:spPr>
        <p:txBody>
          <a:bodyPr/>
          <a:lstStyle>
            <a:lvl1pPr>
              <a:defRPr/>
            </a:lvl1pPr>
          </a:lstStyle>
          <a:p>
            <a:pPr>
              <a:defRPr/>
            </a:pPr>
            <a:fld id="{21D11990-9091-4C4B-A4EA-E2E90B34005B}" type="slidenum">
              <a:rPr lang="cs-CZ"/>
              <a:pPr>
                <a:defRPr/>
              </a:pPr>
              <a:t>‹#›</a:t>
            </a:fld>
            <a:endParaRPr lang="cs-CZ"/>
          </a:p>
        </p:txBody>
      </p:sp>
      <p:sp>
        <p:nvSpPr>
          <p:cNvPr id="6"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8229600" cy="218598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57200" y="3938588"/>
            <a:ext cx="8229600" cy="218757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6" name="Rectangle 15"/>
          <p:cNvSpPr>
            <a:spLocks noGrp="1" noChangeArrowheads="1"/>
          </p:cNvSpPr>
          <p:nvPr>
            <p:ph type="sldNum" sz="quarter" idx="11"/>
          </p:nvPr>
        </p:nvSpPr>
        <p:spPr>
          <a:ln/>
        </p:spPr>
        <p:txBody>
          <a:bodyPr/>
          <a:lstStyle>
            <a:lvl1pPr>
              <a:defRPr/>
            </a:lvl1pPr>
          </a:lstStyle>
          <a:p>
            <a:pPr>
              <a:defRPr/>
            </a:pPr>
            <a:fld id="{54E0233A-CA22-4812-93CA-EEBB2D06B473}" type="slidenum">
              <a:rPr lang="cs-CZ"/>
              <a:pPr>
                <a:defRPr/>
              </a:pPr>
              <a:t>‹#›</a:t>
            </a:fld>
            <a:endParaRPr lang="cs-CZ"/>
          </a:p>
        </p:txBody>
      </p:sp>
      <p:sp>
        <p:nvSpPr>
          <p:cNvPr id="7"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4038600" cy="45259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6" name="Rectangle 15"/>
          <p:cNvSpPr>
            <a:spLocks noGrp="1" noChangeArrowheads="1"/>
          </p:cNvSpPr>
          <p:nvPr>
            <p:ph type="sldNum" sz="quarter" idx="11"/>
          </p:nvPr>
        </p:nvSpPr>
        <p:spPr>
          <a:ln/>
        </p:spPr>
        <p:txBody>
          <a:bodyPr/>
          <a:lstStyle>
            <a:lvl1pPr>
              <a:defRPr/>
            </a:lvl1pPr>
          </a:lstStyle>
          <a:p>
            <a:pPr>
              <a:defRPr/>
            </a:pPr>
            <a:fld id="{D79F824D-1EBF-41C6-9AB3-20EB1C1FEBD6}" type="slidenum">
              <a:rPr lang="cs-CZ"/>
              <a:pPr>
                <a:defRPr/>
              </a:pPr>
              <a:t>‹#›</a:t>
            </a:fld>
            <a:endParaRPr lang="cs-CZ"/>
          </a:p>
        </p:txBody>
      </p:sp>
      <p:sp>
        <p:nvSpPr>
          <p:cNvPr id="7"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r>
              <a:rPr lang="cs-CZ" noProof="0" smtClean="0"/>
              <a:t>Klepnutím na ikonu přidáte tabulku.</a:t>
            </a:r>
          </a:p>
        </p:txBody>
      </p:sp>
      <p:sp>
        <p:nvSpPr>
          <p:cNvPr id="4"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5" name="Rectangle 15"/>
          <p:cNvSpPr>
            <a:spLocks noGrp="1" noChangeArrowheads="1"/>
          </p:cNvSpPr>
          <p:nvPr>
            <p:ph type="sldNum" sz="quarter" idx="11"/>
          </p:nvPr>
        </p:nvSpPr>
        <p:spPr>
          <a:ln/>
        </p:spPr>
        <p:txBody>
          <a:bodyPr/>
          <a:lstStyle>
            <a:lvl1pPr>
              <a:defRPr/>
            </a:lvl1pPr>
          </a:lstStyle>
          <a:p>
            <a:pPr>
              <a:defRPr/>
            </a:pPr>
            <a:fld id="{B3B87D97-B2BC-4A8C-B98F-CF8D6098F4F6}" type="slidenum">
              <a:rPr lang="cs-CZ"/>
              <a:pPr>
                <a:defRPr/>
              </a:pPr>
              <a:t>‹#›</a:t>
            </a:fld>
            <a:endParaRPr lang="cs-CZ"/>
          </a:p>
        </p:txBody>
      </p:sp>
      <p:sp>
        <p:nvSpPr>
          <p:cNvPr id="6"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Nadpis, text a klipart">
    <p:spTree>
      <p:nvGrpSpPr>
        <p:cNvPr id="1" name=""/>
        <p:cNvGrpSpPr/>
        <p:nvPr/>
      </p:nvGrpSpPr>
      <p:grpSpPr>
        <a:xfrm>
          <a:off x="0" y="0"/>
          <a:ext cx="0" cy="0"/>
          <a:chOff x="0" y="0"/>
          <a:chExt cx="0" cy="0"/>
        </a:xfrm>
      </p:grpSpPr>
      <p:sp>
        <p:nvSpPr>
          <p:cNvPr id="2" name="Nadpis 1"/>
          <p:cNvSpPr>
            <a:spLocks noGrp="1"/>
          </p:cNvSpPr>
          <p:nvPr>
            <p:ph type="title"/>
          </p:nvPr>
        </p:nvSpPr>
        <p:spPr>
          <a:xfrm>
            <a:off x="685800" y="457200"/>
            <a:ext cx="7772400" cy="13716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685800" y="1981200"/>
            <a:ext cx="3810000" cy="41148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klipart 3"/>
          <p:cNvSpPr>
            <a:spLocks noGrp="1"/>
          </p:cNvSpPr>
          <p:nvPr>
            <p:ph type="clipArt" sz="half" idx="2"/>
          </p:nvPr>
        </p:nvSpPr>
        <p:spPr>
          <a:xfrm>
            <a:off x="4648200" y="1981200"/>
            <a:ext cx="3810000" cy="4114800"/>
          </a:xfrm>
        </p:spPr>
        <p:txBody>
          <a:bodyPr/>
          <a:lstStyle/>
          <a:p>
            <a:pPr lvl="0"/>
            <a:endParaRPr lang="cs-CZ" noProof="0" smtClean="0"/>
          </a:p>
        </p:txBody>
      </p:sp>
      <p:sp>
        <p:nvSpPr>
          <p:cNvPr id="5" name="Rectangle 19"/>
          <p:cNvSpPr>
            <a:spLocks noGrp="1" noChangeArrowheads="1"/>
          </p:cNvSpPr>
          <p:nvPr>
            <p:ph type="dt" sz="half" idx="10"/>
          </p:nvPr>
        </p:nvSpPr>
        <p:spPr>
          <a:ln/>
        </p:spPr>
        <p:txBody>
          <a:bodyPr/>
          <a:lstStyle>
            <a:lvl1pPr>
              <a:defRPr/>
            </a:lvl1pPr>
          </a:lstStyle>
          <a:p>
            <a:pPr>
              <a:defRPr/>
            </a:pPr>
            <a:r>
              <a:rPr lang="cs-CZ" smtClean="0"/>
              <a:t>19.-20.10.2010</a:t>
            </a:r>
            <a:endParaRPr lang="en-CA"/>
          </a:p>
        </p:txBody>
      </p:sp>
      <p:sp>
        <p:nvSpPr>
          <p:cNvPr id="6" name="Rectangle 20"/>
          <p:cNvSpPr>
            <a:spLocks noGrp="1" noChangeArrowheads="1"/>
          </p:cNvSpPr>
          <p:nvPr>
            <p:ph type="ftr" sz="quarter" idx="11"/>
          </p:nvPr>
        </p:nvSpPr>
        <p:spPr>
          <a:ln/>
        </p:spPr>
        <p:txBody>
          <a:bodyPr/>
          <a:lstStyle>
            <a:lvl1pPr>
              <a:defRPr/>
            </a:lvl1pPr>
          </a:lstStyle>
          <a:p>
            <a:pPr>
              <a:defRPr/>
            </a:pPr>
            <a:r>
              <a:rPr lang="en-CA" smtClean="0"/>
              <a:t>FREE - VaVaI, TT</a:t>
            </a:r>
            <a:endParaRPr lang="en-CA"/>
          </a:p>
        </p:txBody>
      </p:sp>
      <p:sp>
        <p:nvSpPr>
          <p:cNvPr id="7" name="Rectangle 21"/>
          <p:cNvSpPr>
            <a:spLocks noGrp="1" noChangeArrowheads="1"/>
          </p:cNvSpPr>
          <p:nvPr>
            <p:ph type="sldNum" sz="quarter" idx="12"/>
          </p:nvPr>
        </p:nvSpPr>
        <p:spPr>
          <a:ln/>
        </p:spPr>
        <p:txBody>
          <a:bodyPr/>
          <a:lstStyle>
            <a:lvl1pPr>
              <a:defRPr/>
            </a:lvl1pPr>
          </a:lstStyle>
          <a:p>
            <a:pPr>
              <a:defRPr/>
            </a:pPr>
            <a:fld id="{8D825A32-ABD9-4EFB-A72D-3A10065B58B4}" type="slidenum">
              <a:rPr lang="en-CA"/>
              <a:pPr>
                <a:defRPr/>
              </a:pPr>
              <a:t>‹#›</a:t>
            </a:fld>
            <a:endParaRPr lang="en-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685800" y="457200"/>
            <a:ext cx="7772400" cy="13716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685800" y="1981200"/>
            <a:ext cx="7772400" cy="198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85800" y="4114800"/>
            <a:ext cx="7772400" cy="198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685800" y="6248400"/>
            <a:ext cx="1905000" cy="457200"/>
          </a:xfrm>
        </p:spPr>
        <p:txBody>
          <a:bodyPr/>
          <a:lstStyle>
            <a:lvl1pPr>
              <a:defRPr/>
            </a:lvl1pPr>
          </a:lstStyle>
          <a:p>
            <a:r>
              <a:rPr lang="cs-CZ" smtClean="0"/>
              <a:t>19.-20.10.2010</a:t>
            </a:r>
            <a:endParaRPr lang="en-CA"/>
          </a:p>
        </p:txBody>
      </p:sp>
      <p:sp>
        <p:nvSpPr>
          <p:cNvPr id="6" name="Zástupný symbol pro zápatí 5"/>
          <p:cNvSpPr>
            <a:spLocks noGrp="1"/>
          </p:cNvSpPr>
          <p:nvPr>
            <p:ph type="ftr" sz="quarter" idx="11"/>
          </p:nvPr>
        </p:nvSpPr>
        <p:spPr>
          <a:xfrm>
            <a:off x="3124200" y="6248400"/>
            <a:ext cx="2895600" cy="457200"/>
          </a:xfrm>
        </p:spPr>
        <p:txBody>
          <a:bodyPr/>
          <a:lstStyle>
            <a:lvl1pPr>
              <a:defRPr/>
            </a:lvl1pPr>
          </a:lstStyle>
          <a:p>
            <a:r>
              <a:rPr lang="en-CA" smtClean="0"/>
              <a:t>FREE - VaVaI, TT</a:t>
            </a:r>
            <a:endParaRPr lang="en-CA"/>
          </a:p>
        </p:txBody>
      </p:sp>
      <p:sp>
        <p:nvSpPr>
          <p:cNvPr id="7" name="Zástupný symbol pro číslo snímku 6"/>
          <p:cNvSpPr>
            <a:spLocks noGrp="1"/>
          </p:cNvSpPr>
          <p:nvPr>
            <p:ph type="sldNum" sz="quarter" idx="12"/>
          </p:nvPr>
        </p:nvSpPr>
        <p:spPr>
          <a:xfrm>
            <a:off x="6553200" y="6248400"/>
            <a:ext cx="1905000" cy="457200"/>
          </a:xfrm>
        </p:spPr>
        <p:txBody>
          <a:bodyPr/>
          <a:lstStyle>
            <a:lvl1pPr>
              <a:defRPr/>
            </a:lvl1pPr>
          </a:lstStyle>
          <a:p>
            <a:fld id="{2095A1CF-F7EA-4F6C-BB64-F58E9B7C3415}" type="slidenum">
              <a:rPr lang="en-CA"/>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5" name="Rectangle 15"/>
          <p:cNvSpPr>
            <a:spLocks noGrp="1" noChangeArrowheads="1"/>
          </p:cNvSpPr>
          <p:nvPr>
            <p:ph type="sldNum" sz="quarter" idx="11"/>
          </p:nvPr>
        </p:nvSpPr>
        <p:spPr>
          <a:ln/>
        </p:spPr>
        <p:txBody>
          <a:bodyPr/>
          <a:lstStyle>
            <a:lvl1pPr>
              <a:defRPr/>
            </a:lvl1pPr>
          </a:lstStyle>
          <a:p>
            <a:pPr>
              <a:defRPr/>
            </a:pPr>
            <a:fld id="{440A598D-4714-4C6C-B4FE-528B95FE2A6D}" type="slidenum">
              <a:rPr lang="cs-CZ"/>
              <a:pPr>
                <a:defRPr/>
              </a:pPr>
              <a:t>‹#›</a:t>
            </a:fld>
            <a:endParaRPr lang="cs-CZ"/>
          </a:p>
        </p:txBody>
      </p:sp>
      <p:sp>
        <p:nvSpPr>
          <p:cNvPr id="6"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5" name="Rectangle 15"/>
          <p:cNvSpPr>
            <a:spLocks noGrp="1" noChangeArrowheads="1"/>
          </p:cNvSpPr>
          <p:nvPr>
            <p:ph type="sldNum" sz="quarter" idx="11"/>
          </p:nvPr>
        </p:nvSpPr>
        <p:spPr>
          <a:ln/>
        </p:spPr>
        <p:txBody>
          <a:bodyPr/>
          <a:lstStyle>
            <a:lvl1pPr>
              <a:defRPr/>
            </a:lvl1pPr>
          </a:lstStyle>
          <a:p>
            <a:pPr>
              <a:defRPr/>
            </a:pPr>
            <a:fld id="{FBA7DEAB-AD32-4217-8AE3-BD4DC1E51037}" type="slidenum">
              <a:rPr lang="cs-CZ"/>
              <a:pPr>
                <a:defRPr/>
              </a:pPr>
              <a:t>‹#›</a:t>
            </a:fld>
            <a:endParaRPr lang="cs-CZ"/>
          </a:p>
        </p:txBody>
      </p:sp>
      <p:sp>
        <p:nvSpPr>
          <p:cNvPr id="6"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6" name="Rectangle 15"/>
          <p:cNvSpPr>
            <a:spLocks noGrp="1" noChangeArrowheads="1"/>
          </p:cNvSpPr>
          <p:nvPr>
            <p:ph type="sldNum" sz="quarter" idx="11"/>
          </p:nvPr>
        </p:nvSpPr>
        <p:spPr>
          <a:ln/>
        </p:spPr>
        <p:txBody>
          <a:bodyPr/>
          <a:lstStyle>
            <a:lvl1pPr>
              <a:defRPr/>
            </a:lvl1pPr>
          </a:lstStyle>
          <a:p>
            <a:pPr>
              <a:defRPr/>
            </a:pPr>
            <a:fld id="{CB830ECB-5182-4E6D-B716-58D46CADB22C}" type="slidenum">
              <a:rPr lang="cs-CZ"/>
              <a:pPr>
                <a:defRPr/>
              </a:pPr>
              <a:t>‹#›</a:t>
            </a:fld>
            <a:endParaRPr lang="cs-CZ"/>
          </a:p>
        </p:txBody>
      </p:sp>
      <p:sp>
        <p:nvSpPr>
          <p:cNvPr id="7"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8" name="Rectangle 15"/>
          <p:cNvSpPr>
            <a:spLocks noGrp="1" noChangeArrowheads="1"/>
          </p:cNvSpPr>
          <p:nvPr>
            <p:ph type="sldNum" sz="quarter" idx="11"/>
          </p:nvPr>
        </p:nvSpPr>
        <p:spPr>
          <a:ln/>
        </p:spPr>
        <p:txBody>
          <a:bodyPr/>
          <a:lstStyle>
            <a:lvl1pPr>
              <a:defRPr/>
            </a:lvl1pPr>
          </a:lstStyle>
          <a:p>
            <a:pPr>
              <a:defRPr/>
            </a:pPr>
            <a:fld id="{779D15D2-CC14-4E2C-A7A7-8E09F4BBD971}" type="slidenum">
              <a:rPr lang="cs-CZ"/>
              <a:pPr>
                <a:defRPr/>
              </a:pPr>
              <a:t>‹#›</a:t>
            </a:fld>
            <a:endParaRPr lang="cs-CZ"/>
          </a:p>
        </p:txBody>
      </p:sp>
      <p:sp>
        <p:nvSpPr>
          <p:cNvPr id="9"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4" name="Rectangle 15"/>
          <p:cNvSpPr>
            <a:spLocks noGrp="1" noChangeArrowheads="1"/>
          </p:cNvSpPr>
          <p:nvPr>
            <p:ph type="sldNum" sz="quarter" idx="11"/>
          </p:nvPr>
        </p:nvSpPr>
        <p:spPr>
          <a:ln/>
        </p:spPr>
        <p:txBody>
          <a:bodyPr/>
          <a:lstStyle>
            <a:lvl1pPr>
              <a:defRPr/>
            </a:lvl1pPr>
          </a:lstStyle>
          <a:p>
            <a:pPr>
              <a:defRPr/>
            </a:pPr>
            <a:fld id="{D79E34C3-0224-4E8C-BA06-E43542B686D0}" type="slidenum">
              <a:rPr lang="cs-CZ"/>
              <a:pPr>
                <a:defRPr/>
              </a:pPr>
              <a:t>‹#›</a:t>
            </a:fld>
            <a:endParaRPr lang="cs-CZ"/>
          </a:p>
        </p:txBody>
      </p:sp>
      <p:sp>
        <p:nvSpPr>
          <p:cNvPr id="5"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3" name="Rectangle 15"/>
          <p:cNvSpPr>
            <a:spLocks noGrp="1" noChangeArrowheads="1"/>
          </p:cNvSpPr>
          <p:nvPr>
            <p:ph type="sldNum" sz="quarter" idx="11"/>
          </p:nvPr>
        </p:nvSpPr>
        <p:spPr>
          <a:ln/>
        </p:spPr>
        <p:txBody>
          <a:bodyPr/>
          <a:lstStyle>
            <a:lvl1pPr>
              <a:defRPr/>
            </a:lvl1pPr>
          </a:lstStyle>
          <a:p>
            <a:pPr>
              <a:defRPr/>
            </a:pPr>
            <a:fld id="{9AC6B710-F538-4B7D-8C14-9DE044E2714B}" type="slidenum">
              <a:rPr lang="cs-CZ"/>
              <a:pPr>
                <a:defRPr/>
              </a:pPr>
              <a:t>‹#›</a:t>
            </a:fld>
            <a:endParaRPr lang="cs-CZ"/>
          </a:p>
        </p:txBody>
      </p:sp>
      <p:sp>
        <p:nvSpPr>
          <p:cNvPr id="4"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6" name="Rectangle 15"/>
          <p:cNvSpPr>
            <a:spLocks noGrp="1" noChangeArrowheads="1"/>
          </p:cNvSpPr>
          <p:nvPr>
            <p:ph type="sldNum" sz="quarter" idx="11"/>
          </p:nvPr>
        </p:nvSpPr>
        <p:spPr>
          <a:ln/>
        </p:spPr>
        <p:txBody>
          <a:bodyPr/>
          <a:lstStyle>
            <a:lvl1pPr>
              <a:defRPr/>
            </a:lvl1pPr>
          </a:lstStyle>
          <a:p>
            <a:pPr>
              <a:defRPr/>
            </a:pPr>
            <a:fld id="{FD20E42A-435A-4A21-8397-5BF4A4D449C2}" type="slidenum">
              <a:rPr lang="cs-CZ"/>
              <a:pPr>
                <a:defRPr/>
              </a:pPr>
              <a:t>‹#›</a:t>
            </a:fld>
            <a:endParaRPr lang="cs-CZ"/>
          </a:p>
        </p:txBody>
      </p:sp>
      <p:sp>
        <p:nvSpPr>
          <p:cNvPr id="7"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13"/>
          <p:cNvSpPr>
            <a:spLocks noGrp="1" noChangeArrowheads="1"/>
          </p:cNvSpPr>
          <p:nvPr>
            <p:ph type="dt" sz="half" idx="10"/>
          </p:nvPr>
        </p:nvSpPr>
        <p:spPr>
          <a:ln/>
        </p:spPr>
        <p:txBody>
          <a:bodyPr/>
          <a:lstStyle>
            <a:lvl1pPr>
              <a:defRPr/>
            </a:lvl1pPr>
          </a:lstStyle>
          <a:p>
            <a:pPr>
              <a:defRPr/>
            </a:pPr>
            <a:r>
              <a:rPr lang="cs-CZ" smtClean="0"/>
              <a:t>19.-20.10.2010</a:t>
            </a:r>
            <a:endParaRPr lang="cs-CZ"/>
          </a:p>
        </p:txBody>
      </p:sp>
      <p:sp>
        <p:nvSpPr>
          <p:cNvPr id="6" name="Rectangle 15"/>
          <p:cNvSpPr>
            <a:spLocks noGrp="1" noChangeArrowheads="1"/>
          </p:cNvSpPr>
          <p:nvPr>
            <p:ph type="sldNum" sz="quarter" idx="11"/>
          </p:nvPr>
        </p:nvSpPr>
        <p:spPr>
          <a:ln/>
        </p:spPr>
        <p:txBody>
          <a:bodyPr/>
          <a:lstStyle>
            <a:lvl1pPr>
              <a:defRPr/>
            </a:lvl1pPr>
          </a:lstStyle>
          <a:p>
            <a:pPr>
              <a:defRPr/>
            </a:pPr>
            <a:fld id="{5F8A3BD1-D818-45CB-BC17-97AFFE9FAA2A}" type="slidenum">
              <a:rPr lang="cs-CZ"/>
              <a:pPr>
                <a:defRPr/>
              </a:pPr>
              <a:t>‹#›</a:t>
            </a:fld>
            <a:endParaRPr lang="cs-CZ"/>
          </a:p>
        </p:txBody>
      </p:sp>
      <p:sp>
        <p:nvSpPr>
          <p:cNvPr id="7" name="Rectangle 14"/>
          <p:cNvSpPr>
            <a:spLocks noGrp="1" noChangeArrowheads="1"/>
          </p:cNvSpPr>
          <p:nvPr>
            <p:ph type="ftr" sz="quarter" idx="12"/>
          </p:nvPr>
        </p:nvSpPr>
        <p:spPr>
          <a:ln/>
        </p:spPr>
        <p:txBody>
          <a:bodyPr/>
          <a:lstStyle>
            <a:lvl1pPr>
              <a:defRPr/>
            </a:lvl1pPr>
          </a:lstStyle>
          <a:p>
            <a:pPr>
              <a:defRPr/>
            </a:pPr>
            <a:r>
              <a:rPr lang="cs-CZ" smtClean="0"/>
              <a:t>FREE - VaVaI, TT</a:t>
            </a:r>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733" name="Rectangle 13"/>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cs-CZ" smtClean="0"/>
              <a:t>19.-20.10.2010</a:t>
            </a:r>
            <a:endParaRPr lang="cs-CZ"/>
          </a:p>
        </p:txBody>
      </p:sp>
      <p:sp>
        <p:nvSpPr>
          <p:cNvPr id="414735" name="Rectangle 15"/>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C5C6083-F67C-42FB-9A3B-2BA48B03729D}" type="slidenum">
              <a:rPr lang="cs-CZ"/>
              <a:pPr>
                <a:defRPr/>
              </a:pPr>
              <a:t>‹#›</a:t>
            </a:fld>
            <a:endParaRPr lang="cs-CZ"/>
          </a:p>
        </p:txBody>
      </p:sp>
      <p:grpSp>
        <p:nvGrpSpPr>
          <p:cNvPr id="1028" name="Group 19"/>
          <p:cNvGrpSpPr>
            <a:grpSpLocks/>
          </p:cNvGrpSpPr>
          <p:nvPr/>
        </p:nvGrpSpPr>
        <p:grpSpPr bwMode="auto">
          <a:xfrm>
            <a:off x="0" y="0"/>
            <a:ext cx="9140825" cy="6850063"/>
            <a:chOff x="0" y="0"/>
            <a:chExt cx="5758" cy="4315"/>
          </a:xfrm>
        </p:grpSpPr>
        <p:grpSp>
          <p:nvGrpSpPr>
            <p:cNvPr id="1032" name="Group 18"/>
            <p:cNvGrpSpPr>
              <a:grpSpLocks/>
            </p:cNvGrpSpPr>
            <p:nvPr userDrawn="1"/>
          </p:nvGrpSpPr>
          <p:grpSpPr bwMode="auto">
            <a:xfrm>
              <a:off x="1728" y="2230"/>
              <a:ext cx="4027" cy="2085"/>
              <a:chOff x="1728" y="2230"/>
              <a:chExt cx="4027" cy="2085"/>
            </a:xfrm>
          </p:grpSpPr>
          <p:sp>
            <p:nvSpPr>
              <p:cNvPr id="414725"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cs-CZ"/>
              </a:p>
            </p:txBody>
          </p:sp>
          <p:sp>
            <p:nvSpPr>
              <p:cNvPr id="414726"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cs-CZ"/>
              </a:p>
            </p:txBody>
          </p:sp>
          <p:sp>
            <p:nvSpPr>
              <p:cNvPr id="414727"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cs-CZ"/>
              </a:p>
            </p:txBody>
          </p:sp>
          <p:sp>
            <p:nvSpPr>
              <p:cNvPr id="414728"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cs-CZ"/>
              </a:p>
            </p:txBody>
          </p:sp>
          <p:sp>
            <p:nvSpPr>
              <p:cNvPr id="414729"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cs-CZ"/>
              </a:p>
            </p:txBody>
          </p:sp>
        </p:grpSp>
        <p:sp>
          <p:nvSpPr>
            <p:cNvPr id="414730"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cs-CZ"/>
            </a:p>
          </p:txBody>
        </p:sp>
        <p:sp>
          <p:nvSpPr>
            <p:cNvPr id="414723" name="Freeform 3"/>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cs-CZ"/>
            </a:p>
          </p:txBody>
        </p:sp>
      </p:grpSp>
      <p:sp>
        <p:nvSpPr>
          <p:cNvPr id="414731" name="Rectangle 11"/>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4147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r>
              <a:rPr lang="cs-CZ" smtClean="0"/>
              <a:t>FREE - VaVaI, TT</a:t>
            </a:r>
            <a:endParaRPr lang="cs-CZ"/>
          </a:p>
        </p:txBody>
      </p:sp>
      <p:sp>
        <p:nvSpPr>
          <p:cNvPr id="414740" name="Rectangle 20"/>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Tree>
  </p:cSld>
  <p:clrMap bg1="dk2" tx1="lt1" bg2="dk1" tx2="lt2" accent1="accent1" accent2="accent2" accent3="accent3" accent4="accent4" accent5="accent5" accent6="accent6" hlink="hlink" folHlink="folHlink"/>
  <p:sldLayoutIdLst>
    <p:sldLayoutId id="2147483768"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71" r:id="rId15"/>
    <p:sldLayoutId id="2147483772" r:id="rId16"/>
  </p:sldLayoutIdLst>
  <p:timing>
    <p:tnLst>
      <p:par>
        <p:cTn id="1" dur="indefinite" restart="never" nodeType="tmRoot"/>
      </p:par>
    </p:tnLst>
  </p:timing>
  <p:hf hdr="0"/>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www.tigerscientific.com/"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List_aplikace_Microsoft_Office_Excel_97-20031.xls"/></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hyperlink" Target="podnety_nazor.doc" TargetMode="External"/><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hyperlink" Target="http://www.espacenet.com/" TargetMode="External"/><Relationship Id="rId2" Type="http://schemas.openxmlformats.org/officeDocument/2006/relationships/notesSlide" Target="../notesSlides/notesSlide163.xml"/><Relationship Id="rId1" Type="http://schemas.openxmlformats.org/officeDocument/2006/relationships/slideLayout" Target="../slideLayouts/slideLayout2.xml"/><Relationship Id="rId5" Type="http://schemas.openxmlformats.org/officeDocument/2006/relationships/hyperlink" Target="http://freepatentsonline.com/" TargetMode="External"/><Relationship Id="rId4" Type="http://schemas.openxmlformats.org/officeDocument/2006/relationships/hyperlink" Target="http://www.upv.cz/" TargetMode="External"/></Relationships>
</file>

<file path=ppt/slides/_rels/slide164.xml.rels><?xml version="1.0" encoding="UTF-8" standalone="yes"?>
<Relationships xmlns="http://schemas.openxmlformats.org/package/2006/relationships"><Relationship Id="rId3" Type="http://schemas.openxmlformats.org/officeDocument/2006/relationships/hyperlink" Target="http://www.bic.cz/cz/serv/03.htm" TargetMode="External"/><Relationship Id="rId7" Type="http://schemas.openxmlformats.org/officeDocument/2006/relationships/hyperlink" Target="http://www.gate2growth.com/" TargetMode="External"/><Relationship Id="rId2" Type="http://schemas.openxmlformats.org/officeDocument/2006/relationships/notesSlide" Target="../notesSlides/notesSlide164.xml"/><Relationship Id="rId1" Type="http://schemas.openxmlformats.org/officeDocument/2006/relationships/slideLayout" Target="../slideLayouts/slideLayout2.xml"/><Relationship Id="rId6" Type="http://schemas.openxmlformats.org/officeDocument/2006/relationships/hyperlink" Target="http://cordis.europa.eu/marketplace/" TargetMode="External"/><Relationship Id="rId5" Type="http://schemas.openxmlformats.org/officeDocument/2006/relationships/hyperlink" Target="http://www.bic.cz/cz/serv/03_03.htm" TargetMode="External"/><Relationship Id="rId4" Type="http://schemas.openxmlformats.org/officeDocument/2006/relationships/hyperlink" Target="http://www.bic.cz/cz/serv/03_02.htm" TargetMode="Externa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hyperlink" Target="podnety_evidence.doc" TargetMode="External"/><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hyperlink" Target="http://www.wiley.co.uk/innovate/website/pages/atoz/atoz.htm" TargetMode="External"/><Relationship Id="rId2" Type="http://schemas.openxmlformats.org/officeDocument/2006/relationships/notesSlide" Target="../notesSlides/notesSlide196.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1.xml"/><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4.xml"/></Relationships>
</file>

<file path=ppt/slides/_rels/slide20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4.xml"/><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7.xml"/><Relationship Id="rId1" Type="http://schemas.openxmlformats.org/officeDocument/2006/relationships/slideLayout" Target="../slideLayouts/slideLayout7.xml"/><Relationship Id="rId4" Type="http://schemas.openxmlformats.org/officeDocument/2006/relationships/hyperlink" Target="http://www.wiley.co.uk/innovate/website/pages/atoz/atoz.htm" TargetMode="External"/></Relationships>
</file>

<file path=ppt/slides/_rels/slide20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8.xml"/><Relationship Id="rId1" Type="http://schemas.openxmlformats.org/officeDocument/2006/relationships/slideLayout" Target="../slideLayouts/slideLayout7.xml"/><Relationship Id="rId4" Type="http://schemas.openxmlformats.org/officeDocument/2006/relationships/hyperlink" Target="http://www.wiley.co.uk/innovate/website/pages/atoz/atoz.htm" TargetMode="External"/></Relationships>
</file>

<file path=ppt/slides/_rels/slide20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1.xml"/><Relationship Id="rId1" Type="http://schemas.openxmlformats.org/officeDocument/2006/relationships/slideLayout" Target="../slideLayouts/slideLayout16.xml"/></Relationships>
</file>

<file path=ppt/slides/_rels/slide2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230.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243.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4.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4.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3" Type="http://schemas.openxmlformats.org/officeDocument/2006/relationships/notesSlide" Target="../notesSlides/notesSlide281.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List_aplikace_Microsoft_Office_Excel_97-20032.xls"/></Relationships>
</file>

<file path=ppt/slides/_rels/slide282.xml.rels><?xml version="1.0" encoding="UTF-8" standalone="yes"?>
<Relationships xmlns="http://schemas.openxmlformats.org/package/2006/relationships"><Relationship Id="rId3" Type="http://schemas.openxmlformats.org/officeDocument/2006/relationships/notesSlide" Target="../notesSlides/notesSlide282.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List_aplikace_Microsoft_Office_Excel_97-20033.xls"/></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3" Type="http://schemas.openxmlformats.org/officeDocument/2006/relationships/hyperlink" Target="http://ec.europa.eu/enterprise/innovation/index_en.htm" TargetMode="External"/><Relationship Id="rId2" Type="http://schemas.openxmlformats.org/officeDocument/2006/relationships/notesSlide" Target="../notesSlides/notesSlide294.xml"/><Relationship Id="rId1" Type="http://schemas.openxmlformats.org/officeDocument/2006/relationships/slideLayout" Target="../slideLayouts/slideLayout2.xml"/><Relationship Id="rId6" Type="http://schemas.openxmlformats.org/officeDocument/2006/relationships/hyperlink" Target="http://www.europe-innova.org/" TargetMode="External"/><Relationship Id="rId5" Type="http://schemas.openxmlformats.org/officeDocument/2006/relationships/hyperlink" Target="http://www.proinno-europe.eu/" TargetMode="External"/><Relationship Id="rId4" Type="http://schemas.openxmlformats.org/officeDocument/2006/relationships/hyperlink" Target="mms://webstream.ec.europa.eu/scic/entr/The_Key_to_Innovation_doc.wmv" TargetMode="External"/></Relationships>
</file>

<file path=ppt/slides/_rels/slide295.xml.rels><?xml version="1.0" encoding="UTF-8" standalone="yes"?>
<Relationships xmlns="http://schemas.openxmlformats.org/package/2006/relationships"><Relationship Id="rId3" Type="http://schemas.openxmlformats.org/officeDocument/2006/relationships/hyperlink" Target="http://www.proinno-europe.eu/admin/uploaded_documents/RIS_2009-Regional_Innovation_Scoreboard.pdf" TargetMode="External"/><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8.xml"/><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0.xml"/><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2.xml"/><Relationship Id="rId1" Type="http://schemas.openxmlformats.org/officeDocument/2006/relationships/slideLayout" Target="../slideLayouts/slideLayout6.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4.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05.xml.rels><?xml version="1.0" encoding="UTF-8" standalone="yes"?>
<Relationships xmlns="http://schemas.openxmlformats.org/package/2006/relationships"><Relationship Id="rId3" Type="http://schemas.openxmlformats.org/officeDocument/2006/relationships/hyperlink" Target="prezentace_1019_soft_skills.pptx" TargetMode="External"/><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15.xml"/><Relationship Id="rId4" Type="http://schemas.openxmlformats.org/officeDocument/2006/relationships/image" Target="http://www.economist.com/images/20051022/CSU520.gif"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pdma.org/"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42938" y="2214562"/>
            <a:ext cx="7772400" cy="2006525"/>
          </a:xfrm>
        </p:spPr>
        <p:txBody>
          <a:bodyPr/>
          <a:lstStyle/>
          <a:p>
            <a:r>
              <a:rPr lang="cs-CZ" b="1" dirty="0" smtClean="0">
                <a:solidFill>
                  <a:schemeClr val="tx1"/>
                </a:solidFill>
                <a:latin typeface="Arial" charset="0"/>
                <a:cs typeface="Arial" charset="0"/>
              </a:rPr>
              <a:t>INOVACE A PODNIKÁNÍ</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714375"/>
            <a:ext cx="7772400" cy="857250"/>
          </a:xfrm>
        </p:spPr>
        <p:txBody>
          <a:bodyPr/>
          <a:lstStyle/>
          <a:p>
            <a:r>
              <a:rPr lang="cs-CZ" sz="4000" b="1" smtClean="0">
                <a:solidFill>
                  <a:schemeClr val="tx1"/>
                </a:solidFill>
                <a:latin typeface="Arial" charset="0"/>
                <a:cs typeface="Arial" charset="0"/>
              </a:rPr>
              <a:t>Typy inovací</a:t>
            </a:r>
          </a:p>
        </p:txBody>
      </p:sp>
      <p:graphicFrame>
        <p:nvGraphicFramePr>
          <p:cNvPr id="280579" name="Group 3"/>
          <p:cNvGraphicFramePr>
            <a:graphicFrameLocks noGrp="1"/>
          </p:cNvGraphicFramePr>
          <p:nvPr>
            <p:ph idx="1"/>
          </p:nvPr>
        </p:nvGraphicFramePr>
        <p:xfrm>
          <a:off x="457200" y="1600200"/>
          <a:ext cx="8229600" cy="4565016"/>
        </p:xfrm>
        <a:graphic>
          <a:graphicData uri="http://schemas.openxmlformats.org/drawingml/2006/table">
            <a:tbl>
              <a:tblPr/>
              <a:tblGrid>
                <a:gridCol w="2057400"/>
                <a:gridCol w="2057400"/>
                <a:gridCol w="2057400"/>
                <a:gridCol w="2057400"/>
              </a:tblGrid>
              <a:tr h="1474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dirty="0" smtClean="0">
                          <a:ln>
                            <a:noFill/>
                          </a:ln>
                          <a:solidFill>
                            <a:schemeClr val="tx1"/>
                          </a:solidFill>
                          <a:effectLst/>
                          <a:latin typeface="Times New Roman" pitchFamily="18" charset="0"/>
                        </a:rPr>
                        <a:t>SYSTÉM</a:t>
                      </a:r>
                    </a:p>
                  </a:txBody>
                  <a:tcPr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dirty="0" smtClean="0">
                          <a:ln>
                            <a:noFill/>
                          </a:ln>
                          <a:solidFill>
                            <a:schemeClr val="tx1"/>
                          </a:solidFill>
                          <a:effectLst/>
                          <a:latin typeface="Times New Roman" pitchFamily="18" charset="0"/>
                        </a:rPr>
                        <a:t>Nová řada aut, letadel, počítačů, 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dirty="0" smtClean="0">
                          <a:ln>
                            <a:noFill/>
                          </a:ln>
                          <a:solidFill>
                            <a:schemeClr val="tx1"/>
                          </a:solidFill>
                          <a:effectLst/>
                          <a:latin typeface="Times New Roman" pitchFamily="18" charset="0"/>
                        </a:rPr>
                        <a:t>Nová generace (MP3 a </a:t>
                      </a:r>
                      <a:r>
                        <a:rPr kumimoji="1" lang="cs-CZ" sz="2000" b="0" i="0" u="none" strike="noStrike" cap="none" normalizeH="0" baseline="0" dirty="0" err="1" smtClean="0">
                          <a:ln>
                            <a:noFill/>
                          </a:ln>
                          <a:solidFill>
                            <a:schemeClr val="tx1"/>
                          </a:solidFill>
                          <a:effectLst/>
                          <a:latin typeface="Times New Roman" pitchFamily="18" charset="0"/>
                        </a:rPr>
                        <a:t>download</a:t>
                      </a:r>
                      <a:r>
                        <a:rPr kumimoji="1" lang="cs-CZ" sz="2000" b="0" i="0" u="none" strike="noStrike" cap="none" normalizeH="0" baseline="0" dirty="0" smtClean="0">
                          <a:ln>
                            <a:noFill/>
                          </a:ln>
                          <a:solidFill>
                            <a:schemeClr val="tx1"/>
                          </a:solidFill>
                          <a:effectLst/>
                          <a:latin typeface="Times New Roman" pitchFamily="18" charset="0"/>
                        </a:rPr>
                        <a:t> jako náhrada 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smtClean="0">
                          <a:ln>
                            <a:noFill/>
                          </a:ln>
                          <a:solidFill>
                            <a:schemeClr val="tx1"/>
                          </a:solidFill>
                          <a:effectLst/>
                          <a:latin typeface="Times New Roman" pitchFamily="18" charset="0"/>
                        </a:rPr>
                        <a:t>Parní stroj, ICT, biotechnologie, nanotechnologie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cs-CZ"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1" lang="cs-CZ"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1" lang="cs-CZ"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dirty="0" smtClean="0">
                          <a:ln>
                            <a:noFill/>
                          </a:ln>
                          <a:solidFill>
                            <a:schemeClr val="tx1"/>
                          </a:solidFill>
                          <a:effectLst/>
                          <a:latin typeface="Times New Roman" pitchFamily="18" charset="0"/>
                        </a:rPr>
                        <a:t>KOMPONENTA</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smtClean="0">
                          <a:ln>
                            <a:noFill/>
                          </a:ln>
                          <a:solidFill>
                            <a:schemeClr val="tx1"/>
                          </a:solidFill>
                          <a:effectLst/>
                          <a:latin typeface="Times New Roman" pitchFamily="18" charset="0"/>
                        </a:rPr>
                        <a:t>Zlepšení komponent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dirty="0" smtClean="0">
                          <a:ln>
                            <a:noFill/>
                          </a:ln>
                          <a:solidFill>
                            <a:schemeClr val="tx1"/>
                          </a:solidFill>
                          <a:effectLst/>
                          <a:latin typeface="Times New Roman" pitchFamily="18" charset="0"/>
                        </a:rPr>
                        <a:t>Nové komponenty pro existující systémy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smtClean="0">
                          <a:ln>
                            <a:noFill/>
                          </a:ln>
                          <a:solidFill>
                            <a:schemeClr val="tx1"/>
                          </a:solidFill>
                          <a:effectLst/>
                          <a:latin typeface="Times New Roman" pitchFamily="18" charset="0"/>
                        </a:rPr>
                        <a:t>Pokročilé materiály zlepšující vlastnosti komponent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7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cs-CZ"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smtClean="0">
                          <a:ln>
                            <a:noFill/>
                          </a:ln>
                          <a:solidFill>
                            <a:schemeClr val="tx1"/>
                          </a:solidFill>
                          <a:effectLst/>
                          <a:latin typeface="Times New Roman" pitchFamily="18" charset="0"/>
                        </a:rPr>
                        <a:t>PŘÍRŮSTKOVÁ</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smtClean="0">
                          <a:ln>
                            <a:noFill/>
                          </a:ln>
                          <a:solidFill>
                            <a:schemeClr val="tx1"/>
                          </a:solidFill>
                          <a:effectLst/>
                          <a:latin typeface="Times New Roman" pitchFamily="18" charset="0"/>
                        </a:rPr>
                        <a:t>„dělat lépe to, co děláme“</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cs-CZ"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dirty="0" smtClean="0">
                          <a:ln>
                            <a:noFill/>
                          </a:ln>
                          <a:solidFill>
                            <a:schemeClr val="tx1"/>
                          </a:solidFill>
                          <a:effectLst/>
                          <a:latin typeface="Times New Roman" pitchFamily="18" charset="0"/>
                        </a:rPr>
                        <a:t>„nové pro firmu“</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dirty="0" smtClean="0">
                          <a:ln>
                            <a:noFill/>
                          </a:ln>
                          <a:solidFill>
                            <a:schemeClr val="tx1"/>
                          </a:solidFill>
                          <a:effectLst/>
                          <a:latin typeface="Times New Roman" pitchFamily="18" charset="0"/>
                        </a:rPr>
                        <a:t>RADIKÁLNÍ</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dirty="0" smtClean="0">
                          <a:ln>
                            <a:noFill/>
                          </a:ln>
                          <a:solidFill>
                            <a:schemeClr val="tx1"/>
                          </a:solidFill>
                          <a:effectLst/>
                          <a:latin typeface="Times New Roman" pitchFamily="18" charset="0"/>
                        </a:rPr>
                        <a:t>„nové pro svět“</a:t>
                      </a:r>
                    </a:p>
                  </a:txBody>
                  <a:tcP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10</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
        <p:nvSpPr>
          <p:cNvPr id="6" name="Zástupný symbol pro číslo snímku 5"/>
          <p:cNvSpPr>
            <a:spLocks noGrp="1"/>
          </p:cNvSpPr>
          <p:nvPr>
            <p:ph type="sldNum" sz="quarter" idx="12"/>
          </p:nvPr>
        </p:nvSpPr>
        <p:spPr/>
        <p:txBody>
          <a:bodyPr/>
          <a:lstStyle/>
          <a:p>
            <a:pPr>
              <a:defRPr/>
            </a:pPr>
            <a:fld id="{7B278810-387E-41AF-A3AE-A8F383C2CC83}" type="slidenum">
              <a:rPr lang="cs-CZ"/>
              <a:pPr>
                <a:defRPr/>
              </a:pPr>
              <a:t>100</a:t>
            </a:fld>
            <a:endParaRPr lang="cs-CZ"/>
          </a:p>
        </p:txBody>
      </p:sp>
      <p:sp>
        <p:nvSpPr>
          <p:cNvPr id="507906" name="Rectangle 2"/>
          <p:cNvSpPr>
            <a:spLocks noGrp="1" noChangeArrowheads="1"/>
          </p:cNvSpPr>
          <p:nvPr>
            <p:ph type="title"/>
          </p:nvPr>
        </p:nvSpPr>
        <p:spPr/>
        <p:txBody>
          <a:bodyPr/>
          <a:lstStyle/>
          <a:p>
            <a:pPr eaLnBrk="1" hangingPunct="1">
              <a:defRPr/>
            </a:pPr>
            <a:r>
              <a:rPr lang="cs-CZ" sz="4000" dirty="0" smtClean="0">
                <a:latin typeface="Arial" pitchFamily="34" charset="0"/>
                <a:cs typeface="Arial" pitchFamily="34" charset="0"/>
              </a:rPr>
              <a:t>Metody hodnocení projektů - 1</a:t>
            </a:r>
          </a:p>
        </p:txBody>
      </p:sp>
      <p:sp>
        <p:nvSpPr>
          <p:cNvPr id="507907" name="Rectangle 3"/>
          <p:cNvSpPr>
            <a:spLocks noGrp="1" noChangeArrowheads="1"/>
          </p:cNvSpPr>
          <p:nvPr>
            <p:ph type="body" idx="1"/>
          </p:nvPr>
        </p:nvSpPr>
        <p:spPr/>
        <p:txBody>
          <a:bodyPr/>
          <a:lstStyle/>
          <a:p>
            <a:pPr eaLnBrk="1" hangingPunct="1">
              <a:defRPr/>
            </a:pPr>
            <a:r>
              <a:rPr lang="cs-CZ" dirty="0" smtClean="0">
                <a:latin typeface="Arial" pitchFamily="34" charset="0"/>
              </a:rPr>
              <a:t>Stručný vývoj těchto metod: </a:t>
            </a:r>
          </a:p>
          <a:p>
            <a:pPr lvl="1" eaLnBrk="1" hangingPunct="1">
              <a:buClr>
                <a:srgbClr val="66FF33"/>
              </a:buClr>
              <a:buFont typeface="Wingdings" pitchFamily="2" charset="2"/>
              <a:buChar char="Ø"/>
              <a:defRPr/>
            </a:pPr>
            <a:r>
              <a:rPr lang="cs-CZ" dirty="0" smtClean="0">
                <a:latin typeface="Arial" pitchFamily="34" charset="0"/>
              </a:rPr>
              <a:t>Období po r.1945 do 60. let</a:t>
            </a:r>
            <a:br>
              <a:rPr lang="cs-CZ" dirty="0" smtClean="0">
                <a:latin typeface="Arial" pitchFamily="34" charset="0"/>
              </a:rPr>
            </a:br>
            <a:r>
              <a:rPr lang="cs-CZ" dirty="0" smtClean="0">
                <a:latin typeface="Arial" pitchFamily="34" charset="0"/>
              </a:rPr>
              <a:t>rozpočet na </a:t>
            </a:r>
            <a:r>
              <a:rPr lang="cs-CZ" dirty="0" err="1" smtClean="0">
                <a:latin typeface="Arial" pitchFamily="34" charset="0"/>
              </a:rPr>
              <a:t>VaV</a:t>
            </a:r>
            <a:r>
              <a:rPr lang="cs-CZ" dirty="0" smtClean="0">
                <a:latin typeface="Arial" pitchFamily="34" charset="0"/>
              </a:rPr>
              <a:t> – sledování nákladů</a:t>
            </a:r>
          </a:p>
          <a:p>
            <a:pPr lvl="1" eaLnBrk="1" hangingPunct="1">
              <a:buClr>
                <a:srgbClr val="66FF33"/>
              </a:buClr>
              <a:buFont typeface="Wingdings" pitchFamily="2" charset="2"/>
              <a:buChar char="Ø"/>
              <a:defRPr/>
            </a:pPr>
            <a:r>
              <a:rPr lang="cs-CZ" dirty="0" smtClean="0">
                <a:latin typeface="Arial" pitchFamily="34" charset="0"/>
              </a:rPr>
              <a:t>70., 80. léta</a:t>
            </a:r>
            <a:br>
              <a:rPr lang="cs-CZ" dirty="0" smtClean="0">
                <a:latin typeface="Arial" pitchFamily="34" charset="0"/>
              </a:rPr>
            </a:br>
            <a:r>
              <a:rPr lang="cs-CZ" dirty="0" smtClean="0">
                <a:latin typeface="Arial" pitchFamily="34" charset="0"/>
              </a:rPr>
              <a:t>metoda diskontovaných peněžních toků DCF – ukazatelé NPV, IRR, NPV/I</a:t>
            </a:r>
            <a:br>
              <a:rPr lang="cs-CZ" dirty="0" smtClean="0">
                <a:latin typeface="Arial" pitchFamily="34" charset="0"/>
              </a:rPr>
            </a:br>
            <a:r>
              <a:rPr lang="cs-CZ" dirty="0" smtClean="0">
                <a:latin typeface="Arial" pitchFamily="34" charset="0"/>
              </a:rPr>
              <a:t/>
            </a:r>
            <a:br>
              <a:rPr lang="cs-CZ" dirty="0" smtClean="0">
                <a:latin typeface="Arial" pitchFamily="34" charset="0"/>
              </a:rPr>
            </a:br>
            <a:endParaRPr lang="cs-CZ" dirty="0" smtClean="0">
              <a:latin typeface="Arial" pitchFamily="34"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
        <p:nvSpPr>
          <p:cNvPr id="6" name="Zástupný symbol pro číslo snímku 5"/>
          <p:cNvSpPr>
            <a:spLocks noGrp="1"/>
          </p:cNvSpPr>
          <p:nvPr>
            <p:ph type="sldNum" sz="quarter" idx="12"/>
          </p:nvPr>
        </p:nvSpPr>
        <p:spPr/>
        <p:txBody>
          <a:bodyPr/>
          <a:lstStyle/>
          <a:p>
            <a:pPr>
              <a:defRPr/>
            </a:pPr>
            <a:fld id="{73FF5F80-5692-4D76-94B1-A8DD22966CD6}" type="slidenum">
              <a:rPr lang="cs-CZ"/>
              <a:pPr>
                <a:defRPr/>
              </a:pPr>
              <a:t>101</a:t>
            </a:fld>
            <a:endParaRPr lang="cs-CZ"/>
          </a:p>
        </p:txBody>
      </p:sp>
      <p:sp>
        <p:nvSpPr>
          <p:cNvPr id="538626" name="Rectangle 2"/>
          <p:cNvSpPr>
            <a:spLocks noGrp="1" noChangeArrowheads="1"/>
          </p:cNvSpPr>
          <p:nvPr>
            <p:ph type="title"/>
          </p:nvPr>
        </p:nvSpPr>
        <p:spPr/>
        <p:txBody>
          <a:bodyPr/>
          <a:lstStyle/>
          <a:p>
            <a:pPr eaLnBrk="1" hangingPunct="1">
              <a:defRPr/>
            </a:pPr>
            <a:r>
              <a:rPr lang="cs-CZ" sz="4000" dirty="0" smtClean="0">
                <a:latin typeface="Arial" pitchFamily="34" charset="0"/>
                <a:cs typeface="Arial" pitchFamily="34" charset="0"/>
              </a:rPr>
              <a:t>Metody hodnocení projektů - 2</a:t>
            </a:r>
          </a:p>
        </p:txBody>
      </p:sp>
      <p:sp>
        <p:nvSpPr>
          <p:cNvPr id="538627" name="Rectangle 3"/>
          <p:cNvSpPr>
            <a:spLocks noGrp="1" noChangeArrowheads="1"/>
          </p:cNvSpPr>
          <p:nvPr>
            <p:ph type="body" idx="1"/>
          </p:nvPr>
        </p:nvSpPr>
        <p:spPr/>
        <p:txBody>
          <a:bodyPr/>
          <a:lstStyle/>
          <a:p>
            <a:pPr eaLnBrk="1" hangingPunct="1">
              <a:defRPr/>
            </a:pPr>
            <a:r>
              <a:rPr lang="cs-CZ" smtClean="0">
                <a:latin typeface="Arial" pitchFamily="34" charset="0"/>
              </a:rPr>
              <a:t>90. léta - „nová ekonomika“</a:t>
            </a:r>
          </a:p>
          <a:p>
            <a:pPr lvl="1" eaLnBrk="1" hangingPunct="1">
              <a:defRPr/>
            </a:pPr>
            <a:r>
              <a:rPr lang="cs-CZ" smtClean="0">
                <a:latin typeface="Arial" pitchFamily="34" charset="0"/>
              </a:rPr>
              <a:t>Metoda ekonomické přidané hodnoty EVA:  EVA je částka, o kterou zisk převýší návratnost kapitálu z alternativní investice se srovnatelným rizikem </a:t>
            </a:r>
            <a:br>
              <a:rPr lang="cs-CZ" smtClean="0">
                <a:latin typeface="Arial" pitchFamily="34" charset="0"/>
              </a:rPr>
            </a:br>
            <a:r>
              <a:rPr lang="cs-CZ" smtClean="0">
                <a:latin typeface="Arial" pitchFamily="34" charset="0"/>
              </a:rPr>
              <a:t>hodnocení intelektuálního kapitálu</a:t>
            </a:r>
          </a:p>
          <a:p>
            <a:pPr lvl="1" eaLnBrk="1" hangingPunct="1">
              <a:defRPr/>
            </a:pPr>
            <a:r>
              <a:rPr lang="cs-CZ" smtClean="0">
                <a:latin typeface="Arial" pitchFamily="34" charset="0"/>
              </a:rPr>
              <a:t>Metoda reálných opcí (OPT – Option Pricing Theory)</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
        <p:nvSpPr>
          <p:cNvPr id="6" name="Zástupný symbol pro číslo snímku 5"/>
          <p:cNvSpPr>
            <a:spLocks noGrp="1"/>
          </p:cNvSpPr>
          <p:nvPr>
            <p:ph type="sldNum" sz="quarter" idx="12"/>
          </p:nvPr>
        </p:nvSpPr>
        <p:spPr/>
        <p:txBody>
          <a:bodyPr/>
          <a:lstStyle/>
          <a:p>
            <a:pPr>
              <a:defRPr/>
            </a:pPr>
            <a:fld id="{94C4DB32-90A5-4CB7-B7FB-FBA3D1CAD3E1}" type="slidenum">
              <a:rPr lang="cs-CZ"/>
              <a:pPr>
                <a:defRPr/>
              </a:pPr>
              <a:t>102</a:t>
            </a:fld>
            <a:endParaRPr lang="cs-CZ"/>
          </a:p>
        </p:txBody>
      </p:sp>
      <p:sp>
        <p:nvSpPr>
          <p:cNvPr id="509954" name="Rectangle 2"/>
          <p:cNvSpPr>
            <a:spLocks noGrp="1" noChangeArrowheads="1"/>
          </p:cNvSpPr>
          <p:nvPr>
            <p:ph type="title"/>
          </p:nvPr>
        </p:nvSpPr>
        <p:spPr/>
        <p:txBody>
          <a:bodyPr/>
          <a:lstStyle/>
          <a:p>
            <a:pPr eaLnBrk="1" hangingPunct="1">
              <a:defRPr/>
            </a:pPr>
            <a:r>
              <a:rPr lang="cs-CZ" sz="4000" dirty="0" smtClean="0">
                <a:latin typeface="Arial" pitchFamily="34" charset="0"/>
                <a:cs typeface="Arial" pitchFamily="34" charset="0"/>
              </a:rPr>
              <a:t>Role fází a bran v hodnocení</a:t>
            </a:r>
          </a:p>
        </p:txBody>
      </p:sp>
      <p:sp>
        <p:nvSpPr>
          <p:cNvPr id="509955" name="Rectangle 3"/>
          <p:cNvSpPr>
            <a:spLocks noGrp="1" noChangeArrowheads="1"/>
          </p:cNvSpPr>
          <p:nvPr>
            <p:ph type="body" idx="1"/>
          </p:nvPr>
        </p:nvSpPr>
        <p:spPr/>
        <p:txBody>
          <a:bodyPr/>
          <a:lstStyle/>
          <a:p>
            <a:pPr eaLnBrk="1" hangingPunct="1">
              <a:lnSpc>
                <a:spcPct val="80000"/>
              </a:lnSpc>
              <a:defRPr/>
            </a:pPr>
            <a:r>
              <a:rPr lang="cs-CZ" sz="2800" smtClean="0">
                <a:latin typeface="Arial" pitchFamily="34" charset="0"/>
              </a:rPr>
              <a:t>Slabou stránkou klasických finančních metod je to, že neberou v úvahu typický průběh projektů V&amp;V, které obvykle probíhají v několika fázích oddělených branami, v nichž se rozhoduje o dalším pokračování nebo zastavení projektu. </a:t>
            </a:r>
          </a:p>
          <a:p>
            <a:pPr eaLnBrk="1" hangingPunct="1">
              <a:lnSpc>
                <a:spcPct val="80000"/>
              </a:lnSpc>
              <a:defRPr/>
            </a:pPr>
            <a:r>
              <a:rPr lang="cs-CZ" sz="2800" smtClean="0">
                <a:latin typeface="Arial" pitchFamily="34" charset="0"/>
              </a:rPr>
              <a:t>Finanční modely vycházejí z toho, že při rozhodnutí o realizaci projektu jde o jednorázové a nevratné rozhodnutí. V projektech VaV však investice probíhají přírůstkovým způsobem. Na základě měnící se informace management rozhoduje o přidělení dalších zdrojů nebo zastavení projektu.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
        <p:nvSpPr>
          <p:cNvPr id="6" name="Zástupný symbol pro číslo snímku 5"/>
          <p:cNvSpPr>
            <a:spLocks noGrp="1"/>
          </p:cNvSpPr>
          <p:nvPr>
            <p:ph type="sldNum" sz="quarter" idx="12"/>
          </p:nvPr>
        </p:nvSpPr>
        <p:spPr/>
        <p:txBody>
          <a:bodyPr/>
          <a:lstStyle/>
          <a:p>
            <a:pPr>
              <a:defRPr/>
            </a:pPr>
            <a:fld id="{777BCBE6-B570-4C63-AAD4-512567355615}" type="slidenum">
              <a:rPr lang="cs-CZ"/>
              <a:pPr>
                <a:defRPr/>
              </a:pPr>
              <a:t>103</a:t>
            </a:fld>
            <a:endParaRPr lang="cs-CZ"/>
          </a:p>
        </p:txBody>
      </p:sp>
      <p:sp>
        <p:nvSpPr>
          <p:cNvPr id="514050" name="Rectangle 2"/>
          <p:cNvSpPr>
            <a:spLocks noGrp="1" noChangeArrowheads="1"/>
          </p:cNvSpPr>
          <p:nvPr>
            <p:ph type="title"/>
          </p:nvPr>
        </p:nvSpPr>
        <p:spPr/>
        <p:txBody>
          <a:bodyPr/>
          <a:lstStyle/>
          <a:p>
            <a:pPr eaLnBrk="1" hangingPunct="1">
              <a:defRPr/>
            </a:pPr>
            <a:r>
              <a:rPr lang="cs-CZ" sz="4000" dirty="0" smtClean="0">
                <a:latin typeface="Arial" pitchFamily="34" charset="0"/>
                <a:cs typeface="Arial" pitchFamily="34" charset="0"/>
              </a:rPr>
              <a:t>Specifické riziko</a:t>
            </a:r>
          </a:p>
        </p:txBody>
      </p:sp>
      <p:sp>
        <p:nvSpPr>
          <p:cNvPr id="514051" name="Rectangle 3"/>
          <p:cNvSpPr>
            <a:spLocks noGrp="1" noChangeArrowheads="1"/>
          </p:cNvSpPr>
          <p:nvPr>
            <p:ph type="body" idx="1"/>
          </p:nvPr>
        </p:nvSpPr>
        <p:spPr>
          <a:xfrm>
            <a:off x="457200" y="1268413"/>
            <a:ext cx="8229600" cy="4857750"/>
          </a:xfrm>
        </p:spPr>
        <p:txBody>
          <a:bodyPr/>
          <a:lstStyle/>
          <a:p>
            <a:pPr eaLnBrk="1" hangingPunct="1">
              <a:lnSpc>
                <a:spcPct val="90000"/>
              </a:lnSpc>
              <a:defRPr/>
            </a:pPr>
            <a:r>
              <a:rPr lang="cs-CZ" sz="2800" b="1" i="1" smtClean="0">
                <a:latin typeface="Arial" pitchFamily="34" charset="0"/>
              </a:rPr>
              <a:t>specifické</a:t>
            </a:r>
            <a:r>
              <a:rPr lang="cs-CZ" sz="2800" smtClean="0">
                <a:latin typeface="Arial" pitchFamily="34" charset="0"/>
              </a:rPr>
              <a:t> (individuální) riziko: specifické pro určitou situaci, je částečně pod kontrolou manažera (např. riziko požáru v kanceláři nebo neúspěch výzkumného projektu). </a:t>
            </a:r>
          </a:p>
          <a:p>
            <a:pPr lvl="1" eaLnBrk="1" hangingPunct="1">
              <a:lnSpc>
                <a:spcPct val="90000"/>
              </a:lnSpc>
              <a:defRPr/>
            </a:pPr>
            <a:r>
              <a:rPr lang="cs-CZ" sz="2400" smtClean="0">
                <a:latin typeface="Arial" pitchFamily="34" charset="0"/>
              </a:rPr>
              <a:t>Specifická rizika jsou diverzifikovatelná, například pro sdílení rizika požáru použijeme pojištění proti požáru, u výzkumných projektů udržujeme diverzifikované portfolio projektů. </a:t>
            </a:r>
          </a:p>
          <a:p>
            <a:pPr lvl="1" eaLnBrk="1" hangingPunct="1">
              <a:lnSpc>
                <a:spcPct val="90000"/>
              </a:lnSpc>
              <a:defRPr/>
            </a:pPr>
            <a:r>
              <a:rPr lang="cs-CZ" sz="2400" smtClean="0">
                <a:latin typeface="Arial" pitchFamily="34" charset="0"/>
              </a:rPr>
              <a:t>Specifická rizika mohou být obvykle kvantifikována pomocí pravděpodobnosti. </a:t>
            </a:r>
          </a:p>
          <a:p>
            <a:pPr lvl="1" eaLnBrk="1" hangingPunct="1">
              <a:lnSpc>
                <a:spcPct val="90000"/>
              </a:lnSpc>
              <a:defRPr/>
            </a:pPr>
            <a:r>
              <a:rPr lang="cs-CZ" sz="2400" smtClean="0">
                <a:latin typeface="Arial" pitchFamily="34" charset="0"/>
              </a:rPr>
              <a:t>Konkurenční výhody můžeme dosáhnout lepším managementem specifického rizika.      </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
        <p:nvSpPr>
          <p:cNvPr id="6" name="Zástupný symbol pro číslo snímku 5"/>
          <p:cNvSpPr>
            <a:spLocks noGrp="1"/>
          </p:cNvSpPr>
          <p:nvPr>
            <p:ph type="sldNum" sz="quarter" idx="12"/>
          </p:nvPr>
        </p:nvSpPr>
        <p:spPr/>
        <p:txBody>
          <a:bodyPr/>
          <a:lstStyle/>
          <a:p>
            <a:pPr>
              <a:defRPr/>
            </a:pPr>
            <a:fld id="{4700177C-D1F3-4A94-A221-05EBA1AC717A}" type="slidenum">
              <a:rPr lang="cs-CZ"/>
              <a:pPr>
                <a:defRPr/>
              </a:pPr>
              <a:t>104</a:t>
            </a:fld>
            <a:endParaRPr lang="cs-CZ"/>
          </a:p>
        </p:txBody>
      </p:sp>
      <p:sp>
        <p:nvSpPr>
          <p:cNvPr id="534530" name="Rectangle 2"/>
          <p:cNvSpPr>
            <a:spLocks noGrp="1" noChangeArrowheads="1"/>
          </p:cNvSpPr>
          <p:nvPr>
            <p:ph type="title"/>
          </p:nvPr>
        </p:nvSpPr>
        <p:spPr/>
        <p:txBody>
          <a:bodyPr/>
          <a:lstStyle/>
          <a:p>
            <a:pPr eaLnBrk="1" hangingPunct="1">
              <a:defRPr/>
            </a:pPr>
            <a:r>
              <a:rPr lang="cs-CZ" sz="4000" dirty="0" smtClean="0">
                <a:latin typeface="Arial" pitchFamily="34" charset="0"/>
                <a:cs typeface="Arial" pitchFamily="34" charset="0"/>
              </a:rPr>
              <a:t>Tržní riziko</a:t>
            </a:r>
          </a:p>
        </p:txBody>
      </p:sp>
      <p:sp>
        <p:nvSpPr>
          <p:cNvPr id="534531" name="Rectangle 3"/>
          <p:cNvSpPr>
            <a:spLocks noGrp="1" noChangeArrowheads="1"/>
          </p:cNvSpPr>
          <p:nvPr>
            <p:ph type="body" idx="1"/>
          </p:nvPr>
        </p:nvSpPr>
        <p:spPr/>
        <p:txBody>
          <a:bodyPr/>
          <a:lstStyle/>
          <a:p>
            <a:pPr eaLnBrk="1" hangingPunct="1">
              <a:lnSpc>
                <a:spcPct val="90000"/>
              </a:lnSpc>
              <a:defRPr/>
            </a:pPr>
            <a:r>
              <a:rPr lang="cs-CZ" sz="2800" b="1" i="1" smtClean="0">
                <a:latin typeface="Arial" pitchFamily="34" charset="0"/>
              </a:rPr>
              <a:t>tržní</a:t>
            </a:r>
            <a:r>
              <a:rPr lang="cs-CZ" sz="2800" smtClean="0">
                <a:latin typeface="Arial" pitchFamily="34" charset="0"/>
              </a:rPr>
              <a:t> (systematické) riziko: jakmile se projeví, nemůže být řízeno; př.: držení portfolia dluhopisů, akcií nebo zahraničních měn. </a:t>
            </a:r>
          </a:p>
          <a:p>
            <a:pPr lvl="1" eaLnBrk="1" hangingPunct="1">
              <a:lnSpc>
                <a:spcPct val="90000"/>
              </a:lnSpc>
              <a:defRPr/>
            </a:pPr>
            <a:r>
              <a:rPr lang="cs-CZ" sz="2400" smtClean="0">
                <a:latin typeface="Arial" pitchFamily="34" charset="0"/>
              </a:rPr>
              <a:t>Tržní riziko není diverzifikovatelné. Farmaceutická společnost může dělat málo pro diverzifikaci tržního rizika, je-li částí sektoru zdravotní péče. </a:t>
            </a:r>
          </a:p>
          <a:p>
            <a:pPr lvl="1" eaLnBrk="1" hangingPunct="1">
              <a:lnSpc>
                <a:spcPct val="90000"/>
              </a:lnSpc>
              <a:defRPr/>
            </a:pPr>
            <a:r>
              <a:rPr lang="cs-CZ" sz="2400" smtClean="0">
                <a:latin typeface="Arial" pitchFamily="34" charset="0"/>
              </a:rPr>
              <a:t>Vystavení se tržnímu riziku zvyšuje náklady kapitálu a tak snižuje hodnotu. </a:t>
            </a:r>
          </a:p>
          <a:p>
            <a:pPr lvl="1" eaLnBrk="1" hangingPunct="1">
              <a:lnSpc>
                <a:spcPct val="90000"/>
              </a:lnSpc>
              <a:defRPr/>
            </a:pPr>
            <a:r>
              <a:rPr lang="cs-CZ" sz="2400" smtClean="0">
                <a:latin typeface="Arial" pitchFamily="34" charset="0"/>
              </a:rPr>
              <a:t>Pro opce je to naopak: vyšší tržní riziko zvyšuje hodnotu. </a:t>
            </a:r>
          </a:p>
          <a:p>
            <a:pPr lvl="1" eaLnBrk="1" hangingPunct="1">
              <a:lnSpc>
                <a:spcPct val="90000"/>
              </a:lnSpc>
              <a:defRPr/>
            </a:pPr>
            <a:r>
              <a:rPr lang="cs-CZ" sz="2400" smtClean="0">
                <a:latin typeface="Arial" pitchFamily="34" charset="0"/>
              </a:rPr>
              <a:t>Kvantifikaci umožňuje opcí Black-Scholesovo pravidlo.</a:t>
            </a:r>
            <a:endParaRPr lang="cs-CZ" sz="2400" smtClean="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ástupný symbol pro datum 2"/>
          <p:cNvSpPr>
            <a:spLocks noGrp="1"/>
          </p:cNvSpPr>
          <p:nvPr>
            <p:ph type="dt" sz="quarter" idx="10"/>
          </p:nvPr>
        </p:nvSpPr>
        <p:spPr/>
        <p:txBody>
          <a:bodyPr/>
          <a:lstStyle/>
          <a:p>
            <a:pPr>
              <a:defRPr/>
            </a:pPr>
            <a:r>
              <a:rPr lang="cs-CZ" smtClean="0"/>
              <a:t>19.-20.10.2010</a:t>
            </a:r>
            <a:endParaRPr lang="cs-CZ"/>
          </a:p>
        </p:txBody>
      </p:sp>
      <p:sp>
        <p:nvSpPr>
          <p:cNvPr id="25" name="Zástupný symbol pro zápatí 3"/>
          <p:cNvSpPr>
            <a:spLocks noGrp="1"/>
          </p:cNvSpPr>
          <p:nvPr>
            <p:ph type="ftr" sz="quarter" idx="11"/>
          </p:nvPr>
        </p:nvSpPr>
        <p:spPr/>
        <p:txBody>
          <a:bodyPr/>
          <a:lstStyle/>
          <a:p>
            <a:pPr>
              <a:defRPr/>
            </a:pPr>
            <a:r>
              <a:rPr lang="cs-CZ" smtClean="0"/>
              <a:t>FREE - VaVaI, TT</a:t>
            </a:r>
            <a:endParaRPr lang="cs-CZ"/>
          </a:p>
        </p:txBody>
      </p:sp>
      <p:sp>
        <p:nvSpPr>
          <p:cNvPr id="26" name="Zástupný symbol pro číslo snímku 4"/>
          <p:cNvSpPr>
            <a:spLocks noGrp="1"/>
          </p:cNvSpPr>
          <p:nvPr>
            <p:ph type="sldNum" sz="quarter" idx="12"/>
          </p:nvPr>
        </p:nvSpPr>
        <p:spPr/>
        <p:txBody>
          <a:bodyPr/>
          <a:lstStyle/>
          <a:p>
            <a:pPr>
              <a:defRPr/>
            </a:pPr>
            <a:fld id="{09808916-DA4B-4C50-87E8-32B64EBFC4E8}" type="slidenum">
              <a:rPr lang="cs-CZ"/>
              <a:pPr>
                <a:defRPr/>
              </a:pPr>
              <a:t>105</a:t>
            </a:fld>
            <a:endParaRPr lang="cs-CZ"/>
          </a:p>
        </p:txBody>
      </p:sp>
      <p:sp>
        <p:nvSpPr>
          <p:cNvPr id="516098" name="Rectangle 2"/>
          <p:cNvSpPr>
            <a:spLocks noGrp="1" noChangeArrowheads="1"/>
          </p:cNvSpPr>
          <p:nvPr>
            <p:ph type="title"/>
          </p:nvPr>
        </p:nvSpPr>
        <p:spPr/>
        <p:txBody>
          <a:bodyPr/>
          <a:lstStyle/>
          <a:p>
            <a:pPr eaLnBrk="1" hangingPunct="1">
              <a:defRPr/>
            </a:pPr>
            <a:r>
              <a:rPr lang="cs-CZ" sz="3600" dirty="0" smtClean="0">
                <a:latin typeface="Arial" pitchFamily="34" charset="0"/>
                <a:cs typeface="Arial" pitchFamily="34" charset="0"/>
              </a:rPr>
              <a:t>Očekávaná hodnota projektu (ECV)</a:t>
            </a:r>
            <a:r>
              <a:rPr lang="cs-CZ" sz="4000" dirty="0" smtClean="0">
                <a:latin typeface="Arial" pitchFamily="34" charset="0"/>
                <a:cs typeface="Arial" pitchFamily="34" charset="0"/>
              </a:rPr>
              <a:t> </a:t>
            </a:r>
          </a:p>
        </p:txBody>
      </p:sp>
      <p:grpSp>
        <p:nvGrpSpPr>
          <p:cNvPr id="2" name="Group 3"/>
          <p:cNvGrpSpPr>
            <a:grpSpLocks noChangeAspect="1"/>
          </p:cNvGrpSpPr>
          <p:nvPr/>
        </p:nvGrpSpPr>
        <p:grpSpPr bwMode="auto">
          <a:xfrm>
            <a:off x="1258888" y="1125538"/>
            <a:ext cx="6696075" cy="5491162"/>
            <a:chOff x="2202" y="1802"/>
            <a:chExt cx="7200" cy="5904"/>
          </a:xfrm>
        </p:grpSpPr>
        <p:sp>
          <p:nvSpPr>
            <p:cNvPr id="52231" name="AutoShape 4"/>
            <p:cNvSpPr>
              <a:spLocks noChangeAspect="1" noChangeArrowheads="1"/>
            </p:cNvSpPr>
            <p:nvPr/>
          </p:nvSpPr>
          <p:spPr bwMode="auto">
            <a:xfrm>
              <a:off x="2202" y="1802"/>
              <a:ext cx="7200" cy="5904"/>
            </a:xfrm>
            <a:prstGeom prst="rect">
              <a:avLst/>
            </a:prstGeom>
            <a:noFill/>
            <a:ln w="9525">
              <a:noFill/>
              <a:miter lim="800000"/>
              <a:headEnd/>
              <a:tailEnd/>
            </a:ln>
          </p:spPr>
          <p:txBody>
            <a:bodyPr/>
            <a:lstStyle/>
            <a:p>
              <a:endParaRPr lang="cs-CZ"/>
            </a:p>
          </p:txBody>
        </p:sp>
        <p:sp>
          <p:nvSpPr>
            <p:cNvPr id="52232" name="Text Box 5"/>
            <p:cNvSpPr txBox="1">
              <a:spLocks noChangeArrowheads="1"/>
            </p:cNvSpPr>
            <p:nvPr/>
          </p:nvSpPr>
          <p:spPr bwMode="auto">
            <a:xfrm>
              <a:off x="3066" y="3386"/>
              <a:ext cx="1008" cy="576"/>
            </a:xfrm>
            <a:prstGeom prst="rect">
              <a:avLst/>
            </a:prstGeom>
            <a:solidFill>
              <a:srgbClr val="FFFFFF"/>
            </a:solidFill>
            <a:ln w="9525">
              <a:solidFill>
                <a:srgbClr val="000000"/>
              </a:solidFill>
              <a:miter lim="800000"/>
              <a:headEnd/>
              <a:tailEnd/>
            </a:ln>
          </p:spPr>
          <p:txBody>
            <a:bodyPr/>
            <a:lstStyle/>
            <a:p>
              <a:pPr algn="ctr"/>
              <a:r>
                <a:rPr lang="cs-CZ" sz="1200">
                  <a:solidFill>
                    <a:schemeClr val="bg2"/>
                  </a:solidFill>
                  <a:latin typeface="Arial" pitchFamily="34" charset="0"/>
                </a:rPr>
                <a:t>Vývoj</a:t>
              </a:r>
            </a:p>
            <a:p>
              <a:pPr algn="ctr"/>
              <a:r>
                <a:rPr lang="cs-CZ" sz="1400">
                  <a:solidFill>
                    <a:schemeClr val="bg2"/>
                  </a:solidFill>
                  <a:latin typeface="Arial" pitchFamily="34" charset="0"/>
                </a:rPr>
                <a:t>D</a:t>
              </a:r>
              <a:endParaRPr lang="cs-CZ" sz="2000">
                <a:solidFill>
                  <a:schemeClr val="bg2"/>
                </a:solidFill>
                <a:latin typeface="Garamond" pitchFamily="18" charset="0"/>
              </a:endParaRPr>
            </a:p>
          </p:txBody>
        </p:sp>
        <p:sp>
          <p:nvSpPr>
            <p:cNvPr id="52233" name="Text Box 6"/>
            <p:cNvSpPr txBox="1">
              <a:spLocks noChangeArrowheads="1"/>
            </p:cNvSpPr>
            <p:nvPr/>
          </p:nvSpPr>
          <p:spPr bwMode="auto">
            <a:xfrm>
              <a:off x="2202" y="3530"/>
              <a:ext cx="720" cy="432"/>
            </a:xfrm>
            <a:prstGeom prst="rect">
              <a:avLst/>
            </a:prstGeom>
            <a:solidFill>
              <a:srgbClr val="FFFFFF"/>
            </a:solidFill>
            <a:ln w="9525">
              <a:noFill/>
              <a:miter lim="800000"/>
              <a:headEnd/>
              <a:tailEnd/>
            </a:ln>
          </p:spPr>
          <p:txBody>
            <a:bodyPr/>
            <a:lstStyle/>
            <a:p>
              <a:pPr algn="ctr"/>
              <a:r>
                <a:rPr lang="cs-CZ" sz="1200">
                  <a:solidFill>
                    <a:schemeClr val="bg2"/>
                  </a:solidFill>
                  <a:latin typeface="Garamond" pitchFamily="18" charset="0"/>
                </a:rPr>
                <a:t> </a:t>
              </a:r>
              <a:r>
                <a:rPr lang="cs-CZ" sz="1600" b="1">
                  <a:solidFill>
                    <a:schemeClr val="bg2"/>
                  </a:solidFill>
                  <a:latin typeface="Garamond" pitchFamily="18" charset="0"/>
                </a:rPr>
                <a:t>ECV</a:t>
              </a:r>
              <a:endParaRPr lang="cs-CZ" sz="2800" b="1">
                <a:solidFill>
                  <a:schemeClr val="bg2"/>
                </a:solidFill>
                <a:latin typeface="Garamond" pitchFamily="18" charset="0"/>
              </a:endParaRPr>
            </a:p>
          </p:txBody>
        </p:sp>
        <p:sp>
          <p:nvSpPr>
            <p:cNvPr id="52234" name="Line 7"/>
            <p:cNvSpPr>
              <a:spLocks noChangeShapeType="1"/>
            </p:cNvSpPr>
            <p:nvPr/>
          </p:nvSpPr>
          <p:spPr bwMode="auto">
            <a:xfrm>
              <a:off x="2922" y="3674"/>
              <a:ext cx="144" cy="0"/>
            </a:xfrm>
            <a:prstGeom prst="line">
              <a:avLst/>
            </a:prstGeom>
            <a:noFill/>
            <a:ln w="9525">
              <a:solidFill>
                <a:schemeClr val="tx1"/>
              </a:solidFill>
              <a:round/>
              <a:headEnd/>
              <a:tailEnd/>
            </a:ln>
          </p:spPr>
          <p:txBody>
            <a:bodyPr/>
            <a:lstStyle/>
            <a:p>
              <a:endParaRPr lang="cs-CZ"/>
            </a:p>
          </p:txBody>
        </p:sp>
        <p:sp>
          <p:nvSpPr>
            <p:cNvPr id="52235" name="Line 8"/>
            <p:cNvSpPr>
              <a:spLocks noChangeShapeType="1"/>
            </p:cNvSpPr>
            <p:nvPr/>
          </p:nvSpPr>
          <p:spPr bwMode="auto">
            <a:xfrm flipV="1">
              <a:off x="4074" y="3242"/>
              <a:ext cx="1296" cy="432"/>
            </a:xfrm>
            <a:prstGeom prst="line">
              <a:avLst/>
            </a:prstGeom>
            <a:noFill/>
            <a:ln w="9525">
              <a:solidFill>
                <a:schemeClr val="tx1"/>
              </a:solidFill>
              <a:round/>
              <a:headEnd/>
              <a:tailEnd type="triangle" w="med" len="med"/>
            </a:ln>
          </p:spPr>
          <p:txBody>
            <a:bodyPr/>
            <a:lstStyle/>
            <a:p>
              <a:endParaRPr lang="cs-CZ"/>
            </a:p>
          </p:txBody>
        </p:sp>
        <p:sp>
          <p:nvSpPr>
            <p:cNvPr id="52236" name="Line 9"/>
            <p:cNvSpPr>
              <a:spLocks noChangeShapeType="1"/>
            </p:cNvSpPr>
            <p:nvPr/>
          </p:nvSpPr>
          <p:spPr bwMode="auto">
            <a:xfrm>
              <a:off x="4074" y="3674"/>
              <a:ext cx="1584" cy="425"/>
            </a:xfrm>
            <a:prstGeom prst="line">
              <a:avLst/>
            </a:prstGeom>
            <a:noFill/>
            <a:ln w="9525">
              <a:solidFill>
                <a:schemeClr val="tx1"/>
              </a:solidFill>
              <a:round/>
              <a:headEnd/>
              <a:tailEnd type="triangle" w="med" len="med"/>
            </a:ln>
          </p:spPr>
          <p:txBody>
            <a:bodyPr/>
            <a:lstStyle/>
            <a:p>
              <a:endParaRPr lang="cs-CZ"/>
            </a:p>
          </p:txBody>
        </p:sp>
        <p:sp>
          <p:nvSpPr>
            <p:cNvPr id="52237" name="Text Box 10"/>
            <p:cNvSpPr txBox="1">
              <a:spLocks noChangeArrowheads="1"/>
            </p:cNvSpPr>
            <p:nvPr/>
          </p:nvSpPr>
          <p:spPr bwMode="auto">
            <a:xfrm>
              <a:off x="4362" y="3098"/>
              <a:ext cx="576" cy="288"/>
            </a:xfrm>
            <a:prstGeom prst="rect">
              <a:avLst/>
            </a:prstGeom>
            <a:solidFill>
              <a:srgbClr val="FFFFFF"/>
            </a:solidFill>
            <a:ln w="9525">
              <a:noFill/>
              <a:miter lim="800000"/>
              <a:headEnd/>
              <a:tailEnd/>
            </a:ln>
          </p:spPr>
          <p:txBody>
            <a:bodyPr/>
            <a:lstStyle/>
            <a:p>
              <a:r>
                <a:rPr lang="cs-CZ" sz="800">
                  <a:solidFill>
                    <a:schemeClr val="bg2"/>
                  </a:solidFill>
                  <a:latin typeface="Garamond" pitchFamily="18" charset="0"/>
                </a:rPr>
                <a:t>ANO</a:t>
              </a:r>
              <a:endParaRPr lang="cs-CZ">
                <a:solidFill>
                  <a:schemeClr val="bg2"/>
                </a:solidFill>
                <a:latin typeface="Garamond" pitchFamily="18" charset="0"/>
              </a:endParaRPr>
            </a:p>
          </p:txBody>
        </p:sp>
        <p:sp>
          <p:nvSpPr>
            <p:cNvPr id="52238" name="Text Box 11"/>
            <p:cNvSpPr txBox="1">
              <a:spLocks noChangeArrowheads="1"/>
            </p:cNvSpPr>
            <p:nvPr/>
          </p:nvSpPr>
          <p:spPr bwMode="auto">
            <a:xfrm>
              <a:off x="4362" y="3962"/>
              <a:ext cx="432" cy="288"/>
            </a:xfrm>
            <a:prstGeom prst="rect">
              <a:avLst/>
            </a:prstGeom>
            <a:solidFill>
              <a:srgbClr val="FFFFFF"/>
            </a:solidFill>
            <a:ln w="9525">
              <a:noFill/>
              <a:miter lim="800000"/>
              <a:headEnd/>
              <a:tailEnd/>
            </a:ln>
          </p:spPr>
          <p:txBody>
            <a:bodyPr/>
            <a:lstStyle/>
            <a:p>
              <a:r>
                <a:rPr lang="cs-CZ" sz="800">
                  <a:solidFill>
                    <a:schemeClr val="bg2"/>
                  </a:solidFill>
                  <a:latin typeface="Garamond" pitchFamily="18" charset="0"/>
                </a:rPr>
                <a:t>NE</a:t>
              </a:r>
              <a:endParaRPr lang="cs-CZ">
                <a:solidFill>
                  <a:schemeClr val="bg2"/>
                </a:solidFill>
                <a:latin typeface="Garamond" pitchFamily="18" charset="0"/>
              </a:endParaRPr>
            </a:p>
          </p:txBody>
        </p:sp>
        <p:sp>
          <p:nvSpPr>
            <p:cNvPr id="52239" name="Text Box 12"/>
            <p:cNvSpPr txBox="1">
              <a:spLocks noChangeArrowheads="1"/>
            </p:cNvSpPr>
            <p:nvPr/>
          </p:nvSpPr>
          <p:spPr bwMode="auto">
            <a:xfrm>
              <a:off x="4218" y="2522"/>
              <a:ext cx="1296" cy="576"/>
            </a:xfrm>
            <a:prstGeom prst="rect">
              <a:avLst/>
            </a:prstGeom>
            <a:solidFill>
              <a:srgbClr val="FFFFFF"/>
            </a:solidFill>
            <a:ln w="9525">
              <a:noFill/>
              <a:miter lim="800000"/>
              <a:headEnd/>
              <a:tailEnd/>
            </a:ln>
          </p:spPr>
          <p:txBody>
            <a:bodyPr/>
            <a:lstStyle/>
            <a:p>
              <a:pPr algn="ctr"/>
              <a:r>
                <a:rPr lang="cs-CZ" sz="1200">
                  <a:solidFill>
                    <a:schemeClr val="bg2"/>
                  </a:solidFill>
                  <a:latin typeface="Arial" pitchFamily="34" charset="0"/>
                </a:rPr>
                <a:t>Úspěšný vývoj</a:t>
              </a:r>
            </a:p>
            <a:p>
              <a:pPr algn="ctr"/>
              <a:r>
                <a:rPr lang="cs-CZ" sz="1200">
                  <a:solidFill>
                    <a:schemeClr val="bg2"/>
                  </a:solidFill>
                  <a:latin typeface="Arial" pitchFamily="34" charset="0"/>
                </a:rPr>
                <a:t>p</a:t>
              </a:r>
              <a:r>
                <a:rPr lang="cs-CZ" sz="1200" baseline="-25000">
                  <a:solidFill>
                    <a:schemeClr val="bg2"/>
                  </a:solidFill>
                  <a:latin typeface="Arial" pitchFamily="34" charset="0"/>
                </a:rPr>
                <a:t>d</a:t>
              </a:r>
              <a:endParaRPr lang="cs-CZ" sz="2000">
                <a:solidFill>
                  <a:schemeClr val="bg2"/>
                </a:solidFill>
                <a:latin typeface="Garamond" pitchFamily="18" charset="0"/>
              </a:endParaRPr>
            </a:p>
          </p:txBody>
        </p:sp>
        <p:sp>
          <p:nvSpPr>
            <p:cNvPr id="52240" name="Text Box 13"/>
            <p:cNvSpPr txBox="1">
              <a:spLocks noChangeArrowheads="1"/>
            </p:cNvSpPr>
            <p:nvPr/>
          </p:nvSpPr>
          <p:spPr bwMode="auto">
            <a:xfrm>
              <a:off x="5226" y="4250"/>
              <a:ext cx="1296" cy="576"/>
            </a:xfrm>
            <a:prstGeom prst="rect">
              <a:avLst/>
            </a:prstGeom>
            <a:solidFill>
              <a:srgbClr val="FFFFFF"/>
            </a:solidFill>
            <a:ln w="9525">
              <a:noFill/>
              <a:miter lim="800000"/>
              <a:headEnd/>
              <a:tailEnd/>
            </a:ln>
          </p:spPr>
          <p:txBody>
            <a:bodyPr/>
            <a:lstStyle/>
            <a:p>
              <a:pPr algn="ctr"/>
              <a:r>
                <a:rPr lang="cs-CZ" sz="1200">
                  <a:solidFill>
                    <a:schemeClr val="bg2"/>
                  </a:solidFill>
                  <a:latin typeface="Arial" pitchFamily="34" charset="0"/>
                </a:rPr>
                <a:t>Neúspěšný vývoj</a:t>
              </a:r>
              <a:endParaRPr lang="cs-CZ" sz="2000">
                <a:solidFill>
                  <a:schemeClr val="bg2"/>
                </a:solidFill>
                <a:latin typeface="Garamond" pitchFamily="18" charset="0"/>
              </a:endParaRPr>
            </a:p>
          </p:txBody>
        </p:sp>
        <p:sp>
          <p:nvSpPr>
            <p:cNvPr id="52241" name="Text Box 14"/>
            <p:cNvSpPr txBox="1">
              <a:spLocks noChangeArrowheads="1"/>
            </p:cNvSpPr>
            <p:nvPr/>
          </p:nvSpPr>
          <p:spPr bwMode="auto">
            <a:xfrm>
              <a:off x="5370" y="2954"/>
              <a:ext cx="1440" cy="576"/>
            </a:xfrm>
            <a:prstGeom prst="rect">
              <a:avLst/>
            </a:prstGeom>
            <a:solidFill>
              <a:srgbClr val="FFFFFF"/>
            </a:solidFill>
            <a:ln w="9525">
              <a:solidFill>
                <a:srgbClr val="000000"/>
              </a:solidFill>
              <a:miter lim="800000"/>
              <a:headEnd/>
              <a:tailEnd/>
            </a:ln>
          </p:spPr>
          <p:txBody>
            <a:bodyPr/>
            <a:lstStyle/>
            <a:p>
              <a:pPr algn="ctr"/>
              <a:r>
                <a:rPr lang="cs-CZ" sz="1200">
                  <a:solidFill>
                    <a:schemeClr val="bg2"/>
                  </a:solidFill>
                  <a:latin typeface="Arial" pitchFamily="34" charset="0"/>
                </a:rPr>
                <a:t>Komercializace</a:t>
              </a:r>
            </a:p>
            <a:p>
              <a:pPr algn="ctr"/>
              <a:r>
                <a:rPr lang="cs-CZ" sz="1400">
                  <a:solidFill>
                    <a:schemeClr val="bg2"/>
                  </a:solidFill>
                  <a:latin typeface="Arial" pitchFamily="34" charset="0"/>
                </a:rPr>
                <a:t>C</a:t>
              </a:r>
              <a:endParaRPr lang="cs-CZ" sz="2000">
                <a:solidFill>
                  <a:schemeClr val="bg2"/>
                </a:solidFill>
                <a:latin typeface="Garamond" pitchFamily="18" charset="0"/>
              </a:endParaRPr>
            </a:p>
          </p:txBody>
        </p:sp>
        <p:sp>
          <p:nvSpPr>
            <p:cNvPr id="52242" name="Line 15"/>
            <p:cNvSpPr>
              <a:spLocks noChangeShapeType="1"/>
            </p:cNvSpPr>
            <p:nvPr/>
          </p:nvSpPr>
          <p:spPr bwMode="auto">
            <a:xfrm flipV="1">
              <a:off x="6810" y="2810"/>
              <a:ext cx="1584" cy="425"/>
            </a:xfrm>
            <a:prstGeom prst="line">
              <a:avLst/>
            </a:prstGeom>
            <a:noFill/>
            <a:ln w="9525">
              <a:solidFill>
                <a:schemeClr val="tx1"/>
              </a:solidFill>
              <a:round/>
              <a:headEnd/>
              <a:tailEnd type="triangle" w="med" len="med"/>
            </a:ln>
          </p:spPr>
          <p:txBody>
            <a:bodyPr/>
            <a:lstStyle/>
            <a:p>
              <a:endParaRPr lang="cs-CZ"/>
            </a:p>
          </p:txBody>
        </p:sp>
        <p:sp>
          <p:nvSpPr>
            <p:cNvPr id="52243" name="Line 16"/>
            <p:cNvSpPr>
              <a:spLocks noChangeShapeType="1"/>
            </p:cNvSpPr>
            <p:nvPr/>
          </p:nvSpPr>
          <p:spPr bwMode="auto">
            <a:xfrm>
              <a:off x="6810" y="3235"/>
              <a:ext cx="1584" cy="425"/>
            </a:xfrm>
            <a:prstGeom prst="line">
              <a:avLst/>
            </a:prstGeom>
            <a:noFill/>
            <a:ln w="9525">
              <a:solidFill>
                <a:schemeClr val="tx1"/>
              </a:solidFill>
              <a:round/>
              <a:headEnd/>
              <a:tailEnd type="triangle" w="med" len="med"/>
            </a:ln>
          </p:spPr>
          <p:txBody>
            <a:bodyPr/>
            <a:lstStyle/>
            <a:p>
              <a:endParaRPr lang="cs-CZ"/>
            </a:p>
          </p:txBody>
        </p:sp>
        <p:sp>
          <p:nvSpPr>
            <p:cNvPr id="52244" name="Text Box 17"/>
            <p:cNvSpPr txBox="1">
              <a:spLocks noChangeArrowheads="1"/>
            </p:cNvSpPr>
            <p:nvPr/>
          </p:nvSpPr>
          <p:spPr bwMode="auto">
            <a:xfrm>
              <a:off x="7098" y="2666"/>
              <a:ext cx="576" cy="288"/>
            </a:xfrm>
            <a:prstGeom prst="rect">
              <a:avLst/>
            </a:prstGeom>
            <a:solidFill>
              <a:srgbClr val="FFFFFF"/>
            </a:solidFill>
            <a:ln w="9525">
              <a:noFill/>
              <a:miter lim="800000"/>
              <a:headEnd/>
              <a:tailEnd/>
            </a:ln>
          </p:spPr>
          <p:txBody>
            <a:bodyPr/>
            <a:lstStyle/>
            <a:p>
              <a:r>
                <a:rPr lang="cs-CZ" sz="800">
                  <a:solidFill>
                    <a:schemeClr val="bg2"/>
                  </a:solidFill>
                  <a:latin typeface="Garamond" pitchFamily="18" charset="0"/>
                </a:rPr>
                <a:t>ANO</a:t>
              </a:r>
              <a:endParaRPr lang="cs-CZ">
                <a:solidFill>
                  <a:schemeClr val="bg2"/>
                </a:solidFill>
                <a:latin typeface="Garamond" pitchFamily="18" charset="0"/>
              </a:endParaRPr>
            </a:p>
          </p:txBody>
        </p:sp>
        <p:sp>
          <p:nvSpPr>
            <p:cNvPr id="52245" name="Text Box 18"/>
            <p:cNvSpPr txBox="1">
              <a:spLocks noChangeArrowheads="1"/>
            </p:cNvSpPr>
            <p:nvPr/>
          </p:nvSpPr>
          <p:spPr bwMode="auto">
            <a:xfrm>
              <a:off x="7098" y="3530"/>
              <a:ext cx="432" cy="288"/>
            </a:xfrm>
            <a:prstGeom prst="rect">
              <a:avLst/>
            </a:prstGeom>
            <a:solidFill>
              <a:srgbClr val="FFFFFF"/>
            </a:solidFill>
            <a:ln w="9525">
              <a:noFill/>
              <a:miter lim="800000"/>
              <a:headEnd/>
              <a:tailEnd/>
            </a:ln>
          </p:spPr>
          <p:txBody>
            <a:bodyPr/>
            <a:lstStyle/>
            <a:p>
              <a:r>
                <a:rPr lang="cs-CZ" sz="800">
                  <a:solidFill>
                    <a:schemeClr val="bg2"/>
                  </a:solidFill>
                  <a:latin typeface="Garamond" pitchFamily="18" charset="0"/>
                </a:rPr>
                <a:t>NE</a:t>
              </a:r>
              <a:endParaRPr lang="cs-CZ">
                <a:solidFill>
                  <a:schemeClr val="bg2"/>
                </a:solidFill>
                <a:latin typeface="Garamond" pitchFamily="18" charset="0"/>
              </a:endParaRPr>
            </a:p>
          </p:txBody>
        </p:sp>
        <p:sp>
          <p:nvSpPr>
            <p:cNvPr id="52246" name="Text Box 19"/>
            <p:cNvSpPr txBox="1">
              <a:spLocks noChangeArrowheads="1"/>
            </p:cNvSpPr>
            <p:nvPr/>
          </p:nvSpPr>
          <p:spPr bwMode="auto">
            <a:xfrm>
              <a:off x="7530" y="1946"/>
              <a:ext cx="1296" cy="720"/>
            </a:xfrm>
            <a:prstGeom prst="rect">
              <a:avLst/>
            </a:prstGeom>
            <a:solidFill>
              <a:srgbClr val="FFFFFF"/>
            </a:solidFill>
            <a:ln w="9525">
              <a:noFill/>
              <a:miter lim="800000"/>
              <a:headEnd/>
              <a:tailEnd/>
            </a:ln>
          </p:spPr>
          <p:txBody>
            <a:bodyPr/>
            <a:lstStyle/>
            <a:p>
              <a:pPr algn="ctr"/>
              <a:r>
                <a:rPr lang="cs-CZ" sz="1200">
                  <a:solidFill>
                    <a:schemeClr val="bg2"/>
                  </a:solidFill>
                  <a:latin typeface="Arial" pitchFamily="34" charset="0"/>
                </a:rPr>
                <a:t>Úspěšná komercializace</a:t>
              </a:r>
            </a:p>
            <a:p>
              <a:pPr algn="ctr"/>
              <a:r>
                <a:rPr lang="cs-CZ" sz="1200">
                  <a:solidFill>
                    <a:schemeClr val="bg2"/>
                  </a:solidFill>
                  <a:latin typeface="Arial" pitchFamily="34" charset="0"/>
                </a:rPr>
                <a:t>p</a:t>
              </a:r>
              <a:r>
                <a:rPr lang="cs-CZ" sz="1200" baseline="-25000">
                  <a:solidFill>
                    <a:schemeClr val="bg2"/>
                  </a:solidFill>
                  <a:latin typeface="Arial" pitchFamily="34" charset="0"/>
                </a:rPr>
                <a:t>C</a:t>
              </a:r>
              <a:endParaRPr lang="cs-CZ" sz="2000">
                <a:solidFill>
                  <a:schemeClr val="bg2"/>
                </a:solidFill>
                <a:latin typeface="Garamond" pitchFamily="18" charset="0"/>
              </a:endParaRPr>
            </a:p>
          </p:txBody>
        </p:sp>
        <p:sp>
          <p:nvSpPr>
            <p:cNvPr id="52247" name="Text Box 20"/>
            <p:cNvSpPr txBox="1">
              <a:spLocks noChangeArrowheads="1"/>
            </p:cNvSpPr>
            <p:nvPr/>
          </p:nvSpPr>
          <p:spPr bwMode="auto">
            <a:xfrm>
              <a:off x="7530" y="3962"/>
              <a:ext cx="1296" cy="576"/>
            </a:xfrm>
            <a:prstGeom prst="rect">
              <a:avLst/>
            </a:prstGeom>
            <a:solidFill>
              <a:srgbClr val="FFFFFF"/>
            </a:solidFill>
            <a:ln w="9525">
              <a:noFill/>
              <a:miter lim="800000"/>
              <a:headEnd/>
              <a:tailEnd/>
            </a:ln>
          </p:spPr>
          <p:txBody>
            <a:bodyPr/>
            <a:lstStyle/>
            <a:p>
              <a:pPr algn="ctr"/>
              <a:r>
                <a:rPr lang="cs-CZ" sz="1200">
                  <a:solidFill>
                    <a:schemeClr val="bg2"/>
                  </a:solidFill>
                  <a:latin typeface="Arial" pitchFamily="34" charset="0"/>
                </a:rPr>
                <a:t>Neúspěšná komercializace</a:t>
              </a:r>
              <a:endParaRPr lang="cs-CZ" sz="2000">
                <a:solidFill>
                  <a:schemeClr val="bg2"/>
                </a:solidFill>
                <a:latin typeface="Garamond" pitchFamily="18" charset="0"/>
              </a:endParaRPr>
            </a:p>
          </p:txBody>
        </p:sp>
        <p:sp>
          <p:nvSpPr>
            <p:cNvPr id="52248" name="Text Box 21"/>
            <p:cNvSpPr txBox="1">
              <a:spLocks noChangeArrowheads="1"/>
            </p:cNvSpPr>
            <p:nvPr/>
          </p:nvSpPr>
          <p:spPr bwMode="auto">
            <a:xfrm>
              <a:off x="8538" y="2666"/>
              <a:ext cx="720" cy="432"/>
            </a:xfrm>
            <a:prstGeom prst="rect">
              <a:avLst/>
            </a:prstGeom>
            <a:solidFill>
              <a:srgbClr val="FFFFFF"/>
            </a:solidFill>
            <a:ln w="9525">
              <a:noFill/>
              <a:miter lim="800000"/>
              <a:headEnd/>
              <a:tailEnd/>
            </a:ln>
          </p:spPr>
          <p:txBody>
            <a:bodyPr/>
            <a:lstStyle/>
            <a:p>
              <a:pPr algn="ctr"/>
              <a:r>
                <a:rPr lang="cs-CZ" sz="1400" b="1">
                  <a:solidFill>
                    <a:schemeClr val="bg2"/>
                  </a:solidFill>
                  <a:latin typeface="Garamond" pitchFamily="18" charset="0"/>
                </a:rPr>
                <a:t> </a:t>
              </a:r>
              <a:r>
                <a:rPr lang="en-US" sz="1600" b="1">
                  <a:solidFill>
                    <a:schemeClr val="bg2"/>
                  </a:solidFill>
                  <a:latin typeface="Garamond" pitchFamily="18" charset="0"/>
                </a:rPr>
                <a:t>P</a:t>
              </a:r>
              <a:r>
                <a:rPr lang="cs-CZ" sz="1600" b="1">
                  <a:solidFill>
                    <a:schemeClr val="bg2"/>
                  </a:solidFill>
                  <a:latin typeface="Garamond" pitchFamily="18" charset="0"/>
                </a:rPr>
                <a:t>V</a:t>
              </a:r>
              <a:endParaRPr lang="cs-CZ" sz="2800" b="1">
                <a:solidFill>
                  <a:schemeClr val="bg2"/>
                </a:solidFill>
                <a:latin typeface="Garamond" pitchFamily="18" charset="0"/>
              </a:endParaRPr>
            </a:p>
          </p:txBody>
        </p:sp>
        <p:sp>
          <p:nvSpPr>
            <p:cNvPr id="52249" name="Text Box 22"/>
            <p:cNvSpPr txBox="1">
              <a:spLocks noChangeArrowheads="1"/>
            </p:cNvSpPr>
            <p:nvPr/>
          </p:nvSpPr>
          <p:spPr bwMode="auto">
            <a:xfrm>
              <a:off x="2346" y="7274"/>
              <a:ext cx="7056" cy="432"/>
            </a:xfrm>
            <a:prstGeom prst="rect">
              <a:avLst/>
            </a:prstGeom>
            <a:solidFill>
              <a:srgbClr val="FFFFFF"/>
            </a:solidFill>
            <a:ln w="9525">
              <a:noFill/>
              <a:miter lim="800000"/>
              <a:headEnd/>
              <a:tailEnd/>
            </a:ln>
          </p:spPr>
          <p:txBody>
            <a:bodyPr/>
            <a:lstStyle/>
            <a:p>
              <a:endParaRPr lang="cs-CZ">
                <a:solidFill>
                  <a:schemeClr val="bg2"/>
                </a:solidFill>
                <a:latin typeface="Garamond" pitchFamily="18" charset="0"/>
              </a:endParaRPr>
            </a:p>
          </p:txBody>
        </p:sp>
        <p:sp>
          <p:nvSpPr>
            <p:cNvPr id="52250" name="Text Box 23"/>
            <p:cNvSpPr txBox="1">
              <a:spLocks noChangeArrowheads="1"/>
            </p:cNvSpPr>
            <p:nvPr/>
          </p:nvSpPr>
          <p:spPr bwMode="auto">
            <a:xfrm>
              <a:off x="2490" y="5258"/>
              <a:ext cx="6768" cy="2016"/>
            </a:xfrm>
            <a:prstGeom prst="rect">
              <a:avLst/>
            </a:prstGeom>
            <a:solidFill>
              <a:srgbClr val="FFFFFF"/>
            </a:solidFill>
            <a:ln w="9525">
              <a:noFill/>
              <a:miter lim="800000"/>
              <a:headEnd/>
              <a:tailEnd/>
            </a:ln>
          </p:spPr>
          <p:txBody>
            <a:bodyPr/>
            <a:lstStyle/>
            <a:p>
              <a:r>
                <a:rPr lang="cs-CZ" sz="1400">
                  <a:solidFill>
                    <a:schemeClr val="bg2"/>
                  </a:solidFill>
                  <a:latin typeface="Arial" pitchFamily="34" charset="0"/>
                </a:rPr>
                <a:t>ECV = očekávaná hodnota projektu</a:t>
              </a:r>
            </a:p>
            <a:p>
              <a:r>
                <a:rPr lang="cs-CZ" sz="1400">
                  <a:solidFill>
                    <a:schemeClr val="bg2"/>
                  </a:solidFill>
                  <a:latin typeface="Arial" pitchFamily="34" charset="0"/>
                </a:rPr>
                <a:t>p</a:t>
              </a:r>
              <a:r>
                <a:rPr lang="cs-CZ" sz="1400" baseline="-25000">
                  <a:solidFill>
                    <a:schemeClr val="bg2"/>
                  </a:solidFill>
                  <a:latin typeface="Arial" pitchFamily="34" charset="0"/>
                </a:rPr>
                <a:t>d</a:t>
              </a:r>
              <a:r>
                <a:rPr lang="cs-CZ" sz="1400">
                  <a:solidFill>
                    <a:schemeClr val="bg2"/>
                  </a:solidFill>
                  <a:latin typeface="Arial" pitchFamily="34" charset="0"/>
                </a:rPr>
                <a:t>      	= pravděpodobnost úspěšného vývoje</a:t>
              </a:r>
            </a:p>
            <a:p>
              <a:r>
                <a:rPr lang="cs-CZ" sz="1400">
                  <a:solidFill>
                    <a:schemeClr val="bg2"/>
                  </a:solidFill>
                  <a:latin typeface="Arial" pitchFamily="34" charset="0"/>
                </a:rPr>
                <a:t>p</a:t>
              </a:r>
              <a:r>
                <a:rPr lang="cs-CZ" sz="1400" baseline="-25000">
                  <a:solidFill>
                    <a:schemeClr val="bg2"/>
                  </a:solidFill>
                  <a:latin typeface="Arial" pitchFamily="34" charset="0"/>
                </a:rPr>
                <a:t>c</a:t>
              </a:r>
              <a:r>
                <a:rPr lang="cs-CZ" sz="1400">
                  <a:solidFill>
                    <a:schemeClr val="bg2"/>
                  </a:solidFill>
                  <a:latin typeface="Arial" pitchFamily="34" charset="0"/>
                </a:rPr>
                <a:t>      	= pravděpodobnost úspěšné komercializace</a:t>
              </a:r>
            </a:p>
            <a:p>
              <a:r>
                <a:rPr lang="cs-CZ" sz="1400">
                  <a:solidFill>
                    <a:schemeClr val="bg2"/>
                  </a:solidFill>
                  <a:latin typeface="Arial" pitchFamily="34" charset="0"/>
                </a:rPr>
                <a:t>D    	= náklady na vývoj</a:t>
              </a:r>
            </a:p>
            <a:p>
              <a:r>
                <a:rPr lang="cs-CZ" sz="1400">
                  <a:solidFill>
                    <a:schemeClr val="bg2"/>
                  </a:solidFill>
                  <a:latin typeface="Arial" pitchFamily="34" charset="0"/>
                </a:rPr>
                <a:t>C    	= náklady na komercializaci</a:t>
              </a:r>
            </a:p>
            <a:p>
              <a:r>
                <a:rPr lang="cs-CZ" sz="1400">
                  <a:solidFill>
                    <a:schemeClr val="bg2"/>
                  </a:solidFill>
                  <a:latin typeface="Arial" pitchFamily="34" charset="0"/>
                </a:rPr>
                <a:t>PV 	= čistá současná hodnota očekávaných výnosů projektu</a:t>
              </a:r>
            </a:p>
            <a:p>
              <a:endParaRPr lang="cs-CZ" sz="1400">
                <a:solidFill>
                  <a:schemeClr val="bg2"/>
                </a:solidFill>
                <a:latin typeface="Arial" pitchFamily="34" charset="0"/>
              </a:endParaRPr>
            </a:p>
            <a:p>
              <a:r>
                <a:rPr lang="cs-CZ" sz="1400" b="1">
                  <a:solidFill>
                    <a:schemeClr val="bg2"/>
                  </a:solidFill>
                  <a:latin typeface="Arial" pitchFamily="34" charset="0"/>
                </a:rPr>
                <a:t>ECV = [(PV * p</a:t>
              </a:r>
              <a:r>
                <a:rPr lang="cs-CZ" sz="1400" b="1" baseline="-25000">
                  <a:solidFill>
                    <a:schemeClr val="bg2"/>
                  </a:solidFill>
                  <a:latin typeface="Arial" pitchFamily="34" charset="0"/>
                </a:rPr>
                <a:t>c</a:t>
              </a:r>
              <a:r>
                <a:rPr lang="cs-CZ" sz="1400" b="1">
                  <a:solidFill>
                    <a:schemeClr val="bg2"/>
                  </a:solidFill>
                  <a:latin typeface="Arial" pitchFamily="34" charset="0"/>
                </a:rPr>
                <a:t> – C) * p</a:t>
              </a:r>
              <a:r>
                <a:rPr lang="cs-CZ" sz="1400" b="1" baseline="-25000">
                  <a:solidFill>
                    <a:schemeClr val="bg2"/>
                  </a:solidFill>
                  <a:latin typeface="Arial" pitchFamily="34" charset="0"/>
                </a:rPr>
                <a:t>d</a:t>
              </a:r>
              <a:r>
                <a:rPr lang="cs-CZ" sz="1400" b="1">
                  <a:solidFill>
                    <a:schemeClr val="bg2"/>
                  </a:solidFill>
                  <a:latin typeface="Arial" pitchFamily="34" charset="0"/>
                </a:rPr>
                <a:t>] – D</a:t>
              </a:r>
            </a:p>
            <a:p>
              <a:endParaRPr lang="cs-CZ" sz="1400" b="1">
                <a:solidFill>
                  <a:schemeClr val="bg2"/>
                </a:solidFill>
                <a:latin typeface="Arial" pitchFamily="34" charset="0"/>
              </a:endParaRPr>
            </a:p>
            <a:p>
              <a:pPr algn="r"/>
              <a:r>
                <a:rPr lang="cs-CZ" sz="1400" b="1">
                  <a:solidFill>
                    <a:schemeClr val="bg2"/>
                  </a:solidFill>
                  <a:latin typeface="Arial" pitchFamily="34" charset="0"/>
                </a:rPr>
                <a:t>(podle Cooper 2001)</a:t>
              </a:r>
              <a:r>
                <a:rPr lang="cs-CZ" b="1">
                  <a:solidFill>
                    <a:schemeClr val="bg2"/>
                  </a:solidFill>
                  <a:latin typeface="Garamond" pitchFamily="18" charset="0"/>
                </a:rPr>
                <a:t> </a:t>
              </a:r>
              <a:endParaRPr lang="cs-CZ">
                <a:solidFill>
                  <a:schemeClr val="bg2"/>
                </a:solidFill>
                <a:latin typeface="Garamond" pitchFamily="18" charset="0"/>
              </a:endParaRPr>
            </a:p>
          </p:txBody>
        </p:sp>
      </p:gr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Zástupný symbol pro datum 2"/>
          <p:cNvSpPr>
            <a:spLocks noGrp="1"/>
          </p:cNvSpPr>
          <p:nvPr>
            <p:ph type="dt" sz="quarter" idx="10"/>
          </p:nvPr>
        </p:nvSpPr>
        <p:spPr/>
        <p:txBody>
          <a:bodyPr/>
          <a:lstStyle/>
          <a:p>
            <a:pPr>
              <a:defRPr/>
            </a:pPr>
            <a:r>
              <a:rPr lang="cs-CZ" smtClean="0"/>
              <a:t>19.-20.10.2010</a:t>
            </a:r>
            <a:endParaRPr lang="cs-CZ"/>
          </a:p>
        </p:txBody>
      </p:sp>
      <p:sp>
        <p:nvSpPr>
          <p:cNvPr id="28" name="Zástupný symbol pro zápatí 3"/>
          <p:cNvSpPr>
            <a:spLocks noGrp="1"/>
          </p:cNvSpPr>
          <p:nvPr>
            <p:ph type="ftr" sz="quarter" idx="11"/>
          </p:nvPr>
        </p:nvSpPr>
        <p:spPr/>
        <p:txBody>
          <a:bodyPr/>
          <a:lstStyle/>
          <a:p>
            <a:pPr>
              <a:defRPr/>
            </a:pPr>
            <a:r>
              <a:rPr lang="cs-CZ" smtClean="0"/>
              <a:t>FREE - VaVaI, TT</a:t>
            </a:r>
            <a:endParaRPr lang="cs-CZ"/>
          </a:p>
        </p:txBody>
      </p:sp>
      <p:sp>
        <p:nvSpPr>
          <p:cNvPr id="29" name="Zástupný symbol pro číslo snímku 4"/>
          <p:cNvSpPr>
            <a:spLocks noGrp="1"/>
          </p:cNvSpPr>
          <p:nvPr>
            <p:ph type="sldNum" sz="quarter" idx="12"/>
          </p:nvPr>
        </p:nvSpPr>
        <p:spPr/>
        <p:txBody>
          <a:bodyPr/>
          <a:lstStyle/>
          <a:p>
            <a:pPr>
              <a:defRPr/>
            </a:pPr>
            <a:fld id="{FC2B931B-9D02-4645-AC6D-6A9B0B3F617E}" type="slidenum">
              <a:rPr lang="cs-CZ"/>
              <a:pPr>
                <a:defRPr/>
              </a:pPr>
              <a:t>106</a:t>
            </a:fld>
            <a:endParaRPr lang="cs-CZ"/>
          </a:p>
        </p:txBody>
      </p:sp>
      <p:sp>
        <p:nvSpPr>
          <p:cNvPr id="53253" name="Rectangle 2"/>
          <p:cNvSpPr>
            <a:spLocks noGrp="1" noChangeArrowheads="1"/>
          </p:cNvSpPr>
          <p:nvPr>
            <p:ph type="title"/>
          </p:nvPr>
        </p:nvSpPr>
        <p:spPr/>
        <p:txBody>
          <a:bodyPr/>
          <a:lstStyle/>
          <a:p>
            <a:pPr eaLnBrk="1" hangingPunct="1"/>
            <a:r>
              <a:rPr lang="cs-CZ" sz="3600" dirty="0" smtClean="0">
                <a:solidFill>
                  <a:schemeClr val="tx1"/>
                </a:solidFill>
                <a:effectLst/>
                <a:latin typeface="Arial" pitchFamily="34" charset="0"/>
                <a:cs typeface="Arial" pitchFamily="34" charset="0"/>
              </a:rPr>
              <a:t>Hodnocení projektu s použitím rozhodovacího stromu</a:t>
            </a:r>
          </a:p>
        </p:txBody>
      </p:sp>
      <p:grpSp>
        <p:nvGrpSpPr>
          <p:cNvPr id="2" name="Group 3"/>
          <p:cNvGrpSpPr>
            <a:grpSpLocks noChangeAspect="1"/>
          </p:cNvGrpSpPr>
          <p:nvPr/>
        </p:nvGrpSpPr>
        <p:grpSpPr bwMode="auto">
          <a:xfrm>
            <a:off x="539750" y="1484313"/>
            <a:ext cx="8208963" cy="4829175"/>
            <a:chOff x="2058" y="383"/>
            <a:chExt cx="7344" cy="4320"/>
          </a:xfrm>
        </p:grpSpPr>
        <p:sp>
          <p:nvSpPr>
            <p:cNvPr id="53255" name="AutoShape 4"/>
            <p:cNvSpPr>
              <a:spLocks noChangeAspect="1" noChangeArrowheads="1"/>
            </p:cNvSpPr>
            <p:nvPr/>
          </p:nvSpPr>
          <p:spPr bwMode="auto">
            <a:xfrm>
              <a:off x="2058" y="383"/>
              <a:ext cx="7344" cy="4320"/>
            </a:xfrm>
            <a:prstGeom prst="rect">
              <a:avLst/>
            </a:prstGeom>
            <a:noFill/>
            <a:ln w="9525">
              <a:noFill/>
              <a:miter lim="800000"/>
              <a:headEnd/>
              <a:tailEnd/>
            </a:ln>
          </p:spPr>
          <p:txBody>
            <a:bodyPr/>
            <a:lstStyle/>
            <a:p>
              <a:endParaRPr lang="cs-CZ"/>
            </a:p>
          </p:txBody>
        </p:sp>
        <p:sp>
          <p:nvSpPr>
            <p:cNvPr id="53256" name="Line 5"/>
            <p:cNvSpPr>
              <a:spLocks noChangeShapeType="1"/>
            </p:cNvSpPr>
            <p:nvPr/>
          </p:nvSpPr>
          <p:spPr bwMode="auto">
            <a:xfrm>
              <a:off x="2202" y="3263"/>
              <a:ext cx="1440" cy="1"/>
            </a:xfrm>
            <a:prstGeom prst="line">
              <a:avLst/>
            </a:prstGeom>
            <a:noFill/>
            <a:ln w="9525">
              <a:solidFill>
                <a:schemeClr val="tx1"/>
              </a:solidFill>
              <a:round/>
              <a:headEnd/>
              <a:tailEnd type="triangle" w="med" len="med"/>
            </a:ln>
          </p:spPr>
          <p:txBody>
            <a:bodyPr/>
            <a:lstStyle/>
            <a:p>
              <a:endParaRPr lang="cs-CZ"/>
            </a:p>
          </p:txBody>
        </p:sp>
        <p:sp>
          <p:nvSpPr>
            <p:cNvPr id="53257" name="Line 6"/>
            <p:cNvSpPr>
              <a:spLocks noChangeShapeType="1"/>
            </p:cNvSpPr>
            <p:nvPr/>
          </p:nvSpPr>
          <p:spPr bwMode="auto">
            <a:xfrm>
              <a:off x="3642" y="2687"/>
              <a:ext cx="0" cy="1152"/>
            </a:xfrm>
            <a:prstGeom prst="line">
              <a:avLst/>
            </a:prstGeom>
            <a:noFill/>
            <a:ln w="9525">
              <a:solidFill>
                <a:schemeClr val="tx1"/>
              </a:solidFill>
              <a:round/>
              <a:headEnd/>
              <a:tailEnd/>
            </a:ln>
          </p:spPr>
          <p:txBody>
            <a:bodyPr/>
            <a:lstStyle/>
            <a:p>
              <a:endParaRPr lang="cs-CZ"/>
            </a:p>
          </p:txBody>
        </p:sp>
        <p:sp>
          <p:nvSpPr>
            <p:cNvPr id="53258" name="Line 7"/>
            <p:cNvSpPr>
              <a:spLocks noChangeShapeType="1"/>
            </p:cNvSpPr>
            <p:nvPr/>
          </p:nvSpPr>
          <p:spPr bwMode="auto">
            <a:xfrm>
              <a:off x="3642" y="2687"/>
              <a:ext cx="3168" cy="1"/>
            </a:xfrm>
            <a:prstGeom prst="line">
              <a:avLst/>
            </a:prstGeom>
            <a:noFill/>
            <a:ln w="9525">
              <a:solidFill>
                <a:schemeClr val="tx1"/>
              </a:solidFill>
              <a:round/>
              <a:headEnd/>
              <a:tailEnd type="triangle" w="med" len="med"/>
            </a:ln>
          </p:spPr>
          <p:txBody>
            <a:bodyPr/>
            <a:lstStyle/>
            <a:p>
              <a:endParaRPr lang="cs-CZ"/>
            </a:p>
          </p:txBody>
        </p:sp>
        <p:sp>
          <p:nvSpPr>
            <p:cNvPr id="53259" name="Line 8"/>
            <p:cNvSpPr>
              <a:spLocks noChangeShapeType="1"/>
            </p:cNvSpPr>
            <p:nvPr/>
          </p:nvSpPr>
          <p:spPr bwMode="auto">
            <a:xfrm>
              <a:off x="3642" y="3839"/>
              <a:ext cx="5040" cy="1"/>
            </a:xfrm>
            <a:prstGeom prst="line">
              <a:avLst/>
            </a:prstGeom>
            <a:noFill/>
            <a:ln w="9525">
              <a:solidFill>
                <a:schemeClr val="tx1"/>
              </a:solidFill>
              <a:round/>
              <a:headEnd/>
              <a:tailEnd type="triangle" w="med" len="med"/>
            </a:ln>
          </p:spPr>
          <p:txBody>
            <a:bodyPr/>
            <a:lstStyle/>
            <a:p>
              <a:endParaRPr lang="cs-CZ"/>
            </a:p>
          </p:txBody>
        </p:sp>
        <p:sp>
          <p:nvSpPr>
            <p:cNvPr id="53260" name="Line 9"/>
            <p:cNvSpPr>
              <a:spLocks noChangeShapeType="1"/>
            </p:cNvSpPr>
            <p:nvPr/>
          </p:nvSpPr>
          <p:spPr bwMode="auto">
            <a:xfrm>
              <a:off x="6810" y="2111"/>
              <a:ext cx="1" cy="1296"/>
            </a:xfrm>
            <a:prstGeom prst="line">
              <a:avLst/>
            </a:prstGeom>
            <a:noFill/>
            <a:ln w="9525">
              <a:solidFill>
                <a:schemeClr val="tx1"/>
              </a:solidFill>
              <a:round/>
              <a:headEnd/>
              <a:tailEnd/>
            </a:ln>
          </p:spPr>
          <p:txBody>
            <a:bodyPr/>
            <a:lstStyle/>
            <a:p>
              <a:endParaRPr lang="cs-CZ"/>
            </a:p>
          </p:txBody>
        </p:sp>
        <p:sp>
          <p:nvSpPr>
            <p:cNvPr id="53261" name="Line 10"/>
            <p:cNvSpPr>
              <a:spLocks noChangeShapeType="1"/>
            </p:cNvSpPr>
            <p:nvPr/>
          </p:nvSpPr>
          <p:spPr bwMode="auto">
            <a:xfrm>
              <a:off x="6810" y="2111"/>
              <a:ext cx="1872" cy="1"/>
            </a:xfrm>
            <a:prstGeom prst="line">
              <a:avLst/>
            </a:prstGeom>
            <a:noFill/>
            <a:ln w="9525">
              <a:solidFill>
                <a:schemeClr val="tx1"/>
              </a:solidFill>
              <a:round/>
              <a:headEnd/>
              <a:tailEnd type="triangle" w="med" len="med"/>
            </a:ln>
          </p:spPr>
          <p:txBody>
            <a:bodyPr/>
            <a:lstStyle/>
            <a:p>
              <a:endParaRPr lang="cs-CZ"/>
            </a:p>
          </p:txBody>
        </p:sp>
        <p:sp>
          <p:nvSpPr>
            <p:cNvPr id="53262" name="Line 11"/>
            <p:cNvSpPr>
              <a:spLocks noChangeShapeType="1"/>
            </p:cNvSpPr>
            <p:nvPr/>
          </p:nvSpPr>
          <p:spPr bwMode="auto">
            <a:xfrm>
              <a:off x="6810" y="3407"/>
              <a:ext cx="1872" cy="1"/>
            </a:xfrm>
            <a:prstGeom prst="line">
              <a:avLst/>
            </a:prstGeom>
            <a:noFill/>
            <a:ln w="9525">
              <a:solidFill>
                <a:schemeClr val="tx1"/>
              </a:solidFill>
              <a:round/>
              <a:headEnd/>
              <a:tailEnd type="triangle" w="med" len="med"/>
            </a:ln>
          </p:spPr>
          <p:txBody>
            <a:bodyPr/>
            <a:lstStyle/>
            <a:p>
              <a:endParaRPr lang="cs-CZ"/>
            </a:p>
          </p:txBody>
        </p:sp>
        <p:sp>
          <p:nvSpPr>
            <p:cNvPr id="53263" name="Text Box 12"/>
            <p:cNvSpPr txBox="1">
              <a:spLocks noChangeArrowheads="1"/>
            </p:cNvSpPr>
            <p:nvPr/>
          </p:nvSpPr>
          <p:spPr bwMode="auto">
            <a:xfrm>
              <a:off x="2202" y="2543"/>
              <a:ext cx="1296" cy="576"/>
            </a:xfrm>
            <a:prstGeom prst="rect">
              <a:avLst/>
            </a:prstGeom>
            <a:solidFill>
              <a:srgbClr val="FFFFFF"/>
            </a:solidFill>
            <a:ln w="9525">
              <a:noFill/>
              <a:miter lim="800000"/>
              <a:headEnd/>
              <a:tailEnd/>
            </a:ln>
          </p:spPr>
          <p:txBody>
            <a:bodyPr/>
            <a:lstStyle/>
            <a:p>
              <a:r>
                <a:rPr lang="cs-CZ" sz="1200">
                  <a:solidFill>
                    <a:schemeClr val="bg2"/>
                  </a:solidFill>
                  <a:latin typeface="Arial" pitchFamily="34" charset="0"/>
                </a:rPr>
                <a:t>Fáze 1 – Rok 1</a:t>
              </a:r>
            </a:p>
            <a:p>
              <a:r>
                <a:rPr lang="cs-CZ" sz="1200">
                  <a:solidFill>
                    <a:schemeClr val="bg2"/>
                  </a:solidFill>
                  <a:latin typeface="Arial" pitchFamily="34" charset="0"/>
                </a:rPr>
                <a:t>Náklady = </a:t>
              </a:r>
              <a:r>
                <a:rPr lang="en-US" sz="1200">
                  <a:solidFill>
                    <a:schemeClr val="bg2"/>
                  </a:solidFill>
                  <a:latin typeface="Arial" pitchFamily="34" charset="0"/>
                </a:rPr>
                <a:t>$0,5 M</a:t>
              </a:r>
            </a:p>
            <a:p>
              <a:r>
                <a:rPr lang="en-US" sz="1200">
                  <a:solidFill>
                    <a:schemeClr val="bg2"/>
                  </a:solidFill>
                  <a:latin typeface="Arial" pitchFamily="34" charset="0"/>
                </a:rPr>
                <a:t>DCF = </a:t>
              </a:r>
              <a:r>
                <a:rPr lang="cs-CZ" sz="1200">
                  <a:solidFill>
                    <a:schemeClr val="bg2"/>
                  </a:solidFill>
                  <a:latin typeface="Arial" pitchFamily="34" charset="0"/>
                </a:rPr>
                <a:t>-</a:t>
              </a:r>
              <a:r>
                <a:rPr lang="en-US" sz="1200">
                  <a:solidFill>
                    <a:schemeClr val="bg2"/>
                  </a:solidFill>
                  <a:latin typeface="Arial" pitchFamily="34" charset="0"/>
                </a:rPr>
                <a:t>$</a:t>
              </a:r>
              <a:r>
                <a:rPr lang="cs-CZ" sz="1200">
                  <a:solidFill>
                    <a:schemeClr val="bg2"/>
                  </a:solidFill>
                  <a:latin typeface="Arial" pitchFamily="34" charset="0"/>
                </a:rPr>
                <a:t>0,446M</a:t>
              </a:r>
              <a:endParaRPr lang="cs-CZ" sz="2800">
                <a:solidFill>
                  <a:schemeClr val="bg2"/>
                </a:solidFill>
                <a:latin typeface="Garamond" pitchFamily="18" charset="0"/>
              </a:endParaRPr>
            </a:p>
          </p:txBody>
        </p:sp>
        <p:sp>
          <p:nvSpPr>
            <p:cNvPr id="53264" name="Text Box 13"/>
            <p:cNvSpPr txBox="1">
              <a:spLocks noChangeArrowheads="1"/>
            </p:cNvSpPr>
            <p:nvPr/>
          </p:nvSpPr>
          <p:spPr bwMode="auto">
            <a:xfrm>
              <a:off x="3642" y="1967"/>
              <a:ext cx="1296" cy="576"/>
            </a:xfrm>
            <a:prstGeom prst="rect">
              <a:avLst/>
            </a:prstGeom>
            <a:solidFill>
              <a:srgbClr val="FFFFFF"/>
            </a:solidFill>
            <a:ln w="9525">
              <a:noFill/>
              <a:miter lim="800000"/>
              <a:headEnd/>
              <a:tailEnd/>
            </a:ln>
          </p:spPr>
          <p:txBody>
            <a:bodyPr/>
            <a:lstStyle/>
            <a:p>
              <a:r>
                <a:rPr lang="cs-CZ" sz="1200">
                  <a:solidFill>
                    <a:schemeClr val="bg2"/>
                  </a:solidFill>
                  <a:latin typeface="Arial" pitchFamily="34" charset="0"/>
                </a:rPr>
                <a:t>Fáze 2 – Rok 2</a:t>
              </a:r>
            </a:p>
            <a:p>
              <a:r>
                <a:rPr lang="cs-CZ" sz="1200">
                  <a:solidFill>
                    <a:schemeClr val="bg2"/>
                  </a:solidFill>
                  <a:latin typeface="Arial" pitchFamily="34" charset="0"/>
                </a:rPr>
                <a:t>Náklady  = </a:t>
              </a:r>
              <a:r>
                <a:rPr lang="en-US" sz="1200">
                  <a:solidFill>
                    <a:schemeClr val="bg2"/>
                  </a:solidFill>
                  <a:latin typeface="Arial" pitchFamily="34" charset="0"/>
                </a:rPr>
                <a:t>$0,5 M</a:t>
              </a:r>
            </a:p>
            <a:p>
              <a:r>
                <a:rPr lang="en-US" sz="1200">
                  <a:solidFill>
                    <a:schemeClr val="bg2"/>
                  </a:solidFill>
                  <a:latin typeface="Arial" pitchFamily="34" charset="0"/>
                </a:rPr>
                <a:t>DCF =  </a:t>
              </a:r>
              <a:r>
                <a:rPr lang="cs-CZ" sz="1200">
                  <a:solidFill>
                    <a:schemeClr val="bg2"/>
                  </a:solidFill>
                  <a:latin typeface="Arial" pitchFamily="34" charset="0"/>
                </a:rPr>
                <a:t>-</a:t>
              </a:r>
              <a:r>
                <a:rPr lang="en-US" sz="1200">
                  <a:solidFill>
                    <a:schemeClr val="bg2"/>
                  </a:solidFill>
                  <a:latin typeface="Arial" pitchFamily="34" charset="0"/>
                </a:rPr>
                <a:t>$</a:t>
              </a:r>
              <a:r>
                <a:rPr lang="cs-CZ" sz="1200">
                  <a:solidFill>
                    <a:schemeClr val="bg2"/>
                  </a:solidFill>
                  <a:latin typeface="Arial" pitchFamily="34" charset="0"/>
                </a:rPr>
                <a:t>0,399M</a:t>
              </a:r>
              <a:endParaRPr lang="cs-CZ" sz="2800">
                <a:solidFill>
                  <a:schemeClr val="bg2"/>
                </a:solidFill>
                <a:latin typeface="Garamond" pitchFamily="18" charset="0"/>
              </a:endParaRPr>
            </a:p>
          </p:txBody>
        </p:sp>
        <p:sp>
          <p:nvSpPr>
            <p:cNvPr id="53265" name="Text Box 14"/>
            <p:cNvSpPr txBox="1">
              <a:spLocks noChangeArrowheads="1"/>
            </p:cNvSpPr>
            <p:nvPr/>
          </p:nvSpPr>
          <p:spPr bwMode="auto">
            <a:xfrm>
              <a:off x="5226" y="1967"/>
              <a:ext cx="1296" cy="576"/>
            </a:xfrm>
            <a:prstGeom prst="rect">
              <a:avLst/>
            </a:prstGeom>
            <a:solidFill>
              <a:srgbClr val="FFFFFF"/>
            </a:solidFill>
            <a:ln w="9525">
              <a:noFill/>
              <a:miter lim="800000"/>
              <a:headEnd/>
              <a:tailEnd/>
            </a:ln>
          </p:spPr>
          <p:txBody>
            <a:bodyPr/>
            <a:lstStyle/>
            <a:p>
              <a:r>
                <a:rPr lang="cs-CZ" sz="1200">
                  <a:solidFill>
                    <a:schemeClr val="bg2"/>
                  </a:solidFill>
                  <a:latin typeface="Arial" pitchFamily="34" charset="0"/>
                </a:rPr>
                <a:t>Fáze 2 – Rok 3</a:t>
              </a:r>
            </a:p>
            <a:p>
              <a:r>
                <a:rPr lang="cs-CZ" sz="1200">
                  <a:solidFill>
                    <a:schemeClr val="bg2"/>
                  </a:solidFill>
                  <a:latin typeface="Arial" pitchFamily="34" charset="0"/>
                </a:rPr>
                <a:t>Náklady = </a:t>
              </a:r>
              <a:r>
                <a:rPr lang="en-US" sz="1200">
                  <a:solidFill>
                    <a:schemeClr val="bg2"/>
                  </a:solidFill>
                  <a:latin typeface="Arial" pitchFamily="34" charset="0"/>
                </a:rPr>
                <a:t>$0,5 M</a:t>
              </a:r>
            </a:p>
            <a:p>
              <a:r>
                <a:rPr lang="en-US" sz="1200">
                  <a:solidFill>
                    <a:schemeClr val="bg2"/>
                  </a:solidFill>
                  <a:latin typeface="Arial" pitchFamily="34" charset="0"/>
                </a:rPr>
                <a:t>DCF = </a:t>
              </a:r>
              <a:r>
                <a:rPr lang="cs-CZ" sz="1200">
                  <a:solidFill>
                    <a:schemeClr val="bg2"/>
                  </a:solidFill>
                  <a:latin typeface="Arial" pitchFamily="34" charset="0"/>
                </a:rPr>
                <a:t>-</a:t>
              </a:r>
              <a:r>
                <a:rPr lang="en-US" sz="1200">
                  <a:solidFill>
                    <a:schemeClr val="bg2"/>
                  </a:solidFill>
                  <a:latin typeface="Arial" pitchFamily="34" charset="0"/>
                </a:rPr>
                <a:t>$</a:t>
              </a:r>
              <a:r>
                <a:rPr lang="cs-CZ" sz="1200">
                  <a:solidFill>
                    <a:schemeClr val="bg2"/>
                  </a:solidFill>
                  <a:latin typeface="Arial" pitchFamily="34" charset="0"/>
                </a:rPr>
                <a:t>0,356M</a:t>
              </a:r>
              <a:endParaRPr lang="cs-CZ" sz="2800">
                <a:solidFill>
                  <a:schemeClr val="bg2"/>
                </a:solidFill>
                <a:latin typeface="Garamond" pitchFamily="18" charset="0"/>
              </a:endParaRPr>
            </a:p>
          </p:txBody>
        </p:sp>
        <p:sp>
          <p:nvSpPr>
            <p:cNvPr id="53266" name="Text Box 15"/>
            <p:cNvSpPr txBox="1">
              <a:spLocks noChangeArrowheads="1"/>
            </p:cNvSpPr>
            <p:nvPr/>
          </p:nvSpPr>
          <p:spPr bwMode="auto">
            <a:xfrm>
              <a:off x="6810" y="1391"/>
              <a:ext cx="1296" cy="576"/>
            </a:xfrm>
            <a:prstGeom prst="rect">
              <a:avLst/>
            </a:prstGeom>
            <a:solidFill>
              <a:srgbClr val="FFFFFF"/>
            </a:solidFill>
            <a:ln w="9525">
              <a:noFill/>
              <a:miter lim="800000"/>
              <a:headEnd/>
              <a:tailEnd/>
            </a:ln>
          </p:spPr>
          <p:txBody>
            <a:bodyPr/>
            <a:lstStyle/>
            <a:p>
              <a:r>
                <a:rPr lang="cs-CZ" sz="1000">
                  <a:solidFill>
                    <a:schemeClr val="bg2"/>
                  </a:solidFill>
                  <a:latin typeface="Arial" pitchFamily="34" charset="0"/>
                </a:rPr>
                <a:t>Fáze 3 – Rok 4</a:t>
              </a:r>
            </a:p>
            <a:p>
              <a:r>
                <a:rPr lang="cs-CZ" sz="1000">
                  <a:solidFill>
                    <a:schemeClr val="bg2"/>
                  </a:solidFill>
                  <a:latin typeface="Arial" pitchFamily="34" charset="0"/>
                </a:rPr>
                <a:t>NPV = </a:t>
              </a:r>
              <a:r>
                <a:rPr lang="nl-NL" sz="1000">
                  <a:solidFill>
                    <a:schemeClr val="bg2"/>
                  </a:solidFill>
                  <a:latin typeface="Arial" pitchFamily="34" charset="0"/>
                </a:rPr>
                <a:t>$3,0 M</a:t>
              </a:r>
            </a:p>
            <a:p>
              <a:r>
                <a:rPr lang="nl-NL" sz="1000">
                  <a:solidFill>
                    <a:schemeClr val="bg2"/>
                  </a:solidFill>
                  <a:latin typeface="Arial" pitchFamily="34" charset="0"/>
                </a:rPr>
                <a:t>DCF = $1,907</a:t>
              </a:r>
              <a:r>
                <a:rPr lang="cs-CZ" sz="1000">
                  <a:solidFill>
                    <a:schemeClr val="bg2"/>
                  </a:solidFill>
                  <a:latin typeface="Arial" pitchFamily="34" charset="0"/>
                </a:rPr>
                <a:t>M</a:t>
              </a:r>
              <a:endParaRPr lang="cs-CZ" sz="2400">
                <a:solidFill>
                  <a:schemeClr val="bg2"/>
                </a:solidFill>
                <a:latin typeface="Garamond" pitchFamily="18" charset="0"/>
              </a:endParaRPr>
            </a:p>
          </p:txBody>
        </p:sp>
        <p:sp>
          <p:nvSpPr>
            <p:cNvPr id="53267" name="Text Box 16"/>
            <p:cNvSpPr txBox="1">
              <a:spLocks noChangeArrowheads="1"/>
            </p:cNvSpPr>
            <p:nvPr/>
          </p:nvSpPr>
          <p:spPr bwMode="auto">
            <a:xfrm>
              <a:off x="3786" y="2831"/>
              <a:ext cx="576" cy="288"/>
            </a:xfrm>
            <a:prstGeom prst="rect">
              <a:avLst/>
            </a:prstGeom>
            <a:solidFill>
              <a:srgbClr val="FFFFFF"/>
            </a:solidFill>
            <a:ln w="9525">
              <a:noFill/>
              <a:miter lim="800000"/>
              <a:headEnd/>
              <a:tailEnd/>
            </a:ln>
          </p:spPr>
          <p:txBody>
            <a:bodyPr/>
            <a:lstStyle/>
            <a:p>
              <a:r>
                <a:rPr lang="cs-CZ" sz="1200">
                  <a:solidFill>
                    <a:schemeClr val="bg2"/>
                  </a:solidFill>
                  <a:latin typeface="Garamond" pitchFamily="18" charset="0"/>
                </a:rPr>
                <a:t>50%</a:t>
              </a:r>
              <a:endParaRPr lang="cs-CZ" sz="2800">
                <a:solidFill>
                  <a:schemeClr val="bg2"/>
                </a:solidFill>
                <a:latin typeface="Garamond" pitchFamily="18" charset="0"/>
              </a:endParaRPr>
            </a:p>
          </p:txBody>
        </p:sp>
        <p:sp>
          <p:nvSpPr>
            <p:cNvPr id="53268" name="Text Box 17"/>
            <p:cNvSpPr txBox="1">
              <a:spLocks noChangeArrowheads="1"/>
            </p:cNvSpPr>
            <p:nvPr/>
          </p:nvSpPr>
          <p:spPr bwMode="auto">
            <a:xfrm>
              <a:off x="3786" y="3407"/>
              <a:ext cx="576" cy="288"/>
            </a:xfrm>
            <a:prstGeom prst="rect">
              <a:avLst/>
            </a:prstGeom>
            <a:solidFill>
              <a:srgbClr val="FFFFFF"/>
            </a:solidFill>
            <a:ln w="9525">
              <a:noFill/>
              <a:miter lim="800000"/>
              <a:headEnd/>
              <a:tailEnd/>
            </a:ln>
          </p:spPr>
          <p:txBody>
            <a:bodyPr/>
            <a:lstStyle/>
            <a:p>
              <a:r>
                <a:rPr lang="cs-CZ" sz="800">
                  <a:latin typeface="Garamond" pitchFamily="18" charset="0"/>
                </a:rPr>
                <a:t>50%</a:t>
              </a:r>
              <a:endParaRPr lang="cs-CZ">
                <a:latin typeface="Garamond" pitchFamily="18" charset="0"/>
              </a:endParaRPr>
            </a:p>
          </p:txBody>
        </p:sp>
        <p:sp>
          <p:nvSpPr>
            <p:cNvPr id="53269" name="Text Box 18"/>
            <p:cNvSpPr txBox="1">
              <a:spLocks noChangeArrowheads="1"/>
            </p:cNvSpPr>
            <p:nvPr/>
          </p:nvSpPr>
          <p:spPr bwMode="auto">
            <a:xfrm>
              <a:off x="6954" y="2975"/>
              <a:ext cx="576" cy="288"/>
            </a:xfrm>
            <a:prstGeom prst="rect">
              <a:avLst/>
            </a:prstGeom>
            <a:solidFill>
              <a:srgbClr val="FFFFFF"/>
            </a:solidFill>
            <a:ln w="9525">
              <a:noFill/>
              <a:miter lim="800000"/>
              <a:headEnd/>
              <a:tailEnd/>
            </a:ln>
          </p:spPr>
          <p:txBody>
            <a:bodyPr/>
            <a:lstStyle/>
            <a:p>
              <a:r>
                <a:rPr lang="cs-CZ" sz="1200">
                  <a:solidFill>
                    <a:schemeClr val="bg2"/>
                  </a:solidFill>
                  <a:latin typeface="Garamond" pitchFamily="18" charset="0"/>
                </a:rPr>
                <a:t>25%</a:t>
              </a:r>
              <a:endParaRPr lang="cs-CZ" sz="2800">
                <a:solidFill>
                  <a:schemeClr val="bg2"/>
                </a:solidFill>
                <a:latin typeface="Garamond" pitchFamily="18" charset="0"/>
              </a:endParaRPr>
            </a:p>
          </p:txBody>
        </p:sp>
        <p:sp>
          <p:nvSpPr>
            <p:cNvPr id="53270" name="Text Box 19"/>
            <p:cNvSpPr txBox="1">
              <a:spLocks noChangeArrowheads="1"/>
            </p:cNvSpPr>
            <p:nvPr/>
          </p:nvSpPr>
          <p:spPr bwMode="auto">
            <a:xfrm>
              <a:off x="6954" y="2255"/>
              <a:ext cx="576" cy="288"/>
            </a:xfrm>
            <a:prstGeom prst="rect">
              <a:avLst/>
            </a:prstGeom>
            <a:solidFill>
              <a:srgbClr val="FFFFFF"/>
            </a:solidFill>
            <a:ln w="9525">
              <a:noFill/>
              <a:miter lim="800000"/>
              <a:headEnd/>
              <a:tailEnd/>
            </a:ln>
          </p:spPr>
          <p:txBody>
            <a:bodyPr/>
            <a:lstStyle/>
            <a:p>
              <a:r>
                <a:rPr lang="cs-CZ" sz="1200">
                  <a:solidFill>
                    <a:schemeClr val="bg2"/>
                  </a:solidFill>
                  <a:latin typeface="Garamond" pitchFamily="18" charset="0"/>
                </a:rPr>
                <a:t>75%</a:t>
              </a:r>
              <a:endParaRPr lang="cs-CZ" sz="2800">
                <a:solidFill>
                  <a:schemeClr val="bg2"/>
                </a:solidFill>
                <a:latin typeface="Garamond" pitchFamily="18" charset="0"/>
              </a:endParaRPr>
            </a:p>
          </p:txBody>
        </p:sp>
        <p:sp>
          <p:nvSpPr>
            <p:cNvPr id="53271" name="Text Box 20"/>
            <p:cNvSpPr txBox="1">
              <a:spLocks noChangeArrowheads="1"/>
            </p:cNvSpPr>
            <p:nvPr/>
          </p:nvSpPr>
          <p:spPr bwMode="auto">
            <a:xfrm>
              <a:off x="4218" y="3407"/>
              <a:ext cx="864" cy="288"/>
            </a:xfrm>
            <a:prstGeom prst="rect">
              <a:avLst/>
            </a:prstGeom>
            <a:solidFill>
              <a:srgbClr val="FFFFFF"/>
            </a:solidFill>
            <a:ln w="9525">
              <a:noFill/>
              <a:miter lim="800000"/>
              <a:headEnd/>
              <a:tailEnd/>
            </a:ln>
          </p:spPr>
          <p:txBody>
            <a:bodyPr/>
            <a:lstStyle/>
            <a:p>
              <a:r>
                <a:rPr lang="cs-CZ" sz="1200" b="1" i="1">
                  <a:solidFill>
                    <a:schemeClr val="bg2"/>
                  </a:solidFill>
                  <a:latin typeface="Garamond" pitchFamily="18" charset="0"/>
                </a:rPr>
                <a:t>Ukončit</a:t>
              </a:r>
              <a:endParaRPr lang="cs-CZ" sz="2800">
                <a:solidFill>
                  <a:schemeClr val="bg2"/>
                </a:solidFill>
                <a:latin typeface="Garamond" pitchFamily="18" charset="0"/>
              </a:endParaRPr>
            </a:p>
          </p:txBody>
        </p:sp>
        <p:sp>
          <p:nvSpPr>
            <p:cNvPr id="53272" name="Text Box 21"/>
            <p:cNvSpPr txBox="1">
              <a:spLocks noChangeArrowheads="1"/>
            </p:cNvSpPr>
            <p:nvPr/>
          </p:nvSpPr>
          <p:spPr bwMode="auto">
            <a:xfrm>
              <a:off x="7818" y="2975"/>
              <a:ext cx="864" cy="288"/>
            </a:xfrm>
            <a:prstGeom prst="rect">
              <a:avLst/>
            </a:prstGeom>
            <a:solidFill>
              <a:srgbClr val="FFFFFF"/>
            </a:solidFill>
            <a:ln w="9525">
              <a:noFill/>
              <a:miter lim="800000"/>
              <a:headEnd/>
              <a:tailEnd/>
            </a:ln>
          </p:spPr>
          <p:txBody>
            <a:bodyPr/>
            <a:lstStyle/>
            <a:p>
              <a:r>
                <a:rPr lang="cs-CZ" sz="1200" b="1" i="1">
                  <a:solidFill>
                    <a:schemeClr val="bg2"/>
                  </a:solidFill>
                  <a:latin typeface="Garamond" pitchFamily="18" charset="0"/>
                </a:rPr>
                <a:t>Ukončit</a:t>
              </a:r>
              <a:endParaRPr lang="cs-CZ" sz="2800">
                <a:solidFill>
                  <a:schemeClr val="bg2"/>
                </a:solidFill>
                <a:latin typeface="Garamond" pitchFamily="18" charset="0"/>
              </a:endParaRPr>
            </a:p>
          </p:txBody>
        </p:sp>
        <p:sp>
          <p:nvSpPr>
            <p:cNvPr id="53273" name="Text Box 22"/>
            <p:cNvSpPr txBox="1">
              <a:spLocks noChangeArrowheads="1"/>
            </p:cNvSpPr>
            <p:nvPr/>
          </p:nvSpPr>
          <p:spPr bwMode="auto">
            <a:xfrm>
              <a:off x="4938" y="3407"/>
              <a:ext cx="1728" cy="288"/>
            </a:xfrm>
            <a:prstGeom prst="rect">
              <a:avLst/>
            </a:prstGeom>
            <a:solidFill>
              <a:srgbClr val="FFFFFF"/>
            </a:solidFill>
            <a:ln w="9525">
              <a:solidFill>
                <a:srgbClr val="000000"/>
              </a:solidFill>
              <a:miter lim="800000"/>
              <a:headEnd/>
              <a:tailEnd/>
            </a:ln>
          </p:spPr>
          <p:txBody>
            <a:bodyPr/>
            <a:lstStyle/>
            <a:p>
              <a:r>
                <a:rPr lang="cs-CZ" sz="1200">
                  <a:solidFill>
                    <a:schemeClr val="bg2"/>
                  </a:solidFill>
                  <a:latin typeface="Garamond" pitchFamily="18" charset="0"/>
                </a:rPr>
                <a:t>50% x (-0,446M) = -0,223M</a:t>
              </a:r>
              <a:endParaRPr lang="cs-CZ" sz="2800">
                <a:solidFill>
                  <a:schemeClr val="bg2"/>
                </a:solidFill>
                <a:latin typeface="Garamond" pitchFamily="18" charset="0"/>
              </a:endParaRPr>
            </a:p>
          </p:txBody>
        </p:sp>
        <p:sp>
          <p:nvSpPr>
            <p:cNvPr id="53274" name="Text Box 23"/>
            <p:cNvSpPr txBox="1">
              <a:spLocks noChangeArrowheads="1"/>
            </p:cNvSpPr>
            <p:nvPr/>
          </p:nvSpPr>
          <p:spPr bwMode="auto">
            <a:xfrm>
              <a:off x="6954" y="2687"/>
              <a:ext cx="1872" cy="288"/>
            </a:xfrm>
            <a:prstGeom prst="rect">
              <a:avLst/>
            </a:prstGeom>
            <a:solidFill>
              <a:srgbClr val="FFFFFF"/>
            </a:solidFill>
            <a:ln w="9525">
              <a:solidFill>
                <a:srgbClr val="000000"/>
              </a:solidFill>
              <a:miter lim="800000"/>
              <a:headEnd/>
              <a:tailEnd/>
            </a:ln>
          </p:spPr>
          <p:txBody>
            <a:bodyPr/>
            <a:lstStyle/>
            <a:p>
              <a:r>
                <a:rPr lang="cs-CZ" sz="1200">
                  <a:solidFill>
                    <a:schemeClr val="bg2"/>
                  </a:solidFill>
                  <a:latin typeface="Garamond" pitchFamily="18" charset="0"/>
                </a:rPr>
                <a:t>12,5% x (-1,201M) = -0,150M</a:t>
              </a:r>
              <a:endParaRPr lang="cs-CZ" sz="2800">
                <a:solidFill>
                  <a:schemeClr val="bg2"/>
                </a:solidFill>
                <a:latin typeface="Garamond" pitchFamily="18" charset="0"/>
              </a:endParaRPr>
            </a:p>
          </p:txBody>
        </p:sp>
        <p:sp>
          <p:nvSpPr>
            <p:cNvPr id="53275" name="Text Box 24"/>
            <p:cNvSpPr txBox="1">
              <a:spLocks noChangeArrowheads="1"/>
            </p:cNvSpPr>
            <p:nvPr/>
          </p:nvSpPr>
          <p:spPr bwMode="auto">
            <a:xfrm>
              <a:off x="6810" y="527"/>
              <a:ext cx="2016" cy="720"/>
            </a:xfrm>
            <a:prstGeom prst="rect">
              <a:avLst/>
            </a:prstGeom>
            <a:solidFill>
              <a:srgbClr val="FFFFFF"/>
            </a:solidFill>
            <a:ln w="9525">
              <a:solidFill>
                <a:srgbClr val="000000"/>
              </a:solidFill>
              <a:miter lim="800000"/>
              <a:headEnd/>
              <a:tailEnd/>
            </a:ln>
          </p:spPr>
          <p:txBody>
            <a:bodyPr/>
            <a:lstStyle/>
            <a:p>
              <a:r>
                <a:rPr lang="cs-CZ" sz="1200">
                  <a:solidFill>
                    <a:schemeClr val="bg2"/>
                  </a:solidFill>
                  <a:latin typeface="Garamond" pitchFamily="18" charset="0"/>
                </a:rPr>
                <a:t>37,5% x </a:t>
              </a:r>
            </a:p>
            <a:p>
              <a:r>
                <a:rPr lang="cs-CZ" sz="1200">
                  <a:solidFill>
                    <a:schemeClr val="bg2"/>
                  </a:solidFill>
                  <a:latin typeface="Garamond" pitchFamily="18" charset="0"/>
                </a:rPr>
                <a:t>   (1,907-(0,356+0,399+0,446)) =  </a:t>
              </a:r>
            </a:p>
            <a:p>
              <a:r>
                <a:rPr lang="cs-CZ" sz="1200">
                  <a:solidFill>
                    <a:schemeClr val="bg2"/>
                  </a:solidFill>
                  <a:latin typeface="Garamond" pitchFamily="18" charset="0"/>
                </a:rPr>
                <a:t>= 37,5% x (1,907-1,201) =  </a:t>
              </a:r>
            </a:p>
            <a:p>
              <a:r>
                <a:rPr lang="cs-CZ" sz="1200">
                  <a:solidFill>
                    <a:schemeClr val="bg2"/>
                  </a:solidFill>
                  <a:latin typeface="Garamond" pitchFamily="18" charset="0"/>
                </a:rPr>
                <a:t>= 37,5% x 0,706M = 0,265M</a:t>
              </a:r>
              <a:endParaRPr lang="cs-CZ" sz="2800">
                <a:solidFill>
                  <a:schemeClr val="bg2"/>
                </a:solidFill>
                <a:latin typeface="Garamond" pitchFamily="18" charset="0"/>
              </a:endParaRPr>
            </a:p>
          </p:txBody>
        </p:sp>
        <p:sp>
          <p:nvSpPr>
            <p:cNvPr id="53276" name="Text Box 25"/>
            <p:cNvSpPr txBox="1">
              <a:spLocks noChangeArrowheads="1"/>
            </p:cNvSpPr>
            <p:nvPr/>
          </p:nvSpPr>
          <p:spPr bwMode="auto">
            <a:xfrm>
              <a:off x="2346" y="671"/>
              <a:ext cx="3600" cy="432"/>
            </a:xfrm>
            <a:prstGeom prst="rect">
              <a:avLst/>
            </a:prstGeom>
            <a:solidFill>
              <a:srgbClr val="FFFFFF"/>
            </a:solidFill>
            <a:ln w="9525">
              <a:solidFill>
                <a:srgbClr val="000000"/>
              </a:solidFill>
              <a:miter lim="800000"/>
              <a:headEnd/>
              <a:tailEnd/>
            </a:ln>
          </p:spPr>
          <p:txBody>
            <a:bodyPr/>
            <a:lstStyle/>
            <a:p>
              <a:r>
                <a:rPr lang="cs-CZ" sz="1400">
                  <a:solidFill>
                    <a:schemeClr val="bg2"/>
                  </a:solidFill>
                  <a:latin typeface="Arial" pitchFamily="34" charset="0"/>
                </a:rPr>
                <a:t>ECV = 0,265 - 0,150 - 0,223 = -0,109M</a:t>
              </a:r>
              <a:endParaRPr lang="cs-CZ" sz="2000">
                <a:solidFill>
                  <a:schemeClr val="bg2"/>
                </a:solidFill>
                <a:latin typeface="Garamond" pitchFamily="18" charset="0"/>
              </a:endParaRPr>
            </a:p>
          </p:txBody>
        </p:sp>
        <p:sp>
          <p:nvSpPr>
            <p:cNvPr id="53277" name="Text Box 26"/>
            <p:cNvSpPr txBox="1">
              <a:spLocks noChangeArrowheads="1"/>
            </p:cNvSpPr>
            <p:nvPr/>
          </p:nvSpPr>
          <p:spPr bwMode="auto">
            <a:xfrm>
              <a:off x="2058" y="3983"/>
              <a:ext cx="7344" cy="576"/>
            </a:xfrm>
            <a:prstGeom prst="rect">
              <a:avLst/>
            </a:prstGeom>
            <a:solidFill>
              <a:srgbClr val="FFFFFF"/>
            </a:solidFill>
            <a:ln w="9525">
              <a:noFill/>
              <a:miter lim="800000"/>
              <a:headEnd/>
              <a:tailEnd/>
            </a:ln>
          </p:spPr>
          <p:txBody>
            <a:bodyPr/>
            <a:lstStyle/>
            <a:p>
              <a:pPr lvl="1" algn="r"/>
              <a:r>
                <a:rPr lang="cs-CZ" sz="1200">
                  <a:solidFill>
                    <a:schemeClr val="bg2"/>
                  </a:solidFill>
                  <a:latin typeface="Arial" pitchFamily="34" charset="0"/>
                </a:rPr>
                <a:t>(podle Boer 2003)</a:t>
              </a:r>
              <a:r>
                <a:rPr lang="cs-CZ" sz="1200">
                  <a:latin typeface="Arial" pitchFamily="34" charset="0"/>
                </a:rPr>
                <a:t> </a:t>
              </a:r>
              <a:endParaRPr lang="cs-CZ">
                <a:latin typeface="Garamond" pitchFamily="18" charset="0"/>
              </a:endParaRPr>
            </a:p>
          </p:txBody>
        </p:sp>
      </p:gr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
        <p:nvSpPr>
          <p:cNvPr id="6" name="Zástupný symbol pro číslo snímku 5"/>
          <p:cNvSpPr>
            <a:spLocks noGrp="1"/>
          </p:cNvSpPr>
          <p:nvPr>
            <p:ph type="sldNum" sz="quarter" idx="12"/>
          </p:nvPr>
        </p:nvSpPr>
        <p:spPr/>
        <p:txBody>
          <a:bodyPr/>
          <a:lstStyle/>
          <a:p>
            <a:pPr>
              <a:defRPr/>
            </a:pPr>
            <a:fld id="{84E250C6-59B4-4A0E-AE48-58249F1FB3F4}" type="slidenum">
              <a:rPr lang="cs-CZ"/>
              <a:pPr>
                <a:defRPr/>
              </a:pPr>
              <a:t>107</a:t>
            </a:fld>
            <a:endParaRPr lang="cs-CZ"/>
          </a:p>
        </p:txBody>
      </p:sp>
      <p:sp>
        <p:nvSpPr>
          <p:cNvPr id="520194" name="Rectangle 2"/>
          <p:cNvSpPr>
            <a:spLocks noGrp="1" noChangeArrowheads="1"/>
          </p:cNvSpPr>
          <p:nvPr>
            <p:ph type="title"/>
          </p:nvPr>
        </p:nvSpPr>
        <p:spPr/>
        <p:txBody>
          <a:bodyPr/>
          <a:lstStyle/>
          <a:p>
            <a:pPr eaLnBrk="1" hangingPunct="1">
              <a:defRPr/>
            </a:pPr>
            <a:r>
              <a:rPr lang="cs-CZ" dirty="0" smtClean="0">
                <a:latin typeface="Arial" pitchFamily="34" charset="0"/>
                <a:cs typeface="Arial" pitchFamily="34" charset="0"/>
              </a:rPr>
              <a:t>Příklad – metoda ECV</a:t>
            </a:r>
          </a:p>
        </p:txBody>
      </p:sp>
      <p:sp>
        <p:nvSpPr>
          <p:cNvPr id="520195" name="Rectangle 3"/>
          <p:cNvSpPr>
            <a:spLocks noGrp="1" noChangeArrowheads="1"/>
          </p:cNvSpPr>
          <p:nvPr>
            <p:ph type="body" idx="1"/>
          </p:nvPr>
        </p:nvSpPr>
        <p:spPr>
          <a:xfrm>
            <a:off x="457200" y="1268413"/>
            <a:ext cx="8229600" cy="4857750"/>
          </a:xfrm>
        </p:spPr>
        <p:txBody>
          <a:bodyPr/>
          <a:lstStyle/>
          <a:p>
            <a:pPr eaLnBrk="1" hangingPunct="1">
              <a:lnSpc>
                <a:spcPct val="80000"/>
              </a:lnSpc>
              <a:defRPr/>
            </a:pPr>
            <a:r>
              <a:rPr lang="cs-CZ" sz="2400" dirty="0" smtClean="0">
                <a:latin typeface="Arial" pitchFamily="34" charset="0"/>
              </a:rPr>
              <a:t>1. fáze projektu (1 rok): laboratorní testy, úspěšnost 50%</a:t>
            </a:r>
          </a:p>
          <a:p>
            <a:pPr eaLnBrk="1" hangingPunct="1">
              <a:lnSpc>
                <a:spcPct val="80000"/>
              </a:lnSpc>
              <a:defRPr/>
            </a:pPr>
            <a:r>
              <a:rPr lang="cs-CZ" sz="2400" dirty="0" smtClean="0">
                <a:latin typeface="Arial" pitchFamily="34" charset="0"/>
              </a:rPr>
              <a:t>2. fáze (2 roky): terénní testy, úspěšnost 75%</a:t>
            </a:r>
          </a:p>
          <a:p>
            <a:pPr eaLnBrk="1" hangingPunct="1">
              <a:lnSpc>
                <a:spcPct val="80000"/>
              </a:lnSpc>
              <a:defRPr/>
            </a:pPr>
            <a:r>
              <a:rPr lang="cs-CZ" sz="2400" dirty="0" smtClean="0">
                <a:latin typeface="Arial" pitchFamily="34" charset="0"/>
              </a:rPr>
              <a:t>3. fáze: komercializace, investice do technologie $5M, předpokládané výnosy $8M, čistá současná hodnota $3M</a:t>
            </a:r>
          </a:p>
          <a:p>
            <a:pPr eaLnBrk="1" hangingPunct="1">
              <a:lnSpc>
                <a:spcPct val="80000"/>
              </a:lnSpc>
              <a:defRPr/>
            </a:pPr>
            <a:r>
              <a:rPr lang="cs-CZ" sz="2400" dirty="0" smtClean="0">
                <a:latin typeface="Arial" pitchFamily="34" charset="0"/>
              </a:rPr>
              <a:t>Finanční údaje diskontovány, předpokládaná cena kapitálu WACC = 12%, bezriziková diskontní sazba = 5%.</a:t>
            </a:r>
          </a:p>
          <a:p>
            <a:pPr eaLnBrk="1" hangingPunct="1">
              <a:lnSpc>
                <a:spcPct val="80000"/>
              </a:lnSpc>
              <a:defRPr/>
            </a:pPr>
            <a:r>
              <a:rPr lang="cs-CZ" sz="2400" dirty="0" smtClean="0">
                <a:latin typeface="Arial" pitchFamily="34" charset="0"/>
              </a:rPr>
              <a:t>Náklady na vývoj a specifické riziko jsou vysoké </a:t>
            </a:r>
            <a:r>
              <a:rPr lang="cs-CZ" sz="2400" dirty="0" smtClean="0">
                <a:latin typeface="Arial" pitchFamily="34" charset="0"/>
                <a:sym typeface="Wingdings" pitchFamily="2" charset="2"/>
              </a:rPr>
              <a:t> </a:t>
            </a:r>
            <a:r>
              <a:rPr lang="cs-CZ" sz="2400" dirty="0" smtClean="0">
                <a:latin typeface="Arial" pitchFamily="34" charset="0"/>
              </a:rPr>
              <a:t>výsledná očekávaná hodnota záporná (-$109 000) a projekt podle tohoto kritéria by tedy byl zamítnut.</a:t>
            </a:r>
          </a:p>
          <a:p>
            <a:pPr eaLnBrk="1" hangingPunct="1">
              <a:lnSpc>
                <a:spcPct val="80000"/>
              </a:lnSpc>
              <a:defRPr/>
            </a:pPr>
            <a:r>
              <a:rPr lang="cs-CZ" sz="2400" dirty="0" smtClean="0">
                <a:latin typeface="Arial" pitchFamily="34" charset="0"/>
              </a:rPr>
              <a:t>Bez možnosti zastavení projektu po neúspěšných fázích:  očekávaný výnos 37,5% * 1,907M = 715 000,  po odečtení nákladů 1,201 M očekávaná ztráta mnohem vyšší (-$486 000).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
        <p:nvSpPr>
          <p:cNvPr id="6" name="Zástupný symbol pro číslo snímku 5"/>
          <p:cNvSpPr>
            <a:spLocks noGrp="1"/>
          </p:cNvSpPr>
          <p:nvPr>
            <p:ph type="sldNum" sz="quarter" idx="12"/>
          </p:nvPr>
        </p:nvSpPr>
        <p:spPr/>
        <p:txBody>
          <a:bodyPr/>
          <a:lstStyle/>
          <a:p>
            <a:pPr>
              <a:defRPr/>
            </a:pPr>
            <a:fld id="{08F918CD-65E2-4CFE-9233-08875772150A}" type="slidenum">
              <a:rPr lang="cs-CZ"/>
              <a:pPr>
                <a:defRPr/>
              </a:pPr>
              <a:t>108</a:t>
            </a:fld>
            <a:endParaRPr lang="cs-CZ"/>
          </a:p>
        </p:txBody>
      </p:sp>
      <p:sp>
        <p:nvSpPr>
          <p:cNvPr id="522242" name="Rectangle 2"/>
          <p:cNvSpPr>
            <a:spLocks noGrp="1" noChangeArrowheads="1"/>
          </p:cNvSpPr>
          <p:nvPr>
            <p:ph type="title"/>
          </p:nvPr>
        </p:nvSpPr>
        <p:spPr/>
        <p:txBody>
          <a:bodyPr/>
          <a:lstStyle/>
          <a:p>
            <a:pPr eaLnBrk="1" hangingPunct="1">
              <a:defRPr/>
            </a:pPr>
            <a:r>
              <a:rPr lang="cs-CZ" dirty="0" smtClean="0">
                <a:latin typeface="Arial" pitchFamily="34" charset="0"/>
                <a:cs typeface="Arial" pitchFamily="34" charset="0"/>
              </a:rPr>
              <a:t>Metoda reálných opcí </a:t>
            </a:r>
          </a:p>
        </p:txBody>
      </p:sp>
      <p:sp>
        <p:nvSpPr>
          <p:cNvPr id="522243" name="Rectangle 3"/>
          <p:cNvSpPr>
            <a:spLocks noGrp="1" noChangeArrowheads="1"/>
          </p:cNvSpPr>
          <p:nvPr>
            <p:ph type="body" idx="1"/>
          </p:nvPr>
        </p:nvSpPr>
        <p:spPr/>
        <p:txBody>
          <a:bodyPr/>
          <a:lstStyle/>
          <a:p>
            <a:pPr eaLnBrk="1" hangingPunct="1">
              <a:defRPr/>
            </a:pPr>
            <a:r>
              <a:rPr lang="cs-CZ" smtClean="0">
                <a:latin typeface="Arial" pitchFamily="34" charset="0"/>
              </a:rPr>
              <a:t>Budoucnost nelze předvídat, známe pouze současnou situaci na trhu a rychlost jejích změn jako vodítko do budoucnosti, a používáme bezrizikovou diskontní sazbu. </a:t>
            </a:r>
          </a:p>
          <a:p>
            <a:pPr eaLnBrk="1" hangingPunct="1">
              <a:defRPr/>
            </a:pPr>
            <a:r>
              <a:rPr lang="cs-CZ" smtClean="0">
                <a:latin typeface="Arial" pitchFamily="34" charset="0"/>
              </a:rPr>
              <a:t>Reálnou opcí je právo rozhodnout v budoucnosti o investici, koupi nebo prodeji, apod.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
        <p:nvSpPr>
          <p:cNvPr id="6" name="Zástupný symbol pro číslo snímku 5"/>
          <p:cNvSpPr>
            <a:spLocks noGrp="1"/>
          </p:cNvSpPr>
          <p:nvPr>
            <p:ph type="sldNum" sz="quarter" idx="12"/>
          </p:nvPr>
        </p:nvSpPr>
        <p:spPr/>
        <p:txBody>
          <a:bodyPr/>
          <a:lstStyle/>
          <a:p>
            <a:pPr>
              <a:defRPr/>
            </a:pPr>
            <a:fld id="{6C66A966-AF73-446B-B985-31ECB03FD741}" type="slidenum">
              <a:rPr lang="cs-CZ"/>
              <a:pPr>
                <a:defRPr/>
              </a:pPr>
              <a:t>109</a:t>
            </a:fld>
            <a:endParaRPr lang="cs-CZ"/>
          </a:p>
        </p:txBody>
      </p:sp>
      <p:sp>
        <p:nvSpPr>
          <p:cNvPr id="524290" name="Rectangle 2"/>
          <p:cNvSpPr>
            <a:spLocks noGrp="1" noChangeArrowheads="1"/>
          </p:cNvSpPr>
          <p:nvPr>
            <p:ph type="title"/>
          </p:nvPr>
        </p:nvSpPr>
        <p:spPr/>
        <p:txBody>
          <a:bodyPr/>
          <a:lstStyle/>
          <a:p>
            <a:pPr eaLnBrk="1" hangingPunct="1">
              <a:defRPr/>
            </a:pPr>
            <a:r>
              <a:rPr lang="cs-CZ" dirty="0" smtClean="0">
                <a:latin typeface="Arial" pitchFamily="34" charset="0"/>
                <a:cs typeface="Arial" pitchFamily="34" charset="0"/>
              </a:rPr>
              <a:t>Základní termíny</a:t>
            </a:r>
          </a:p>
        </p:txBody>
      </p:sp>
      <p:sp>
        <p:nvSpPr>
          <p:cNvPr id="524291" name="Rectangle 3"/>
          <p:cNvSpPr>
            <a:spLocks noGrp="1" noChangeArrowheads="1"/>
          </p:cNvSpPr>
          <p:nvPr>
            <p:ph type="body" idx="1"/>
          </p:nvPr>
        </p:nvSpPr>
        <p:spPr/>
        <p:txBody>
          <a:bodyPr/>
          <a:lstStyle/>
          <a:p>
            <a:pPr eaLnBrk="1" hangingPunct="1">
              <a:lnSpc>
                <a:spcPct val="80000"/>
              </a:lnSpc>
              <a:defRPr/>
            </a:pPr>
            <a:r>
              <a:rPr lang="cs-CZ" sz="2000" b="1" i="1" smtClean="0">
                <a:latin typeface="Arial" pitchFamily="34" charset="0"/>
              </a:rPr>
              <a:t>Podkladové aktivum</a:t>
            </a:r>
            <a:r>
              <a:rPr lang="cs-CZ" sz="2000" smtClean="0">
                <a:latin typeface="Arial" pitchFamily="34" charset="0"/>
              </a:rPr>
              <a:t> (underlying asset, underlying security):  aktivum, k jehož získání nebo prodeji získáváme právo zakoupením opce (tovární hala, technologie, databáze zákazníků).</a:t>
            </a:r>
            <a:endParaRPr lang="cs-CZ" sz="2000" b="1" i="1" smtClean="0">
              <a:latin typeface="Arial" pitchFamily="34" charset="0"/>
            </a:endParaRPr>
          </a:p>
          <a:p>
            <a:pPr eaLnBrk="1" hangingPunct="1">
              <a:lnSpc>
                <a:spcPct val="80000"/>
              </a:lnSpc>
              <a:defRPr/>
            </a:pPr>
            <a:r>
              <a:rPr lang="cs-CZ" sz="2000" b="1" i="1" smtClean="0">
                <a:latin typeface="Arial" pitchFamily="34" charset="0"/>
              </a:rPr>
              <a:t>Uplatněná (realizační) cena</a:t>
            </a:r>
            <a:r>
              <a:rPr lang="cs-CZ" sz="2000" smtClean="0">
                <a:latin typeface="Arial" pitchFamily="34" charset="0"/>
              </a:rPr>
              <a:t> (strike price, exercise price): cena, za kterou lze koupit či prodat dané aktivum (např. nabídková nebo prodejní cena, marginální variabilní náklady).</a:t>
            </a:r>
            <a:endParaRPr lang="cs-CZ" sz="2000" b="1" i="1" smtClean="0">
              <a:latin typeface="Arial" pitchFamily="34" charset="0"/>
            </a:endParaRPr>
          </a:p>
          <a:p>
            <a:pPr eaLnBrk="1" hangingPunct="1">
              <a:lnSpc>
                <a:spcPct val="80000"/>
              </a:lnSpc>
              <a:defRPr/>
            </a:pPr>
            <a:r>
              <a:rPr lang="cs-CZ" sz="2000" b="1" i="1" smtClean="0">
                <a:latin typeface="Arial" pitchFamily="34" charset="0"/>
              </a:rPr>
              <a:t>Volatilita: </a:t>
            </a:r>
            <a:r>
              <a:rPr lang="cs-CZ" sz="2000" smtClean="0">
                <a:latin typeface="Arial" pitchFamily="34" charset="0"/>
              </a:rPr>
              <a:t>rychlost změny tržní hodnoty podkladového aktiva;  standardní odchylka v průběhu roku, značí se σ. </a:t>
            </a:r>
          </a:p>
          <a:p>
            <a:pPr lvl="1" eaLnBrk="1" hangingPunct="1">
              <a:lnSpc>
                <a:spcPct val="80000"/>
              </a:lnSpc>
              <a:defRPr/>
            </a:pPr>
            <a:r>
              <a:rPr lang="cs-CZ" sz="1800" smtClean="0">
                <a:latin typeface="Arial" pitchFamily="34" charset="0"/>
              </a:rPr>
              <a:t>Př.: Volatilita 20% znamená, že s pravděpodobností 0,33 se cena v průběhu roku změní o více než 20%. </a:t>
            </a:r>
          </a:p>
          <a:p>
            <a:pPr eaLnBrk="1" hangingPunct="1">
              <a:lnSpc>
                <a:spcPct val="80000"/>
              </a:lnSpc>
              <a:defRPr/>
            </a:pPr>
            <a:r>
              <a:rPr lang="cs-CZ" sz="2000" smtClean="0">
                <a:latin typeface="Arial" pitchFamily="34" charset="0"/>
              </a:rPr>
              <a:t>Čím vyšší je volatilita, tím výhodnější je držet opci na příslušné aktivum: vyšší volatilita znamená větší potenciál růstu i poklesu cen. Pokud jsme vlastníky opce, můžeme plně využít vzrůstu ceny, zatímco při poklesu ceny opci neuplatníme a naše ztráta nemůže být větší, než byly náklady na zakoupení opce.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cs-CZ" sz="4000" b="1" smtClean="0">
                <a:solidFill>
                  <a:schemeClr val="tx1"/>
                </a:solidFill>
                <a:latin typeface="Arial" charset="0"/>
                <a:cs typeface="Arial" charset="0"/>
              </a:rPr>
              <a:t>Inovace jako proces</a:t>
            </a:r>
          </a:p>
        </p:txBody>
      </p:sp>
      <p:sp>
        <p:nvSpPr>
          <p:cNvPr id="57347" name="Rectangle 3"/>
          <p:cNvSpPr>
            <a:spLocks noGrp="1" noChangeArrowheads="1"/>
          </p:cNvSpPr>
          <p:nvPr>
            <p:ph type="body" idx="1"/>
          </p:nvPr>
        </p:nvSpPr>
        <p:spPr/>
        <p:txBody>
          <a:bodyPr/>
          <a:lstStyle/>
          <a:p>
            <a:pPr>
              <a:lnSpc>
                <a:spcPct val="130000"/>
              </a:lnSpc>
            </a:pPr>
            <a:r>
              <a:rPr lang="cs-CZ" sz="2000" b="1" smtClean="0">
                <a:latin typeface="Arial" charset="0"/>
                <a:cs typeface="Arial" charset="0"/>
              </a:rPr>
              <a:t>Tvorba nových nápadů: </a:t>
            </a:r>
            <a:r>
              <a:rPr lang="cs-CZ" sz="2000" smtClean="0">
                <a:latin typeface="Arial" charset="0"/>
                <a:cs typeface="Arial" charset="0"/>
              </a:rPr>
              <a:t>VaV, inspirace, analýza potřeb zákazníků, kombinace existujících nápadů, tvorba alternativních modelů</a:t>
            </a:r>
          </a:p>
          <a:p>
            <a:pPr>
              <a:lnSpc>
                <a:spcPct val="130000"/>
              </a:lnSpc>
            </a:pPr>
            <a:endParaRPr lang="cs-CZ" sz="2000" smtClean="0">
              <a:latin typeface="Arial" charset="0"/>
              <a:cs typeface="Arial" charset="0"/>
            </a:endParaRPr>
          </a:p>
          <a:p>
            <a:pPr>
              <a:lnSpc>
                <a:spcPct val="130000"/>
              </a:lnSpc>
            </a:pPr>
            <a:r>
              <a:rPr lang="cs-CZ" sz="2000" b="1" smtClean="0">
                <a:latin typeface="Arial" charset="0"/>
                <a:cs typeface="Arial" charset="0"/>
              </a:rPr>
              <a:t>Výběr těch nejlepších:</a:t>
            </a:r>
            <a:r>
              <a:rPr lang="cs-CZ" sz="2000" smtClean="0">
                <a:latin typeface="Arial" charset="0"/>
                <a:cs typeface="Arial" charset="0"/>
              </a:rPr>
              <a:t> proces s nejistým výsledkem; strategická volba je velkou výzvou; portfolio</a:t>
            </a:r>
          </a:p>
          <a:p>
            <a:pPr>
              <a:lnSpc>
                <a:spcPct val="130000"/>
              </a:lnSpc>
            </a:pPr>
            <a:endParaRPr lang="cs-CZ" sz="2000" smtClean="0">
              <a:latin typeface="Arial" charset="0"/>
              <a:cs typeface="Arial" charset="0"/>
            </a:endParaRPr>
          </a:p>
          <a:p>
            <a:pPr>
              <a:lnSpc>
                <a:spcPct val="130000"/>
              </a:lnSpc>
            </a:pPr>
            <a:r>
              <a:rPr lang="cs-CZ" sz="2000" b="1" smtClean="0">
                <a:latin typeface="Arial" charset="0"/>
                <a:cs typeface="Arial" charset="0"/>
              </a:rPr>
              <a:t>Realizace, implementace: </a:t>
            </a:r>
            <a:r>
              <a:rPr lang="cs-CZ" sz="2000" smtClean="0">
                <a:latin typeface="Arial" charset="0"/>
                <a:cs typeface="Arial" charset="0"/>
              </a:rPr>
              <a:t>dlouhá a náročná cesta, nový produkt nezajišťuje úspěch.</a:t>
            </a:r>
            <a:endParaRPr lang="cs-CZ" sz="2000" b="1" smtClean="0">
              <a:latin typeface="Arial" charset="0"/>
              <a:cs typeface="Arial" charset="0"/>
            </a:endParaRPr>
          </a:p>
          <a:p>
            <a:endParaRPr lang="cs-CZ" sz="2000" smtClean="0"/>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11</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datum 2"/>
          <p:cNvSpPr>
            <a:spLocks noGrp="1"/>
          </p:cNvSpPr>
          <p:nvPr>
            <p:ph type="dt" sz="quarter" idx="10"/>
          </p:nvPr>
        </p:nvSpPr>
        <p:spPr/>
        <p:txBody>
          <a:bodyPr/>
          <a:lstStyle/>
          <a:p>
            <a:pPr>
              <a:defRPr/>
            </a:pPr>
            <a:r>
              <a:rPr lang="cs-CZ" smtClean="0"/>
              <a:t>19.-20.10.2010</a:t>
            </a:r>
            <a:endParaRPr lang="cs-CZ"/>
          </a:p>
        </p:txBody>
      </p:sp>
      <p:sp>
        <p:nvSpPr>
          <p:cNvPr id="14" name="Zástupný symbol pro zápatí 3"/>
          <p:cNvSpPr>
            <a:spLocks noGrp="1"/>
          </p:cNvSpPr>
          <p:nvPr>
            <p:ph type="ftr" sz="quarter" idx="11"/>
          </p:nvPr>
        </p:nvSpPr>
        <p:spPr/>
        <p:txBody>
          <a:bodyPr/>
          <a:lstStyle/>
          <a:p>
            <a:pPr>
              <a:defRPr/>
            </a:pPr>
            <a:r>
              <a:rPr lang="cs-CZ" smtClean="0"/>
              <a:t>FREE - VaVaI, TT</a:t>
            </a:r>
            <a:endParaRPr lang="cs-CZ"/>
          </a:p>
        </p:txBody>
      </p:sp>
      <p:sp>
        <p:nvSpPr>
          <p:cNvPr id="15" name="Zástupný symbol pro číslo snímku 4"/>
          <p:cNvSpPr>
            <a:spLocks noGrp="1"/>
          </p:cNvSpPr>
          <p:nvPr>
            <p:ph type="sldNum" sz="quarter" idx="12"/>
          </p:nvPr>
        </p:nvSpPr>
        <p:spPr/>
        <p:txBody>
          <a:bodyPr/>
          <a:lstStyle/>
          <a:p>
            <a:pPr>
              <a:defRPr/>
            </a:pPr>
            <a:fld id="{2EC1FA89-9A06-4EBF-B0F2-2AEBC7061FDD}" type="slidenum">
              <a:rPr lang="cs-CZ"/>
              <a:pPr>
                <a:defRPr/>
              </a:pPr>
              <a:t>110</a:t>
            </a:fld>
            <a:endParaRPr lang="cs-CZ"/>
          </a:p>
        </p:txBody>
      </p:sp>
      <p:grpSp>
        <p:nvGrpSpPr>
          <p:cNvPr id="2" name="Group 2"/>
          <p:cNvGrpSpPr>
            <a:grpSpLocks noChangeAspect="1"/>
          </p:cNvGrpSpPr>
          <p:nvPr/>
        </p:nvGrpSpPr>
        <p:grpSpPr bwMode="auto">
          <a:xfrm>
            <a:off x="0" y="333375"/>
            <a:ext cx="9144000" cy="5486400"/>
            <a:chOff x="2202" y="8457"/>
            <a:chExt cx="7200" cy="4320"/>
          </a:xfrm>
        </p:grpSpPr>
        <p:sp>
          <p:nvSpPr>
            <p:cNvPr id="57350" name="AutoShape 3"/>
            <p:cNvSpPr>
              <a:spLocks noChangeAspect="1" noChangeArrowheads="1"/>
            </p:cNvSpPr>
            <p:nvPr/>
          </p:nvSpPr>
          <p:spPr bwMode="auto">
            <a:xfrm>
              <a:off x="2202" y="8457"/>
              <a:ext cx="7200" cy="4320"/>
            </a:xfrm>
            <a:prstGeom prst="rect">
              <a:avLst/>
            </a:prstGeom>
            <a:noFill/>
            <a:ln w="9525">
              <a:noFill/>
              <a:miter lim="800000"/>
              <a:headEnd/>
              <a:tailEnd/>
            </a:ln>
          </p:spPr>
          <p:txBody>
            <a:bodyPr/>
            <a:lstStyle/>
            <a:p>
              <a:endParaRPr lang="cs-CZ"/>
            </a:p>
          </p:txBody>
        </p:sp>
        <p:sp>
          <p:nvSpPr>
            <p:cNvPr id="57351" name="Text Box 4"/>
            <p:cNvSpPr txBox="1">
              <a:spLocks noChangeArrowheads="1"/>
            </p:cNvSpPr>
            <p:nvPr/>
          </p:nvSpPr>
          <p:spPr bwMode="auto">
            <a:xfrm>
              <a:off x="3498" y="8457"/>
              <a:ext cx="4752" cy="864"/>
            </a:xfrm>
            <a:prstGeom prst="rect">
              <a:avLst/>
            </a:prstGeom>
            <a:solidFill>
              <a:srgbClr val="FFFFFF"/>
            </a:solidFill>
            <a:ln w="9525">
              <a:solidFill>
                <a:srgbClr val="000000"/>
              </a:solidFill>
              <a:miter lim="800000"/>
              <a:headEnd/>
              <a:tailEnd/>
            </a:ln>
          </p:spPr>
          <p:txBody>
            <a:bodyPr/>
            <a:lstStyle/>
            <a:p>
              <a:pPr algn="ctr"/>
              <a:r>
                <a:rPr lang="cs-CZ" sz="1600" b="1">
                  <a:solidFill>
                    <a:schemeClr val="bg2"/>
                  </a:solidFill>
                  <a:latin typeface="Arial" pitchFamily="34" charset="0"/>
                </a:rPr>
                <a:t>Fáze 3 – Komercializace (rok 4)</a:t>
              </a:r>
            </a:p>
            <a:p>
              <a:r>
                <a:rPr lang="cs-CZ" sz="1600">
                  <a:solidFill>
                    <a:schemeClr val="bg2"/>
                  </a:solidFill>
                  <a:latin typeface="Arial" pitchFamily="34" charset="0"/>
                </a:rPr>
                <a:t>NPV  = $3M	         Uplatněná cena = $5M</a:t>
              </a:r>
            </a:p>
            <a:p>
              <a:r>
                <a:rPr lang="cs-CZ" sz="1600">
                  <a:solidFill>
                    <a:schemeClr val="bg2"/>
                  </a:solidFill>
                  <a:latin typeface="Arial" pitchFamily="34" charset="0"/>
                </a:rPr>
                <a:t>DCF  = $1,907M	         PV (Uplatněná cena) = $4,535M</a:t>
              </a:r>
            </a:p>
            <a:p>
              <a:pPr algn="ctr"/>
              <a:r>
                <a:rPr lang="cs-CZ" sz="1600">
                  <a:solidFill>
                    <a:schemeClr val="bg2"/>
                  </a:solidFill>
                  <a:latin typeface="Arial" pitchFamily="34" charset="0"/>
                </a:rPr>
                <a:t>                             </a:t>
              </a:r>
              <a:r>
                <a:rPr lang="en-US" sz="1600">
                  <a:solidFill>
                    <a:schemeClr val="bg2"/>
                  </a:solidFill>
                  <a:latin typeface="Arial" pitchFamily="34" charset="0"/>
                </a:rPr>
                <a:t>Podkladové aktivum = $6,442M</a:t>
              </a:r>
              <a:endParaRPr lang="cs-CZ">
                <a:solidFill>
                  <a:schemeClr val="bg2"/>
                </a:solidFill>
                <a:latin typeface="Garamond" pitchFamily="18" charset="0"/>
              </a:endParaRPr>
            </a:p>
          </p:txBody>
        </p:sp>
        <p:sp>
          <p:nvSpPr>
            <p:cNvPr id="57352" name="Text Box 5"/>
            <p:cNvSpPr txBox="1">
              <a:spLocks noChangeArrowheads="1"/>
            </p:cNvSpPr>
            <p:nvPr/>
          </p:nvSpPr>
          <p:spPr bwMode="auto">
            <a:xfrm>
              <a:off x="2346" y="9609"/>
              <a:ext cx="2592" cy="2592"/>
            </a:xfrm>
            <a:prstGeom prst="rect">
              <a:avLst/>
            </a:prstGeom>
            <a:solidFill>
              <a:srgbClr val="FFFFFF"/>
            </a:solidFill>
            <a:ln w="9525">
              <a:solidFill>
                <a:srgbClr val="000000"/>
              </a:solidFill>
              <a:miter lim="800000"/>
              <a:headEnd/>
              <a:tailEnd/>
            </a:ln>
          </p:spPr>
          <p:txBody>
            <a:bodyPr/>
            <a:lstStyle/>
            <a:p>
              <a:pPr algn="ctr"/>
              <a:r>
                <a:rPr lang="cs-CZ" sz="1400" b="1">
                  <a:solidFill>
                    <a:schemeClr val="bg2"/>
                  </a:solidFill>
                  <a:latin typeface="Arial" pitchFamily="34" charset="0"/>
                </a:rPr>
                <a:t>Fáze 1 – Studie proveditelnosti</a:t>
              </a:r>
            </a:p>
            <a:p>
              <a:pPr algn="ctr"/>
              <a:r>
                <a:rPr lang="cs-CZ" sz="1400" b="1">
                  <a:solidFill>
                    <a:schemeClr val="bg2"/>
                  </a:solidFill>
                  <a:latin typeface="Arial" pitchFamily="34" charset="0"/>
                </a:rPr>
                <a:t>Opce vstupu do fáze 2</a:t>
              </a:r>
            </a:p>
            <a:p>
              <a:r>
                <a:rPr lang="cs-CZ" sz="1400">
                  <a:solidFill>
                    <a:schemeClr val="bg2"/>
                  </a:solidFill>
                  <a:latin typeface="Arial" pitchFamily="34" charset="0"/>
                </a:rPr>
                <a:t>Doba: 1 rok, σ = 50%</a:t>
              </a:r>
            </a:p>
            <a:p>
              <a:r>
                <a:rPr lang="cs-CZ" sz="1400">
                  <a:solidFill>
                    <a:schemeClr val="bg2"/>
                  </a:solidFill>
                  <a:latin typeface="Arial" pitchFamily="34" charset="0"/>
                </a:rPr>
                <a:t>Uplatněná cena = $0,792M</a:t>
              </a:r>
            </a:p>
            <a:p>
              <a:r>
                <a:rPr lang="cs-CZ" sz="1400">
                  <a:solidFill>
                    <a:schemeClr val="bg2"/>
                  </a:solidFill>
                  <a:latin typeface="Arial" pitchFamily="34" charset="0"/>
                </a:rPr>
                <a:t>Podkladové aktivum = $1,982M</a:t>
              </a:r>
            </a:p>
            <a:p>
              <a:endParaRPr lang="cs-CZ" sz="1400">
                <a:solidFill>
                  <a:schemeClr val="bg2"/>
                </a:solidFill>
                <a:latin typeface="Arial" pitchFamily="34" charset="0"/>
              </a:endParaRPr>
            </a:p>
            <a:p>
              <a:r>
                <a:rPr lang="cs-CZ" sz="1400">
                  <a:solidFill>
                    <a:schemeClr val="bg2"/>
                  </a:solidFill>
                  <a:latin typeface="Arial" pitchFamily="34" charset="0"/>
                </a:rPr>
                <a:t>Hodnota opce B-S = $1,234M</a:t>
              </a:r>
            </a:p>
            <a:p>
              <a:r>
                <a:rPr lang="cs-CZ" sz="1400">
                  <a:solidFill>
                    <a:schemeClr val="bg2"/>
                  </a:solidFill>
                  <a:latin typeface="Arial" pitchFamily="34" charset="0"/>
                </a:rPr>
                <a:t>pravděpodobnost = 50%</a:t>
              </a:r>
            </a:p>
            <a:p>
              <a:r>
                <a:rPr lang="cs-CZ" sz="1400">
                  <a:solidFill>
                    <a:schemeClr val="bg2"/>
                  </a:solidFill>
                  <a:latin typeface="Arial" pitchFamily="34" charset="0"/>
                </a:rPr>
                <a:t>RCV = hodnota po korekci na riziko = $0,617M</a:t>
              </a:r>
            </a:p>
            <a:p>
              <a:endParaRPr lang="cs-CZ" sz="1600">
                <a:solidFill>
                  <a:schemeClr val="bg2"/>
                </a:solidFill>
                <a:latin typeface="Garamond" pitchFamily="18" charset="0"/>
              </a:endParaRPr>
            </a:p>
            <a:p>
              <a:r>
                <a:rPr lang="cs-CZ" sz="1400">
                  <a:solidFill>
                    <a:schemeClr val="bg2"/>
                  </a:solidFill>
                  <a:latin typeface="Arial" pitchFamily="34" charset="0"/>
                </a:rPr>
                <a:t>DCF = - $0,446M</a:t>
              </a:r>
            </a:p>
            <a:p>
              <a:r>
                <a:rPr lang="cs-CZ" sz="1400">
                  <a:solidFill>
                    <a:schemeClr val="bg2"/>
                  </a:solidFill>
                  <a:latin typeface="Arial" pitchFamily="34" charset="0"/>
                </a:rPr>
                <a:t>NPV = RCV + DCF = $0,171M</a:t>
              </a:r>
              <a:endParaRPr lang="cs-CZ" sz="2400">
                <a:solidFill>
                  <a:schemeClr val="bg2"/>
                </a:solidFill>
                <a:latin typeface="Garamond" pitchFamily="18" charset="0"/>
              </a:endParaRPr>
            </a:p>
          </p:txBody>
        </p:sp>
        <p:sp>
          <p:nvSpPr>
            <p:cNvPr id="57353" name="Text Box 6"/>
            <p:cNvSpPr txBox="1">
              <a:spLocks noChangeArrowheads="1"/>
            </p:cNvSpPr>
            <p:nvPr/>
          </p:nvSpPr>
          <p:spPr bwMode="auto">
            <a:xfrm>
              <a:off x="6810" y="9609"/>
              <a:ext cx="2592" cy="2016"/>
            </a:xfrm>
            <a:prstGeom prst="rect">
              <a:avLst/>
            </a:prstGeom>
            <a:solidFill>
              <a:srgbClr val="FFFFFF"/>
            </a:solidFill>
            <a:ln w="9525">
              <a:solidFill>
                <a:srgbClr val="000000"/>
              </a:solidFill>
              <a:miter lim="800000"/>
              <a:headEnd/>
              <a:tailEnd/>
            </a:ln>
          </p:spPr>
          <p:txBody>
            <a:bodyPr/>
            <a:lstStyle/>
            <a:p>
              <a:pPr algn="ctr"/>
              <a:r>
                <a:rPr lang="cs-CZ" sz="1400" b="1">
                  <a:solidFill>
                    <a:schemeClr val="bg2"/>
                  </a:solidFill>
                  <a:latin typeface="Arial" pitchFamily="34" charset="0"/>
                </a:rPr>
                <a:t>Fáze 2 – Terénní testování</a:t>
              </a:r>
            </a:p>
            <a:p>
              <a:pPr algn="ctr"/>
              <a:r>
                <a:rPr lang="cs-CZ" sz="1400" b="1">
                  <a:solidFill>
                    <a:schemeClr val="bg2"/>
                  </a:solidFill>
                  <a:latin typeface="Arial" pitchFamily="34" charset="0"/>
                </a:rPr>
                <a:t>Opce vstupu do fáze 3</a:t>
              </a:r>
            </a:p>
            <a:p>
              <a:r>
                <a:rPr lang="cs-CZ" sz="1400">
                  <a:solidFill>
                    <a:schemeClr val="bg2"/>
                  </a:solidFill>
                  <a:latin typeface="Arial" pitchFamily="34" charset="0"/>
                </a:rPr>
                <a:t>Doba: 2 roky, σ = 50%</a:t>
              </a:r>
            </a:p>
            <a:p>
              <a:r>
                <a:rPr lang="cs-CZ" sz="1400">
                  <a:solidFill>
                    <a:schemeClr val="bg2"/>
                  </a:solidFill>
                  <a:latin typeface="Arial" pitchFamily="34" charset="0"/>
                </a:rPr>
                <a:t>Uplatněná cena = $5M</a:t>
              </a:r>
            </a:p>
            <a:p>
              <a:r>
                <a:rPr lang="cs-CZ" sz="1400">
                  <a:solidFill>
                    <a:schemeClr val="bg2"/>
                  </a:solidFill>
                  <a:latin typeface="Arial" pitchFamily="34" charset="0"/>
                </a:rPr>
                <a:t>Podkladové aktivum = $6,442M</a:t>
              </a:r>
            </a:p>
            <a:p>
              <a:endParaRPr lang="cs-CZ" sz="1400">
                <a:solidFill>
                  <a:schemeClr val="bg2"/>
                </a:solidFill>
                <a:latin typeface="Arial" pitchFamily="34" charset="0"/>
              </a:endParaRPr>
            </a:p>
            <a:p>
              <a:r>
                <a:rPr lang="cs-CZ" sz="1400">
                  <a:solidFill>
                    <a:schemeClr val="bg2"/>
                  </a:solidFill>
                  <a:latin typeface="Arial" pitchFamily="34" charset="0"/>
                </a:rPr>
                <a:t>Hodnota opce B-S = $2,643M</a:t>
              </a:r>
            </a:p>
            <a:p>
              <a:r>
                <a:rPr lang="cs-CZ" sz="1400">
                  <a:solidFill>
                    <a:schemeClr val="bg2"/>
                  </a:solidFill>
                  <a:latin typeface="Arial" pitchFamily="34" charset="0"/>
                </a:rPr>
                <a:t>pravděpodobnost = 75%</a:t>
              </a:r>
            </a:p>
            <a:p>
              <a:r>
                <a:rPr lang="cs-CZ" sz="1400">
                  <a:solidFill>
                    <a:schemeClr val="bg2"/>
                  </a:solidFill>
                  <a:latin typeface="Arial" pitchFamily="34" charset="0"/>
                </a:rPr>
                <a:t>RCV = hodnota po korekci na riziko = $1,982M</a:t>
              </a:r>
            </a:p>
            <a:p>
              <a:endParaRPr lang="cs-CZ" sz="2400">
                <a:solidFill>
                  <a:schemeClr val="bg2"/>
                </a:solidFill>
                <a:latin typeface="Garamond" pitchFamily="18" charset="0"/>
              </a:endParaRPr>
            </a:p>
          </p:txBody>
        </p:sp>
        <p:sp>
          <p:nvSpPr>
            <p:cNvPr id="57354" name="Line 7"/>
            <p:cNvSpPr>
              <a:spLocks noChangeShapeType="1"/>
            </p:cNvSpPr>
            <p:nvPr/>
          </p:nvSpPr>
          <p:spPr bwMode="auto">
            <a:xfrm>
              <a:off x="6378" y="9321"/>
              <a:ext cx="1" cy="1152"/>
            </a:xfrm>
            <a:prstGeom prst="line">
              <a:avLst/>
            </a:prstGeom>
            <a:noFill/>
            <a:ln w="9525">
              <a:solidFill>
                <a:schemeClr val="tx1"/>
              </a:solidFill>
              <a:round/>
              <a:headEnd/>
              <a:tailEnd/>
            </a:ln>
          </p:spPr>
          <p:txBody>
            <a:bodyPr/>
            <a:lstStyle/>
            <a:p>
              <a:endParaRPr lang="cs-CZ"/>
            </a:p>
          </p:txBody>
        </p:sp>
        <p:sp>
          <p:nvSpPr>
            <p:cNvPr id="57355" name="Line 8"/>
            <p:cNvSpPr>
              <a:spLocks noChangeShapeType="1"/>
            </p:cNvSpPr>
            <p:nvPr/>
          </p:nvSpPr>
          <p:spPr bwMode="auto">
            <a:xfrm>
              <a:off x="6378" y="10473"/>
              <a:ext cx="432" cy="0"/>
            </a:xfrm>
            <a:prstGeom prst="line">
              <a:avLst/>
            </a:prstGeom>
            <a:noFill/>
            <a:ln w="9525">
              <a:solidFill>
                <a:schemeClr val="tx1"/>
              </a:solidFill>
              <a:round/>
              <a:headEnd/>
              <a:tailEnd type="triangle" w="med" len="med"/>
            </a:ln>
          </p:spPr>
          <p:txBody>
            <a:bodyPr/>
            <a:lstStyle/>
            <a:p>
              <a:endParaRPr lang="cs-CZ"/>
            </a:p>
          </p:txBody>
        </p:sp>
        <p:sp>
          <p:nvSpPr>
            <p:cNvPr id="57356" name="Line 9"/>
            <p:cNvSpPr>
              <a:spLocks noChangeShapeType="1"/>
            </p:cNvSpPr>
            <p:nvPr/>
          </p:nvSpPr>
          <p:spPr bwMode="auto">
            <a:xfrm flipH="1">
              <a:off x="4794" y="10473"/>
              <a:ext cx="720" cy="0"/>
            </a:xfrm>
            <a:prstGeom prst="line">
              <a:avLst/>
            </a:prstGeom>
            <a:noFill/>
            <a:ln w="9525">
              <a:solidFill>
                <a:schemeClr val="tx1"/>
              </a:solidFill>
              <a:round/>
              <a:headEnd/>
              <a:tailEnd type="triangle" w="med" len="med"/>
            </a:ln>
          </p:spPr>
          <p:txBody>
            <a:bodyPr/>
            <a:lstStyle/>
            <a:p>
              <a:endParaRPr lang="cs-CZ"/>
            </a:p>
          </p:txBody>
        </p:sp>
        <p:sp>
          <p:nvSpPr>
            <p:cNvPr id="57357" name="Line 10"/>
            <p:cNvSpPr>
              <a:spLocks noChangeShapeType="1"/>
            </p:cNvSpPr>
            <p:nvPr/>
          </p:nvSpPr>
          <p:spPr bwMode="auto">
            <a:xfrm>
              <a:off x="5514" y="10473"/>
              <a:ext cx="0" cy="1008"/>
            </a:xfrm>
            <a:prstGeom prst="line">
              <a:avLst/>
            </a:prstGeom>
            <a:noFill/>
            <a:ln w="9525">
              <a:solidFill>
                <a:schemeClr val="tx1"/>
              </a:solidFill>
              <a:round/>
              <a:headEnd/>
              <a:tailEnd/>
            </a:ln>
          </p:spPr>
          <p:txBody>
            <a:bodyPr/>
            <a:lstStyle/>
            <a:p>
              <a:endParaRPr lang="cs-CZ"/>
            </a:p>
          </p:txBody>
        </p:sp>
        <p:sp>
          <p:nvSpPr>
            <p:cNvPr id="57358" name="Line 11"/>
            <p:cNvSpPr>
              <a:spLocks noChangeShapeType="1"/>
            </p:cNvSpPr>
            <p:nvPr/>
          </p:nvSpPr>
          <p:spPr bwMode="auto">
            <a:xfrm>
              <a:off x="5514" y="11481"/>
              <a:ext cx="1296" cy="0"/>
            </a:xfrm>
            <a:prstGeom prst="line">
              <a:avLst/>
            </a:prstGeom>
            <a:noFill/>
            <a:ln w="9525">
              <a:solidFill>
                <a:schemeClr val="tx1"/>
              </a:solidFill>
              <a:round/>
              <a:headEnd/>
              <a:tailEnd/>
            </a:ln>
          </p:spPr>
          <p:txBody>
            <a:bodyPr/>
            <a:lstStyle/>
            <a:p>
              <a:endParaRPr lang="cs-CZ"/>
            </a:p>
          </p:txBody>
        </p:sp>
        <p:sp>
          <p:nvSpPr>
            <p:cNvPr id="57359" name="Text Box 12"/>
            <p:cNvSpPr txBox="1">
              <a:spLocks noChangeArrowheads="1"/>
            </p:cNvSpPr>
            <p:nvPr/>
          </p:nvSpPr>
          <p:spPr bwMode="auto">
            <a:xfrm>
              <a:off x="2346" y="12345"/>
              <a:ext cx="6912" cy="432"/>
            </a:xfrm>
            <a:prstGeom prst="rect">
              <a:avLst/>
            </a:prstGeom>
            <a:solidFill>
              <a:srgbClr val="FFFFFF"/>
            </a:solidFill>
            <a:ln w="9525">
              <a:noFill/>
              <a:miter lim="800000"/>
              <a:headEnd/>
              <a:tailEnd/>
            </a:ln>
          </p:spPr>
          <p:txBody>
            <a:bodyPr/>
            <a:lstStyle/>
            <a:p>
              <a:pPr lvl="1" algn="ctr"/>
              <a:r>
                <a:rPr lang="cs-CZ" sz="2000" b="1">
                  <a:solidFill>
                    <a:schemeClr val="bg2"/>
                  </a:solidFill>
                  <a:latin typeface="Arial" pitchFamily="34" charset="0"/>
                </a:rPr>
                <a:t>Hodnocení projektu s použitím reálných opcí </a:t>
              </a:r>
              <a:r>
                <a:rPr lang="cs-CZ" sz="2000">
                  <a:solidFill>
                    <a:schemeClr val="bg2"/>
                  </a:solidFill>
                  <a:latin typeface="Arial" pitchFamily="34" charset="0"/>
                </a:rPr>
                <a:t>(podle</a:t>
              </a:r>
              <a:r>
                <a:rPr lang="cs-CZ">
                  <a:solidFill>
                    <a:schemeClr val="bg2"/>
                  </a:solidFill>
                  <a:latin typeface="Arial" pitchFamily="34" charset="0"/>
                </a:rPr>
                <a:t> Boer 2003)</a:t>
              </a:r>
              <a:endParaRPr lang="cs-CZ" sz="2800">
                <a:solidFill>
                  <a:schemeClr val="bg2"/>
                </a:solidFill>
                <a:latin typeface="Garamond" pitchFamily="18" charset="0"/>
              </a:endParaRPr>
            </a:p>
          </p:txBody>
        </p:sp>
      </p:gr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
        <p:nvSpPr>
          <p:cNvPr id="6" name="Zástupný symbol pro číslo snímku 5"/>
          <p:cNvSpPr>
            <a:spLocks noGrp="1"/>
          </p:cNvSpPr>
          <p:nvPr>
            <p:ph type="sldNum" sz="quarter" idx="12"/>
          </p:nvPr>
        </p:nvSpPr>
        <p:spPr/>
        <p:txBody>
          <a:bodyPr/>
          <a:lstStyle/>
          <a:p>
            <a:pPr>
              <a:defRPr/>
            </a:pPr>
            <a:fld id="{45193A1A-2BF0-484A-AE0D-F4B200195098}" type="slidenum">
              <a:rPr lang="cs-CZ"/>
              <a:pPr>
                <a:defRPr/>
              </a:pPr>
              <a:t>111</a:t>
            </a:fld>
            <a:endParaRPr lang="cs-CZ"/>
          </a:p>
        </p:txBody>
      </p:sp>
      <p:sp>
        <p:nvSpPr>
          <p:cNvPr id="528386" name="Rectangle 2"/>
          <p:cNvSpPr>
            <a:spLocks noGrp="1" noChangeArrowheads="1"/>
          </p:cNvSpPr>
          <p:nvPr>
            <p:ph type="body" idx="1"/>
          </p:nvPr>
        </p:nvSpPr>
        <p:spPr>
          <a:xfrm>
            <a:off x="468313" y="1341438"/>
            <a:ext cx="8229600" cy="4856162"/>
          </a:xfrm>
        </p:spPr>
        <p:txBody>
          <a:bodyPr/>
          <a:lstStyle/>
          <a:p>
            <a:pPr eaLnBrk="1" hangingPunct="1">
              <a:lnSpc>
                <a:spcPct val="80000"/>
              </a:lnSpc>
              <a:defRPr/>
            </a:pPr>
            <a:r>
              <a:rPr lang="cs-CZ" sz="2000" smtClean="0">
                <a:latin typeface="Arial" pitchFamily="34" charset="0"/>
              </a:rPr>
              <a:t>volatilita σ = 50%. </a:t>
            </a:r>
          </a:p>
          <a:p>
            <a:pPr eaLnBrk="1" hangingPunct="1">
              <a:lnSpc>
                <a:spcPct val="80000"/>
              </a:lnSpc>
              <a:defRPr/>
            </a:pPr>
            <a:r>
              <a:rPr lang="cs-CZ" sz="2000" smtClean="0">
                <a:latin typeface="Arial" pitchFamily="34" charset="0"/>
              </a:rPr>
              <a:t>Fáze 2: opce investovat $5M. </a:t>
            </a:r>
          </a:p>
          <a:p>
            <a:pPr lvl="1" eaLnBrk="1" hangingPunct="1">
              <a:lnSpc>
                <a:spcPct val="80000"/>
              </a:lnSpc>
              <a:defRPr/>
            </a:pPr>
            <a:r>
              <a:rPr lang="cs-CZ" sz="1800" smtClean="0">
                <a:latin typeface="Arial" pitchFamily="34" charset="0"/>
              </a:rPr>
              <a:t>Podkladové aktivum = $6,422M = (současná hodnota uplatněné ceny při bezrizikové sazbě 5%, která činí 5/(1,05)</a:t>
            </a:r>
            <a:r>
              <a:rPr lang="cs-CZ" sz="1800" baseline="30000" smtClean="0">
                <a:effectLst/>
                <a:latin typeface="Arial" pitchFamily="34" charset="0"/>
              </a:rPr>
              <a:t>2</a:t>
            </a:r>
            <a:r>
              <a:rPr lang="cs-CZ" sz="1800" smtClean="0">
                <a:latin typeface="Arial" pitchFamily="34" charset="0"/>
              </a:rPr>
              <a:t> = $4,535M) + (diskontovaná NPV úspěšného projektu = $1,907M). </a:t>
            </a:r>
          </a:p>
          <a:p>
            <a:pPr lvl="1" eaLnBrk="1" hangingPunct="1">
              <a:lnSpc>
                <a:spcPct val="80000"/>
              </a:lnSpc>
              <a:defRPr/>
            </a:pPr>
            <a:r>
              <a:rPr lang="cs-CZ" sz="1800" smtClean="0">
                <a:latin typeface="Arial" pitchFamily="34" charset="0"/>
              </a:rPr>
              <a:t>Hodnota opce podle Black-Scholesova vzorce = $2,643M</a:t>
            </a:r>
          </a:p>
          <a:p>
            <a:pPr lvl="1" eaLnBrk="1" hangingPunct="1">
              <a:lnSpc>
                <a:spcPct val="80000"/>
              </a:lnSpc>
              <a:defRPr/>
            </a:pPr>
            <a:r>
              <a:rPr lang="cs-CZ" sz="1800" smtClean="0">
                <a:latin typeface="Arial" pitchFamily="34" charset="0"/>
              </a:rPr>
              <a:t>Při pravděpodobnosti úspěchu 75% má projekt hodnotu $1,982M.</a:t>
            </a:r>
          </a:p>
          <a:p>
            <a:pPr eaLnBrk="1" hangingPunct="1">
              <a:lnSpc>
                <a:spcPct val="80000"/>
              </a:lnSpc>
              <a:defRPr/>
            </a:pPr>
            <a:r>
              <a:rPr lang="cs-CZ" sz="2000" smtClean="0">
                <a:latin typeface="Arial" pitchFamily="34" charset="0"/>
              </a:rPr>
              <a:t>Fáze 1: opce k zahájení fáze 2. </a:t>
            </a:r>
          </a:p>
          <a:p>
            <a:pPr lvl="1" eaLnBrk="1" hangingPunct="1">
              <a:lnSpc>
                <a:spcPct val="80000"/>
              </a:lnSpc>
              <a:defRPr/>
            </a:pPr>
            <a:r>
              <a:rPr lang="cs-CZ" sz="1800" smtClean="0">
                <a:latin typeface="Arial" pitchFamily="34" charset="0"/>
              </a:rPr>
              <a:t>Podkladové aktivum = hodnota opce fáze 2 =  $1,982M. </a:t>
            </a:r>
          </a:p>
          <a:p>
            <a:pPr lvl="1" eaLnBrk="1" hangingPunct="1">
              <a:lnSpc>
                <a:spcPct val="80000"/>
              </a:lnSpc>
              <a:defRPr/>
            </a:pPr>
            <a:r>
              <a:rPr lang="cs-CZ" sz="1800" smtClean="0">
                <a:latin typeface="Arial" pitchFamily="34" charset="0"/>
              </a:rPr>
              <a:t>Uplatněná cena = diskontované  náklady terénních testů. Ze zadání úlohy vyplývá, že náklady fáze 2 jsou rovny $1M a po diskontování při ceně kapitálu 12% je čistá současná hodnota uplatněné ceny k okamžiku zahájení projektu rovna   </a:t>
            </a:r>
          </a:p>
          <a:p>
            <a:pPr lvl="2" eaLnBrk="1" hangingPunct="1">
              <a:lnSpc>
                <a:spcPct val="80000"/>
              </a:lnSpc>
              <a:buFont typeface="Wingdings" pitchFamily="2" charset="2"/>
              <a:buNone/>
              <a:defRPr/>
            </a:pPr>
            <a:r>
              <a:rPr lang="cs-CZ" sz="1600" smtClean="0">
                <a:latin typeface="Arial" pitchFamily="34" charset="0"/>
              </a:rPr>
              <a:t>-$0,399M + (-$0,399M) = -$0,754M. </a:t>
            </a:r>
          </a:p>
          <a:p>
            <a:pPr lvl="1" eaLnBrk="1" hangingPunct="1">
              <a:lnSpc>
                <a:spcPct val="80000"/>
              </a:lnSpc>
              <a:buFontTx/>
              <a:buNone/>
              <a:defRPr/>
            </a:pPr>
            <a:r>
              <a:rPr lang="cs-CZ" sz="1800" smtClean="0">
                <a:latin typeface="Arial" pitchFamily="34" charset="0"/>
              </a:rPr>
              <a:t>    Protože fáze 1 trvá 1 rok, pak při bezrizikové sazbě 5% je hodnota uplatněné ceny pro Black-Scholesův algoritmus rovna</a:t>
            </a:r>
          </a:p>
          <a:p>
            <a:pPr lvl="2" eaLnBrk="1" hangingPunct="1">
              <a:lnSpc>
                <a:spcPct val="80000"/>
              </a:lnSpc>
              <a:buFont typeface="Wingdings" pitchFamily="2" charset="2"/>
              <a:buNone/>
              <a:defRPr/>
            </a:pPr>
            <a:r>
              <a:rPr lang="cs-CZ" sz="1600" smtClean="0">
                <a:latin typeface="Arial" pitchFamily="34" charset="0"/>
              </a:rPr>
              <a:t> -$0,754M * 1,05 = -$0,792M </a:t>
            </a:r>
          </a:p>
          <a:p>
            <a:pPr lvl="1" eaLnBrk="1" hangingPunct="1">
              <a:lnSpc>
                <a:spcPct val="80000"/>
              </a:lnSpc>
              <a:defRPr/>
            </a:pPr>
            <a:r>
              <a:rPr lang="cs-CZ" sz="1800" smtClean="0">
                <a:latin typeface="Arial" pitchFamily="34" charset="0"/>
              </a:rPr>
              <a:t>Opce má hodnotu $1,234M. </a:t>
            </a:r>
          </a:p>
        </p:txBody>
      </p:sp>
      <p:sp>
        <p:nvSpPr>
          <p:cNvPr id="528387" name="Rectangle 3"/>
          <p:cNvSpPr>
            <a:spLocks noGrp="1" noChangeArrowheads="1"/>
          </p:cNvSpPr>
          <p:nvPr>
            <p:ph type="title"/>
          </p:nvPr>
        </p:nvSpPr>
        <p:spPr>
          <a:xfrm>
            <a:off x="457200" y="277813"/>
            <a:ext cx="8229600" cy="919162"/>
          </a:xfrm>
        </p:spPr>
        <p:txBody>
          <a:bodyPr/>
          <a:lstStyle/>
          <a:p>
            <a:pPr eaLnBrk="1" hangingPunct="1">
              <a:defRPr/>
            </a:pPr>
            <a:r>
              <a:rPr lang="cs-CZ" dirty="0" smtClean="0">
                <a:latin typeface="Arial" pitchFamily="34" charset="0"/>
                <a:cs typeface="Arial" pitchFamily="34" charset="0"/>
              </a:rPr>
              <a:t>Příklad – metoda OPT</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
        <p:nvSpPr>
          <p:cNvPr id="6" name="Zástupný symbol pro číslo snímku 5"/>
          <p:cNvSpPr>
            <a:spLocks noGrp="1"/>
          </p:cNvSpPr>
          <p:nvPr>
            <p:ph type="sldNum" sz="quarter" idx="12"/>
          </p:nvPr>
        </p:nvSpPr>
        <p:spPr/>
        <p:txBody>
          <a:bodyPr/>
          <a:lstStyle/>
          <a:p>
            <a:pPr>
              <a:defRPr/>
            </a:pPr>
            <a:fld id="{5A382FE0-5EF5-42E8-851A-F0DE7C16548F}" type="slidenum">
              <a:rPr lang="cs-CZ"/>
              <a:pPr>
                <a:defRPr/>
              </a:pPr>
              <a:t>112</a:t>
            </a:fld>
            <a:endParaRPr lang="cs-CZ"/>
          </a:p>
        </p:txBody>
      </p:sp>
      <p:sp>
        <p:nvSpPr>
          <p:cNvPr id="530434" name="Rectangle 2"/>
          <p:cNvSpPr>
            <a:spLocks noGrp="1" noChangeArrowheads="1"/>
          </p:cNvSpPr>
          <p:nvPr>
            <p:ph type="title"/>
          </p:nvPr>
        </p:nvSpPr>
        <p:spPr/>
        <p:txBody>
          <a:bodyPr/>
          <a:lstStyle/>
          <a:p>
            <a:pPr eaLnBrk="1" hangingPunct="1">
              <a:defRPr/>
            </a:pPr>
            <a:r>
              <a:rPr lang="cs-CZ" dirty="0" smtClean="0">
                <a:latin typeface="Arial" pitchFamily="34" charset="0"/>
                <a:cs typeface="Arial" pitchFamily="34" charset="0"/>
              </a:rPr>
              <a:t>Příklad – OPT vs. ECV</a:t>
            </a:r>
          </a:p>
        </p:txBody>
      </p:sp>
      <p:sp>
        <p:nvSpPr>
          <p:cNvPr id="530435" name="Rectangle 3"/>
          <p:cNvSpPr>
            <a:spLocks noGrp="1" noChangeArrowheads="1"/>
          </p:cNvSpPr>
          <p:nvPr>
            <p:ph type="body" idx="1"/>
          </p:nvPr>
        </p:nvSpPr>
        <p:spPr/>
        <p:txBody>
          <a:bodyPr/>
          <a:lstStyle/>
          <a:p>
            <a:pPr eaLnBrk="1" hangingPunct="1">
              <a:lnSpc>
                <a:spcPct val="80000"/>
              </a:lnSpc>
              <a:defRPr/>
            </a:pPr>
            <a:r>
              <a:rPr lang="cs-CZ" sz="2000" smtClean="0">
                <a:latin typeface="Arial" pitchFamily="34" charset="0"/>
              </a:rPr>
              <a:t>Při pravděpodobnosti úspěchu 50% má tedy opce fáze 1 hodnotu $0,617M a protože DCF pro tuto fázi je -$0,446M, je hodnota projektu rovna </a:t>
            </a:r>
          </a:p>
          <a:p>
            <a:pPr lvl="2" eaLnBrk="1" hangingPunct="1">
              <a:lnSpc>
                <a:spcPct val="80000"/>
              </a:lnSpc>
              <a:buFont typeface="Wingdings" pitchFamily="2" charset="2"/>
              <a:buNone/>
              <a:defRPr/>
            </a:pPr>
            <a:r>
              <a:rPr lang="cs-CZ" sz="2000" smtClean="0">
                <a:latin typeface="Arial" pitchFamily="34" charset="0"/>
              </a:rPr>
              <a:t>$0,617M - $0,446M = $0,171M</a:t>
            </a:r>
            <a:r>
              <a:rPr lang="cs-CZ" sz="1600" smtClean="0"/>
              <a:t> </a:t>
            </a:r>
          </a:p>
          <a:p>
            <a:pPr eaLnBrk="1" hangingPunct="1">
              <a:lnSpc>
                <a:spcPct val="80000"/>
              </a:lnSpc>
              <a:defRPr/>
            </a:pPr>
            <a:r>
              <a:rPr lang="cs-CZ" sz="2000" smtClean="0">
                <a:latin typeface="Arial" pitchFamily="34" charset="0"/>
              </a:rPr>
              <a:t>Hodnota projektu je nyní kladná a projekt lze doporučit k realizaci. Rozdíl mezi hodnotou projektu podle modelu ECV a modelu OPT je $0,279M, což stačí k tomu, aby se projekt stal přijatelným. Tento rozdíl je způsoben volatilitou trhu.</a:t>
            </a:r>
          </a:p>
          <a:p>
            <a:pPr eaLnBrk="1" hangingPunct="1">
              <a:lnSpc>
                <a:spcPct val="80000"/>
              </a:lnSpc>
              <a:defRPr/>
            </a:pPr>
            <a:r>
              <a:rPr lang="cs-CZ" sz="2000" smtClean="0">
                <a:latin typeface="Arial" pitchFamily="34" charset="0"/>
              </a:rPr>
              <a:t>V případě nulového tržního rizika, tj. v případě nulové volatility, je výsledek metody reálných opcí identický výsledku metody očekávané hodnoty projektu. Tuto shodu lze obecně považovat za test správnosti výpočtu.</a:t>
            </a:r>
          </a:p>
          <a:p>
            <a:pPr eaLnBrk="1" hangingPunct="1">
              <a:lnSpc>
                <a:spcPct val="80000"/>
              </a:lnSpc>
              <a:defRPr/>
            </a:pPr>
            <a:r>
              <a:rPr lang="cs-CZ" sz="2000" smtClean="0">
                <a:latin typeface="Arial" pitchFamily="34" charset="0"/>
              </a:rPr>
              <a:t>Metoda reálných opcí je nejpřínosnější pro projekty s vysokou mírou rizika a nulovou nebo mírně negativní čistou současnou hodnotou.</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457200" y="277813"/>
            <a:ext cx="8229600" cy="703262"/>
          </a:xfrm>
        </p:spPr>
        <p:txBody>
          <a:bodyPr/>
          <a:lstStyle/>
          <a:p>
            <a:pPr eaLnBrk="1" hangingPunct="1">
              <a:defRPr/>
            </a:pPr>
            <a:r>
              <a:rPr lang="en-US" sz="4000" b="1" dirty="0" smtClean="0">
                <a:latin typeface="Arial" pitchFamily="34" charset="0"/>
                <a:cs typeface="Arial" pitchFamily="34" charset="0"/>
              </a:rPr>
              <a:t>LITERATURA</a:t>
            </a:r>
            <a:r>
              <a:rPr lang="cs-CZ" sz="4000" b="1" dirty="0" smtClean="0">
                <a:latin typeface="Arial" pitchFamily="34" charset="0"/>
                <a:cs typeface="Arial" pitchFamily="34" charset="0"/>
              </a:rPr>
              <a:t> - NPD</a:t>
            </a:r>
          </a:p>
        </p:txBody>
      </p:sp>
      <p:sp>
        <p:nvSpPr>
          <p:cNvPr id="474115" name="Rectangle 3"/>
          <p:cNvSpPr>
            <a:spLocks noGrp="1" noChangeArrowheads="1"/>
          </p:cNvSpPr>
          <p:nvPr>
            <p:ph type="body" idx="1"/>
          </p:nvPr>
        </p:nvSpPr>
        <p:spPr>
          <a:xfrm>
            <a:off x="457200" y="1052513"/>
            <a:ext cx="8218488" cy="5400675"/>
          </a:xfrm>
        </p:spPr>
        <p:txBody>
          <a:bodyPr/>
          <a:lstStyle/>
          <a:p>
            <a:pPr marL="609600" indent="-609600" eaLnBrk="1" hangingPunct="1">
              <a:lnSpc>
                <a:spcPct val="80000"/>
              </a:lnSpc>
              <a:defRPr/>
            </a:pPr>
            <a:r>
              <a:rPr lang="en-US" sz="1800" dirty="0" smtClean="0">
                <a:latin typeface="Arial" pitchFamily="34" charset="0"/>
                <a:cs typeface="Arial" pitchFamily="34" charset="0"/>
              </a:rPr>
              <a:t>AJAMIAN G.M, KOEN P.J., Technology Stage-Gate: A structured Process for Managing High-Risk New Technology Projects, in </a:t>
            </a:r>
            <a:r>
              <a:rPr lang="en-US" sz="1800" dirty="0" err="1" smtClean="0">
                <a:latin typeface="Arial" pitchFamily="34" charset="0"/>
                <a:cs typeface="Arial" pitchFamily="34" charset="0"/>
              </a:rPr>
              <a:t>P.Belliveau</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A.Griffin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S.Sommermeyer</a:t>
            </a:r>
            <a:r>
              <a:rPr lang="en-US" sz="1800" dirty="0" smtClean="0">
                <a:latin typeface="Arial" pitchFamily="34" charset="0"/>
                <a:cs typeface="Arial" pitchFamily="34" charset="0"/>
              </a:rPr>
              <a:t>, eds., </a:t>
            </a:r>
            <a:r>
              <a:rPr lang="en-US" sz="1800" i="1" dirty="0" smtClean="0">
                <a:latin typeface="Arial" pitchFamily="34" charset="0"/>
                <a:cs typeface="Arial" pitchFamily="34" charset="0"/>
              </a:rPr>
              <a:t>The PDMA </a:t>
            </a:r>
            <a:r>
              <a:rPr lang="en-US" sz="1800" i="1" dirty="0" err="1" smtClean="0">
                <a:latin typeface="Arial" pitchFamily="34" charset="0"/>
                <a:cs typeface="Arial" pitchFamily="34" charset="0"/>
              </a:rPr>
              <a:t>ToolBook</a:t>
            </a:r>
            <a:r>
              <a:rPr lang="en-US" sz="1800" i="1" dirty="0" smtClean="0">
                <a:latin typeface="Arial" pitchFamily="34" charset="0"/>
                <a:cs typeface="Arial" pitchFamily="34" charset="0"/>
              </a:rPr>
              <a:t> 1 for New Product Development</a:t>
            </a:r>
            <a:r>
              <a:rPr lang="en-US" sz="1800" dirty="0" smtClean="0">
                <a:latin typeface="Arial" pitchFamily="34" charset="0"/>
                <a:cs typeface="Arial" pitchFamily="34" charset="0"/>
              </a:rPr>
              <a:t>, John Wiley et Sons, New York, 2002, pp. 267-295,</a:t>
            </a:r>
          </a:p>
          <a:p>
            <a:pPr marL="609600" indent="-609600" eaLnBrk="1" hangingPunct="1">
              <a:lnSpc>
                <a:spcPct val="80000"/>
              </a:lnSpc>
              <a:defRPr/>
            </a:pPr>
            <a:r>
              <a:rPr lang="en-US" sz="1800" dirty="0" smtClean="0">
                <a:latin typeface="Arial" pitchFamily="34" charset="0"/>
                <a:cs typeface="Arial" pitchFamily="34" charset="0"/>
              </a:rPr>
              <a:t>COOPER R.G., </a:t>
            </a:r>
            <a:r>
              <a:rPr lang="en-US" sz="1800" i="1" dirty="0" smtClean="0">
                <a:latin typeface="Arial" pitchFamily="34" charset="0"/>
                <a:cs typeface="Arial" pitchFamily="34" charset="0"/>
              </a:rPr>
              <a:t>Product Leadership</a:t>
            </a:r>
            <a:r>
              <a:rPr lang="en-US" sz="1800" dirty="0" smtClean="0">
                <a:latin typeface="Arial" pitchFamily="34" charset="0"/>
                <a:cs typeface="Arial" pitchFamily="34" charset="0"/>
              </a:rPr>
              <a:t>, Basic Books, 2005</a:t>
            </a:r>
          </a:p>
          <a:p>
            <a:pPr marL="609600" indent="-609600" eaLnBrk="1" hangingPunct="1">
              <a:lnSpc>
                <a:spcPct val="80000"/>
              </a:lnSpc>
              <a:defRPr/>
            </a:pPr>
            <a:r>
              <a:rPr lang="en-US" sz="2000" dirty="0" smtClean="0">
                <a:latin typeface="Arial" pitchFamily="34" charset="0"/>
                <a:cs typeface="Arial" pitchFamily="34" charset="0"/>
              </a:rPr>
              <a:t>KOEN P.J. et al., Fuzzy Front End: Effective Methods, Tools  and Techniques, in </a:t>
            </a:r>
            <a:r>
              <a:rPr lang="en-US" sz="2000" dirty="0" err="1" smtClean="0">
                <a:latin typeface="Arial" pitchFamily="34" charset="0"/>
                <a:cs typeface="Arial" pitchFamily="34" charset="0"/>
              </a:rPr>
              <a:t>P.Belliveau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A.Griffin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S.Sommermeyer</a:t>
            </a:r>
            <a:r>
              <a:rPr lang="en-US" sz="2000" dirty="0" smtClean="0">
                <a:latin typeface="Arial" pitchFamily="34" charset="0"/>
                <a:cs typeface="Arial" pitchFamily="34" charset="0"/>
              </a:rPr>
              <a:t>, eds., </a:t>
            </a:r>
            <a:r>
              <a:rPr lang="en-US" sz="2000" i="1" dirty="0" smtClean="0">
                <a:latin typeface="Arial" pitchFamily="34" charset="0"/>
                <a:cs typeface="Arial" pitchFamily="34" charset="0"/>
              </a:rPr>
              <a:t>The PDMA </a:t>
            </a:r>
            <a:r>
              <a:rPr lang="en-US" sz="2000" i="1" dirty="0" err="1" smtClean="0">
                <a:latin typeface="Arial" pitchFamily="34" charset="0"/>
                <a:cs typeface="Arial" pitchFamily="34" charset="0"/>
              </a:rPr>
              <a:t>ToolBook</a:t>
            </a:r>
            <a:r>
              <a:rPr lang="en-US" sz="2000" i="1" dirty="0" smtClean="0">
                <a:latin typeface="Arial" pitchFamily="34" charset="0"/>
                <a:cs typeface="Arial" pitchFamily="34" charset="0"/>
              </a:rPr>
              <a:t> 1 for New Product Development</a:t>
            </a:r>
            <a:r>
              <a:rPr lang="en-US" sz="2000" dirty="0" smtClean="0">
                <a:latin typeface="Arial" pitchFamily="34" charset="0"/>
                <a:cs typeface="Arial" pitchFamily="34" charset="0"/>
              </a:rPr>
              <a:t>, John Wiley et Sons, New York, 2002, pp. 5-35</a:t>
            </a:r>
          </a:p>
          <a:p>
            <a:pPr marL="609600" indent="-609600" eaLnBrk="1" hangingPunct="1">
              <a:lnSpc>
                <a:spcPct val="80000"/>
              </a:lnSpc>
              <a:defRPr/>
            </a:pPr>
            <a:r>
              <a:rPr lang="en-US" sz="2000" dirty="0" smtClean="0">
                <a:latin typeface="Arial" pitchFamily="34" charset="0"/>
                <a:cs typeface="Arial" pitchFamily="34" charset="0"/>
              </a:rPr>
              <a:t>Vacek J. „Innovation Management in Design Process”, </a:t>
            </a:r>
            <a:r>
              <a:rPr lang="en-US" sz="2000" i="1" dirty="0" smtClean="0">
                <a:latin typeface="Arial" pitchFamily="34" charset="0"/>
                <a:cs typeface="Arial" pitchFamily="34" charset="0"/>
              </a:rPr>
              <a:t>Proceedings MOPP 2005</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Universit</a:t>
            </a:r>
            <a:r>
              <a:rPr lang="cs-CZ" sz="2000" dirty="0" smtClean="0">
                <a:latin typeface="Arial" pitchFamily="34" charset="0"/>
                <a:cs typeface="Arial" pitchFamily="34" charset="0"/>
              </a:rPr>
              <a:t>y </a:t>
            </a:r>
            <a:r>
              <a:rPr lang="cs-CZ" sz="2000" dirty="0" err="1" smtClean="0">
                <a:latin typeface="Arial" pitchFamily="34" charset="0"/>
                <a:cs typeface="Arial" pitchFamily="34" charset="0"/>
              </a:rPr>
              <a:t>of</a:t>
            </a:r>
            <a:r>
              <a:rPr lang="cs-CZ" sz="2000" dirty="0" smtClean="0">
                <a:latin typeface="Arial" pitchFamily="34" charset="0"/>
                <a:cs typeface="Arial" pitchFamily="34" charset="0"/>
              </a:rPr>
              <a:t> </a:t>
            </a:r>
            <a:r>
              <a:rPr lang="cs-CZ" sz="2000" dirty="0" err="1" smtClean="0">
                <a:latin typeface="Arial" pitchFamily="34" charset="0"/>
                <a:cs typeface="Arial" pitchFamily="34" charset="0"/>
              </a:rPr>
              <a:t>West</a:t>
            </a:r>
            <a:r>
              <a:rPr lang="cs-CZ" sz="2000" dirty="0" smtClean="0">
                <a:latin typeface="Arial" pitchFamily="34" charset="0"/>
                <a:cs typeface="Arial" pitchFamily="34" charset="0"/>
              </a:rPr>
              <a:t> Bohemia, 2005, </a:t>
            </a:r>
            <a:r>
              <a:rPr lang="en-US" sz="2000" dirty="0" smtClean="0">
                <a:latin typeface="Arial" pitchFamily="34" charset="0"/>
                <a:cs typeface="Arial" pitchFamily="34" charset="0"/>
              </a:rPr>
              <a:t>pp. 286-293,</a:t>
            </a:r>
          </a:p>
          <a:p>
            <a:pPr marL="609600" indent="-609600" eaLnBrk="1" hangingPunct="1">
              <a:lnSpc>
                <a:spcPct val="80000"/>
              </a:lnSpc>
              <a:defRPr/>
            </a:pPr>
            <a:r>
              <a:rPr lang="en-US" sz="2000" dirty="0" err="1" smtClean="0">
                <a:latin typeface="Arial" pitchFamily="34" charset="0"/>
                <a:cs typeface="Arial" pitchFamily="34" charset="0"/>
              </a:rPr>
              <a:t>Verworn</a:t>
            </a:r>
            <a:r>
              <a:rPr lang="en-US" sz="2000" dirty="0" smtClean="0">
                <a:latin typeface="Arial" pitchFamily="34" charset="0"/>
                <a:cs typeface="Arial" pitchFamily="34" charset="0"/>
              </a:rPr>
              <a:t> B., </a:t>
            </a:r>
            <a:r>
              <a:rPr lang="en-US" sz="2000" dirty="0" err="1" smtClean="0">
                <a:latin typeface="Arial" pitchFamily="34" charset="0"/>
                <a:cs typeface="Arial" pitchFamily="34" charset="0"/>
              </a:rPr>
              <a:t>Herstatt</a:t>
            </a:r>
            <a:r>
              <a:rPr lang="en-US" sz="2000" dirty="0" smtClean="0">
                <a:latin typeface="Arial" pitchFamily="34" charset="0"/>
                <a:cs typeface="Arial" pitchFamily="34" charset="0"/>
              </a:rPr>
              <a:t> C., “The innovation process: an introduction to process models”, </a:t>
            </a:r>
            <a:r>
              <a:rPr lang="en-US" sz="2000" i="1" dirty="0" smtClean="0">
                <a:latin typeface="Arial" pitchFamily="34" charset="0"/>
                <a:cs typeface="Arial" pitchFamily="34" charset="0"/>
              </a:rPr>
              <a:t>Working Paper No. 12,</a:t>
            </a:r>
            <a:r>
              <a:rPr lang="en-US" sz="2000" dirty="0" smtClean="0">
                <a:latin typeface="Arial" pitchFamily="34" charset="0"/>
                <a:cs typeface="Arial" pitchFamily="34" charset="0"/>
              </a:rPr>
              <a:t> Technical University of Hamburg, 2002</a:t>
            </a:r>
          </a:p>
        </p:txBody>
      </p:sp>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2"/>
          </p:nvPr>
        </p:nvSpPr>
        <p:spPr/>
        <p:txBody>
          <a:bodyPr/>
          <a:lstStyle/>
          <a:p>
            <a:pPr>
              <a:defRPr/>
            </a:pPr>
            <a:fld id="{7B1A0A5C-AE28-4582-8FD1-92E6B925B145}" type="slidenum">
              <a:rPr lang="cs-CZ" smtClean="0"/>
              <a:pPr>
                <a:defRPr/>
              </a:pPr>
              <a:t>113</a:t>
            </a:fld>
            <a:endParaRPr lang="cs-CZ"/>
          </a:p>
        </p:txBody>
      </p:sp>
      <p:sp>
        <p:nvSpPr>
          <p:cNvPr id="6" name="Zástupný symbol pro zápatí 5"/>
          <p:cNvSpPr>
            <a:spLocks noGrp="1"/>
          </p:cNvSpPr>
          <p:nvPr>
            <p:ph type="ftr" sz="quarter" idx="11"/>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
        <p:nvSpPr>
          <p:cNvPr id="6" name="Zástupný symbol pro číslo snímku 5"/>
          <p:cNvSpPr>
            <a:spLocks noGrp="1"/>
          </p:cNvSpPr>
          <p:nvPr>
            <p:ph type="sldNum" sz="quarter" idx="12"/>
          </p:nvPr>
        </p:nvSpPr>
        <p:spPr/>
        <p:txBody>
          <a:bodyPr/>
          <a:lstStyle/>
          <a:p>
            <a:pPr>
              <a:defRPr/>
            </a:pPr>
            <a:fld id="{D8D3333C-A35A-413B-8ED6-3BED44EADD00}" type="slidenum">
              <a:rPr lang="cs-CZ"/>
              <a:pPr>
                <a:defRPr/>
              </a:pPr>
              <a:t>114</a:t>
            </a:fld>
            <a:endParaRPr lang="cs-CZ"/>
          </a:p>
        </p:txBody>
      </p:sp>
      <p:sp>
        <p:nvSpPr>
          <p:cNvPr id="532482" name="Rectangle 2"/>
          <p:cNvSpPr>
            <a:spLocks noGrp="1" noChangeArrowheads="1"/>
          </p:cNvSpPr>
          <p:nvPr>
            <p:ph type="title"/>
          </p:nvPr>
        </p:nvSpPr>
        <p:spPr/>
        <p:txBody>
          <a:bodyPr/>
          <a:lstStyle/>
          <a:p>
            <a:pPr eaLnBrk="1" hangingPunct="1">
              <a:defRPr/>
            </a:pPr>
            <a:r>
              <a:rPr lang="en-US" b="1" smtClean="0"/>
              <a:t>LITERATURA</a:t>
            </a:r>
            <a:r>
              <a:rPr lang="cs-CZ" b="1" smtClean="0"/>
              <a:t> - </a:t>
            </a:r>
            <a:r>
              <a:rPr lang="cs-CZ" smtClean="0"/>
              <a:t>Hodnocení</a:t>
            </a:r>
          </a:p>
        </p:txBody>
      </p:sp>
      <p:sp>
        <p:nvSpPr>
          <p:cNvPr id="532483" name="Rectangle 3"/>
          <p:cNvSpPr>
            <a:spLocks noGrp="1" noChangeArrowheads="1"/>
          </p:cNvSpPr>
          <p:nvPr>
            <p:ph type="body" idx="1"/>
          </p:nvPr>
        </p:nvSpPr>
        <p:spPr/>
        <p:txBody>
          <a:bodyPr/>
          <a:lstStyle/>
          <a:p>
            <a:pPr eaLnBrk="1" hangingPunct="1">
              <a:lnSpc>
                <a:spcPct val="80000"/>
              </a:lnSpc>
              <a:defRPr/>
            </a:pPr>
            <a:r>
              <a:rPr lang="nl-NL" sz="2000" i="1" smtClean="0">
                <a:latin typeface="Arial" pitchFamily="34" charset="0"/>
                <a:hlinkClick r:id="rId3"/>
              </a:rPr>
              <a:t>http://www.tigerscientific.com</a:t>
            </a:r>
            <a:r>
              <a:rPr lang="cs-CZ" sz="2000" smtClean="0">
                <a:latin typeface="Arial" pitchFamily="34" charset="0"/>
              </a:rPr>
              <a:t> – články prof. Boera</a:t>
            </a:r>
            <a:endParaRPr lang="en-US" sz="2000" smtClean="0">
              <a:latin typeface="Arial" pitchFamily="34" charset="0"/>
            </a:endParaRPr>
          </a:p>
          <a:p>
            <a:pPr eaLnBrk="1" hangingPunct="1">
              <a:lnSpc>
                <a:spcPct val="80000"/>
              </a:lnSpc>
              <a:defRPr/>
            </a:pPr>
            <a:r>
              <a:rPr lang="en-US" sz="2000" smtClean="0">
                <a:latin typeface="Arial" pitchFamily="34" charset="0"/>
              </a:rPr>
              <a:t>COOPER R.G., EDGET S.J., KLEINSCHMIDT E.J. </a:t>
            </a:r>
            <a:r>
              <a:rPr lang="en-US" sz="2000" i="1" smtClean="0">
                <a:latin typeface="Arial" pitchFamily="34" charset="0"/>
              </a:rPr>
              <a:t>Portfolio Management for New Products</a:t>
            </a:r>
            <a:r>
              <a:rPr lang="en-US" sz="2000" smtClean="0">
                <a:latin typeface="Arial" pitchFamily="34" charset="0"/>
              </a:rPr>
              <a:t>, Basic Books, 2001, ISBN 0-7382-0514-1 </a:t>
            </a:r>
          </a:p>
          <a:p>
            <a:pPr eaLnBrk="1" hangingPunct="1">
              <a:lnSpc>
                <a:spcPct val="80000"/>
              </a:lnSpc>
              <a:defRPr/>
            </a:pPr>
            <a:r>
              <a:rPr lang="en-US" sz="2000" smtClean="0">
                <a:latin typeface="Arial" pitchFamily="34" charset="0"/>
              </a:rPr>
              <a:t>COOPER R.G. </a:t>
            </a:r>
            <a:r>
              <a:rPr lang="en-US" sz="2000" i="1" smtClean="0">
                <a:latin typeface="Arial" pitchFamily="34" charset="0"/>
              </a:rPr>
              <a:t>Product Leadership</a:t>
            </a:r>
            <a:r>
              <a:rPr lang="en-US" sz="2000" smtClean="0">
                <a:latin typeface="Arial" pitchFamily="34" charset="0"/>
              </a:rPr>
              <a:t>, Basic Books, 2005, ISBN 0-465-01433-X </a:t>
            </a:r>
          </a:p>
          <a:p>
            <a:pPr eaLnBrk="1" hangingPunct="1">
              <a:lnSpc>
                <a:spcPct val="80000"/>
              </a:lnSpc>
              <a:defRPr/>
            </a:pPr>
            <a:r>
              <a:rPr lang="en-US" sz="2000" smtClean="0">
                <a:latin typeface="Arial" pitchFamily="34" charset="0"/>
              </a:rPr>
              <a:t>HOWELL S. et al. </a:t>
            </a:r>
            <a:r>
              <a:rPr lang="en-US" sz="2000" i="1" smtClean="0">
                <a:latin typeface="Arial" pitchFamily="34" charset="0"/>
              </a:rPr>
              <a:t>Real Options</a:t>
            </a:r>
            <a:r>
              <a:rPr lang="en-US" sz="2000" smtClean="0">
                <a:latin typeface="Arial" pitchFamily="34" charset="0"/>
              </a:rPr>
              <a:t>, Pearson Education Limited, 2001, ISBN 0-273-65302-4</a:t>
            </a:r>
            <a:endParaRPr lang="cs-CZ" sz="2000" smtClean="0">
              <a:latin typeface="Arial" pitchFamily="34" charset="0"/>
            </a:endParaRPr>
          </a:p>
          <a:p>
            <a:pPr eaLnBrk="1" hangingPunct="1">
              <a:lnSpc>
                <a:spcPct val="80000"/>
              </a:lnSpc>
              <a:defRPr/>
            </a:pPr>
            <a:r>
              <a:rPr lang="cs-CZ" sz="2000" smtClean="0">
                <a:latin typeface="Arial" pitchFamily="34" charset="0"/>
              </a:rPr>
              <a:t>VACEK J. Strukturování inovačních procesů, kap. 4.1. v: DVOŘÁK J. a kol.: </a:t>
            </a:r>
            <a:r>
              <a:rPr lang="cs-CZ" sz="2000" i="1" smtClean="0">
                <a:latin typeface="Arial" pitchFamily="34" charset="0"/>
              </a:rPr>
              <a:t>Management inovací</a:t>
            </a:r>
            <a:r>
              <a:rPr lang="cs-CZ" sz="2000" smtClean="0">
                <a:latin typeface="Arial" pitchFamily="34" charset="0"/>
              </a:rPr>
              <a:t>, Vysoká škola manažerské informatiky a ekonomiky, Praha, 2006, ISBN 80-86847-18-7, pp. 91 - 117 </a:t>
            </a:r>
          </a:p>
          <a:p>
            <a:pPr eaLnBrk="1" hangingPunct="1">
              <a:lnSpc>
                <a:spcPct val="80000"/>
              </a:lnSpc>
              <a:defRPr/>
            </a:pPr>
            <a:r>
              <a:rPr lang="cs-CZ" sz="2000" smtClean="0">
                <a:latin typeface="Arial" pitchFamily="34" charset="0"/>
              </a:rPr>
              <a:t>FOTR J., SOUČEK I., kap. 6 v: </a:t>
            </a:r>
            <a:r>
              <a:rPr lang="cs-CZ" sz="2000" i="1" smtClean="0">
                <a:latin typeface="Arial" pitchFamily="34" charset="0"/>
              </a:rPr>
              <a:t>Podnikatelský záměr a investiční rozhodování, </a:t>
            </a:r>
            <a:r>
              <a:rPr lang="cs-CZ" sz="2000" smtClean="0">
                <a:latin typeface="Arial" pitchFamily="34" charset="0"/>
              </a:rPr>
              <a:t>Grada, 2005, ISBN 80-247-0939-2</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ctrTitle"/>
          </p:nvPr>
        </p:nvSpPr>
        <p:spPr>
          <a:xfrm>
            <a:off x="683568" y="1988840"/>
            <a:ext cx="7772400" cy="1920875"/>
          </a:xfrm>
        </p:spPr>
        <p:txBody>
          <a:bodyPr/>
          <a:lstStyle/>
          <a:p>
            <a:pPr eaLnBrk="1" hangingPunct="1">
              <a:defRPr/>
            </a:pPr>
            <a:r>
              <a:rPr lang="cs-CZ" sz="5400" dirty="0" smtClean="0">
                <a:latin typeface="Arial" pitchFamily="34" charset="0"/>
                <a:cs typeface="Arial" pitchFamily="34" charset="0"/>
              </a:rPr>
              <a:t>Management portfolia </a:t>
            </a:r>
            <a:br>
              <a:rPr lang="cs-CZ" sz="5400" dirty="0" smtClean="0">
                <a:latin typeface="Arial" pitchFamily="34" charset="0"/>
                <a:cs typeface="Arial" pitchFamily="34" charset="0"/>
              </a:rPr>
            </a:br>
            <a:r>
              <a:rPr lang="cs-CZ" sz="5400" dirty="0" smtClean="0">
                <a:latin typeface="Arial" pitchFamily="34" charset="0"/>
                <a:cs typeface="Arial" pitchFamily="34" charset="0"/>
              </a:rPr>
              <a:t>inovačních projektů</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latin typeface="Arial" pitchFamily="34" charset="0"/>
                <a:cs typeface="Arial" pitchFamily="34" charset="0"/>
              </a:rPr>
              <a:t>Inovace – proč a jak?</a:t>
            </a:r>
            <a:endParaRPr lang="cs-CZ" dirty="0">
              <a:latin typeface="Arial" pitchFamily="34" charset="0"/>
              <a:cs typeface="Arial" pitchFamily="34" charset="0"/>
            </a:endParaRPr>
          </a:p>
        </p:txBody>
      </p:sp>
      <p:sp>
        <p:nvSpPr>
          <p:cNvPr id="3" name="Zástupný symbol pro obsah 2"/>
          <p:cNvSpPr>
            <a:spLocks noGrp="1"/>
          </p:cNvSpPr>
          <p:nvPr>
            <p:ph idx="1"/>
          </p:nvPr>
        </p:nvSpPr>
        <p:spPr/>
        <p:txBody>
          <a:bodyPr/>
          <a:lstStyle/>
          <a:p>
            <a:pPr eaLnBrk="1" hangingPunct="1">
              <a:defRPr/>
            </a:pPr>
            <a:r>
              <a:rPr lang="cs-CZ" sz="2800" dirty="0" smtClean="0">
                <a:latin typeface="Arial" pitchFamily="34" charset="0"/>
                <a:cs typeface="Arial" pitchFamily="34" charset="0"/>
              </a:rPr>
              <a:t>Podnik nemůže být úspěšný a konkurenceschopný bez neustálých inovací.</a:t>
            </a:r>
          </a:p>
          <a:p>
            <a:pPr eaLnBrk="1" hangingPunct="1">
              <a:defRPr/>
            </a:pPr>
            <a:r>
              <a:rPr lang="cs-CZ" sz="2800" dirty="0" smtClean="0">
                <a:latin typeface="Arial" pitchFamily="34" charset="0"/>
                <a:cs typeface="Arial" pitchFamily="34" charset="0"/>
              </a:rPr>
              <a:t>Snižování nákladů a zeštíhlování má často jen krátkodobý efekt</a:t>
            </a:r>
          </a:p>
          <a:p>
            <a:pPr eaLnBrk="1" hangingPunct="1">
              <a:defRPr/>
            </a:pPr>
            <a:r>
              <a:rPr lang="cs-CZ" sz="2800" dirty="0" smtClean="0">
                <a:latin typeface="Arial" pitchFamily="34" charset="0"/>
                <a:cs typeface="Arial" pitchFamily="34" charset="0"/>
              </a:rPr>
              <a:t>Pouhým šetřením nikdo (ani podnik, ale dokonce ani jednotlivec) nezbohatne</a:t>
            </a:r>
          </a:p>
          <a:p>
            <a:pPr eaLnBrk="1" hangingPunct="1">
              <a:defRPr/>
            </a:pPr>
            <a:r>
              <a:rPr lang="cs-CZ" sz="2800" dirty="0" smtClean="0">
                <a:latin typeface="Arial" pitchFamily="34" charset="0"/>
                <a:cs typeface="Arial" pitchFamily="34" charset="0"/>
              </a:rPr>
              <a:t>Každý inovační projekt vyžaduje vynaložení nákladů a nese s sebou jistá rizika</a:t>
            </a:r>
          </a:p>
          <a:p>
            <a:pPr eaLnBrk="1" hangingPunct="1">
              <a:defRPr/>
            </a:pPr>
            <a:r>
              <a:rPr lang="cs-CZ" sz="2800" dirty="0" smtClean="0">
                <a:latin typeface="Arial" pitchFamily="34" charset="0"/>
                <a:cs typeface="Arial" pitchFamily="34" charset="0"/>
              </a:rPr>
              <a:t>S vysokým potenciálním ziskem bývá spojeno i vyšší riziko neúspěchu.</a:t>
            </a:r>
          </a:p>
          <a:p>
            <a:pPr eaLnBrk="1" hangingPunct="1">
              <a:defRPr/>
            </a:pPr>
            <a:endParaRPr lang="cs-CZ" dirty="0"/>
          </a:p>
        </p:txBody>
      </p:sp>
      <p:sp>
        <p:nvSpPr>
          <p:cNvPr id="4100" name="Zástupný symbol pro datum 3"/>
          <p:cNvSpPr>
            <a:spLocks noGrp="1"/>
          </p:cNvSpPr>
          <p:nvPr>
            <p:ph type="dt" sz="quarter" idx="10"/>
          </p:nvPr>
        </p:nvSpPr>
        <p:spPr/>
        <p:txBody>
          <a:bodyPr/>
          <a:lstStyle/>
          <a:p>
            <a:pPr>
              <a:defRPr/>
            </a:pPr>
            <a:r>
              <a:rPr lang="cs-CZ" smtClean="0"/>
              <a:t>19.-20.10.2010</a:t>
            </a:r>
            <a:endParaRPr lang="cs-CZ"/>
          </a:p>
        </p:txBody>
      </p:sp>
      <p:sp>
        <p:nvSpPr>
          <p:cNvPr id="4101" name="Zástupný symbol pro číslo snímku 4"/>
          <p:cNvSpPr>
            <a:spLocks noGrp="1"/>
          </p:cNvSpPr>
          <p:nvPr>
            <p:ph type="sldNum" sz="quarter" idx="12"/>
          </p:nvPr>
        </p:nvSpPr>
        <p:spPr>
          <a:xfrm>
            <a:off x="3124200" y="6248400"/>
            <a:ext cx="2895600" cy="457200"/>
          </a:xfrm>
        </p:spPr>
        <p:txBody>
          <a:bodyPr/>
          <a:lstStyle/>
          <a:p>
            <a:pPr algn="ctr">
              <a:defRPr/>
            </a:pPr>
            <a:fld id="{FC32462B-BDA5-4FA2-BDC4-8A32E3C1CCFA}" type="slidenum">
              <a:rPr lang="cs-CZ" smtClean="0"/>
              <a:pPr algn="ctr">
                <a:defRPr/>
              </a:pPr>
              <a:t>116</a:t>
            </a:fld>
            <a:endParaRPr lang="cs-CZ" smtClean="0"/>
          </a:p>
        </p:txBody>
      </p:sp>
      <p:sp>
        <p:nvSpPr>
          <p:cNvPr id="4102"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endParaRPr lang="cs-CZ"/>
          </a:p>
        </p:txBody>
      </p:sp>
      <p:sp>
        <p:nvSpPr>
          <p:cNvPr id="3" name="Zástupný symbol pro obsah 2"/>
          <p:cNvSpPr>
            <a:spLocks noGrp="1"/>
          </p:cNvSpPr>
          <p:nvPr>
            <p:ph idx="1"/>
          </p:nvPr>
        </p:nvSpPr>
        <p:spPr/>
        <p:txBody>
          <a:bodyPr/>
          <a:lstStyle/>
          <a:p>
            <a:pPr eaLnBrk="1" hangingPunct="1">
              <a:defRPr/>
            </a:pPr>
            <a:r>
              <a:rPr lang="cs-CZ" dirty="0" smtClean="0">
                <a:latin typeface="Arial" pitchFamily="34" charset="0"/>
                <a:cs typeface="Arial" pitchFamily="34" charset="0"/>
              </a:rPr>
              <a:t>Vybrat z mnoha možností ty, které dávají největší naději na úspěch</a:t>
            </a:r>
          </a:p>
          <a:p>
            <a:pPr eaLnBrk="1" hangingPunct="1">
              <a:defRPr/>
            </a:pPr>
            <a:r>
              <a:rPr lang="cs-CZ" dirty="0" smtClean="0">
                <a:latin typeface="Arial" pitchFamily="34" charset="0"/>
                <a:cs typeface="Arial" pitchFamily="34" charset="0"/>
              </a:rPr>
              <a:t>Dnešní inovační projekty rozhodují o budoucím profilu podniku, jeho zákaznících a podílu na trhu. </a:t>
            </a:r>
          </a:p>
          <a:p>
            <a:pPr eaLnBrk="1" hangingPunct="1">
              <a:defRPr/>
            </a:pPr>
            <a:r>
              <a:rPr lang="cs-CZ" dirty="0" smtClean="0">
                <a:latin typeface="Arial" pitchFamily="34" charset="0"/>
                <a:cs typeface="Arial" pitchFamily="34" charset="0"/>
              </a:rPr>
              <a:t>Cíl: vytvořit takové portfolio inovačních projektů, které vychází z podnikové strategie a optimalizuje výkonnost podniku. </a:t>
            </a:r>
            <a:endParaRPr lang="cs-CZ" dirty="0">
              <a:latin typeface="Arial" pitchFamily="34" charset="0"/>
              <a:cs typeface="Arial" pitchFamily="34" charset="0"/>
            </a:endParaRPr>
          </a:p>
        </p:txBody>
      </p:sp>
      <p:sp>
        <p:nvSpPr>
          <p:cNvPr id="5124" name="Zástupný symbol pro datum 3"/>
          <p:cNvSpPr>
            <a:spLocks noGrp="1"/>
          </p:cNvSpPr>
          <p:nvPr>
            <p:ph type="dt" sz="quarter" idx="10"/>
          </p:nvPr>
        </p:nvSpPr>
        <p:spPr/>
        <p:txBody>
          <a:bodyPr/>
          <a:lstStyle/>
          <a:p>
            <a:pPr>
              <a:defRPr/>
            </a:pPr>
            <a:r>
              <a:rPr lang="cs-CZ" smtClean="0"/>
              <a:t>19.-20.10.2010</a:t>
            </a:r>
            <a:endParaRPr lang="cs-CZ"/>
          </a:p>
        </p:txBody>
      </p:sp>
      <p:sp>
        <p:nvSpPr>
          <p:cNvPr id="5125" name="Zástupný symbol pro číslo snímku 4"/>
          <p:cNvSpPr>
            <a:spLocks noGrp="1"/>
          </p:cNvSpPr>
          <p:nvPr>
            <p:ph type="sldNum" sz="quarter" idx="12"/>
          </p:nvPr>
        </p:nvSpPr>
        <p:spPr>
          <a:xfrm>
            <a:off x="3124200" y="6248400"/>
            <a:ext cx="2895600" cy="457200"/>
          </a:xfrm>
        </p:spPr>
        <p:txBody>
          <a:bodyPr/>
          <a:lstStyle/>
          <a:p>
            <a:pPr algn="ctr">
              <a:defRPr/>
            </a:pPr>
            <a:fld id="{75849C2D-E649-4DB9-8E36-5C852B21ED99}" type="slidenum">
              <a:rPr lang="cs-CZ" smtClean="0"/>
              <a:pPr algn="ctr">
                <a:defRPr/>
              </a:pPr>
              <a:t>117</a:t>
            </a:fld>
            <a:endParaRPr lang="cs-CZ" smtClean="0"/>
          </a:p>
        </p:txBody>
      </p:sp>
      <p:sp>
        <p:nvSpPr>
          <p:cNvPr id="5126"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latin typeface="Arial" pitchFamily="34" charset="0"/>
                <a:cs typeface="Arial" pitchFamily="34" charset="0"/>
              </a:rPr>
              <a:t>Management portfolia</a:t>
            </a:r>
            <a:endParaRPr lang="cs-CZ" dirty="0">
              <a:latin typeface="Arial" pitchFamily="34" charset="0"/>
              <a:cs typeface="Arial" pitchFamily="34" charset="0"/>
            </a:endParaRPr>
          </a:p>
        </p:txBody>
      </p:sp>
      <p:sp>
        <p:nvSpPr>
          <p:cNvPr id="3" name="Zástupný symbol pro obsah 2"/>
          <p:cNvSpPr>
            <a:spLocks noGrp="1"/>
          </p:cNvSpPr>
          <p:nvPr>
            <p:ph idx="1"/>
          </p:nvPr>
        </p:nvSpPr>
        <p:spPr/>
        <p:txBody>
          <a:bodyPr/>
          <a:lstStyle/>
          <a:p>
            <a:pPr eaLnBrk="1" hangingPunct="1">
              <a:defRPr/>
            </a:pPr>
            <a:r>
              <a:rPr lang="cs-CZ" sz="2400" dirty="0" smtClean="0">
                <a:latin typeface="Arial" pitchFamily="34" charset="0"/>
                <a:cs typeface="Arial" pitchFamily="34" charset="0"/>
              </a:rPr>
              <a:t>Management portfolia je dynamickým rozhodovacím procesem, v jehož rámci se vyhodnocují, vybírají a </a:t>
            </a:r>
            <a:r>
              <a:rPr lang="cs-CZ" sz="2400" dirty="0" err="1" smtClean="0">
                <a:latin typeface="Arial" pitchFamily="34" charset="0"/>
                <a:cs typeface="Arial" pitchFamily="34" charset="0"/>
              </a:rPr>
              <a:t>prioritizují</a:t>
            </a:r>
            <a:r>
              <a:rPr lang="cs-CZ" sz="2400" dirty="0" smtClean="0">
                <a:latin typeface="Arial" pitchFamily="34" charset="0"/>
                <a:cs typeface="Arial" pitchFamily="34" charset="0"/>
              </a:rPr>
              <a:t> nové projekty</a:t>
            </a:r>
          </a:p>
          <a:p>
            <a:pPr eaLnBrk="1" hangingPunct="1">
              <a:defRPr/>
            </a:pPr>
            <a:r>
              <a:rPr lang="cs-CZ" sz="2400" dirty="0" smtClean="0">
                <a:latin typeface="Arial" pitchFamily="34" charset="0"/>
                <a:cs typeface="Arial" pitchFamily="34" charset="0"/>
              </a:rPr>
              <a:t>Projekty mohou být v tomto procesu urychleny nebo naopak pozastaveny či úplně zastaveny, může být změněna jejich priorita a může se změnit alokace zdrojů</a:t>
            </a:r>
          </a:p>
          <a:p>
            <a:pPr eaLnBrk="1" hangingPunct="1">
              <a:defRPr/>
            </a:pPr>
            <a:r>
              <a:rPr lang="cs-CZ" sz="2400" dirty="0" smtClean="0">
                <a:latin typeface="Arial" pitchFamily="34" charset="0"/>
                <a:cs typeface="Arial" pitchFamily="34" charset="0"/>
              </a:rPr>
              <a:t>Management portfolia: dělat správné věci</a:t>
            </a:r>
          </a:p>
          <a:p>
            <a:pPr lvl="1" eaLnBrk="1" hangingPunct="1">
              <a:defRPr/>
            </a:pPr>
            <a:r>
              <a:rPr lang="cs-CZ" sz="2000" dirty="0" err="1" smtClean="0">
                <a:latin typeface="Arial" pitchFamily="34" charset="0"/>
                <a:cs typeface="Arial" pitchFamily="34" charset="0"/>
              </a:rPr>
              <a:t>effective</a:t>
            </a:r>
            <a:r>
              <a:rPr lang="cs-CZ" sz="2000" dirty="0" smtClean="0">
                <a:latin typeface="Arial" pitchFamily="34" charset="0"/>
                <a:cs typeface="Arial" pitchFamily="34" charset="0"/>
              </a:rPr>
              <a:t>,  účelný</a:t>
            </a:r>
          </a:p>
          <a:p>
            <a:pPr eaLnBrk="1" hangingPunct="1">
              <a:defRPr/>
            </a:pPr>
            <a:r>
              <a:rPr lang="cs-CZ" sz="2400" dirty="0" smtClean="0">
                <a:latin typeface="Arial" pitchFamily="34" charset="0"/>
                <a:cs typeface="Arial" pitchFamily="34" charset="0"/>
              </a:rPr>
              <a:t>Management projektů: dělat věci správně</a:t>
            </a:r>
          </a:p>
          <a:p>
            <a:pPr lvl="1" eaLnBrk="1" hangingPunct="1">
              <a:defRPr/>
            </a:pPr>
            <a:r>
              <a:rPr lang="cs-CZ" sz="2000" dirty="0" err="1" smtClean="0">
                <a:latin typeface="Arial" pitchFamily="34" charset="0"/>
                <a:cs typeface="Arial" pitchFamily="34" charset="0"/>
              </a:rPr>
              <a:t>efficient</a:t>
            </a:r>
            <a:r>
              <a:rPr lang="cs-CZ" sz="2000" dirty="0" smtClean="0">
                <a:latin typeface="Arial" pitchFamily="34" charset="0"/>
                <a:cs typeface="Arial" pitchFamily="34" charset="0"/>
              </a:rPr>
              <a:t>, účinný</a:t>
            </a:r>
          </a:p>
        </p:txBody>
      </p:sp>
      <p:sp>
        <p:nvSpPr>
          <p:cNvPr id="6148" name="Zástupný symbol pro datum 3"/>
          <p:cNvSpPr>
            <a:spLocks noGrp="1"/>
          </p:cNvSpPr>
          <p:nvPr>
            <p:ph type="dt" sz="quarter" idx="10"/>
          </p:nvPr>
        </p:nvSpPr>
        <p:spPr/>
        <p:txBody>
          <a:bodyPr/>
          <a:lstStyle/>
          <a:p>
            <a:pPr>
              <a:defRPr/>
            </a:pPr>
            <a:r>
              <a:rPr lang="cs-CZ" smtClean="0"/>
              <a:t>19.-20.10.2010</a:t>
            </a:r>
            <a:endParaRPr lang="cs-CZ"/>
          </a:p>
        </p:txBody>
      </p:sp>
      <p:sp>
        <p:nvSpPr>
          <p:cNvPr id="6149" name="Zástupný symbol pro číslo snímku 4"/>
          <p:cNvSpPr>
            <a:spLocks noGrp="1"/>
          </p:cNvSpPr>
          <p:nvPr>
            <p:ph type="sldNum" sz="quarter" idx="12"/>
          </p:nvPr>
        </p:nvSpPr>
        <p:spPr>
          <a:xfrm>
            <a:off x="3124200" y="6248400"/>
            <a:ext cx="2895600" cy="457200"/>
          </a:xfrm>
        </p:spPr>
        <p:txBody>
          <a:bodyPr/>
          <a:lstStyle/>
          <a:p>
            <a:pPr algn="ctr">
              <a:defRPr/>
            </a:pPr>
            <a:fld id="{A2D4A4EF-1512-4832-82BD-BE478295626C}" type="slidenum">
              <a:rPr lang="cs-CZ" smtClean="0"/>
              <a:pPr algn="ctr">
                <a:defRPr/>
              </a:pPr>
              <a:t>118</a:t>
            </a:fld>
            <a:endParaRPr lang="cs-CZ" smtClean="0"/>
          </a:p>
        </p:txBody>
      </p:sp>
      <p:sp>
        <p:nvSpPr>
          <p:cNvPr id="6150"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sz="3600" dirty="0" smtClean="0">
                <a:latin typeface="Arial" pitchFamily="34" charset="0"/>
                <a:cs typeface="Arial" pitchFamily="34" charset="0"/>
              </a:rPr>
              <a:t>Nezvládnutý management portfolia</a:t>
            </a:r>
            <a:endParaRPr lang="cs-CZ" sz="3600" dirty="0">
              <a:latin typeface="Arial" pitchFamily="34" charset="0"/>
              <a:cs typeface="Arial" pitchFamily="34" charset="0"/>
            </a:endParaRPr>
          </a:p>
        </p:txBody>
      </p:sp>
      <p:graphicFrame>
        <p:nvGraphicFramePr>
          <p:cNvPr id="8" name="Zástupný symbol pro obsah 7"/>
          <p:cNvGraphicFramePr>
            <a:graphicFrameLocks noGrp="1"/>
          </p:cNvGraphicFramePr>
          <p:nvPr>
            <p:ph idx="1"/>
          </p:nvPr>
        </p:nvGraphicFramePr>
        <p:xfrm>
          <a:off x="457200" y="1600200"/>
          <a:ext cx="8230870" cy="4682173"/>
        </p:xfrm>
        <a:graphic>
          <a:graphicData uri="http://schemas.openxmlformats.org/drawingml/2006/table">
            <a:tbl>
              <a:tblPr/>
              <a:tblGrid>
                <a:gridCol w="2524125"/>
                <a:gridCol w="162560"/>
                <a:gridCol w="2928938"/>
                <a:gridCol w="162560"/>
                <a:gridCol w="2452687"/>
              </a:tblGrid>
              <a:tr h="371475">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1" i="0" u="none" strike="noStrike" cap="none" normalizeH="0" baseline="0" smtClean="0">
                          <a:ln>
                            <a:noFill/>
                          </a:ln>
                          <a:solidFill>
                            <a:srgbClr val="FFFFFF"/>
                          </a:solidFill>
                          <a:effectLst/>
                          <a:latin typeface="Arial" pitchFamily="34" charset="0"/>
                          <a:cs typeface="Times New Roman" pitchFamily="18" charset="0"/>
                        </a:rPr>
                        <a:t>Nezvládnutý management portfolia …</a:t>
                      </a:r>
                      <a:endParaRPr kumimoji="0" lang="cs-CZ"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cs-CZ"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1" i="0" u="none" strike="noStrike" cap="none" normalizeH="0" baseline="0" smtClean="0">
                          <a:ln>
                            <a:noFill/>
                          </a:ln>
                          <a:solidFill>
                            <a:srgbClr val="FFFFFF"/>
                          </a:solidFill>
                          <a:effectLst/>
                          <a:latin typeface="Arial" pitchFamily="34" charset="0"/>
                          <a:cs typeface="Times New Roman" pitchFamily="18" charset="0"/>
                        </a:rPr>
                        <a:t>Okamžitý důsledek</a:t>
                      </a:r>
                      <a:endParaRPr kumimoji="0" lang="cs-CZ"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cs-CZ"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1" i="0" u="none" strike="noStrike" cap="none" normalizeH="0" baseline="0" smtClean="0">
                          <a:ln>
                            <a:noFill/>
                          </a:ln>
                          <a:solidFill>
                            <a:srgbClr val="FFFFFF"/>
                          </a:solidFill>
                          <a:effectLst/>
                          <a:latin typeface="Arial" pitchFamily="34" charset="0"/>
                          <a:cs typeface="Times New Roman" pitchFamily="18" charset="0"/>
                        </a:rPr>
                        <a:t>Konečný výsledek: špatná výkonnost</a:t>
                      </a:r>
                      <a:endParaRPr kumimoji="0" lang="cs-CZ"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endParaRPr kumimoji="0" lang="cs-CZ" sz="5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endParaRPr kumimoji="0" lang="cs-CZ" sz="6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endParaRPr kumimoji="0" lang="cs-CZ" sz="6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endParaRPr kumimoji="0" lang="cs-CZ" sz="6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endParaRPr kumimoji="0" lang="cs-CZ" sz="6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r>
              <a:tr h="371475">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0" i="0" u="none" strike="noStrike" cap="none" normalizeH="0" baseline="0" smtClean="0">
                          <a:ln>
                            <a:noFill/>
                          </a:ln>
                          <a:solidFill>
                            <a:srgbClr val="000514"/>
                          </a:solidFill>
                          <a:effectLst/>
                          <a:latin typeface="Arial" pitchFamily="34" charset="0"/>
                          <a:cs typeface="Times New Roman" pitchFamily="18" charset="0"/>
                        </a:rPr>
                        <a:t>Neochota zastavit projekt</a:t>
                      </a:r>
                      <a:endParaRPr kumimoji="0" lang="cs-CZ" sz="2000" b="0" i="0" u="none" strike="noStrike" cap="none" normalizeH="0" baseline="0" smtClean="0">
                        <a:ln>
                          <a:noFill/>
                        </a:ln>
                        <a:solidFill>
                          <a:srgbClr val="000514"/>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0" i="0" u="none" strike="noStrike" cap="none" normalizeH="0" baseline="0" smtClean="0">
                          <a:ln>
                            <a:noFill/>
                          </a:ln>
                          <a:solidFill>
                            <a:srgbClr val="000514"/>
                          </a:solidFill>
                          <a:effectLst/>
                          <a:latin typeface="Arial" pitchFamily="34" charset="0"/>
                          <a:cs typeface="Times New Roman" pitchFamily="18" charset="0"/>
                        </a:rPr>
                        <a:t>Příliš mnoho projektů</a:t>
                      </a:r>
                      <a:endParaRPr kumimoji="0" lang="cs-CZ" sz="2000" b="0" i="0" u="none" strike="noStrike" cap="none" normalizeH="0" baseline="0" smtClean="0">
                        <a:ln>
                          <a:noFill/>
                        </a:ln>
                        <a:solidFill>
                          <a:srgbClr val="000514"/>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0" i="0" u="none" strike="noStrike" cap="none" normalizeH="0" baseline="0" smtClean="0">
                          <a:ln>
                            <a:noFill/>
                          </a:ln>
                          <a:solidFill>
                            <a:srgbClr val="000514"/>
                          </a:solidFill>
                          <a:effectLst/>
                          <a:latin typeface="Arial" pitchFamily="34" charset="0"/>
                          <a:cs typeface="Times New Roman" pitchFamily="18" charset="0"/>
                        </a:rPr>
                        <a:t>Chybějící koncentrace</a:t>
                      </a:r>
                      <a:endParaRPr kumimoji="0" lang="cs-CZ" sz="2000" b="0" i="0" u="none" strike="noStrike" cap="none" normalizeH="0" baseline="0" smtClean="0">
                        <a:ln>
                          <a:noFill/>
                        </a:ln>
                        <a:solidFill>
                          <a:srgbClr val="000514"/>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cs-CZ" sz="14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0" i="0" u="none" strike="noStrike" cap="none" normalizeH="0" baseline="0" smtClean="0">
                          <a:ln>
                            <a:noFill/>
                          </a:ln>
                          <a:solidFill>
                            <a:srgbClr val="000514"/>
                          </a:solidFill>
                          <a:effectLst/>
                          <a:latin typeface="Arial" pitchFamily="34" charset="0"/>
                          <a:cs typeface="Times New Roman" pitchFamily="18" charset="0"/>
                        </a:rPr>
                        <a:t>Zdroje rozptýleny mezi příliš mnoho projektů.</a:t>
                      </a:r>
                      <a:endParaRPr kumimoji="0" lang="cs-CZ" sz="2000" b="0" i="0" u="none" strike="noStrike" cap="none" normalizeH="0" baseline="0" smtClean="0">
                        <a:ln>
                          <a:noFill/>
                        </a:ln>
                        <a:solidFill>
                          <a:srgbClr val="000514"/>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0" i="0" u="none" strike="noStrike" cap="none" normalizeH="0" baseline="0" smtClean="0">
                          <a:ln>
                            <a:noFill/>
                          </a:ln>
                          <a:solidFill>
                            <a:srgbClr val="000514"/>
                          </a:solidFill>
                          <a:effectLst/>
                          <a:latin typeface="Arial" pitchFamily="34" charset="0"/>
                          <a:cs typeface="Times New Roman" pitchFamily="18" charset="0"/>
                        </a:rPr>
                        <a:t>Projekty zůstávají ve frontě.</a:t>
                      </a:r>
                      <a:endParaRPr kumimoji="0" lang="cs-CZ" sz="2000" b="0" i="0" u="none" strike="noStrike" cap="none" normalizeH="0" baseline="0" smtClean="0">
                        <a:ln>
                          <a:noFill/>
                        </a:ln>
                        <a:solidFill>
                          <a:srgbClr val="000514"/>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0" i="0" u="none" strike="noStrike" cap="none" normalizeH="0" baseline="0" smtClean="0">
                          <a:ln>
                            <a:noFill/>
                          </a:ln>
                          <a:solidFill>
                            <a:srgbClr val="000514"/>
                          </a:solidFill>
                          <a:effectLst/>
                          <a:latin typeface="Arial" pitchFamily="34" charset="0"/>
                          <a:cs typeface="Times New Roman" pitchFamily="18" charset="0"/>
                        </a:rPr>
                        <a:t>Klesá kvalita provedení</a:t>
                      </a:r>
                      <a:endParaRPr kumimoji="0" lang="cs-CZ" sz="2000" b="0" i="0" u="none" strike="noStrike" cap="none" normalizeH="0" baseline="0" smtClean="0">
                        <a:ln>
                          <a:noFill/>
                        </a:ln>
                        <a:solidFill>
                          <a:srgbClr val="000514"/>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cs-CZ" sz="14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0" i="0" u="none" strike="noStrike" cap="none" normalizeH="0" baseline="0" smtClean="0">
                          <a:ln>
                            <a:noFill/>
                          </a:ln>
                          <a:solidFill>
                            <a:srgbClr val="000514"/>
                          </a:solidFill>
                          <a:effectLst/>
                          <a:latin typeface="Arial" pitchFamily="34" charset="0"/>
                          <a:cs typeface="Times New Roman" pitchFamily="18" charset="0"/>
                        </a:rPr>
                        <a:t>Prodlužuje se průběžná doba do  uvedení na trh</a:t>
                      </a:r>
                      <a:endParaRPr kumimoji="0" lang="cs-CZ" sz="2000" b="0" i="0" u="none" strike="noStrike" cap="none" normalizeH="0" baseline="0" smtClean="0">
                        <a:ln>
                          <a:noFill/>
                        </a:ln>
                        <a:solidFill>
                          <a:srgbClr val="000514"/>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0" i="0" u="none" strike="noStrike" cap="none" normalizeH="0" baseline="0" smtClean="0">
                          <a:ln>
                            <a:noFill/>
                          </a:ln>
                          <a:solidFill>
                            <a:srgbClr val="000514"/>
                          </a:solidFill>
                          <a:effectLst/>
                          <a:latin typeface="Arial" pitchFamily="34" charset="0"/>
                          <a:cs typeface="Times New Roman" pitchFamily="18" charset="0"/>
                        </a:rPr>
                        <a:t>Vyšší podíl  neúspěchů</a:t>
                      </a:r>
                      <a:endParaRPr kumimoji="0" lang="cs-CZ" sz="2000" b="0" i="0" u="none" strike="noStrike" cap="none" normalizeH="0" baseline="0" smtClean="0">
                        <a:ln>
                          <a:noFill/>
                        </a:ln>
                        <a:solidFill>
                          <a:srgbClr val="000514"/>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r>
              <a:tr h="101600">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endParaRPr kumimoji="0" lang="cs-CZ" sz="6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endParaRPr kumimoji="0" lang="cs-CZ" sz="6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endParaRPr kumimoji="0" lang="cs-CZ" sz="6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endParaRPr kumimoji="0" lang="cs-CZ" sz="6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endParaRPr kumimoji="0" lang="cs-CZ" sz="6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r>
              <a:tr h="371475">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0" i="0" u="none" strike="noStrike" cap="none" normalizeH="0" baseline="0" smtClean="0">
                          <a:ln>
                            <a:noFill/>
                          </a:ln>
                          <a:solidFill>
                            <a:srgbClr val="000514"/>
                          </a:solidFill>
                          <a:effectLst/>
                          <a:latin typeface="Arial" pitchFamily="34" charset="0"/>
                          <a:cs typeface="Times New Roman" pitchFamily="18" charset="0"/>
                        </a:rPr>
                        <a:t>Široké brány (měkká kritéria, propustí i horší projekty)</a:t>
                      </a:r>
                      <a:endParaRPr kumimoji="0" lang="cs-CZ" sz="2000" b="0" i="0" u="none" strike="noStrike" cap="none" normalizeH="0" baseline="0" smtClean="0">
                        <a:ln>
                          <a:noFill/>
                        </a:ln>
                        <a:solidFill>
                          <a:srgbClr val="000514"/>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0" i="0" u="none" strike="noStrike" cap="none" normalizeH="0" baseline="0" smtClean="0">
                          <a:ln>
                            <a:noFill/>
                          </a:ln>
                          <a:solidFill>
                            <a:srgbClr val="000514"/>
                          </a:solidFill>
                          <a:effectLst/>
                          <a:latin typeface="Arial" pitchFamily="34" charset="0"/>
                          <a:cs typeface="Times New Roman" pitchFamily="18" charset="0"/>
                        </a:rPr>
                        <a:t>Špatné rozhodování o pokračování / zastavení projektu</a:t>
                      </a:r>
                      <a:endParaRPr kumimoji="0" lang="cs-CZ" sz="2000" b="0" i="0" u="none" strike="noStrike" cap="none" normalizeH="0" baseline="0" smtClean="0">
                        <a:ln>
                          <a:noFill/>
                        </a:ln>
                        <a:solidFill>
                          <a:srgbClr val="000514"/>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cs-CZ" sz="14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0" i="0" u="none" strike="noStrike" cap="none" normalizeH="0" baseline="0" smtClean="0">
                          <a:ln>
                            <a:noFill/>
                          </a:ln>
                          <a:solidFill>
                            <a:srgbClr val="000514"/>
                          </a:solidFill>
                          <a:effectLst/>
                          <a:latin typeface="Arial" pitchFamily="34" charset="0"/>
                          <a:cs typeface="Times New Roman" pitchFamily="18" charset="0"/>
                        </a:rPr>
                        <a:t>Příliš mnoho projektů s malým přínosem</a:t>
                      </a:r>
                      <a:endParaRPr kumimoji="0" lang="cs-CZ" sz="2000" b="0" i="0" u="none" strike="noStrike" cap="none" normalizeH="0" baseline="0" smtClean="0">
                        <a:ln>
                          <a:noFill/>
                        </a:ln>
                        <a:solidFill>
                          <a:srgbClr val="000514"/>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0" i="0" u="none" strike="noStrike" cap="none" normalizeH="0" baseline="0" smtClean="0">
                          <a:ln>
                            <a:noFill/>
                          </a:ln>
                          <a:solidFill>
                            <a:srgbClr val="000514"/>
                          </a:solidFill>
                          <a:effectLst/>
                          <a:latin typeface="Arial" pitchFamily="34" charset="0"/>
                          <a:cs typeface="Times New Roman" pitchFamily="18" charset="0"/>
                        </a:rPr>
                        <a:t>Časté malé modifikace. </a:t>
                      </a:r>
                      <a:endParaRPr kumimoji="0" lang="cs-CZ" sz="2000" b="0" i="0" u="none" strike="noStrike" cap="none" normalizeH="0" baseline="0" smtClean="0">
                        <a:ln>
                          <a:noFill/>
                        </a:ln>
                        <a:solidFill>
                          <a:srgbClr val="000514"/>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0" i="0" u="none" strike="noStrike" cap="none" normalizeH="0" baseline="0" smtClean="0">
                          <a:ln>
                            <a:noFill/>
                          </a:ln>
                          <a:solidFill>
                            <a:srgbClr val="000514"/>
                          </a:solidFill>
                          <a:effectLst/>
                          <a:latin typeface="Arial" pitchFamily="34" charset="0"/>
                          <a:cs typeface="Times New Roman" pitchFamily="18" charset="0"/>
                        </a:rPr>
                        <a:t>Dobré projekty mají nedostatek zdrojů</a:t>
                      </a:r>
                      <a:endParaRPr kumimoji="0" lang="cs-CZ" sz="2000" b="0" i="0" u="none" strike="noStrike" cap="none" normalizeH="0" baseline="0" smtClean="0">
                        <a:ln>
                          <a:noFill/>
                        </a:ln>
                        <a:solidFill>
                          <a:srgbClr val="000514"/>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cs-CZ" sz="14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0" i="0" u="none" strike="noStrike" cap="none" normalizeH="0" baseline="0" smtClean="0">
                          <a:ln>
                            <a:noFill/>
                          </a:ln>
                          <a:solidFill>
                            <a:srgbClr val="000514"/>
                          </a:solidFill>
                          <a:effectLst/>
                          <a:latin typeface="Arial" pitchFamily="34" charset="0"/>
                          <a:cs typeface="Times New Roman" pitchFamily="18" charset="0"/>
                        </a:rPr>
                        <a:t>Málo vynikajících projektů</a:t>
                      </a:r>
                      <a:endParaRPr kumimoji="0" lang="cs-CZ" sz="2000" b="0" i="0" u="none" strike="noStrike" cap="none" normalizeH="0" baseline="0" smtClean="0">
                        <a:ln>
                          <a:noFill/>
                        </a:ln>
                        <a:solidFill>
                          <a:srgbClr val="000514"/>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0" i="0" u="none" strike="noStrike" cap="none" normalizeH="0" baseline="0" smtClean="0">
                          <a:ln>
                            <a:noFill/>
                          </a:ln>
                          <a:solidFill>
                            <a:srgbClr val="000514"/>
                          </a:solidFill>
                          <a:effectLst/>
                          <a:latin typeface="Arial" pitchFamily="34" charset="0"/>
                          <a:cs typeface="Times New Roman" pitchFamily="18" charset="0"/>
                        </a:rPr>
                        <a:t>Příliš mnoho rutinních projektů s malou přidanou hodnotou</a:t>
                      </a:r>
                      <a:endParaRPr kumimoji="0" lang="cs-CZ" sz="2000" b="0" i="0" u="none" strike="noStrike" cap="none" normalizeH="0" baseline="0" smtClean="0">
                        <a:ln>
                          <a:noFill/>
                        </a:ln>
                        <a:solidFill>
                          <a:srgbClr val="000514"/>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r>
              <a:tr h="80963">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cs-CZ" sz="6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cs-CZ" sz="6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cs-CZ" sz="6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cs-CZ" sz="6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cs-CZ" sz="6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r>
              <a:tr h="371475">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0" i="0" u="none" strike="noStrike" cap="none" normalizeH="0" baseline="0" smtClean="0">
                          <a:ln>
                            <a:noFill/>
                          </a:ln>
                          <a:solidFill>
                            <a:srgbClr val="000514"/>
                          </a:solidFill>
                          <a:effectLst/>
                          <a:latin typeface="Arial" pitchFamily="34" charset="0"/>
                          <a:cs typeface="Times New Roman" pitchFamily="18" charset="0"/>
                        </a:rPr>
                        <a:t>Vágní rozhodovací kritéria</a:t>
                      </a:r>
                      <a:endParaRPr kumimoji="0" lang="cs-CZ" sz="2000" b="0" i="0" u="none" strike="noStrike" cap="none" normalizeH="0" baseline="0" smtClean="0">
                        <a:ln>
                          <a:noFill/>
                        </a:ln>
                        <a:solidFill>
                          <a:srgbClr val="000514"/>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0" i="0" u="none" strike="noStrike" cap="none" normalizeH="0" baseline="0" smtClean="0">
                          <a:ln>
                            <a:noFill/>
                          </a:ln>
                          <a:solidFill>
                            <a:srgbClr val="000514"/>
                          </a:solidFill>
                          <a:effectLst/>
                          <a:latin typeface="Arial" pitchFamily="34" charset="0"/>
                          <a:cs typeface="Times New Roman" pitchFamily="18" charset="0"/>
                        </a:rPr>
                        <a:t>Výběr projektů na základě emocí</a:t>
                      </a:r>
                      <a:endParaRPr kumimoji="0" lang="cs-CZ" sz="2000" b="0" i="0" u="none" strike="noStrike" cap="none" normalizeH="0" baseline="0" smtClean="0">
                        <a:ln>
                          <a:noFill/>
                        </a:ln>
                        <a:solidFill>
                          <a:srgbClr val="000514"/>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cs-CZ" sz="14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0" i="0" u="none" strike="noStrike" cap="none" normalizeH="0" baseline="0" smtClean="0">
                          <a:ln>
                            <a:noFill/>
                          </a:ln>
                          <a:solidFill>
                            <a:srgbClr val="000514"/>
                          </a:solidFill>
                          <a:effectLst/>
                          <a:latin typeface="Arial" pitchFamily="34" charset="0"/>
                          <a:cs typeface="Times New Roman" pitchFamily="18" charset="0"/>
                        </a:rPr>
                        <a:t>Jsou vybrány špatné projekty</a:t>
                      </a:r>
                      <a:endParaRPr kumimoji="0" lang="cs-CZ" sz="2000" b="0" i="0" u="none" strike="noStrike" cap="none" normalizeH="0" baseline="0" smtClean="0">
                        <a:ln>
                          <a:noFill/>
                        </a:ln>
                        <a:solidFill>
                          <a:srgbClr val="000514"/>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cs-CZ" sz="14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0" i="0" u="none" strike="noStrike" cap="none" normalizeH="0" baseline="0" smtClean="0">
                          <a:ln>
                            <a:noFill/>
                          </a:ln>
                          <a:solidFill>
                            <a:srgbClr val="000514"/>
                          </a:solidFill>
                          <a:effectLst/>
                          <a:latin typeface="Arial" pitchFamily="34" charset="0"/>
                          <a:cs typeface="Times New Roman" pitchFamily="18" charset="0"/>
                        </a:rPr>
                        <a:t>Mnoho neúspěšných projektů</a:t>
                      </a:r>
                      <a:endParaRPr kumimoji="0" lang="cs-CZ" sz="2000" b="0" i="0" u="none" strike="noStrike" cap="none" normalizeH="0" baseline="0" smtClean="0">
                        <a:ln>
                          <a:noFill/>
                        </a:ln>
                        <a:solidFill>
                          <a:srgbClr val="000514"/>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r>
              <a:tr h="109538">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cs-CZ" sz="6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cs-CZ" sz="6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cs-CZ" sz="6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cs-CZ" sz="6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cs-CZ" sz="6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r>
              <a:tr h="371475">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0" i="0" u="none" strike="noStrike" cap="none" normalizeH="0" baseline="0" smtClean="0">
                          <a:ln>
                            <a:noFill/>
                          </a:ln>
                          <a:solidFill>
                            <a:srgbClr val="000514"/>
                          </a:solidFill>
                          <a:effectLst/>
                          <a:latin typeface="Arial" pitchFamily="34" charset="0"/>
                          <a:cs typeface="Times New Roman" pitchFamily="18" charset="0"/>
                        </a:rPr>
                        <a:t>Chybí strategická kritéria výběru projektů</a:t>
                      </a:r>
                      <a:endParaRPr kumimoji="0" lang="cs-CZ" sz="2000" b="0" i="0" u="none" strike="noStrike" cap="none" normalizeH="0" baseline="0" smtClean="0">
                        <a:ln>
                          <a:noFill/>
                        </a:ln>
                        <a:solidFill>
                          <a:srgbClr val="000514"/>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cs-CZ" sz="14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0" i="0" u="none" strike="noStrike" cap="none" normalizeH="0" baseline="0" smtClean="0">
                          <a:ln>
                            <a:noFill/>
                          </a:ln>
                          <a:solidFill>
                            <a:srgbClr val="000514"/>
                          </a:solidFill>
                          <a:effectLst/>
                          <a:latin typeface="Arial" pitchFamily="34" charset="0"/>
                          <a:cs typeface="Times New Roman" pitchFamily="18" charset="0"/>
                        </a:rPr>
                        <a:t>Projekty nejsou v souladu se strategií</a:t>
                      </a:r>
                      <a:endParaRPr kumimoji="0" lang="cs-CZ" sz="2000" b="0" i="0" u="none" strike="noStrike" cap="none" normalizeH="0" baseline="0" smtClean="0">
                        <a:ln>
                          <a:noFill/>
                        </a:ln>
                        <a:solidFill>
                          <a:srgbClr val="000514"/>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cs-CZ" sz="1400" b="0" i="0" u="none" strike="noStrike" cap="none" normalizeH="0" baseline="0" smtClean="0">
                        <a:ln>
                          <a:noFill/>
                        </a:ln>
                        <a:solidFill>
                          <a:srgbClr val="000514"/>
                        </a:solidFill>
                        <a:effectLst/>
                        <a:latin typeface="Arial"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cs-CZ" sz="1400" b="0" i="0" u="none" strike="noStrike" cap="none" normalizeH="0" baseline="0" smtClean="0">
                          <a:ln>
                            <a:noFill/>
                          </a:ln>
                          <a:solidFill>
                            <a:srgbClr val="000514"/>
                          </a:solidFill>
                          <a:effectLst/>
                          <a:latin typeface="Arial" pitchFamily="34" charset="0"/>
                          <a:cs typeface="Times New Roman" pitchFamily="18" charset="0"/>
                        </a:rPr>
                        <a:t>Velký rozptyl projektů, nedostatečná podpora strategie</a:t>
                      </a:r>
                      <a:endParaRPr kumimoji="0" lang="cs-CZ" sz="2000" b="0" i="0" u="none" strike="noStrike" cap="none" normalizeH="0" baseline="0" smtClean="0">
                        <a:ln>
                          <a:noFill/>
                        </a:ln>
                        <a:solidFill>
                          <a:srgbClr val="000514"/>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r>
            </a:tbl>
          </a:graphicData>
        </a:graphic>
      </p:graphicFrame>
      <p:sp>
        <p:nvSpPr>
          <p:cNvPr id="7233" name="Zástupný symbol pro datum 3"/>
          <p:cNvSpPr>
            <a:spLocks noGrp="1"/>
          </p:cNvSpPr>
          <p:nvPr>
            <p:ph type="dt" sz="quarter" idx="10"/>
          </p:nvPr>
        </p:nvSpPr>
        <p:spPr/>
        <p:txBody>
          <a:bodyPr/>
          <a:lstStyle/>
          <a:p>
            <a:pPr>
              <a:defRPr/>
            </a:pPr>
            <a:r>
              <a:rPr lang="cs-CZ" smtClean="0"/>
              <a:t>19.-20.10.2010</a:t>
            </a:r>
            <a:endParaRPr lang="cs-CZ"/>
          </a:p>
        </p:txBody>
      </p:sp>
      <p:sp>
        <p:nvSpPr>
          <p:cNvPr id="7234" name="Zástupný symbol pro číslo snímku 4"/>
          <p:cNvSpPr>
            <a:spLocks noGrp="1"/>
          </p:cNvSpPr>
          <p:nvPr>
            <p:ph type="sldNum" sz="quarter" idx="12"/>
          </p:nvPr>
        </p:nvSpPr>
        <p:spPr>
          <a:xfrm>
            <a:off x="3124200" y="6248400"/>
            <a:ext cx="2895600" cy="457200"/>
          </a:xfrm>
        </p:spPr>
        <p:txBody>
          <a:bodyPr/>
          <a:lstStyle/>
          <a:p>
            <a:pPr algn="ctr">
              <a:defRPr/>
            </a:pPr>
            <a:fld id="{F30F7C29-1D26-404C-A8E8-25BF0F88685A}" type="slidenum">
              <a:rPr lang="cs-CZ" smtClean="0"/>
              <a:pPr algn="ctr">
                <a:defRPr/>
              </a:pPr>
              <a:t>119</a:t>
            </a:fld>
            <a:endParaRPr lang="cs-CZ" smtClean="0"/>
          </a:p>
        </p:txBody>
      </p:sp>
      <p:sp>
        <p:nvSpPr>
          <p:cNvPr id="7235"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
        <p:nvSpPr>
          <p:cNvPr id="9" name="Zahnutá šipka dolů 8"/>
          <p:cNvSpPr/>
          <p:nvPr/>
        </p:nvSpPr>
        <p:spPr>
          <a:xfrm>
            <a:off x="2286000" y="2071688"/>
            <a:ext cx="1714500" cy="2857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solidFill>
                <a:schemeClr val="tx1"/>
              </a:solidFill>
            </a:endParaRPr>
          </a:p>
        </p:txBody>
      </p:sp>
      <p:sp>
        <p:nvSpPr>
          <p:cNvPr id="10" name="Zahnutá šipka dolů 9"/>
          <p:cNvSpPr/>
          <p:nvPr/>
        </p:nvSpPr>
        <p:spPr>
          <a:xfrm>
            <a:off x="5357813" y="2071688"/>
            <a:ext cx="1714500" cy="2857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solidFill>
                <a:schemeClr val="tx1"/>
              </a:solidFill>
            </a:endParaRPr>
          </a:p>
        </p:txBody>
      </p:sp>
      <p:sp>
        <p:nvSpPr>
          <p:cNvPr id="66630" name="TextovéPole 10"/>
          <p:cNvSpPr txBox="1">
            <a:spLocks noChangeArrowheads="1"/>
          </p:cNvSpPr>
          <p:nvPr/>
        </p:nvSpPr>
        <p:spPr bwMode="auto">
          <a:xfrm>
            <a:off x="5715000" y="6286500"/>
            <a:ext cx="2571750" cy="369888"/>
          </a:xfrm>
          <a:prstGeom prst="rect">
            <a:avLst/>
          </a:prstGeom>
          <a:noFill/>
          <a:ln w="9525">
            <a:noFill/>
            <a:miter lim="800000"/>
            <a:headEnd/>
            <a:tailEnd/>
          </a:ln>
        </p:spPr>
        <p:txBody>
          <a:bodyPr>
            <a:spAutoFit/>
          </a:bodyPr>
          <a:lstStyle/>
          <a:p>
            <a:r>
              <a:rPr lang="cs-CZ"/>
              <a:t>Cooper 2001, str. 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cs-CZ" sz="4000" b="1" smtClean="0">
                <a:solidFill>
                  <a:schemeClr val="tx1"/>
                </a:solidFill>
                <a:latin typeface="Arial" charset="0"/>
                <a:cs typeface="Arial" charset="0"/>
              </a:rPr>
              <a:t>Jak úspěšně řídit inovace</a:t>
            </a:r>
          </a:p>
        </p:txBody>
      </p:sp>
      <p:sp>
        <p:nvSpPr>
          <p:cNvPr id="58371" name="Rectangle 3"/>
          <p:cNvSpPr>
            <a:spLocks noGrp="1" noChangeArrowheads="1"/>
          </p:cNvSpPr>
          <p:nvPr>
            <p:ph type="body" idx="1"/>
          </p:nvPr>
        </p:nvSpPr>
        <p:spPr>
          <a:xfrm>
            <a:off x="714375" y="1714500"/>
            <a:ext cx="7772400" cy="4572000"/>
          </a:xfrm>
        </p:spPr>
        <p:txBody>
          <a:bodyPr/>
          <a:lstStyle/>
          <a:p>
            <a:pPr>
              <a:lnSpc>
                <a:spcPct val="130000"/>
              </a:lnSpc>
            </a:pPr>
            <a:r>
              <a:rPr lang="cs-CZ" sz="2400" smtClean="0">
                <a:latin typeface="Arial" charset="0"/>
                <a:cs typeface="Arial" charset="0"/>
              </a:rPr>
              <a:t>Musí nám být jasné:</a:t>
            </a:r>
          </a:p>
          <a:p>
            <a:pPr lvl="1">
              <a:lnSpc>
                <a:spcPct val="130000"/>
              </a:lnSpc>
            </a:pPr>
            <a:r>
              <a:rPr lang="cs-CZ" sz="2000" b="1" smtClean="0">
                <a:latin typeface="Arial" charset="0"/>
                <a:cs typeface="Arial" charset="0"/>
              </a:rPr>
              <a:t>CO</a:t>
            </a:r>
            <a:r>
              <a:rPr lang="cs-CZ" sz="2000" smtClean="0">
                <a:latin typeface="Arial" charset="0"/>
                <a:cs typeface="Arial" charset="0"/>
              </a:rPr>
              <a:t> chceme řídit – čím lepší představu máme, tím pravděpodobnější je, že TO bude fungovat</a:t>
            </a:r>
          </a:p>
          <a:p>
            <a:pPr lvl="1">
              <a:lnSpc>
                <a:spcPct val="130000"/>
              </a:lnSpc>
            </a:pPr>
            <a:r>
              <a:rPr lang="cs-CZ" sz="2000" b="1" smtClean="0">
                <a:latin typeface="Arial" charset="0"/>
                <a:cs typeface="Arial" charset="0"/>
              </a:rPr>
              <a:t>JAK</a:t>
            </a:r>
            <a:r>
              <a:rPr lang="cs-CZ" sz="2000" smtClean="0">
                <a:latin typeface="Arial" charset="0"/>
                <a:cs typeface="Arial" charset="0"/>
              </a:rPr>
              <a:t> to chceme udělat – vytvářet podmínky</a:t>
            </a:r>
          </a:p>
          <a:p>
            <a:pPr lvl="1">
              <a:lnSpc>
                <a:spcPct val="130000"/>
              </a:lnSpc>
            </a:pPr>
            <a:r>
              <a:rPr lang="cs-CZ" sz="2000" b="1" smtClean="0">
                <a:latin typeface="Arial" charset="0"/>
                <a:cs typeface="Arial" charset="0"/>
              </a:rPr>
              <a:t>CO, PROČ a KDY</a:t>
            </a:r>
            <a:r>
              <a:rPr lang="cs-CZ" sz="2000" smtClean="0">
                <a:latin typeface="Arial" charset="0"/>
                <a:cs typeface="Arial" charset="0"/>
              </a:rPr>
              <a:t> – strategie inovačních aktivit</a:t>
            </a:r>
          </a:p>
          <a:p>
            <a:pPr lvl="1">
              <a:lnSpc>
                <a:spcPct val="130000"/>
              </a:lnSpc>
            </a:pPr>
            <a:r>
              <a:rPr lang="cs-CZ" sz="2000" smtClean="0">
                <a:latin typeface="Arial" charset="0"/>
                <a:cs typeface="Arial" charset="0"/>
              </a:rPr>
              <a:t>cíl je </a:t>
            </a:r>
            <a:r>
              <a:rPr lang="cs-CZ" sz="2000" b="1" smtClean="0">
                <a:latin typeface="Arial" charset="0"/>
                <a:cs typeface="Arial" charset="0"/>
              </a:rPr>
              <a:t>pohyblivý</a:t>
            </a:r>
            <a:r>
              <a:rPr lang="cs-CZ" sz="2000" smtClean="0">
                <a:latin typeface="Arial" charset="0"/>
                <a:cs typeface="Arial" charset="0"/>
              </a:rPr>
              <a:t> – naše schopnosti a kapacity musí být dynamické</a:t>
            </a:r>
          </a:p>
          <a:p>
            <a:pPr>
              <a:lnSpc>
                <a:spcPct val="130000"/>
              </a:lnSpc>
            </a:pPr>
            <a:r>
              <a:rPr lang="cs-CZ" sz="2000" smtClean="0">
                <a:latin typeface="Arial" charset="0"/>
                <a:cs typeface="Arial" charset="0"/>
              </a:rPr>
              <a:t>Rozhodující roli hraje </a:t>
            </a:r>
            <a:r>
              <a:rPr lang="cs-CZ" sz="2000" b="1" smtClean="0">
                <a:latin typeface="Arial" charset="0"/>
                <a:cs typeface="Arial" charset="0"/>
              </a:rPr>
              <a:t>zkušenost </a:t>
            </a:r>
            <a:r>
              <a:rPr lang="cs-CZ" sz="2000" smtClean="0">
                <a:latin typeface="Arial" charset="0"/>
                <a:cs typeface="Arial" charset="0"/>
              </a:rPr>
              <a:t>a </a:t>
            </a:r>
            <a:r>
              <a:rPr lang="cs-CZ" sz="2000" b="1" smtClean="0">
                <a:latin typeface="Arial" charset="0"/>
                <a:cs typeface="Arial" charset="0"/>
              </a:rPr>
              <a:t>učení se </a:t>
            </a:r>
            <a:r>
              <a:rPr lang="cs-CZ" sz="2000" smtClean="0">
                <a:latin typeface="Arial" charset="0"/>
                <a:cs typeface="Arial" charset="0"/>
              </a:rPr>
              <a:t>(z úspěchů i nezdarů)</a:t>
            </a:r>
          </a:p>
          <a:p>
            <a:pPr>
              <a:lnSpc>
                <a:spcPct val="130000"/>
              </a:lnSpc>
            </a:pPr>
            <a:r>
              <a:rPr lang="cs-CZ" sz="2000" smtClean="0">
                <a:latin typeface="Arial" charset="0"/>
                <a:cs typeface="Arial" charset="0"/>
              </a:rPr>
              <a:t>Nejde o jednorázový proces, nutná je udržitelnost</a:t>
            </a:r>
            <a:endParaRPr lang="cs-CZ" sz="2000" b="1" smtClean="0">
              <a:latin typeface="Arial" charset="0"/>
              <a:cs typeface="Arial" charset="0"/>
            </a:endParaRPr>
          </a:p>
          <a:p>
            <a:endParaRPr lang="cs-CZ" sz="2000" smtClean="0"/>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12</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latin typeface="Arial" pitchFamily="34" charset="0"/>
                <a:cs typeface="Arial" pitchFamily="34" charset="0"/>
              </a:rPr>
              <a:t>Cíle managementu portfolia</a:t>
            </a:r>
            <a:endParaRPr lang="cs-CZ" dirty="0">
              <a:latin typeface="Arial" pitchFamily="34" charset="0"/>
              <a:cs typeface="Arial" pitchFamily="34" charset="0"/>
            </a:endParaRPr>
          </a:p>
        </p:txBody>
      </p:sp>
      <p:sp>
        <p:nvSpPr>
          <p:cNvPr id="3" name="Zástupný symbol pro obsah 2"/>
          <p:cNvSpPr>
            <a:spLocks noGrp="1"/>
          </p:cNvSpPr>
          <p:nvPr>
            <p:ph idx="1"/>
          </p:nvPr>
        </p:nvSpPr>
        <p:spPr/>
        <p:txBody>
          <a:bodyPr/>
          <a:lstStyle/>
          <a:p>
            <a:pPr eaLnBrk="1" hangingPunct="1">
              <a:defRPr/>
            </a:pPr>
            <a:r>
              <a:rPr lang="cs-CZ" b="1" dirty="0" smtClean="0">
                <a:latin typeface="Arial" pitchFamily="34" charset="0"/>
                <a:cs typeface="Arial" pitchFamily="34" charset="0"/>
              </a:rPr>
              <a:t>Maximalizace hodnoty</a:t>
            </a:r>
            <a:endParaRPr lang="cs-CZ" dirty="0" smtClean="0">
              <a:latin typeface="Arial" pitchFamily="34" charset="0"/>
              <a:cs typeface="Arial" pitchFamily="34" charset="0"/>
            </a:endParaRPr>
          </a:p>
          <a:p>
            <a:pPr eaLnBrk="1" hangingPunct="1">
              <a:defRPr/>
            </a:pPr>
            <a:r>
              <a:rPr lang="cs-CZ" b="1" dirty="0" smtClean="0">
                <a:latin typeface="Arial" pitchFamily="34" charset="0"/>
                <a:cs typeface="Arial" pitchFamily="34" charset="0"/>
              </a:rPr>
              <a:t>Vyváženost</a:t>
            </a:r>
            <a:endParaRPr lang="cs-CZ" dirty="0" smtClean="0">
              <a:latin typeface="Arial" pitchFamily="34" charset="0"/>
              <a:cs typeface="Arial" pitchFamily="34" charset="0"/>
            </a:endParaRPr>
          </a:p>
          <a:p>
            <a:pPr eaLnBrk="1" hangingPunct="1">
              <a:defRPr/>
            </a:pPr>
            <a:r>
              <a:rPr lang="cs-CZ" b="1" dirty="0" smtClean="0">
                <a:latin typeface="Arial" pitchFamily="34" charset="0"/>
                <a:cs typeface="Arial" pitchFamily="34" charset="0"/>
              </a:rPr>
              <a:t>Soulad se strategií</a:t>
            </a:r>
            <a:endParaRPr lang="cs-CZ" dirty="0" smtClean="0">
              <a:latin typeface="Arial" pitchFamily="34" charset="0"/>
              <a:cs typeface="Arial" pitchFamily="34" charset="0"/>
            </a:endParaRPr>
          </a:p>
        </p:txBody>
      </p:sp>
      <p:sp>
        <p:nvSpPr>
          <p:cNvPr id="8196" name="Zástupný symbol pro datum 3"/>
          <p:cNvSpPr>
            <a:spLocks noGrp="1"/>
          </p:cNvSpPr>
          <p:nvPr>
            <p:ph type="dt" sz="quarter" idx="10"/>
          </p:nvPr>
        </p:nvSpPr>
        <p:spPr/>
        <p:txBody>
          <a:bodyPr/>
          <a:lstStyle/>
          <a:p>
            <a:pPr>
              <a:defRPr/>
            </a:pPr>
            <a:r>
              <a:rPr lang="cs-CZ" smtClean="0"/>
              <a:t>19.-20.10.2010</a:t>
            </a:r>
            <a:endParaRPr lang="cs-CZ"/>
          </a:p>
        </p:txBody>
      </p:sp>
      <p:sp>
        <p:nvSpPr>
          <p:cNvPr id="8197" name="Zástupný symbol pro číslo snímku 4"/>
          <p:cNvSpPr>
            <a:spLocks noGrp="1"/>
          </p:cNvSpPr>
          <p:nvPr>
            <p:ph type="sldNum" sz="quarter" idx="12"/>
          </p:nvPr>
        </p:nvSpPr>
        <p:spPr>
          <a:xfrm>
            <a:off x="3124200" y="6248400"/>
            <a:ext cx="2895600" cy="457200"/>
          </a:xfrm>
        </p:spPr>
        <p:txBody>
          <a:bodyPr/>
          <a:lstStyle/>
          <a:p>
            <a:pPr algn="ctr">
              <a:defRPr/>
            </a:pPr>
            <a:fld id="{9BDD4012-3F6B-49F9-AA3D-5AF2F8681EB3}" type="slidenum">
              <a:rPr lang="cs-CZ" smtClean="0"/>
              <a:pPr algn="ctr">
                <a:defRPr/>
              </a:pPr>
              <a:t>120</a:t>
            </a:fld>
            <a:endParaRPr lang="cs-CZ" smtClean="0"/>
          </a:p>
        </p:txBody>
      </p:sp>
      <p:sp>
        <p:nvSpPr>
          <p:cNvPr id="8198"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sz="4000" dirty="0" smtClean="0">
                <a:latin typeface="Arial" pitchFamily="34" charset="0"/>
                <a:cs typeface="Arial" pitchFamily="34" charset="0"/>
              </a:rPr>
              <a:t>Maximalizace hodnoty portfolia</a:t>
            </a:r>
            <a:endParaRPr lang="cs-CZ" sz="4000" dirty="0">
              <a:latin typeface="Arial" pitchFamily="34" charset="0"/>
              <a:cs typeface="Arial" pitchFamily="34" charset="0"/>
            </a:endParaRPr>
          </a:p>
        </p:txBody>
      </p:sp>
      <p:sp>
        <p:nvSpPr>
          <p:cNvPr id="3" name="Zástupný symbol pro obsah 2"/>
          <p:cNvSpPr>
            <a:spLocks noGrp="1"/>
          </p:cNvSpPr>
          <p:nvPr>
            <p:ph idx="1"/>
          </p:nvPr>
        </p:nvSpPr>
        <p:spPr/>
        <p:txBody>
          <a:bodyPr/>
          <a:lstStyle/>
          <a:p>
            <a:pPr eaLnBrk="1" hangingPunct="1">
              <a:defRPr/>
            </a:pPr>
            <a:r>
              <a:rPr lang="cs-CZ" dirty="0" smtClean="0">
                <a:latin typeface="Arial" pitchFamily="34" charset="0"/>
                <a:cs typeface="Arial" pitchFamily="34" charset="0"/>
              </a:rPr>
              <a:t>takové rozdělení zdrojů, které by maximalizovalo hodnotu portfolia (dlouhodobá ziskovost, návratnost investic, pravděpodobnost úspěchu). </a:t>
            </a:r>
          </a:p>
          <a:p>
            <a:pPr eaLnBrk="1" hangingPunct="1">
              <a:defRPr/>
            </a:pPr>
            <a:r>
              <a:rPr lang="cs-CZ" dirty="0" smtClean="0">
                <a:latin typeface="Arial" pitchFamily="34" charset="0"/>
                <a:cs typeface="Arial" pitchFamily="34" charset="0"/>
              </a:rPr>
              <a:t>neúspěchům se nelze vyhnout, často je užitečné a důležité ukázat, že tudy cesta nevede. Důležité je zjistit neúspěch včas a poučit se z něj.</a:t>
            </a:r>
          </a:p>
          <a:p>
            <a:pPr eaLnBrk="1" hangingPunct="1">
              <a:defRPr/>
            </a:pPr>
            <a:endParaRPr lang="cs-CZ" dirty="0"/>
          </a:p>
        </p:txBody>
      </p:sp>
      <p:sp>
        <p:nvSpPr>
          <p:cNvPr id="9220" name="Zástupný symbol pro datum 3"/>
          <p:cNvSpPr>
            <a:spLocks noGrp="1"/>
          </p:cNvSpPr>
          <p:nvPr>
            <p:ph type="dt" sz="quarter" idx="10"/>
          </p:nvPr>
        </p:nvSpPr>
        <p:spPr/>
        <p:txBody>
          <a:bodyPr/>
          <a:lstStyle/>
          <a:p>
            <a:pPr>
              <a:defRPr/>
            </a:pPr>
            <a:r>
              <a:rPr lang="cs-CZ" smtClean="0"/>
              <a:t>19.-20.10.2010</a:t>
            </a:r>
            <a:endParaRPr lang="cs-CZ"/>
          </a:p>
        </p:txBody>
      </p:sp>
      <p:sp>
        <p:nvSpPr>
          <p:cNvPr id="9221" name="Zástupný symbol pro číslo snímku 4"/>
          <p:cNvSpPr>
            <a:spLocks noGrp="1"/>
          </p:cNvSpPr>
          <p:nvPr>
            <p:ph type="sldNum" sz="quarter" idx="12"/>
          </p:nvPr>
        </p:nvSpPr>
        <p:spPr>
          <a:xfrm>
            <a:off x="3124200" y="6248400"/>
            <a:ext cx="2895600" cy="457200"/>
          </a:xfrm>
        </p:spPr>
        <p:txBody>
          <a:bodyPr/>
          <a:lstStyle/>
          <a:p>
            <a:pPr algn="ctr">
              <a:defRPr/>
            </a:pPr>
            <a:fld id="{6764DAA7-F7C4-40BC-A195-71E907955C87}" type="slidenum">
              <a:rPr lang="cs-CZ" smtClean="0"/>
              <a:pPr algn="ctr">
                <a:defRPr/>
              </a:pPr>
              <a:t>121</a:t>
            </a:fld>
            <a:endParaRPr lang="cs-CZ" smtClean="0"/>
          </a:p>
        </p:txBody>
      </p:sp>
      <p:sp>
        <p:nvSpPr>
          <p:cNvPr id="9222"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439862"/>
          </a:xfrm>
        </p:spPr>
        <p:txBody>
          <a:bodyPr/>
          <a:lstStyle/>
          <a:p>
            <a:pPr eaLnBrk="1" hangingPunct="1">
              <a:defRPr/>
            </a:pPr>
            <a:r>
              <a:rPr lang="cs-CZ" i="1" dirty="0" smtClean="0">
                <a:latin typeface="Arial" pitchFamily="34" charset="0"/>
                <a:cs typeface="Arial" pitchFamily="34" charset="0"/>
              </a:rPr>
              <a:t>Čistá současná hodnota a index výnosn</a:t>
            </a:r>
            <a:r>
              <a:rPr lang="cs-CZ" dirty="0" smtClean="0">
                <a:latin typeface="Arial" pitchFamily="34" charset="0"/>
                <a:cs typeface="Arial" pitchFamily="34" charset="0"/>
              </a:rPr>
              <a:t>osti</a:t>
            </a:r>
            <a:endParaRPr lang="cs-CZ" dirty="0">
              <a:latin typeface="Arial" pitchFamily="34" charset="0"/>
              <a:cs typeface="Arial" pitchFamily="34" charset="0"/>
            </a:endParaRPr>
          </a:p>
        </p:txBody>
      </p:sp>
      <p:sp>
        <p:nvSpPr>
          <p:cNvPr id="3" name="Zástupný symbol pro obsah 2"/>
          <p:cNvSpPr>
            <a:spLocks noGrp="1"/>
          </p:cNvSpPr>
          <p:nvPr>
            <p:ph idx="1"/>
          </p:nvPr>
        </p:nvSpPr>
        <p:spPr>
          <a:xfrm>
            <a:off x="457200" y="1857375"/>
            <a:ext cx="8229600" cy="4268788"/>
          </a:xfrm>
        </p:spPr>
        <p:txBody>
          <a:bodyPr/>
          <a:lstStyle/>
          <a:p>
            <a:pPr eaLnBrk="1" hangingPunct="1">
              <a:defRPr/>
            </a:pPr>
            <a:r>
              <a:rPr lang="cs-CZ" dirty="0" smtClean="0">
                <a:latin typeface="Arial" pitchFamily="34" charset="0"/>
                <a:cs typeface="Arial" pitchFamily="34" charset="0"/>
              </a:rPr>
              <a:t>vzít v úvahu jak celkové zbývající požadavky, tak okamžité požadavky projektu na zdroje</a:t>
            </a:r>
          </a:p>
          <a:p>
            <a:pPr eaLnBrk="1" hangingPunct="1">
              <a:defRPr/>
            </a:pPr>
            <a:r>
              <a:rPr lang="cs-CZ" dirty="0" smtClean="0">
                <a:latin typeface="Arial" pitchFamily="34" charset="0"/>
                <a:cs typeface="Arial" pitchFamily="34" charset="0"/>
              </a:rPr>
              <a:t>při rozhodování o pokračování či zastavení projektu nejsou důležité tzv. utopené náklady,</a:t>
            </a:r>
          </a:p>
          <a:p>
            <a:pPr eaLnBrk="1" hangingPunct="1">
              <a:defRPr/>
            </a:pPr>
            <a:r>
              <a:rPr lang="cs-CZ" dirty="0" smtClean="0">
                <a:latin typeface="Arial" pitchFamily="34" charset="0"/>
                <a:cs typeface="Arial" pitchFamily="34" charset="0"/>
              </a:rPr>
              <a:t>index výnosnosti: poměr celkových požadavků na zdroje k NPV</a:t>
            </a:r>
            <a:endParaRPr lang="cs-CZ" dirty="0">
              <a:latin typeface="Arial" pitchFamily="34" charset="0"/>
              <a:cs typeface="Arial" pitchFamily="34" charset="0"/>
            </a:endParaRPr>
          </a:p>
        </p:txBody>
      </p:sp>
      <p:sp>
        <p:nvSpPr>
          <p:cNvPr id="10244" name="Zástupný symbol pro datum 3"/>
          <p:cNvSpPr>
            <a:spLocks noGrp="1"/>
          </p:cNvSpPr>
          <p:nvPr>
            <p:ph type="dt" sz="quarter" idx="10"/>
          </p:nvPr>
        </p:nvSpPr>
        <p:spPr/>
        <p:txBody>
          <a:bodyPr/>
          <a:lstStyle/>
          <a:p>
            <a:pPr>
              <a:defRPr/>
            </a:pPr>
            <a:r>
              <a:rPr lang="cs-CZ" smtClean="0"/>
              <a:t>19.-20.10.2010</a:t>
            </a:r>
            <a:endParaRPr lang="cs-CZ"/>
          </a:p>
        </p:txBody>
      </p:sp>
      <p:sp>
        <p:nvSpPr>
          <p:cNvPr id="10245" name="Zástupný symbol pro číslo snímku 4"/>
          <p:cNvSpPr>
            <a:spLocks noGrp="1"/>
          </p:cNvSpPr>
          <p:nvPr>
            <p:ph type="sldNum" sz="quarter" idx="12"/>
          </p:nvPr>
        </p:nvSpPr>
        <p:spPr>
          <a:xfrm>
            <a:off x="3124200" y="6248400"/>
            <a:ext cx="2895600" cy="457200"/>
          </a:xfrm>
        </p:spPr>
        <p:txBody>
          <a:bodyPr/>
          <a:lstStyle/>
          <a:p>
            <a:pPr algn="ctr">
              <a:defRPr/>
            </a:pPr>
            <a:fld id="{8133FE63-C886-4274-B761-DD3D09A171D5}" type="slidenum">
              <a:rPr lang="cs-CZ" smtClean="0"/>
              <a:pPr algn="ctr">
                <a:defRPr/>
              </a:pPr>
              <a:t>122</a:t>
            </a:fld>
            <a:endParaRPr lang="cs-CZ" smtClean="0"/>
          </a:p>
        </p:txBody>
      </p:sp>
      <p:sp>
        <p:nvSpPr>
          <p:cNvPr id="10246"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i="1" dirty="0" smtClean="0">
                <a:latin typeface="Arial" pitchFamily="34" charset="0"/>
                <a:cs typeface="Arial" pitchFamily="34" charset="0"/>
              </a:rPr>
              <a:t>Index výnosnosti - příklad</a:t>
            </a:r>
            <a:endParaRPr lang="cs-CZ" i="1" dirty="0">
              <a:latin typeface="Arial" pitchFamily="34" charset="0"/>
              <a:cs typeface="Arial" pitchFamily="34" charset="0"/>
            </a:endParaRPr>
          </a:p>
        </p:txBody>
      </p:sp>
      <p:graphicFrame>
        <p:nvGraphicFramePr>
          <p:cNvPr id="8" name="Zástupný symbol pro obsah 7"/>
          <p:cNvGraphicFramePr>
            <a:graphicFrameLocks noGrp="1"/>
          </p:cNvGraphicFramePr>
          <p:nvPr>
            <p:ph idx="1"/>
          </p:nvPr>
        </p:nvGraphicFramePr>
        <p:xfrm>
          <a:off x="457200" y="1600200"/>
          <a:ext cx="8229600" cy="4829175"/>
        </p:xfrm>
        <a:graphic>
          <a:graphicData uri="http://schemas.openxmlformats.org/drawingml/2006/table">
            <a:tbl>
              <a:tblPr/>
              <a:tblGrid>
                <a:gridCol w="1646238"/>
                <a:gridCol w="1646237"/>
                <a:gridCol w="1644650"/>
                <a:gridCol w="1646238"/>
                <a:gridCol w="1646237"/>
              </a:tblGrid>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1" i="0" u="none" strike="noStrike" cap="none" normalizeH="0" baseline="0" smtClean="0">
                          <a:ln>
                            <a:noFill/>
                          </a:ln>
                          <a:solidFill>
                            <a:srgbClr val="FFFFFF"/>
                          </a:solidFill>
                          <a:effectLst/>
                          <a:latin typeface="Arial" pitchFamily="34" charset="0"/>
                          <a:cs typeface="Times New Roman" pitchFamily="18" charset="0"/>
                        </a:rPr>
                        <a:t>Projekt</a:t>
                      </a:r>
                      <a:endParaRPr kumimoji="0" lang="cs-CZ"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1" i="0" u="none" strike="noStrike" cap="none" normalizeH="0" baseline="0" smtClean="0">
                          <a:ln>
                            <a:noFill/>
                          </a:ln>
                          <a:solidFill>
                            <a:srgbClr val="FFFFFF"/>
                          </a:solidFill>
                          <a:effectLst/>
                          <a:latin typeface="Arial" pitchFamily="34" charset="0"/>
                          <a:cs typeface="Times New Roman" pitchFamily="18" charset="0"/>
                        </a:rPr>
                        <a:t>NPV</a:t>
                      </a:r>
                      <a:endParaRPr kumimoji="0" lang="cs-CZ"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1" i="0" u="none" strike="noStrike" cap="none" normalizeH="0" baseline="0" smtClean="0">
                          <a:ln>
                            <a:noFill/>
                          </a:ln>
                          <a:solidFill>
                            <a:srgbClr val="FFFFFF"/>
                          </a:solidFill>
                          <a:effectLst/>
                          <a:latin typeface="Arial" pitchFamily="34" charset="0"/>
                          <a:cs typeface="Times New Roman" pitchFamily="18" charset="0"/>
                        </a:rPr>
                        <a:t>Zbývající požadavky na zdroje</a:t>
                      </a:r>
                      <a:endParaRPr kumimoji="0" lang="cs-CZ"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1" i="0" u="none" strike="noStrike" cap="none" normalizeH="0" baseline="0" smtClean="0">
                          <a:ln>
                            <a:noFill/>
                          </a:ln>
                          <a:solidFill>
                            <a:srgbClr val="FFFFFF"/>
                          </a:solidFill>
                          <a:effectLst/>
                          <a:latin typeface="Arial" pitchFamily="34" charset="0"/>
                          <a:cs typeface="Times New Roman" pitchFamily="18" charset="0"/>
                        </a:rPr>
                        <a:t>Index</a:t>
                      </a:r>
                      <a:endParaRPr kumimoji="0" lang="cs-CZ"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1" i="0" u="none" strike="noStrike" cap="none" normalizeH="0" baseline="0" smtClean="0">
                          <a:ln>
                            <a:noFill/>
                          </a:ln>
                          <a:solidFill>
                            <a:srgbClr val="FFFFFF"/>
                          </a:solidFill>
                          <a:effectLst/>
                          <a:latin typeface="Arial" pitchFamily="34" charset="0"/>
                          <a:cs typeface="Times New Roman" pitchFamily="18" charset="0"/>
                        </a:rPr>
                        <a:t>Okamžité požadavky na zdroje</a:t>
                      </a:r>
                      <a:endParaRPr kumimoji="0" lang="cs-CZ"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A</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52,0</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9,5</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5,5</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3,2</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B</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30,0</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3,1</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9,7</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0,3</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C</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8,6</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2,1</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4,1</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1,4</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D</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42,0</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3,8</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11,1</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2,5</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E</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48,5</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7,0</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6,9</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1,3</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F</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43,8</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5,0</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8,8</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1,5</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G</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37,5</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8,3</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4,5</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3,8</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H</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3,0</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1,0</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3,0</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0,7</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I</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9,5</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2,5</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3,8</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0,5</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J</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6,2</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0,8</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7,8</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0,8</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K</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4,5</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1,4</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3,2</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1,2</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L</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55,0</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5,0</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11,0</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900" b="0" i="0" u="none" strike="noStrike" cap="none" normalizeH="0" baseline="0" smtClean="0">
                          <a:ln>
                            <a:noFill/>
                          </a:ln>
                          <a:solidFill>
                            <a:srgbClr val="000514"/>
                          </a:solidFill>
                          <a:effectLst/>
                          <a:latin typeface="Arial" pitchFamily="34" charset="0"/>
                          <a:cs typeface="Times New Roman" pitchFamily="18" charset="0"/>
                        </a:rPr>
                        <a:t>5,0</a:t>
                      </a:r>
                      <a:endParaRPr kumimoji="0" lang="cs-CZ" sz="1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r>
            </a:tbl>
          </a:graphicData>
        </a:graphic>
      </p:graphicFrame>
      <p:sp>
        <p:nvSpPr>
          <p:cNvPr id="11353" name="Zástupný symbol pro datum 3"/>
          <p:cNvSpPr>
            <a:spLocks noGrp="1"/>
          </p:cNvSpPr>
          <p:nvPr>
            <p:ph type="dt" sz="quarter" idx="10"/>
          </p:nvPr>
        </p:nvSpPr>
        <p:spPr/>
        <p:txBody>
          <a:bodyPr/>
          <a:lstStyle/>
          <a:p>
            <a:pPr>
              <a:defRPr/>
            </a:pPr>
            <a:r>
              <a:rPr lang="cs-CZ" smtClean="0"/>
              <a:t>19.-20.10.2010</a:t>
            </a:r>
            <a:endParaRPr lang="cs-CZ"/>
          </a:p>
        </p:txBody>
      </p:sp>
      <p:sp>
        <p:nvSpPr>
          <p:cNvPr id="11354" name="Zástupný symbol pro číslo snímku 4"/>
          <p:cNvSpPr>
            <a:spLocks noGrp="1"/>
          </p:cNvSpPr>
          <p:nvPr>
            <p:ph type="sldNum" sz="quarter" idx="12"/>
          </p:nvPr>
        </p:nvSpPr>
        <p:spPr>
          <a:xfrm>
            <a:off x="3124200" y="6248400"/>
            <a:ext cx="2895600" cy="457200"/>
          </a:xfrm>
        </p:spPr>
        <p:txBody>
          <a:bodyPr/>
          <a:lstStyle/>
          <a:p>
            <a:pPr algn="ctr">
              <a:defRPr/>
            </a:pPr>
            <a:fld id="{E2EBA780-43CF-4FBB-893A-7AF878250BC9}" type="slidenum">
              <a:rPr lang="cs-CZ" smtClean="0"/>
              <a:pPr algn="ctr">
                <a:defRPr/>
              </a:pPr>
              <a:t>123</a:t>
            </a:fld>
            <a:endParaRPr lang="cs-CZ" smtClean="0"/>
          </a:p>
        </p:txBody>
      </p:sp>
      <p:sp>
        <p:nvSpPr>
          <p:cNvPr id="11355"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Zástupný symbol pro obsah 6"/>
          <p:cNvGraphicFramePr>
            <a:graphicFrameLocks noGrp="1"/>
          </p:cNvGraphicFramePr>
          <p:nvPr>
            <p:ph idx="1"/>
          </p:nvPr>
        </p:nvGraphicFramePr>
        <p:xfrm>
          <a:off x="571500" y="1000125"/>
          <a:ext cx="8229600" cy="5081016"/>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pPr algn="ctr">
                        <a:lnSpc>
                          <a:spcPct val="115000"/>
                        </a:lnSpc>
                        <a:spcAft>
                          <a:spcPts val="0"/>
                        </a:spcAft>
                      </a:pPr>
                      <a:r>
                        <a:rPr lang="cs-CZ" sz="1200" dirty="0"/>
                        <a:t>Projekt</a:t>
                      </a:r>
                      <a:endParaRPr lang="cs-CZ" sz="1800" dirty="0">
                        <a:latin typeface="Times New Roman"/>
                        <a:ea typeface="Times New Roman"/>
                      </a:endParaRPr>
                    </a:p>
                  </a:txBody>
                  <a:tcPr marL="44450" marR="44450" marT="0" marB="0" anchor="b"/>
                </a:tc>
                <a:tc>
                  <a:txBody>
                    <a:bodyPr/>
                    <a:lstStyle/>
                    <a:p>
                      <a:pPr algn="ctr">
                        <a:lnSpc>
                          <a:spcPct val="115000"/>
                        </a:lnSpc>
                        <a:spcAft>
                          <a:spcPts val="0"/>
                        </a:spcAft>
                      </a:pPr>
                      <a:r>
                        <a:rPr lang="cs-CZ" sz="1200" dirty="0"/>
                        <a:t>NPV</a:t>
                      </a:r>
                      <a:endParaRPr lang="cs-CZ" sz="1800" dirty="0">
                        <a:latin typeface="Times New Roman"/>
                        <a:ea typeface="Times New Roman"/>
                      </a:endParaRPr>
                    </a:p>
                  </a:txBody>
                  <a:tcPr marL="44450" marR="44450" marT="0" marB="0" anchor="b"/>
                </a:tc>
                <a:tc>
                  <a:txBody>
                    <a:bodyPr/>
                    <a:lstStyle/>
                    <a:p>
                      <a:pPr algn="ctr">
                        <a:lnSpc>
                          <a:spcPct val="115000"/>
                        </a:lnSpc>
                        <a:spcAft>
                          <a:spcPts val="0"/>
                        </a:spcAft>
                      </a:pPr>
                      <a:r>
                        <a:rPr lang="cs-CZ" sz="1200"/>
                        <a:t>Zbývající požadavky na zdroje</a:t>
                      </a:r>
                      <a:endParaRPr lang="cs-CZ" sz="1800">
                        <a:latin typeface="Times New Roman"/>
                        <a:ea typeface="Times New Roman"/>
                      </a:endParaRPr>
                    </a:p>
                  </a:txBody>
                  <a:tcPr marL="44450" marR="44450" marT="0" marB="0" anchor="b"/>
                </a:tc>
                <a:tc>
                  <a:txBody>
                    <a:bodyPr/>
                    <a:lstStyle/>
                    <a:p>
                      <a:pPr algn="ctr">
                        <a:lnSpc>
                          <a:spcPct val="115000"/>
                        </a:lnSpc>
                        <a:spcAft>
                          <a:spcPts val="0"/>
                        </a:spcAft>
                      </a:pPr>
                      <a:r>
                        <a:rPr lang="cs-CZ" sz="1200"/>
                        <a:t>Index</a:t>
                      </a:r>
                      <a:endParaRPr lang="cs-CZ" sz="1800">
                        <a:latin typeface="Times New Roman"/>
                        <a:ea typeface="Times New Roman"/>
                      </a:endParaRPr>
                    </a:p>
                  </a:txBody>
                  <a:tcPr marL="44450" marR="44450" marT="0" marB="0" anchor="b"/>
                </a:tc>
                <a:tc>
                  <a:txBody>
                    <a:bodyPr/>
                    <a:lstStyle/>
                    <a:p>
                      <a:pPr algn="ctr">
                        <a:lnSpc>
                          <a:spcPct val="115000"/>
                        </a:lnSpc>
                        <a:spcAft>
                          <a:spcPts val="0"/>
                        </a:spcAft>
                      </a:pPr>
                      <a:r>
                        <a:rPr lang="cs-CZ" sz="1200"/>
                        <a:t>Okamžité požadavky na zdroje</a:t>
                      </a:r>
                      <a:endParaRPr lang="cs-CZ" sz="1800">
                        <a:latin typeface="Times New Roman"/>
                        <a:ea typeface="Times New Roman"/>
                      </a:endParaRPr>
                    </a:p>
                  </a:txBody>
                  <a:tcPr marL="44450" marR="44450" marT="0" marB="0" anchor="b"/>
                </a:tc>
                <a:tc>
                  <a:txBody>
                    <a:bodyPr/>
                    <a:lstStyle/>
                    <a:p>
                      <a:pPr algn="ctr">
                        <a:lnSpc>
                          <a:spcPct val="115000"/>
                        </a:lnSpc>
                        <a:spcAft>
                          <a:spcPts val="0"/>
                        </a:spcAft>
                      </a:pPr>
                      <a:r>
                        <a:rPr lang="cs-CZ" sz="1200"/>
                        <a:t>Celkové okamžité požadavky na zdroje</a:t>
                      </a:r>
                      <a:endParaRPr lang="cs-CZ" sz="1800">
                        <a:latin typeface="Times New Roman"/>
                        <a:ea typeface="Times New Roman"/>
                      </a:endParaRPr>
                    </a:p>
                  </a:txBody>
                  <a:tcPr marL="44450" marR="44450" marT="0" marB="0" anchor="b"/>
                </a:tc>
              </a:tr>
              <a:tr h="370840">
                <a:tc>
                  <a:txBody>
                    <a:bodyPr/>
                    <a:lstStyle/>
                    <a:p>
                      <a:pPr algn="ctr">
                        <a:lnSpc>
                          <a:spcPct val="115000"/>
                        </a:lnSpc>
                        <a:spcAft>
                          <a:spcPts val="0"/>
                        </a:spcAft>
                      </a:pPr>
                      <a:r>
                        <a:rPr lang="cs-CZ" sz="2000" dirty="0"/>
                        <a:t>D</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42,0</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3,8</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a:t>11,1</a:t>
                      </a:r>
                      <a:endParaRPr lang="cs-CZ" sz="320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a:t>2,5</a:t>
                      </a:r>
                      <a:endParaRPr lang="cs-CZ" sz="320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a:t>2,5</a:t>
                      </a:r>
                      <a:endParaRPr lang="cs-CZ" sz="3200">
                        <a:latin typeface="Times New Roman"/>
                        <a:ea typeface="Times New Roman"/>
                      </a:endParaRPr>
                    </a:p>
                  </a:txBody>
                  <a:tcPr marL="44450" marR="44450" marT="0" marB="0" anchor="b">
                    <a:solidFill>
                      <a:srgbClr val="92D050"/>
                    </a:solidFill>
                  </a:tcPr>
                </a:tc>
              </a:tr>
              <a:tr h="370840">
                <a:tc>
                  <a:txBody>
                    <a:bodyPr/>
                    <a:lstStyle/>
                    <a:p>
                      <a:pPr algn="ctr">
                        <a:lnSpc>
                          <a:spcPct val="115000"/>
                        </a:lnSpc>
                        <a:spcAft>
                          <a:spcPts val="0"/>
                        </a:spcAft>
                      </a:pPr>
                      <a:r>
                        <a:rPr lang="cs-CZ" sz="2000" dirty="0"/>
                        <a:t>L</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55,0</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5,0</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11,0</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a:t>5,0</a:t>
                      </a:r>
                      <a:endParaRPr lang="cs-CZ" sz="320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a:t>7,5</a:t>
                      </a:r>
                      <a:endParaRPr lang="cs-CZ" sz="3200">
                        <a:latin typeface="Times New Roman"/>
                        <a:ea typeface="Times New Roman"/>
                      </a:endParaRPr>
                    </a:p>
                  </a:txBody>
                  <a:tcPr marL="44450" marR="44450" marT="0" marB="0" anchor="b">
                    <a:solidFill>
                      <a:srgbClr val="92D050"/>
                    </a:solidFill>
                  </a:tcPr>
                </a:tc>
              </a:tr>
              <a:tr h="370840">
                <a:tc>
                  <a:txBody>
                    <a:bodyPr/>
                    <a:lstStyle/>
                    <a:p>
                      <a:pPr algn="ctr">
                        <a:lnSpc>
                          <a:spcPct val="115000"/>
                        </a:lnSpc>
                        <a:spcAft>
                          <a:spcPts val="0"/>
                        </a:spcAft>
                      </a:pPr>
                      <a:r>
                        <a:rPr lang="cs-CZ" sz="2000" dirty="0"/>
                        <a:t>B</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30,0</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3,1</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9,7</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0,3</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a:t>7,8</a:t>
                      </a:r>
                      <a:endParaRPr lang="cs-CZ" sz="3200">
                        <a:latin typeface="Times New Roman"/>
                        <a:ea typeface="Times New Roman"/>
                      </a:endParaRPr>
                    </a:p>
                  </a:txBody>
                  <a:tcPr marL="44450" marR="44450" marT="0" marB="0" anchor="b">
                    <a:solidFill>
                      <a:srgbClr val="92D050"/>
                    </a:solidFill>
                  </a:tcPr>
                </a:tc>
              </a:tr>
              <a:tr h="370840">
                <a:tc>
                  <a:txBody>
                    <a:bodyPr/>
                    <a:lstStyle/>
                    <a:p>
                      <a:pPr algn="ctr">
                        <a:lnSpc>
                          <a:spcPct val="115000"/>
                        </a:lnSpc>
                        <a:spcAft>
                          <a:spcPts val="0"/>
                        </a:spcAft>
                      </a:pPr>
                      <a:r>
                        <a:rPr lang="cs-CZ" sz="2000" dirty="0"/>
                        <a:t>F</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43,8</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5,0</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8,8</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1,5</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a:t>9,3</a:t>
                      </a:r>
                      <a:endParaRPr lang="cs-CZ" sz="3200">
                        <a:latin typeface="Times New Roman"/>
                        <a:ea typeface="Times New Roman"/>
                      </a:endParaRPr>
                    </a:p>
                  </a:txBody>
                  <a:tcPr marL="44450" marR="44450" marT="0" marB="0" anchor="b">
                    <a:solidFill>
                      <a:srgbClr val="92D050"/>
                    </a:solidFill>
                  </a:tcPr>
                </a:tc>
              </a:tr>
              <a:tr h="370840">
                <a:tc>
                  <a:txBody>
                    <a:bodyPr/>
                    <a:lstStyle/>
                    <a:p>
                      <a:pPr algn="ctr">
                        <a:lnSpc>
                          <a:spcPct val="115000"/>
                        </a:lnSpc>
                        <a:spcAft>
                          <a:spcPts val="0"/>
                        </a:spcAft>
                      </a:pPr>
                      <a:r>
                        <a:rPr lang="cs-CZ" sz="2000"/>
                        <a:t>J</a:t>
                      </a:r>
                      <a:endParaRPr lang="cs-CZ" sz="320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6,2</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0,8</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7,8</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0,8</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10,1</a:t>
                      </a:r>
                      <a:endParaRPr lang="cs-CZ" sz="3200" dirty="0">
                        <a:latin typeface="Times New Roman"/>
                        <a:ea typeface="Times New Roman"/>
                      </a:endParaRPr>
                    </a:p>
                  </a:txBody>
                  <a:tcPr marL="44450" marR="44450" marT="0" marB="0" anchor="b">
                    <a:solidFill>
                      <a:srgbClr val="92D050"/>
                    </a:solidFill>
                  </a:tcPr>
                </a:tc>
              </a:tr>
              <a:tr h="370840">
                <a:tc>
                  <a:txBody>
                    <a:bodyPr/>
                    <a:lstStyle/>
                    <a:p>
                      <a:pPr algn="ctr">
                        <a:lnSpc>
                          <a:spcPct val="115000"/>
                        </a:lnSpc>
                        <a:spcAft>
                          <a:spcPts val="0"/>
                        </a:spcAft>
                      </a:pPr>
                      <a:r>
                        <a:rPr lang="cs-CZ" sz="2000"/>
                        <a:t>E</a:t>
                      </a:r>
                      <a:endParaRPr lang="cs-CZ" sz="320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a:t>48,5</a:t>
                      </a:r>
                      <a:endParaRPr lang="cs-CZ" sz="320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7,0</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6,9</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1,3</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11,4</a:t>
                      </a:r>
                      <a:endParaRPr lang="cs-CZ" sz="3200" dirty="0">
                        <a:latin typeface="Times New Roman"/>
                        <a:ea typeface="Times New Roman"/>
                      </a:endParaRPr>
                    </a:p>
                  </a:txBody>
                  <a:tcPr marL="44450" marR="44450" marT="0" marB="0" anchor="b">
                    <a:solidFill>
                      <a:srgbClr val="92D050"/>
                    </a:solidFill>
                  </a:tcPr>
                </a:tc>
              </a:tr>
              <a:tr h="370840">
                <a:tc>
                  <a:txBody>
                    <a:bodyPr/>
                    <a:lstStyle/>
                    <a:p>
                      <a:pPr algn="ctr">
                        <a:lnSpc>
                          <a:spcPct val="115000"/>
                        </a:lnSpc>
                        <a:spcAft>
                          <a:spcPts val="0"/>
                        </a:spcAft>
                      </a:pPr>
                      <a:r>
                        <a:rPr lang="cs-CZ" sz="2000"/>
                        <a:t>A</a:t>
                      </a:r>
                      <a:endParaRPr lang="cs-CZ" sz="320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a:t>52,0</a:t>
                      </a:r>
                      <a:endParaRPr lang="cs-CZ" sz="320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9,5</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5,5</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3,2</a:t>
                      </a:r>
                      <a:endParaRPr lang="cs-CZ" sz="3200" dirty="0">
                        <a:latin typeface="Times New Roman"/>
                        <a:ea typeface="Times New Roman"/>
                      </a:endParaRPr>
                    </a:p>
                  </a:txBody>
                  <a:tcPr marL="44450" marR="44450" marT="0" marB="0" anchor="b">
                    <a:solidFill>
                      <a:srgbClr val="92D050"/>
                    </a:solidFill>
                  </a:tcPr>
                </a:tc>
                <a:tc>
                  <a:txBody>
                    <a:bodyPr/>
                    <a:lstStyle/>
                    <a:p>
                      <a:pPr algn="ctr">
                        <a:lnSpc>
                          <a:spcPct val="115000"/>
                        </a:lnSpc>
                        <a:spcAft>
                          <a:spcPts val="0"/>
                        </a:spcAft>
                      </a:pPr>
                      <a:r>
                        <a:rPr lang="cs-CZ" sz="2000" dirty="0"/>
                        <a:t>14,6</a:t>
                      </a:r>
                      <a:endParaRPr lang="cs-CZ" sz="3200" dirty="0">
                        <a:latin typeface="Times New Roman"/>
                        <a:ea typeface="Times New Roman"/>
                      </a:endParaRPr>
                    </a:p>
                  </a:txBody>
                  <a:tcPr marL="44450" marR="44450" marT="0" marB="0" anchor="b">
                    <a:solidFill>
                      <a:srgbClr val="92D050"/>
                    </a:solidFill>
                  </a:tcPr>
                </a:tc>
              </a:tr>
              <a:tr h="370840">
                <a:tc>
                  <a:txBody>
                    <a:bodyPr/>
                    <a:lstStyle/>
                    <a:p>
                      <a:pPr algn="ctr">
                        <a:lnSpc>
                          <a:spcPct val="115000"/>
                        </a:lnSpc>
                        <a:spcAft>
                          <a:spcPts val="0"/>
                        </a:spcAft>
                      </a:pPr>
                      <a:r>
                        <a:rPr lang="cs-CZ" sz="2000" dirty="0"/>
                        <a:t>G</a:t>
                      </a:r>
                      <a:endParaRPr lang="cs-CZ" sz="3200" dirty="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a:t>37,5</a:t>
                      </a:r>
                      <a:endParaRPr lang="cs-CZ" sz="320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a:t>8,3</a:t>
                      </a:r>
                      <a:endParaRPr lang="cs-CZ" sz="320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a:t>4,5</a:t>
                      </a:r>
                      <a:endParaRPr lang="cs-CZ" sz="320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dirty="0"/>
                        <a:t>3,8</a:t>
                      </a:r>
                      <a:endParaRPr lang="cs-CZ" sz="3200" dirty="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dirty="0"/>
                        <a:t>18,4</a:t>
                      </a:r>
                      <a:endParaRPr lang="cs-CZ" sz="3200" dirty="0">
                        <a:latin typeface="Times New Roman"/>
                        <a:ea typeface="Times New Roman"/>
                      </a:endParaRPr>
                    </a:p>
                  </a:txBody>
                  <a:tcPr marL="44450" marR="44450" marT="0" marB="0" anchor="b">
                    <a:solidFill>
                      <a:srgbClr val="FFC000"/>
                    </a:solidFill>
                  </a:tcPr>
                </a:tc>
              </a:tr>
              <a:tr h="370840">
                <a:tc>
                  <a:txBody>
                    <a:bodyPr/>
                    <a:lstStyle/>
                    <a:p>
                      <a:pPr algn="ctr">
                        <a:lnSpc>
                          <a:spcPct val="115000"/>
                        </a:lnSpc>
                        <a:spcAft>
                          <a:spcPts val="0"/>
                        </a:spcAft>
                      </a:pPr>
                      <a:r>
                        <a:rPr lang="cs-CZ" sz="2000" dirty="0"/>
                        <a:t>C</a:t>
                      </a:r>
                      <a:endParaRPr lang="cs-CZ" sz="3200" dirty="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dirty="0"/>
                        <a:t>8,6</a:t>
                      </a:r>
                      <a:endParaRPr lang="cs-CZ" sz="3200" dirty="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dirty="0"/>
                        <a:t>2,1</a:t>
                      </a:r>
                      <a:endParaRPr lang="cs-CZ" sz="3200" dirty="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dirty="0"/>
                        <a:t>4,1</a:t>
                      </a:r>
                      <a:endParaRPr lang="cs-CZ" sz="3200" dirty="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dirty="0"/>
                        <a:t>1,4</a:t>
                      </a:r>
                      <a:endParaRPr lang="cs-CZ" sz="3200" dirty="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dirty="0"/>
                        <a:t>19,8</a:t>
                      </a:r>
                      <a:endParaRPr lang="cs-CZ" sz="3200" dirty="0">
                        <a:latin typeface="Times New Roman"/>
                        <a:ea typeface="Times New Roman"/>
                      </a:endParaRPr>
                    </a:p>
                  </a:txBody>
                  <a:tcPr marL="44450" marR="44450" marT="0" marB="0" anchor="b">
                    <a:solidFill>
                      <a:srgbClr val="FFC000"/>
                    </a:solidFill>
                  </a:tcPr>
                </a:tc>
              </a:tr>
              <a:tr h="370840">
                <a:tc>
                  <a:txBody>
                    <a:bodyPr/>
                    <a:lstStyle/>
                    <a:p>
                      <a:pPr algn="ctr">
                        <a:lnSpc>
                          <a:spcPct val="115000"/>
                        </a:lnSpc>
                        <a:spcAft>
                          <a:spcPts val="0"/>
                        </a:spcAft>
                      </a:pPr>
                      <a:r>
                        <a:rPr lang="cs-CZ" sz="2000"/>
                        <a:t>I</a:t>
                      </a:r>
                      <a:endParaRPr lang="cs-CZ" sz="320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dirty="0"/>
                        <a:t>9,5</a:t>
                      </a:r>
                      <a:endParaRPr lang="cs-CZ" sz="3200" dirty="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a:t>2,5</a:t>
                      </a:r>
                      <a:endParaRPr lang="cs-CZ" sz="320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dirty="0"/>
                        <a:t>3,8</a:t>
                      </a:r>
                      <a:endParaRPr lang="cs-CZ" sz="3200" dirty="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dirty="0"/>
                        <a:t>0,5</a:t>
                      </a:r>
                      <a:endParaRPr lang="cs-CZ" sz="3200" dirty="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dirty="0"/>
                        <a:t>20,3</a:t>
                      </a:r>
                      <a:endParaRPr lang="cs-CZ" sz="3200" dirty="0">
                        <a:latin typeface="Times New Roman"/>
                        <a:ea typeface="Times New Roman"/>
                      </a:endParaRPr>
                    </a:p>
                  </a:txBody>
                  <a:tcPr marL="44450" marR="44450" marT="0" marB="0" anchor="b">
                    <a:solidFill>
                      <a:srgbClr val="FFC000"/>
                    </a:solidFill>
                  </a:tcPr>
                </a:tc>
              </a:tr>
              <a:tr h="370840">
                <a:tc>
                  <a:txBody>
                    <a:bodyPr/>
                    <a:lstStyle/>
                    <a:p>
                      <a:pPr algn="ctr">
                        <a:lnSpc>
                          <a:spcPct val="115000"/>
                        </a:lnSpc>
                        <a:spcAft>
                          <a:spcPts val="0"/>
                        </a:spcAft>
                      </a:pPr>
                      <a:r>
                        <a:rPr lang="cs-CZ" sz="2000"/>
                        <a:t>K</a:t>
                      </a:r>
                      <a:endParaRPr lang="cs-CZ" sz="320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a:t>4,5</a:t>
                      </a:r>
                      <a:endParaRPr lang="cs-CZ" sz="320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a:t>1,4</a:t>
                      </a:r>
                      <a:endParaRPr lang="cs-CZ" sz="320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a:t>3,2</a:t>
                      </a:r>
                      <a:endParaRPr lang="cs-CZ" sz="320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dirty="0"/>
                        <a:t>1,2</a:t>
                      </a:r>
                      <a:endParaRPr lang="cs-CZ" sz="3200" dirty="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dirty="0"/>
                        <a:t>21,5</a:t>
                      </a:r>
                      <a:endParaRPr lang="cs-CZ" sz="3200" dirty="0">
                        <a:latin typeface="Times New Roman"/>
                        <a:ea typeface="Times New Roman"/>
                      </a:endParaRPr>
                    </a:p>
                  </a:txBody>
                  <a:tcPr marL="44450" marR="44450" marT="0" marB="0" anchor="b">
                    <a:solidFill>
                      <a:srgbClr val="FFC000"/>
                    </a:solidFill>
                  </a:tcPr>
                </a:tc>
              </a:tr>
              <a:tr h="370840">
                <a:tc>
                  <a:txBody>
                    <a:bodyPr/>
                    <a:lstStyle/>
                    <a:p>
                      <a:pPr algn="ctr">
                        <a:lnSpc>
                          <a:spcPct val="115000"/>
                        </a:lnSpc>
                        <a:spcAft>
                          <a:spcPts val="0"/>
                        </a:spcAft>
                      </a:pPr>
                      <a:r>
                        <a:rPr lang="cs-CZ" sz="2000"/>
                        <a:t>H</a:t>
                      </a:r>
                      <a:endParaRPr lang="cs-CZ" sz="320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a:t>3,0</a:t>
                      </a:r>
                      <a:endParaRPr lang="cs-CZ" sz="320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dirty="0"/>
                        <a:t>1,0</a:t>
                      </a:r>
                      <a:endParaRPr lang="cs-CZ" sz="3200" dirty="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a:t>3,0</a:t>
                      </a:r>
                      <a:endParaRPr lang="cs-CZ" sz="320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a:t>0,7</a:t>
                      </a:r>
                      <a:endParaRPr lang="cs-CZ" sz="3200">
                        <a:latin typeface="Times New Roman"/>
                        <a:ea typeface="Times New Roman"/>
                      </a:endParaRPr>
                    </a:p>
                  </a:txBody>
                  <a:tcPr marL="44450" marR="44450" marT="0" marB="0" anchor="b">
                    <a:solidFill>
                      <a:srgbClr val="FFC000"/>
                    </a:solidFill>
                  </a:tcPr>
                </a:tc>
                <a:tc>
                  <a:txBody>
                    <a:bodyPr/>
                    <a:lstStyle/>
                    <a:p>
                      <a:pPr algn="ctr">
                        <a:lnSpc>
                          <a:spcPct val="115000"/>
                        </a:lnSpc>
                        <a:spcAft>
                          <a:spcPts val="0"/>
                        </a:spcAft>
                      </a:pPr>
                      <a:r>
                        <a:rPr lang="cs-CZ" sz="2000" dirty="0"/>
                        <a:t>22,2</a:t>
                      </a:r>
                      <a:endParaRPr lang="cs-CZ" sz="3200" dirty="0">
                        <a:latin typeface="Times New Roman"/>
                        <a:ea typeface="Times New Roman"/>
                      </a:endParaRPr>
                    </a:p>
                  </a:txBody>
                  <a:tcPr marL="44450" marR="44450" marT="0" marB="0" anchor="b">
                    <a:solidFill>
                      <a:srgbClr val="FFC000"/>
                    </a:solidFill>
                  </a:tcPr>
                </a:tc>
              </a:tr>
            </a:tbl>
          </a:graphicData>
        </a:graphic>
      </p:graphicFrame>
      <p:sp>
        <p:nvSpPr>
          <p:cNvPr id="12390" name="Zástupný symbol pro datum 3"/>
          <p:cNvSpPr>
            <a:spLocks noGrp="1"/>
          </p:cNvSpPr>
          <p:nvPr>
            <p:ph type="dt" sz="quarter" idx="10"/>
          </p:nvPr>
        </p:nvSpPr>
        <p:spPr/>
        <p:txBody>
          <a:bodyPr/>
          <a:lstStyle/>
          <a:p>
            <a:pPr>
              <a:defRPr/>
            </a:pPr>
            <a:r>
              <a:rPr lang="cs-CZ" smtClean="0"/>
              <a:t>19.-20.10.2010</a:t>
            </a:r>
            <a:endParaRPr lang="cs-CZ"/>
          </a:p>
        </p:txBody>
      </p:sp>
      <p:sp>
        <p:nvSpPr>
          <p:cNvPr id="12391" name="Zástupný symbol pro číslo snímku 4"/>
          <p:cNvSpPr>
            <a:spLocks noGrp="1"/>
          </p:cNvSpPr>
          <p:nvPr>
            <p:ph type="sldNum" sz="quarter" idx="12"/>
          </p:nvPr>
        </p:nvSpPr>
        <p:spPr>
          <a:xfrm>
            <a:off x="3124200" y="6248400"/>
            <a:ext cx="2895600" cy="457200"/>
          </a:xfrm>
        </p:spPr>
        <p:txBody>
          <a:bodyPr/>
          <a:lstStyle/>
          <a:p>
            <a:pPr algn="ctr">
              <a:defRPr/>
            </a:pPr>
            <a:fld id="{B7181752-0369-4996-9CE9-33E00AD1B373}" type="slidenum">
              <a:rPr lang="cs-CZ" smtClean="0"/>
              <a:pPr algn="ctr">
                <a:defRPr/>
              </a:pPr>
              <a:t>124</a:t>
            </a:fld>
            <a:endParaRPr lang="cs-CZ" smtClean="0"/>
          </a:p>
        </p:txBody>
      </p:sp>
      <p:sp>
        <p:nvSpPr>
          <p:cNvPr id="12392"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i="1" dirty="0" smtClean="0">
                <a:latin typeface="Arial" pitchFamily="34" charset="0"/>
                <a:cs typeface="Arial" pitchFamily="34" charset="0"/>
              </a:rPr>
              <a:t>Očekávaná hodnota projektu</a:t>
            </a:r>
            <a:endParaRPr lang="cs-CZ" dirty="0">
              <a:latin typeface="Arial" pitchFamily="34" charset="0"/>
              <a:cs typeface="Arial" pitchFamily="34" charset="0"/>
            </a:endParaRPr>
          </a:p>
        </p:txBody>
      </p:sp>
      <p:sp>
        <p:nvSpPr>
          <p:cNvPr id="3" name="Zástupný symbol pro obsah 2"/>
          <p:cNvSpPr>
            <a:spLocks noGrp="1"/>
          </p:cNvSpPr>
          <p:nvPr>
            <p:ph idx="1"/>
          </p:nvPr>
        </p:nvSpPr>
        <p:spPr/>
        <p:txBody>
          <a:bodyPr/>
          <a:lstStyle/>
          <a:p>
            <a:pPr eaLnBrk="1" hangingPunct="1">
              <a:defRPr/>
            </a:pPr>
            <a:r>
              <a:rPr lang="cs-CZ" dirty="0" smtClean="0">
                <a:latin typeface="Arial" pitchFamily="34" charset="0"/>
                <a:cs typeface="Arial" pitchFamily="34" charset="0"/>
              </a:rPr>
              <a:t>Lze zavést index strategické důležitosti SI, který může mít tři hodnoty: 3 – strategicky velice důležitý, 2 – středně důležitý, 1 – málo důležitý, a tímto indexem pak vynásobíme hodnotu PV</a:t>
            </a:r>
          </a:p>
          <a:p>
            <a:pPr eaLnBrk="1" hangingPunct="1">
              <a:defRPr/>
            </a:pPr>
            <a:r>
              <a:rPr lang="cs-CZ" dirty="0" smtClean="0">
                <a:latin typeface="Arial" pitchFamily="34" charset="0"/>
                <a:cs typeface="Arial" pitchFamily="34" charset="0"/>
              </a:rPr>
              <a:t>Jako kritérium použijeme poměr očekávané hodnoty projektu ECV a nákladů na vývoj D</a:t>
            </a:r>
            <a:endParaRPr lang="cs-CZ" dirty="0">
              <a:latin typeface="Arial" pitchFamily="34" charset="0"/>
              <a:cs typeface="Arial" pitchFamily="34" charset="0"/>
            </a:endParaRPr>
          </a:p>
        </p:txBody>
      </p:sp>
      <p:sp>
        <p:nvSpPr>
          <p:cNvPr id="13316" name="Zástupný symbol pro datum 3"/>
          <p:cNvSpPr>
            <a:spLocks noGrp="1"/>
          </p:cNvSpPr>
          <p:nvPr>
            <p:ph type="dt" sz="quarter" idx="10"/>
          </p:nvPr>
        </p:nvSpPr>
        <p:spPr/>
        <p:txBody>
          <a:bodyPr/>
          <a:lstStyle/>
          <a:p>
            <a:pPr>
              <a:defRPr/>
            </a:pPr>
            <a:r>
              <a:rPr lang="cs-CZ" smtClean="0"/>
              <a:t>19.-20.10.2010</a:t>
            </a:r>
            <a:endParaRPr lang="cs-CZ"/>
          </a:p>
        </p:txBody>
      </p:sp>
      <p:sp>
        <p:nvSpPr>
          <p:cNvPr id="13317" name="Zástupný symbol pro číslo snímku 4"/>
          <p:cNvSpPr>
            <a:spLocks noGrp="1"/>
          </p:cNvSpPr>
          <p:nvPr>
            <p:ph type="sldNum" sz="quarter" idx="12"/>
          </p:nvPr>
        </p:nvSpPr>
        <p:spPr>
          <a:xfrm>
            <a:off x="3124200" y="6248400"/>
            <a:ext cx="2895600" cy="457200"/>
          </a:xfrm>
        </p:spPr>
        <p:txBody>
          <a:bodyPr/>
          <a:lstStyle/>
          <a:p>
            <a:pPr algn="ctr">
              <a:defRPr/>
            </a:pPr>
            <a:fld id="{2FE657FC-B45E-4610-8CA8-429738EEED8B}" type="slidenum">
              <a:rPr lang="cs-CZ" smtClean="0"/>
              <a:pPr algn="ctr">
                <a:defRPr/>
              </a:pPr>
              <a:t>125</a:t>
            </a:fld>
            <a:endParaRPr lang="cs-CZ" smtClean="0"/>
          </a:p>
        </p:txBody>
      </p:sp>
      <p:sp>
        <p:nvSpPr>
          <p:cNvPr id="13318"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latin typeface="Arial" pitchFamily="34" charset="0"/>
                <a:cs typeface="Arial" pitchFamily="34" charset="0"/>
              </a:rPr>
              <a:t>ECV - příklad</a:t>
            </a:r>
            <a:endParaRPr lang="cs-CZ" dirty="0">
              <a:latin typeface="Arial" pitchFamily="34" charset="0"/>
              <a:cs typeface="Arial" pitchFamily="34" charset="0"/>
            </a:endParaRPr>
          </a:p>
        </p:txBody>
      </p:sp>
      <p:graphicFrame>
        <p:nvGraphicFramePr>
          <p:cNvPr id="7" name="Zástupný symbol pro obsah 6"/>
          <p:cNvGraphicFramePr>
            <a:graphicFrameLocks noGrp="1"/>
          </p:cNvGraphicFramePr>
          <p:nvPr>
            <p:ph idx="1"/>
          </p:nvPr>
        </p:nvGraphicFramePr>
        <p:xfrm>
          <a:off x="428625" y="1600200"/>
          <a:ext cx="8258175" cy="2964942"/>
        </p:xfrm>
        <a:graphic>
          <a:graphicData uri="http://schemas.openxmlformats.org/drawingml/2006/table">
            <a:tbl>
              <a:tblPr/>
              <a:tblGrid>
                <a:gridCol w="928688"/>
                <a:gridCol w="928687"/>
                <a:gridCol w="1357313"/>
                <a:gridCol w="1285875"/>
                <a:gridCol w="1214437"/>
                <a:gridCol w="1366838"/>
                <a:gridCol w="1176337"/>
              </a:tblGrid>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400" b="1" i="0" u="none" strike="noStrike" cap="none" normalizeH="0" baseline="0" smtClean="0">
                          <a:ln>
                            <a:noFill/>
                          </a:ln>
                          <a:solidFill>
                            <a:srgbClr val="FFFFFF"/>
                          </a:solidFill>
                          <a:effectLst/>
                          <a:latin typeface="Arial" pitchFamily="34" charset="0"/>
                          <a:cs typeface="Times New Roman" pitchFamily="18" charset="0"/>
                        </a:rPr>
                        <a:t>Projekt</a:t>
                      </a:r>
                      <a:endParaRPr kumimoji="0" lang="cs-CZ"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400" b="1" i="0" u="none" strike="noStrike" cap="none" normalizeH="0" baseline="0" smtClean="0">
                          <a:ln>
                            <a:noFill/>
                          </a:ln>
                          <a:solidFill>
                            <a:srgbClr val="FFFFFF"/>
                          </a:solidFill>
                          <a:effectLst/>
                          <a:latin typeface="Arial" pitchFamily="34" charset="0"/>
                          <a:cs typeface="Times New Roman" pitchFamily="18" charset="0"/>
                        </a:rPr>
                        <a:t>PV</a:t>
                      </a:r>
                      <a:endParaRPr kumimoji="0" lang="cs-CZ"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400" b="1" i="0" u="none" strike="noStrike" cap="none" normalizeH="0" baseline="0" smtClean="0">
                          <a:ln>
                            <a:noFill/>
                          </a:ln>
                          <a:solidFill>
                            <a:srgbClr val="FFFFFF"/>
                          </a:solidFill>
                          <a:effectLst/>
                          <a:latin typeface="Arial" pitchFamily="34" charset="0"/>
                          <a:cs typeface="Times New Roman" pitchFamily="18" charset="0"/>
                        </a:rPr>
                        <a:t>pravděp. technického úspěchu</a:t>
                      </a:r>
                      <a:endParaRPr kumimoji="0" lang="cs-CZ"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400" b="1" i="0" u="none" strike="noStrike" cap="none" normalizeH="0" baseline="0" smtClean="0">
                          <a:ln>
                            <a:noFill/>
                          </a:ln>
                          <a:solidFill>
                            <a:srgbClr val="FFFFFF"/>
                          </a:solidFill>
                          <a:effectLst/>
                          <a:latin typeface="Arial" pitchFamily="34" charset="0"/>
                          <a:cs typeface="Times New Roman" pitchFamily="18" charset="0"/>
                        </a:rPr>
                        <a:t>pravděp. komerčního úspěchu</a:t>
                      </a:r>
                      <a:endParaRPr kumimoji="0" lang="cs-CZ"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400" b="1" i="0" u="none" strike="noStrike" cap="none" normalizeH="0" baseline="0" smtClean="0">
                          <a:ln>
                            <a:noFill/>
                          </a:ln>
                          <a:solidFill>
                            <a:srgbClr val="FFFFFF"/>
                          </a:solidFill>
                          <a:effectLst/>
                          <a:latin typeface="Arial" pitchFamily="34" charset="0"/>
                          <a:cs typeface="Times New Roman" pitchFamily="18" charset="0"/>
                        </a:rPr>
                        <a:t>náklady na vývoj</a:t>
                      </a:r>
                      <a:endParaRPr kumimoji="0" lang="cs-CZ"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400" b="1" i="0" u="none" strike="noStrike" cap="none" normalizeH="0" baseline="0" smtClean="0">
                          <a:ln>
                            <a:noFill/>
                          </a:ln>
                          <a:solidFill>
                            <a:srgbClr val="FFFFFF"/>
                          </a:solidFill>
                          <a:effectLst/>
                          <a:latin typeface="Arial" pitchFamily="34" charset="0"/>
                          <a:cs typeface="Times New Roman" pitchFamily="18" charset="0"/>
                        </a:rPr>
                        <a:t>náklady na komercializaci</a:t>
                      </a:r>
                      <a:endParaRPr kumimoji="0" lang="cs-CZ"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400" b="1" i="0" u="none" strike="noStrike" cap="none" normalizeH="0" baseline="0" smtClean="0">
                          <a:ln>
                            <a:noFill/>
                          </a:ln>
                          <a:solidFill>
                            <a:srgbClr val="FFFFFF"/>
                          </a:solidFill>
                          <a:effectLst/>
                          <a:latin typeface="Arial" pitchFamily="34" charset="0"/>
                          <a:cs typeface="Times New Roman" pitchFamily="18" charset="0"/>
                        </a:rPr>
                        <a:t>ECV</a:t>
                      </a:r>
                      <a:endParaRPr kumimoji="0" lang="cs-CZ"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A</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30,00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0,80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0,50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3,00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5,00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5,00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B</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63,75</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0,50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0,80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5,00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2,00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19,50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C</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9,62</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0,75</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0,75</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2,00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1,00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2,10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D</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3,00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1,00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1,00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1,00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0,50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1,50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E</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50,00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0,60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0,75</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5,00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3,00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15,70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F</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66,25</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0,50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0,80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10,00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2,00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15,50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r>
            </a:tbl>
          </a:graphicData>
        </a:graphic>
      </p:graphicFrame>
      <p:sp>
        <p:nvSpPr>
          <p:cNvPr id="14405" name="Zástupný symbol pro datum 3"/>
          <p:cNvSpPr>
            <a:spLocks noGrp="1"/>
          </p:cNvSpPr>
          <p:nvPr>
            <p:ph type="dt" sz="quarter" idx="10"/>
          </p:nvPr>
        </p:nvSpPr>
        <p:spPr/>
        <p:txBody>
          <a:bodyPr/>
          <a:lstStyle/>
          <a:p>
            <a:pPr>
              <a:defRPr/>
            </a:pPr>
            <a:r>
              <a:rPr lang="cs-CZ" smtClean="0"/>
              <a:t>19.-20.10.2010</a:t>
            </a:r>
            <a:endParaRPr lang="cs-CZ"/>
          </a:p>
        </p:txBody>
      </p:sp>
      <p:sp>
        <p:nvSpPr>
          <p:cNvPr id="14406" name="Zástupný symbol pro číslo snímku 4"/>
          <p:cNvSpPr>
            <a:spLocks noGrp="1"/>
          </p:cNvSpPr>
          <p:nvPr>
            <p:ph type="sldNum" sz="quarter" idx="12"/>
          </p:nvPr>
        </p:nvSpPr>
        <p:spPr>
          <a:xfrm>
            <a:off x="3124200" y="6248400"/>
            <a:ext cx="2895600" cy="457200"/>
          </a:xfrm>
        </p:spPr>
        <p:txBody>
          <a:bodyPr/>
          <a:lstStyle/>
          <a:p>
            <a:pPr algn="ctr">
              <a:defRPr/>
            </a:pPr>
            <a:fld id="{05733096-1196-4E70-AC94-39E60D93EABE}" type="slidenum">
              <a:rPr lang="cs-CZ" smtClean="0"/>
              <a:pPr algn="ctr">
                <a:defRPr/>
              </a:pPr>
              <a:t>126</a:t>
            </a:fld>
            <a:endParaRPr lang="cs-CZ" smtClean="0"/>
          </a:p>
        </p:txBody>
      </p:sp>
      <p:sp>
        <p:nvSpPr>
          <p:cNvPr id="14407"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latin typeface="Arial" pitchFamily="34" charset="0"/>
                <a:cs typeface="Arial" pitchFamily="34" charset="0"/>
              </a:rPr>
              <a:t>ECV / D</a:t>
            </a:r>
            <a:endParaRPr lang="cs-CZ" dirty="0">
              <a:latin typeface="Arial" pitchFamily="34" charset="0"/>
              <a:cs typeface="Arial" pitchFamily="34" charset="0"/>
            </a:endParaRPr>
          </a:p>
        </p:txBody>
      </p:sp>
      <p:graphicFrame>
        <p:nvGraphicFramePr>
          <p:cNvPr id="7" name="Zástupný symbol pro obsah 6"/>
          <p:cNvGraphicFramePr>
            <a:graphicFrameLocks noGrp="1"/>
          </p:cNvGraphicFramePr>
          <p:nvPr>
            <p:ph idx="1"/>
          </p:nvPr>
        </p:nvGraphicFramePr>
        <p:xfrm>
          <a:off x="428625" y="1571625"/>
          <a:ext cx="8286809" cy="3527766"/>
        </p:xfrm>
        <a:graphic>
          <a:graphicData uri="http://schemas.openxmlformats.org/drawingml/2006/table">
            <a:tbl>
              <a:tblPr firstRow="1" bandRow="1">
                <a:tableStyleId>{5C22544A-7EE6-4342-B048-85BDC9FD1C3A}</a:tableStyleId>
              </a:tblPr>
              <a:tblGrid>
                <a:gridCol w="1071570"/>
                <a:gridCol w="1214446"/>
                <a:gridCol w="1357322"/>
                <a:gridCol w="2286016"/>
                <a:gridCol w="2357455"/>
              </a:tblGrid>
              <a:tr h="1285884">
                <a:tc>
                  <a:txBody>
                    <a:bodyPr/>
                    <a:lstStyle/>
                    <a:p>
                      <a:pPr algn="just">
                        <a:lnSpc>
                          <a:spcPct val="115000"/>
                        </a:lnSpc>
                        <a:spcAft>
                          <a:spcPts val="0"/>
                        </a:spcAft>
                      </a:pPr>
                      <a:r>
                        <a:rPr lang="cs-CZ" sz="1800" dirty="0">
                          <a:latin typeface="Arial"/>
                          <a:ea typeface="Times New Roman"/>
                        </a:rPr>
                        <a:t>Projekt</a:t>
                      </a:r>
                      <a:endParaRPr lang="cs-CZ" sz="2800" dirty="0">
                        <a:latin typeface="Times New Roman"/>
                        <a:ea typeface="Times New Roman"/>
                      </a:endParaRPr>
                    </a:p>
                  </a:txBody>
                  <a:tcPr marL="44450" marR="44450" marT="0" marB="0" anchor="b"/>
                </a:tc>
                <a:tc>
                  <a:txBody>
                    <a:bodyPr/>
                    <a:lstStyle/>
                    <a:p>
                      <a:pPr algn="l">
                        <a:lnSpc>
                          <a:spcPct val="115000"/>
                        </a:lnSpc>
                        <a:spcAft>
                          <a:spcPts val="0"/>
                        </a:spcAft>
                      </a:pPr>
                      <a:r>
                        <a:rPr lang="cs-CZ" sz="1800">
                          <a:latin typeface="Arial"/>
                          <a:ea typeface="Times New Roman"/>
                        </a:rPr>
                        <a:t>ECV</a:t>
                      </a:r>
                      <a:endParaRPr lang="cs-CZ" sz="2800">
                        <a:latin typeface="Times New Roman"/>
                        <a:ea typeface="Times New Roman"/>
                      </a:endParaRPr>
                    </a:p>
                  </a:txBody>
                  <a:tcPr marL="44450" marR="44450" marT="0" marB="0" anchor="b"/>
                </a:tc>
                <a:tc>
                  <a:txBody>
                    <a:bodyPr/>
                    <a:lstStyle/>
                    <a:p>
                      <a:pPr algn="l">
                        <a:lnSpc>
                          <a:spcPct val="115000"/>
                        </a:lnSpc>
                        <a:spcAft>
                          <a:spcPts val="0"/>
                        </a:spcAft>
                      </a:pPr>
                      <a:r>
                        <a:rPr lang="cs-CZ" sz="1800">
                          <a:latin typeface="Arial"/>
                          <a:ea typeface="Times New Roman"/>
                        </a:rPr>
                        <a:t>ECV/D</a:t>
                      </a:r>
                      <a:endParaRPr lang="cs-CZ" sz="2800">
                        <a:latin typeface="Times New Roman"/>
                        <a:ea typeface="Times New Roman"/>
                      </a:endParaRPr>
                    </a:p>
                  </a:txBody>
                  <a:tcPr marL="44450" marR="44450" marT="0" marB="0" anchor="b"/>
                </a:tc>
                <a:tc>
                  <a:txBody>
                    <a:bodyPr/>
                    <a:lstStyle/>
                    <a:p>
                      <a:pPr algn="l">
                        <a:lnSpc>
                          <a:spcPct val="115000"/>
                        </a:lnSpc>
                        <a:spcAft>
                          <a:spcPts val="0"/>
                        </a:spcAft>
                      </a:pPr>
                      <a:r>
                        <a:rPr lang="cs-CZ" sz="1800">
                          <a:latin typeface="Arial"/>
                          <a:ea typeface="Times New Roman"/>
                        </a:rPr>
                        <a:t>kumulativní náklady na vývoj</a:t>
                      </a:r>
                      <a:endParaRPr lang="cs-CZ" sz="2800">
                        <a:latin typeface="Times New Roman"/>
                        <a:ea typeface="Times New Roman"/>
                      </a:endParaRPr>
                    </a:p>
                  </a:txBody>
                  <a:tcPr marL="44450" marR="44450" marT="0" marB="0" anchor="b"/>
                </a:tc>
                <a:tc>
                  <a:txBody>
                    <a:bodyPr/>
                    <a:lstStyle/>
                    <a:p>
                      <a:pPr algn="l">
                        <a:lnSpc>
                          <a:spcPct val="115000"/>
                        </a:lnSpc>
                        <a:spcAft>
                          <a:spcPts val="0"/>
                        </a:spcAft>
                      </a:pPr>
                      <a:r>
                        <a:rPr lang="cs-CZ" sz="1800" dirty="0">
                          <a:latin typeface="Arial"/>
                          <a:ea typeface="Times New Roman"/>
                        </a:rPr>
                        <a:t>upravené kumulativní náklady na vývoj</a:t>
                      </a:r>
                      <a:endParaRPr lang="cs-CZ" sz="2800" dirty="0">
                        <a:latin typeface="Times New Roman"/>
                        <a:ea typeface="Times New Roman"/>
                      </a:endParaRPr>
                    </a:p>
                  </a:txBody>
                  <a:tcPr marL="44450" marR="44450" marT="0" marB="0" anchor="b"/>
                </a:tc>
              </a:tr>
              <a:tr h="373647">
                <a:tc>
                  <a:txBody>
                    <a:bodyPr/>
                    <a:lstStyle/>
                    <a:p>
                      <a:pPr algn="l">
                        <a:lnSpc>
                          <a:spcPct val="115000"/>
                        </a:lnSpc>
                        <a:spcAft>
                          <a:spcPts val="0"/>
                        </a:spcAft>
                      </a:pPr>
                      <a:r>
                        <a:rPr lang="cs-CZ" sz="1800" dirty="0">
                          <a:latin typeface="Arial"/>
                          <a:ea typeface="Times New Roman"/>
                        </a:rPr>
                        <a:t>B</a:t>
                      </a:r>
                      <a:endParaRPr lang="cs-CZ" sz="2800" dirty="0">
                        <a:latin typeface="Times New Roman"/>
                        <a:ea typeface="Times New Roman"/>
                      </a:endParaRPr>
                    </a:p>
                  </a:txBody>
                  <a:tcPr marL="44450" marR="44450" marT="0" marB="0" anchor="b"/>
                </a:tc>
                <a:tc>
                  <a:txBody>
                    <a:bodyPr/>
                    <a:lstStyle/>
                    <a:p>
                      <a:pPr algn="r">
                        <a:lnSpc>
                          <a:spcPct val="115000"/>
                        </a:lnSpc>
                        <a:spcAft>
                          <a:spcPts val="0"/>
                        </a:spcAft>
                      </a:pPr>
                      <a:r>
                        <a:rPr lang="cs-CZ" sz="1800" dirty="0">
                          <a:latin typeface="Arial"/>
                          <a:ea typeface="Times New Roman"/>
                        </a:rPr>
                        <a:t>19,50</a:t>
                      </a:r>
                      <a:endParaRPr lang="cs-CZ" sz="2800" dirty="0">
                        <a:latin typeface="Times New Roman"/>
                        <a:ea typeface="Times New Roman"/>
                      </a:endParaRPr>
                    </a:p>
                  </a:txBody>
                  <a:tcPr marL="44450" marR="44450" marT="0" marB="0" anchor="b"/>
                </a:tc>
                <a:tc>
                  <a:txBody>
                    <a:bodyPr/>
                    <a:lstStyle/>
                    <a:p>
                      <a:pPr algn="r">
                        <a:lnSpc>
                          <a:spcPct val="115000"/>
                        </a:lnSpc>
                        <a:spcAft>
                          <a:spcPts val="0"/>
                        </a:spcAft>
                      </a:pPr>
                      <a:r>
                        <a:rPr lang="cs-CZ" sz="1800" dirty="0">
                          <a:latin typeface="Arial"/>
                          <a:ea typeface="Times New Roman"/>
                        </a:rPr>
                        <a:t>3,90</a:t>
                      </a:r>
                      <a:endParaRPr lang="cs-CZ" sz="2800" dirty="0">
                        <a:latin typeface="Times New Roman"/>
                        <a:ea typeface="Times New Roman"/>
                      </a:endParaRPr>
                    </a:p>
                  </a:txBody>
                  <a:tcPr marL="44450" marR="44450" marT="0" marB="0" anchor="b"/>
                </a:tc>
                <a:tc>
                  <a:txBody>
                    <a:bodyPr/>
                    <a:lstStyle/>
                    <a:p>
                      <a:pPr algn="r">
                        <a:lnSpc>
                          <a:spcPct val="115000"/>
                        </a:lnSpc>
                        <a:spcAft>
                          <a:spcPts val="0"/>
                        </a:spcAft>
                      </a:pPr>
                      <a:r>
                        <a:rPr lang="cs-CZ" sz="1800">
                          <a:latin typeface="Arial"/>
                          <a:ea typeface="Times New Roman"/>
                        </a:rPr>
                        <a:t>5,00</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a:latin typeface="Arial"/>
                          <a:ea typeface="Times New Roman"/>
                        </a:rPr>
                        <a:t>5,00</a:t>
                      </a:r>
                      <a:endParaRPr lang="cs-CZ" sz="2800">
                        <a:latin typeface="Times New Roman"/>
                        <a:ea typeface="Times New Roman"/>
                      </a:endParaRPr>
                    </a:p>
                  </a:txBody>
                  <a:tcPr marL="44450" marR="44450" marT="0" marB="0" anchor="b"/>
                </a:tc>
              </a:tr>
              <a:tr h="373647">
                <a:tc>
                  <a:txBody>
                    <a:bodyPr/>
                    <a:lstStyle/>
                    <a:p>
                      <a:pPr algn="l">
                        <a:lnSpc>
                          <a:spcPct val="115000"/>
                        </a:lnSpc>
                        <a:spcAft>
                          <a:spcPts val="0"/>
                        </a:spcAft>
                      </a:pPr>
                      <a:r>
                        <a:rPr lang="cs-CZ" sz="1800">
                          <a:latin typeface="Arial"/>
                          <a:ea typeface="Times New Roman"/>
                        </a:rPr>
                        <a:t>E</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a:latin typeface="Arial"/>
                          <a:ea typeface="Times New Roman"/>
                        </a:rPr>
                        <a:t>15,70</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dirty="0">
                          <a:latin typeface="Arial"/>
                          <a:ea typeface="Times New Roman"/>
                        </a:rPr>
                        <a:t>3,14</a:t>
                      </a:r>
                      <a:endParaRPr lang="cs-CZ" sz="2800" dirty="0">
                        <a:latin typeface="Times New Roman"/>
                        <a:ea typeface="Times New Roman"/>
                      </a:endParaRPr>
                    </a:p>
                  </a:txBody>
                  <a:tcPr marL="44450" marR="44450" marT="0" marB="0" anchor="b"/>
                </a:tc>
                <a:tc>
                  <a:txBody>
                    <a:bodyPr/>
                    <a:lstStyle/>
                    <a:p>
                      <a:pPr algn="r">
                        <a:lnSpc>
                          <a:spcPct val="115000"/>
                        </a:lnSpc>
                        <a:spcAft>
                          <a:spcPts val="0"/>
                        </a:spcAft>
                      </a:pPr>
                      <a:r>
                        <a:rPr lang="cs-CZ" sz="1800" dirty="0">
                          <a:latin typeface="Arial"/>
                          <a:ea typeface="Times New Roman"/>
                        </a:rPr>
                        <a:t>10,00</a:t>
                      </a:r>
                      <a:endParaRPr lang="cs-CZ" sz="2800" dirty="0">
                        <a:latin typeface="Times New Roman"/>
                        <a:ea typeface="Times New Roman"/>
                      </a:endParaRPr>
                    </a:p>
                  </a:txBody>
                  <a:tcPr marL="44450" marR="44450" marT="0" marB="0" anchor="b"/>
                </a:tc>
                <a:tc>
                  <a:txBody>
                    <a:bodyPr/>
                    <a:lstStyle/>
                    <a:p>
                      <a:pPr algn="r">
                        <a:lnSpc>
                          <a:spcPct val="115000"/>
                        </a:lnSpc>
                        <a:spcAft>
                          <a:spcPts val="0"/>
                        </a:spcAft>
                      </a:pPr>
                      <a:r>
                        <a:rPr lang="cs-CZ" sz="1800">
                          <a:latin typeface="Arial"/>
                          <a:ea typeface="Times New Roman"/>
                        </a:rPr>
                        <a:t>10,00</a:t>
                      </a:r>
                      <a:endParaRPr lang="cs-CZ" sz="2800">
                        <a:latin typeface="Times New Roman"/>
                        <a:ea typeface="Times New Roman"/>
                      </a:endParaRPr>
                    </a:p>
                  </a:txBody>
                  <a:tcPr marL="44450" marR="44450" marT="0" marB="0" anchor="b"/>
                </a:tc>
              </a:tr>
              <a:tr h="373647">
                <a:tc>
                  <a:txBody>
                    <a:bodyPr/>
                    <a:lstStyle/>
                    <a:p>
                      <a:pPr algn="l">
                        <a:lnSpc>
                          <a:spcPct val="115000"/>
                        </a:lnSpc>
                        <a:spcAft>
                          <a:spcPts val="0"/>
                        </a:spcAft>
                      </a:pPr>
                      <a:r>
                        <a:rPr lang="cs-CZ" sz="1800">
                          <a:latin typeface="Arial"/>
                          <a:ea typeface="Times New Roman"/>
                        </a:rPr>
                        <a:t>A</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a:latin typeface="Arial"/>
                          <a:ea typeface="Times New Roman"/>
                        </a:rPr>
                        <a:t>5,00</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a:latin typeface="Arial"/>
                          <a:ea typeface="Times New Roman"/>
                        </a:rPr>
                        <a:t>1,67</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dirty="0">
                          <a:latin typeface="Arial"/>
                          <a:ea typeface="Times New Roman"/>
                        </a:rPr>
                        <a:t>13,00</a:t>
                      </a:r>
                      <a:endParaRPr lang="cs-CZ" sz="2800" dirty="0">
                        <a:latin typeface="Times New Roman"/>
                        <a:ea typeface="Times New Roman"/>
                      </a:endParaRPr>
                    </a:p>
                  </a:txBody>
                  <a:tcPr marL="44450" marR="44450" marT="0" marB="0" anchor="b"/>
                </a:tc>
                <a:tc>
                  <a:txBody>
                    <a:bodyPr/>
                    <a:lstStyle/>
                    <a:p>
                      <a:pPr algn="r">
                        <a:lnSpc>
                          <a:spcPct val="115000"/>
                        </a:lnSpc>
                        <a:spcAft>
                          <a:spcPts val="0"/>
                        </a:spcAft>
                      </a:pPr>
                      <a:r>
                        <a:rPr lang="cs-CZ" sz="1800" dirty="0">
                          <a:latin typeface="Arial"/>
                          <a:ea typeface="Times New Roman"/>
                        </a:rPr>
                        <a:t>13,00</a:t>
                      </a:r>
                      <a:endParaRPr lang="cs-CZ" sz="2800" dirty="0">
                        <a:latin typeface="Times New Roman"/>
                        <a:ea typeface="Times New Roman"/>
                      </a:endParaRPr>
                    </a:p>
                  </a:txBody>
                  <a:tcPr marL="44450" marR="44450" marT="0" marB="0" anchor="b"/>
                </a:tc>
              </a:tr>
              <a:tr h="373647">
                <a:tc>
                  <a:txBody>
                    <a:bodyPr/>
                    <a:lstStyle/>
                    <a:p>
                      <a:pPr algn="l">
                        <a:lnSpc>
                          <a:spcPct val="115000"/>
                        </a:lnSpc>
                        <a:spcAft>
                          <a:spcPts val="0"/>
                        </a:spcAft>
                      </a:pPr>
                      <a:r>
                        <a:rPr lang="cs-CZ" sz="1800">
                          <a:latin typeface="Arial"/>
                          <a:ea typeface="Times New Roman"/>
                        </a:rPr>
                        <a:t>F</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a:latin typeface="Arial"/>
                          <a:ea typeface="Times New Roman"/>
                        </a:rPr>
                        <a:t>15,50</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a:latin typeface="Arial"/>
                          <a:ea typeface="Times New Roman"/>
                        </a:rPr>
                        <a:t>1,55</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a:solidFill>
                            <a:srgbClr val="FF0000"/>
                          </a:solidFill>
                          <a:latin typeface="Arial"/>
                          <a:ea typeface="Times New Roman"/>
                        </a:rPr>
                        <a:t>(23,00)</a:t>
                      </a:r>
                      <a:endParaRPr lang="cs-CZ" sz="2800">
                        <a:latin typeface="Times New Roman"/>
                        <a:ea typeface="Times New Roman"/>
                      </a:endParaRPr>
                    </a:p>
                  </a:txBody>
                  <a:tcPr marL="44450" marR="44450" marT="0" marB="0" anchor="b"/>
                </a:tc>
                <a:tc>
                  <a:txBody>
                    <a:bodyPr/>
                    <a:lstStyle/>
                    <a:p>
                      <a:pPr algn="l">
                        <a:lnSpc>
                          <a:spcPct val="115000"/>
                        </a:lnSpc>
                        <a:spcAft>
                          <a:spcPts val="0"/>
                        </a:spcAft>
                      </a:pPr>
                      <a:r>
                        <a:rPr lang="cs-CZ" sz="1800" dirty="0">
                          <a:latin typeface="Arial"/>
                          <a:ea typeface="Times New Roman"/>
                        </a:rPr>
                        <a:t> </a:t>
                      </a:r>
                      <a:endParaRPr lang="cs-CZ" sz="2800" dirty="0">
                        <a:latin typeface="Times New Roman"/>
                        <a:ea typeface="Times New Roman"/>
                      </a:endParaRPr>
                    </a:p>
                  </a:txBody>
                  <a:tcPr marL="44450" marR="44450" marT="0" marB="0" anchor="b"/>
                </a:tc>
              </a:tr>
              <a:tr h="373647">
                <a:tc>
                  <a:txBody>
                    <a:bodyPr/>
                    <a:lstStyle/>
                    <a:p>
                      <a:pPr algn="l">
                        <a:lnSpc>
                          <a:spcPct val="115000"/>
                        </a:lnSpc>
                        <a:spcAft>
                          <a:spcPts val="0"/>
                        </a:spcAft>
                      </a:pPr>
                      <a:r>
                        <a:rPr lang="cs-CZ" sz="1800">
                          <a:latin typeface="Arial"/>
                          <a:ea typeface="Times New Roman"/>
                        </a:rPr>
                        <a:t>D</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a:latin typeface="Arial"/>
                          <a:ea typeface="Times New Roman"/>
                        </a:rPr>
                        <a:t>1,50</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a:latin typeface="Arial"/>
                          <a:ea typeface="Times New Roman"/>
                        </a:rPr>
                        <a:t>1,50</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a:latin typeface="Arial"/>
                          <a:ea typeface="Times New Roman"/>
                        </a:rPr>
                        <a:t>24,00</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dirty="0">
                          <a:latin typeface="Arial"/>
                          <a:ea typeface="Times New Roman"/>
                        </a:rPr>
                        <a:t>14,00</a:t>
                      </a:r>
                      <a:endParaRPr lang="cs-CZ" sz="2800" dirty="0">
                        <a:latin typeface="Times New Roman"/>
                        <a:ea typeface="Times New Roman"/>
                      </a:endParaRPr>
                    </a:p>
                  </a:txBody>
                  <a:tcPr marL="44450" marR="44450" marT="0" marB="0" anchor="b"/>
                </a:tc>
              </a:tr>
              <a:tr h="373647">
                <a:tc>
                  <a:txBody>
                    <a:bodyPr/>
                    <a:lstStyle/>
                    <a:p>
                      <a:pPr algn="l">
                        <a:lnSpc>
                          <a:spcPct val="115000"/>
                        </a:lnSpc>
                        <a:spcAft>
                          <a:spcPts val="0"/>
                        </a:spcAft>
                      </a:pPr>
                      <a:r>
                        <a:rPr lang="cs-CZ" sz="1800">
                          <a:latin typeface="Arial"/>
                          <a:ea typeface="Times New Roman"/>
                        </a:rPr>
                        <a:t>C</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a:latin typeface="Arial"/>
                          <a:ea typeface="Times New Roman"/>
                        </a:rPr>
                        <a:t>2,10</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a:latin typeface="Arial"/>
                          <a:ea typeface="Times New Roman"/>
                        </a:rPr>
                        <a:t>1,05</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a:latin typeface="Arial"/>
                          <a:ea typeface="Times New Roman"/>
                        </a:rPr>
                        <a:t>26,00</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dirty="0">
                          <a:latin typeface="Arial"/>
                          <a:ea typeface="Times New Roman"/>
                        </a:rPr>
                        <a:t>16,00</a:t>
                      </a:r>
                      <a:endParaRPr lang="cs-CZ" sz="2800" dirty="0">
                        <a:latin typeface="Times New Roman"/>
                        <a:ea typeface="Times New Roman"/>
                      </a:endParaRPr>
                    </a:p>
                  </a:txBody>
                  <a:tcPr marL="44450" marR="44450" marT="0" marB="0" anchor="b"/>
                </a:tc>
              </a:tr>
            </a:tbl>
          </a:graphicData>
        </a:graphic>
      </p:graphicFrame>
      <p:sp>
        <p:nvSpPr>
          <p:cNvPr id="15413" name="Zástupný symbol pro datum 3"/>
          <p:cNvSpPr>
            <a:spLocks noGrp="1"/>
          </p:cNvSpPr>
          <p:nvPr>
            <p:ph type="dt" sz="quarter" idx="10"/>
          </p:nvPr>
        </p:nvSpPr>
        <p:spPr/>
        <p:txBody>
          <a:bodyPr/>
          <a:lstStyle/>
          <a:p>
            <a:pPr>
              <a:defRPr/>
            </a:pPr>
            <a:r>
              <a:rPr lang="cs-CZ" smtClean="0"/>
              <a:t>19.-20.10.2010</a:t>
            </a:r>
            <a:endParaRPr lang="cs-CZ"/>
          </a:p>
        </p:txBody>
      </p:sp>
      <p:sp>
        <p:nvSpPr>
          <p:cNvPr id="15414" name="Zástupný symbol pro číslo snímku 4"/>
          <p:cNvSpPr>
            <a:spLocks noGrp="1"/>
          </p:cNvSpPr>
          <p:nvPr>
            <p:ph type="sldNum" sz="quarter" idx="12"/>
          </p:nvPr>
        </p:nvSpPr>
        <p:spPr>
          <a:xfrm>
            <a:off x="3124200" y="6248400"/>
            <a:ext cx="2895600" cy="457200"/>
          </a:xfrm>
        </p:spPr>
        <p:txBody>
          <a:bodyPr/>
          <a:lstStyle/>
          <a:p>
            <a:pPr algn="ctr">
              <a:defRPr/>
            </a:pPr>
            <a:fld id="{11CCC2FD-AC51-4539-85C3-01A8355D4599}" type="slidenum">
              <a:rPr lang="cs-CZ" smtClean="0"/>
              <a:pPr algn="ctr">
                <a:defRPr/>
              </a:pPr>
              <a:t>127</a:t>
            </a:fld>
            <a:endParaRPr lang="cs-CZ" smtClean="0"/>
          </a:p>
        </p:txBody>
      </p:sp>
      <p:sp>
        <p:nvSpPr>
          <p:cNvPr id="15415"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endParaRPr lang="cs-CZ"/>
          </a:p>
        </p:txBody>
      </p:sp>
      <p:sp>
        <p:nvSpPr>
          <p:cNvPr id="3" name="Zástupný symbol pro obsah 2"/>
          <p:cNvSpPr>
            <a:spLocks noGrp="1"/>
          </p:cNvSpPr>
          <p:nvPr>
            <p:ph idx="1"/>
          </p:nvPr>
        </p:nvSpPr>
        <p:spPr/>
        <p:txBody>
          <a:bodyPr/>
          <a:lstStyle/>
          <a:p>
            <a:pPr eaLnBrk="1" hangingPunct="1">
              <a:defRPr/>
            </a:pPr>
            <a:r>
              <a:rPr lang="cs-CZ" sz="2800" dirty="0" smtClean="0">
                <a:latin typeface="Arial" pitchFamily="34" charset="0"/>
                <a:cs typeface="Arial" pitchFamily="34" charset="0"/>
              </a:rPr>
              <a:t>Kdybychom místo ECV/D použili samotné ECV, bylo by pořadí projektů jiné a navíc by celková hodnota portfolia při daném omezení byla nižší (pouze 10 mil.)</a:t>
            </a:r>
          </a:p>
          <a:p>
            <a:pPr eaLnBrk="1" hangingPunct="1">
              <a:defRPr/>
            </a:pPr>
            <a:endParaRPr lang="cs-CZ" dirty="0"/>
          </a:p>
        </p:txBody>
      </p:sp>
      <p:sp>
        <p:nvSpPr>
          <p:cNvPr id="16388" name="Zástupný symbol pro datum 3"/>
          <p:cNvSpPr>
            <a:spLocks noGrp="1"/>
          </p:cNvSpPr>
          <p:nvPr>
            <p:ph type="dt" sz="quarter" idx="10"/>
          </p:nvPr>
        </p:nvSpPr>
        <p:spPr/>
        <p:txBody>
          <a:bodyPr/>
          <a:lstStyle/>
          <a:p>
            <a:pPr>
              <a:defRPr/>
            </a:pPr>
            <a:r>
              <a:rPr lang="cs-CZ" smtClean="0"/>
              <a:t>19.-20.10.2010</a:t>
            </a:r>
            <a:endParaRPr lang="cs-CZ"/>
          </a:p>
        </p:txBody>
      </p:sp>
      <p:sp>
        <p:nvSpPr>
          <p:cNvPr id="16389" name="Zástupný symbol pro číslo snímku 4"/>
          <p:cNvSpPr>
            <a:spLocks noGrp="1"/>
          </p:cNvSpPr>
          <p:nvPr>
            <p:ph type="sldNum" sz="quarter" idx="12"/>
          </p:nvPr>
        </p:nvSpPr>
        <p:spPr>
          <a:xfrm>
            <a:off x="3124200" y="6248400"/>
            <a:ext cx="2895600" cy="457200"/>
          </a:xfrm>
        </p:spPr>
        <p:txBody>
          <a:bodyPr/>
          <a:lstStyle/>
          <a:p>
            <a:pPr algn="ctr">
              <a:defRPr/>
            </a:pPr>
            <a:fld id="{8B88FBFC-AE23-499A-BBC4-E9687D01B49E}" type="slidenum">
              <a:rPr lang="cs-CZ" smtClean="0"/>
              <a:pPr algn="ctr">
                <a:defRPr/>
              </a:pPr>
              <a:t>128</a:t>
            </a:fld>
            <a:endParaRPr lang="cs-CZ" smtClean="0"/>
          </a:p>
        </p:txBody>
      </p:sp>
      <p:sp>
        <p:nvSpPr>
          <p:cNvPr id="16390"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graphicFrame>
        <p:nvGraphicFramePr>
          <p:cNvPr id="7" name="Tabulka 6"/>
          <p:cNvGraphicFramePr>
            <a:graphicFrameLocks noGrp="1"/>
          </p:cNvGraphicFramePr>
          <p:nvPr/>
        </p:nvGraphicFramePr>
        <p:xfrm>
          <a:off x="1500188" y="3500438"/>
          <a:ext cx="6096000" cy="2595880"/>
        </p:xfrm>
        <a:graphic>
          <a:graphicData uri="http://schemas.openxmlformats.org/drawingml/2006/table">
            <a:tbl>
              <a:tblPr firstRow="1" bandRow="1">
                <a:tableStyleId>{5C22544A-7EE6-4342-B048-85BDC9FD1C3A}</a:tableStyleId>
              </a:tblPr>
              <a:tblGrid>
                <a:gridCol w="1143008"/>
                <a:gridCol w="1357322"/>
                <a:gridCol w="3595670"/>
              </a:tblGrid>
              <a:tr h="370840">
                <a:tc>
                  <a:txBody>
                    <a:bodyPr/>
                    <a:lstStyle/>
                    <a:p>
                      <a:pPr algn="l">
                        <a:lnSpc>
                          <a:spcPct val="115000"/>
                        </a:lnSpc>
                        <a:spcAft>
                          <a:spcPts val="0"/>
                        </a:spcAft>
                      </a:pPr>
                      <a:r>
                        <a:rPr lang="cs-CZ" sz="1800" dirty="0">
                          <a:latin typeface="Arial"/>
                          <a:ea typeface="Times New Roman"/>
                        </a:rPr>
                        <a:t>Projekt</a:t>
                      </a:r>
                      <a:endParaRPr lang="cs-CZ" sz="2800" dirty="0">
                        <a:latin typeface="Times New Roman"/>
                        <a:ea typeface="Times New Roman"/>
                      </a:endParaRPr>
                    </a:p>
                  </a:txBody>
                  <a:tcPr marL="44450" marR="44450" marT="0" marB="0" anchor="b"/>
                </a:tc>
                <a:tc>
                  <a:txBody>
                    <a:bodyPr/>
                    <a:lstStyle/>
                    <a:p>
                      <a:pPr algn="l">
                        <a:lnSpc>
                          <a:spcPct val="115000"/>
                        </a:lnSpc>
                        <a:spcAft>
                          <a:spcPts val="0"/>
                        </a:spcAft>
                      </a:pPr>
                      <a:r>
                        <a:rPr lang="cs-CZ" sz="1800">
                          <a:latin typeface="Arial"/>
                          <a:ea typeface="Times New Roman"/>
                        </a:rPr>
                        <a:t>ECV</a:t>
                      </a:r>
                      <a:endParaRPr lang="cs-CZ" sz="2800">
                        <a:latin typeface="Times New Roman"/>
                        <a:ea typeface="Times New Roman"/>
                      </a:endParaRPr>
                    </a:p>
                  </a:txBody>
                  <a:tcPr marL="44450" marR="44450" marT="0" marB="0" anchor="b"/>
                </a:tc>
                <a:tc>
                  <a:txBody>
                    <a:bodyPr/>
                    <a:lstStyle/>
                    <a:p>
                      <a:pPr algn="l">
                        <a:lnSpc>
                          <a:spcPct val="115000"/>
                        </a:lnSpc>
                        <a:spcAft>
                          <a:spcPts val="0"/>
                        </a:spcAft>
                      </a:pPr>
                      <a:r>
                        <a:rPr lang="cs-CZ" sz="1800">
                          <a:latin typeface="Arial"/>
                          <a:ea typeface="Times New Roman"/>
                        </a:rPr>
                        <a:t>kumulativní náklady na vývoj</a:t>
                      </a:r>
                      <a:endParaRPr lang="cs-CZ" sz="2800">
                        <a:latin typeface="Times New Roman"/>
                        <a:ea typeface="Times New Roman"/>
                      </a:endParaRPr>
                    </a:p>
                  </a:txBody>
                  <a:tcPr marL="44450" marR="44450" marT="0" marB="0" anchor="b"/>
                </a:tc>
              </a:tr>
              <a:tr h="370840">
                <a:tc>
                  <a:txBody>
                    <a:bodyPr/>
                    <a:lstStyle/>
                    <a:p>
                      <a:pPr algn="l">
                        <a:lnSpc>
                          <a:spcPct val="115000"/>
                        </a:lnSpc>
                        <a:spcAft>
                          <a:spcPts val="0"/>
                        </a:spcAft>
                      </a:pPr>
                      <a:r>
                        <a:rPr lang="cs-CZ" sz="1800" dirty="0">
                          <a:latin typeface="Arial"/>
                          <a:ea typeface="Times New Roman"/>
                        </a:rPr>
                        <a:t>B</a:t>
                      </a:r>
                      <a:endParaRPr lang="cs-CZ" sz="2800" dirty="0">
                        <a:latin typeface="Times New Roman"/>
                        <a:ea typeface="Times New Roman"/>
                      </a:endParaRPr>
                    </a:p>
                  </a:txBody>
                  <a:tcPr marL="44450" marR="44450" marT="0" marB="0" anchor="b"/>
                </a:tc>
                <a:tc>
                  <a:txBody>
                    <a:bodyPr/>
                    <a:lstStyle/>
                    <a:p>
                      <a:pPr algn="r">
                        <a:lnSpc>
                          <a:spcPct val="115000"/>
                        </a:lnSpc>
                        <a:spcAft>
                          <a:spcPts val="0"/>
                        </a:spcAft>
                      </a:pPr>
                      <a:r>
                        <a:rPr lang="cs-CZ" sz="1800" dirty="0">
                          <a:latin typeface="Arial"/>
                          <a:ea typeface="Times New Roman"/>
                        </a:rPr>
                        <a:t>19,50</a:t>
                      </a:r>
                      <a:endParaRPr lang="cs-CZ" sz="2800" dirty="0">
                        <a:latin typeface="Times New Roman"/>
                        <a:ea typeface="Times New Roman"/>
                      </a:endParaRPr>
                    </a:p>
                  </a:txBody>
                  <a:tcPr marL="44450" marR="44450" marT="0" marB="0" anchor="b"/>
                </a:tc>
                <a:tc>
                  <a:txBody>
                    <a:bodyPr/>
                    <a:lstStyle/>
                    <a:p>
                      <a:pPr algn="r">
                        <a:lnSpc>
                          <a:spcPct val="115000"/>
                        </a:lnSpc>
                        <a:spcAft>
                          <a:spcPts val="0"/>
                        </a:spcAft>
                      </a:pPr>
                      <a:r>
                        <a:rPr lang="cs-CZ" sz="1800">
                          <a:latin typeface="Arial"/>
                          <a:ea typeface="Times New Roman"/>
                        </a:rPr>
                        <a:t>5,00</a:t>
                      </a:r>
                      <a:endParaRPr lang="cs-CZ" sz="2800">
                        <a:latin typeface="Times New Roman"/>
                        <a:ea typeface="Times New Roman"/>
                      </a:endParaRPr>
                    </a:p>
                  </a:txBody>
                  <a:tcPr marL="44450" marR="44450" marT="0" marB="0" anchor="b"/>
                </a:tc>
              </a:tr>
              <a:tr h="370840">
                <a:tc>
                  <a:txBody>
                    <a:bodyPr/>
                    <a:lstStyle/>
                    <a:p>
                      <a:pPr algn="l">
                        <a:lnSpc>
                          <a:spcPct val="115000"/>
                        </a:lnSpc>
                        <a:spcAft>
                          <a:spcPts val="0"/>
                        </a:spcAft>
                      </a:pPr>
                      <a:r>
                        <a:rPr lang="cs-CZ" sz="1800">
                          <a:latin typeface="Arial"/>
                          <a:ea typeface="Times New Roman"/>
                        </a:rPr>
                        <a:t>E</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dirty="0">
                          <a:latin typeface="Arial"/>
                          <a:ea typeface="Times New Roman"/>
                        </a:rPr>
                        <a:t>15,70</a:t>
                      </a:r>
                      <a:endParaRPr lang="cs-CZ" sz="2800" dirty="0">
                        <a:latin typeface="Times New Roman"/>
                        <a:ea typeface="Times New Roman"/>
                      </a:endParaRPr>
                    </a:p>
                  </a:txBody>
                  <a:tcPr marL="44450" marR="44450" marT="0" marB="0" anchor="b"/>
                </a:tc>
                <a:tc>
                  <a:txBody>
                    <a:bodyPr/>
                    <a:lstStyle/>
                    <a:p>
                      <a:pPr algn="r">
                        <a:lnSpc>
                          <a:spcPct val="115000"/>
                        </a:lnSpc>
                        <a:spcAft>
                          <a:spcPts val="0"/>
                        </a:spcAft>
                      </a:pPr>
                      <a:r>
                        <a:rPr lang="cs-CZ" sz="1800" dirty="0">
                          <a:latin typeface="Arial"/>
                          <a:ea typeface="Times New Roman"/>
                        </a:rPr>
                        <a:t>10,00</a:t>
                      </a:r>
                      <a:endParaRPr lang="cs-CZ" sz="2800" dirty="0">
                        <a:latin typeface="Times New Roman"/>
                        <a:ea typeface="Times New Roman"/>
                      </a:endParaRPr>
                    </a:p>
                  </a:txBody>
                  <a:tcPr marL="44450" marR="44450" marT="0" marB="0" anchor="b"/>
                </a:tc>
              </a:tr>
              <a:tr h="370840">
                <a:tc>
                  <a:txBody>
                    <a:bodyPr/>
                    <a:lstStyle/>
                    <a:p>
                      <a:pPr algn="l">
                        <a:lnSpc>
                          <a:spcPct val="115000"/>
                        </a:lnSpc>
                        <a:spcAft>
                          <a:spcPts val="0"/>
                        </a:spcAft>
                      </a:pPr>
                      <a:r>
                        <a:rPr lang="cs-CZ" sz="1800">
                          <a:latin typeface="Arial"/>
                          <a:ea typeface="Times New Roman"/>
                        </a:rPr>
                        <a:t>F</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a:latin typeface="Arial"/>
                          <a:ea typeface="Times New Roman"/>
                        </a:rPr>
                        <a:t>15,50</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dirty="0">
                          <a:latin typeface="Arial"/>
                          <a:ea typeface="Times New Roman"/>
                        </a:rPr>
                        <a:t>20,00</a:t>
                      </a:r>
                      <a:endParaRPr lang="cs-CZ" sz="2800" dirty="0">
                        <a:latin typeface="Times New Roman"/>
                        <a:ea typeface="Times New Roman"/>
                      </a:endParaRPr>
                    </a:p>
                  </a:txBody>
                  <a:tcPr marL="44450" marR="44450" marT="0" marB="0" anchor="b"/>
                </a:tc>
              </a:tr>
              <a:tr h="370840">
                <a:tc>
                  <a:txBody>
                    <a:bodyPr/>
                    <a:lstStyle/>
                    <a:p>
                      <a:pPr algn="l">
                        <a:lnSpc>
                          <a:spcPct val="115000"/>
                        </a:lnSpc>
                        <a:spcAft>
                          <a:spcPts val="0"/>
                        </a:spcAft>
                      </a:pPr>
                      <a:r>
                        <a:rPr lang="cs-CZ" sz="1800">
                          <a:latin typeface="Arial"/>
                          <a:ea typeface="Times New Roman"/>
                        </a:rPr>
                        <a:t>A</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a:latin typeface="Arial"/>
                          <a:ea typeface="Times New Roman"/>
                        </a:rPr>
                        <a:t>5,00</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dirty="0">
                          <a:latin typeface="Arial"/>
                          <a:ea typeface="Times New Roman"/>
                        </a:rPr>
                        <a:t>23,00</a:t>
                      </a:r>
                      <a:endParaRPr lang="cs-CZ" sz="2800" dirty="0">
                        <a:latin typeface="Times New Roman"/>
                        <a:ea typeface="Times New Roman"/>
                      </a:endParaRPr>
                    </a:p>
                  </a:txBody>
                  <a:tcPr marL="44450" marR="44450" marT="0" marB="0" anchor="b"/>
                </a:tc>
              </a:tr>
              <a:tr h="370840">
                <a:tc>
                  <a:txBody>
                    <a:bodyPr/>
                    <a:lstStyle/>
                    <a:p>
                      <a:pPr algn="l">
                        <a:lnSpc>
                          <a:spcPct val="115000"/>
                        </a:lnSpc>
                        <a:spcAft>
                          <a:spcPts val="0"/>
                        </a:spcAft>
                      </a:pPr>
                      <a:r>
                        <a:rPr lang="cs-CZ" sz="1800">
                          <a:latin typeface="Arial"/>
                          <a:ea typeface="Times New Roman"/>
                        </a:rPr>
                        <a:t>C</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a:latin typeface="Arial"/>
                          <a:ea typeface="Times New Roman"/>
                        </a:rPr>
                        <a:t>2,10</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dirty="0">
                          <a:latin typeface="Arial"/>
                          <a:ea typeface="Times New Roman"/>
                        </a:rPr>
                        <a:t>25,00</a:t>
                      </a:r>
                      <a:endParaRPr lang="cs-CZ" sz="2800" dirty="0">
                        <a:latin typeface="Times New Roman"/>
                        <a:ea typeface="Times New Roman"/>
                      </a:endParaRPr>
                    </a:p>
                  </a:txBody>
                  <a:tcPr marL="44450" marR="44450" marT="0" marB="0" anchor="b"/>
                </a:tc>
              </a:tr>
              <a:tr h="370840">
                <a:tc>
                  <a:txBody>
                    <a:bodyPr/>
                    <a:lstStyle/>
                    <a:p>
                      <a:pPr algn="l">
                        <a:lnSpc>
                          <a:spcPct val="115000"/>
                        </a:lnSpc>
                        <a:spcAft>
                          <a:spcPts val="0"/>
                        </a:spcAft>
                      </a:pPr>
                      <a:r>
                        <a:rPr lang="cs-CZ" sz="1800">
                          <a:latin typeface="Arial"/>
                          <a:ea typeface="Times New Roman"/>
                        </a:rPr>
                        <a:t>D</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a:latin typeface="Arial"/>
                          <a:ea typeface="Times New Roman"/>
                        </a:rPr>
                        <a:t>1,50</a:t>
                      </a:r>
                      <a:endParaRPr lang="cs-CZ" sz="2800">
                        <a:latin typeface="Times New Roman"/>
                        <a:ea typeface="Times New Roman"/>
                      </a:endParaRPr>
                    </a:p>
                  </a:txBody>
                  <a:tcPr marL="44450" marR="44450" marT="0" marB="0" anchor="b"/>
                </a:tc>
                <a:tc>
                  <a:txBody>
                    <a:bodyPr/>
                    <a:lstStyle/>
                    <a:p>
                      <a:pPr algn="r">
                        <a:lnSpc>
                          <a:spcPct val="115000"/>
                        </a:lnSpc>
                        <a:spcAft>
                          <a:spcPts val="0"/>
                        </a:spcAft>
                      </a:pPr>
                      <a:r>
                        <a:rPr lang="cs-CZ" sz="1800" dirty="0">
                          <a:latin typeface="Arial"/>
                          <a:ea typeface="Times New Roman"/>
                        </a:rPr>
                        <a:t>26,00</a:t>
                      </a:r>
                      <a:endParaRPr lang="cs-CZ" sz="2800" dirty="0">
                        <a:latin typeface="Times New Roman"/>
                        <a:ea typeface="Times New Roman"/>
                      </a:endParaRPr>
                    </a:p>
                  </a:txBody>
                  <a:tcPr marL="44450" marR="44450" marT="0" marB="0" anchor="b"/>
                </a:tc>
              </a:tr>
            </a:tbl>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latin typeface="Arial" pitchFamily="34" charset="0"/>
                <a:cs typeface="Arial" pitchFamily="34" charset="0"/>
              </a:rPr>
              <a:t>Priority v modelu ECV</a:t>
            </a:r>
            <a:endParaRPr lang="cs-CZ" dirty="0">
              <a:latin typeface="Arial" pitchFamily="34" charset="0"/>
              <a:cs typeface="Arial" pitchFamily="34" charset="0"/>
            </a:endParaRPr>
          </a:p>
        </p:txBody>
      </p:sp>
      <p:sp>
        <p:nvSpPr>
          <p:cNvPr id="3" name="Zástupný symbol pro obsah 2"/>
          <p:cNvSpPr>
            <a:spLocks noGrp="1"/>
          </p:cNvSpPr>
          <p:nvPr>
            <p:ph idx="1"/>
          </p:nvPr>
        </p:nvSpPr>
        <p:spPr/>
        <p:txBody>
          <a:bodyPr/>
          <a:lstStyle/>
          <a:p>
            <a:pPr eaLnBrk="1" hangingPunct="1">
              <a:defRPr/>
            </a:pPr>
            <a:r>
              <a:rPr lang="cs-CZ" sz="2800" dirty="0" smtClean="0">
                <a:latin typeface="Arial" pitchFamily="34" charset="0"/>
                <a:cs typeface="Arial" pitchFamily="34" charset="0"/>
              </a:rPr>
              <a:t>model ECV přiřadí vyšší prioritu projektům s následujícími parametry:</a:t>
            </a:r>
          </a:p>
          <a:p>
            <a:pPr lvl="1" eaLnBrk="1" hangingPunct="1">
              <a:defRPr/>
            </a:pPr>
            <a:r>
              <a:rPr lang="cs-CZ" sz="2400" dirty="0" smtClean="0">
                <a:latin typeface="Arial" pitchFamily="34" charset="0"/>
                <a:cs typeface="Arial" pitchFamily="34" charset="0"/>
              </a:rPr>
              <a:t>Jsou blíže uvedení na trh (zvýší se hodnota PV a v důsledku toho i ECV)</a:t>
            </a:r>
          </a:p>
          <a:p>
            <a:pPr lvl="1" eaLnBrk="1" hangingPunct="1">
              <a:defRPr/>
            </a:pPr>
            <a:r>
              <a:rPr lang="cs-CZ" sz="2400" dirty="0" smtClean="0">
                <a:latin typeface="Arial" pitchFamily="34" charset="0"/>
                <a:cs typeface="Arial" pitchFamily="34" charset="0"/>
              </a:rPr>
              <a:t>Hodnota očekávaných výnosů po uvedení na trh je vyšší (zvýší se hodnota PV a v důsledku toho i ECV)</a:t>
            </a:r>
          </a:p>
          <a:p>
            <a:pPr lvl="1" eaLnBrk="1" hangingPunct="1">
              <a:defRPr/>
            </a:pPr>
            <a:r>
              <a:rPr lang="cs-CZ" sz="2400" dirty="0" smtClean="0">
                <a:latin typeface="Arial" pitchFamily="34" charset="0"/>
                <a:cs typeface="Arial" pitchFamily="34" charset="0"/>
              </a:rPr>
              <a:t>Zbývá vynaložit méně zdrojů (sníží se D)</a:t>
            </a:r>
          </a:p>
          <a:p>
            <a:pPr lvl="1" eaLnBrk="1" hangingPunct="1">
              <a:defRPr/>
            </a:pPr>
            <a:r>
              <a:rPr lang="cs-CZ" sz="2400" dirty="0" smtClean="0">
                <a:latin typeface="Arial" pitchFamily="34" charset="0"/>
                <a:cs typeface="Arial" pitchFamily="34" charset="0"/>
              </a:rPr>
              <a:t>Mají větší pravděpodobnost úspěchu (zvýší se ECV)</a:t>
            </a:r>
          </a:p>
          <a:p>
            <a:pPr lvl="1" eaLnBrk="1" hangingPunct="1">
              <a:defRPr/>
            </a:pPr>
            <a:r>
              <a:rPr lang="cs-CZ" sz="2400" dirty="0" smtClean="0">
                <a:latin typeface="Arial" pitchFamily="34" charset="0"/>
                <a:cs typeface="Arial" pitchFamily="34" charset="0"/>
              </a:rPr>
              <a:t>Užívají méně zdrojů, které jsou omezujícím faktorem (snadněji zůstanou „nad čarou“).</a:t>
            </a:r>
          </a:p>
          <a:p>
            <a:pPr eaLnBrk="1" hangingPunct="1">
              <a:defRPr/>
            </a:pPr>
            <a:endParaRPr lang="cs-CZ" dirty="0"/>
          </a:p>
        </p:txBody>
      </p:sp>
      <p:sp>
        <p:nvSpPr>
          <p:cNvPr id="17412" name="Zástupný symbol pro datum 3"/>
          <p:cNvSpPr>
            <a:spLocks noGrp="1"/>
          </p:cNvSpPr>
          <p:nvPr>
            <p:ph type="dt" sz="quarter" idx="10"/>
          </p:nvPr>
        </p:nvSpPr>
        <p:spPr/>
        <p:txBody>
          <a:bodyPr/>
          <a:lstStyle/>
          <a:p>
            <a:pPr>
              <a:defRPr/>
            </a:pPr>
            <a:r>
              <a:rPr lang="cs-CZ" smtClean="0"/>
              <a:t>19.-20.10.2010</a:t>
            </a:r>
            <a:endParaRPr lang="cs-CZ"/>
          </a:p>
        </p:txBody>
      </p:sp>
      <p:sp>
        <p:nvSpPr>
          <p:cNvPr id="17413" name="Zástupný symbol pro číslo snímku 4"/>
          <p:cNvSpPr>
            <a:spLocks noGrp="1"/>
          </p:cNvSpPr>
          <p:nvPr>
            <p:ph type="sldNum" sz="quarter" idx="12"/>
          </p:nvPr>
        </p:nvSpPr>
        <p:spPr>
          <a:xfrm>
            <a:off x="3124200" y="6248400"/>
            <a:ext cx="2895600" cy="457200"/>
          </a:xfrm>
        </p:spPr>
        <p:txBody>
          <a:bodyPr/>
          <a:lstStyle/>
          <a:p>
            <a:pPr algn="ctr">
              <a:defRPr/>
            </a:pPr>
            <a:fld id="{0A9FC742-CE08-49EB-B4E7-ABE6590F13AD}" type="slidenum">
              <a:rPr lang="cs-CZ" smtClean="0"/>
              <a:pPr algn="ctr">
                <a:defRPr/>
              </a:pPr>
              <a:t>129</a:t>
            </a:fld>
            <a:endParaRPr lang="cs-CZ" smtClean="0"/>
          </a:p>
        </p:txBody>
      </p:sp>
      <p:sp>
        <p:nvSpPr>
          <p:cNvPr id="17414"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cs-CZ" sz="4000" b="1" smtClean="0">
                <a:solidFill>
                  <a:schemeClr val="tx1"/>
                </a:solidFill>
                <a:latin typeface="Arial" charset="0"/>
                <a:cs typeface="Arial" charset="0"/>
              </a:rPr>
              <a:t>Inovační prostře</a:t>
            </a:r>
            <a:r>
              <a:rPr lang="cs-CZ" sz="4000" b="1" smtClean="0">
                <a:solidFill>
                  <a:schemeClr val="tx1"/>
                </a:solidFill>
              </a:rPr>
              <a:t>dí</a:t>
            </a:r>
          </a:p>
        </p:txBody>
      </p:sp>
      <p:sp>
        <p:nvSpPr>
          <p:cNvPr id="59395" name="Rectangle 3"/>
          <p:cNvSpPr>
            <a:spLocks noGrp="1" noChangeArrowheads="1"/>
          </p:cNvSpPr>
          <p:nvPr>
            <p:ph type="body" idx="1"/>
          </p:nvPr>
        </p:nvSpPr>
        <p:spPr/>
        <p:txBody>
          <a:bodyPr/>
          <a:lstStyle/>
          <a:p>
            <a:pPr>
              <a:lnSpc>
                <a:spcPct val="130000"/>
              </a:lnSpc>
            </a:pPr>
            <a:r>
              <a:rPr lang="cs-CZ" sz="2400" smtClean="0">
                <a:latin typeface="Arial" charset="0"/>
                <a:cs typeface="Arial" charset="0"/>
              </a:rPr>
              <a:t>Pro úspěch inovace je nutné:</a:t>
            </a:r>
          </a:p>
          <a:p>
            <a:pPr lvl="1">
              <a:lnSpc>
                <a:spcPct val="130000"/>
              </a:lnSpc>
            </a:pPr>
            <a:r>
              <a:rPr lang="cs-CZ" sz="2000" smtClean="0">
                <a:latin typeface="Arial" charset="0"/>
                <a:cs typeface="Arial" charset="0"/>
              </a:rPr>
              <a:t>Jasné strategické vedení a přidělení zdrojů</a:t>
            </a:r>
          </a:p>
          <a:p>
            <a:pPr lvl="1">
              <a:lnSpc>
                <a:spcPct val="130000"/>
              </a:lnSpc>
            </a:pPr>
            <a:endParaRPr lang="cs-CZ" sz="2000" smtClean="0">
              <a:latin typeface="Arial" charset="0"/>
              <a:cs typeface="Arial" charset="0"/>
            </a:endParaRPr>
          </a:p>
          <a:p>
            <a:pPr lvl="1">
              <a:lnSpc>
                <a:spcPct val="130000"/>
              </a:lnSpc>
            </a:pPr>
            <a:r>
              <a:rPr lang="cs-CZ" sz="2000" smtClean="0">
                <a:latin typeface="Arial" charset="0"/>
                <a:cs typeface="Arial" charset="0"/>
              </a:rPr>
              <a:t>Organizační kultura, která podporuje využití kreativity zaměstnanců a sdílení znalostí</a:t>
            </a:r>
          </a:p>
          <a:p>
            <a:pPr lvl="1">
              <a:lnSpc>
                <a:spcPct val="130000"/>
              </a:lnSpc>
            </a:pPr>
            <a:endParaRPr lang="cs-CZ" sz="2000" smtClean="0">
              <a:latin typeface="Arial" charset="0"/>
              <a:cs typeface="Arial" charset="0"/>
            </a:endParaRPr>
          </a:p>
          <a:p>
            <a:pPr lvl="1">
              <a:lnSpc>
                <a:spcPct val="130000"/>
              </a:lnSpc>
            </a:pPr>
            <a:r>
              <a:rPr lang="cs-CZ" sz="2000" smtClean="0">
                <a:latin typeface="Arial" charset="0"/>
                <a:cs typeface="Arial" charset="0"/>
              </a:rPr>
              <a:t>Aktivní vazby přes rozhraní jak uvnitř organizace, tak s externími agenty, kteří mohou významně ovlivnit inovační proces (dodavatelé, zákazníci, finanční instituce, zdroje znalostí, …)</a:t>
            </a:r>
          </a:p>
          <a:p>
            <a:endParaRPr lang="cs-CZ" sz="2000" smtClean="0"/>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13</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63" y="571500"/>
            <a:ext cx="8229600" cy="1143000"/>
          </a:xfrm>
        </p:spPr>
        <p:txBody>
          <a:bodyPr/>
          <a:lstStyle/>
          <a:p>
            <a:pPr eaLnBrk="1" hangingPunct="1">
              <a:defRPr/>
            </a:pPr>
            <a:r>
              <a:rPr lang="cs-CZ" sz="3600" i="1" dirty="0" err="1" smtClean="0">
                <a:latin typeface="Arial" pitchFamily="34" charset="0"/>
                <a:cs typeface="Arial" pitchFamily="34" charset="0"/>
              </a:rPr>
              <a:t>Vícekriteriální</a:t>
            </a:r>
            <a:r>
              <a:rPr lang="cs-CZ" sz="3600" i="1" dirty="0" smtClean="0">
                <a:latin typeface="Arial" pitchFamily="34" charset="0"/>
                <a:cs typeface="Arial" pitchFamily="34" charset="0"/>
              </a:rPr>
              <a:t> hodnocení projektů</a:t>
            </a:r>
            <a:endParaRPr lang="cs-CZ" dirty="0">
              <a:latin typeface="Arial" pitchFamily="34" charset="0"/>
              <a:cs typeface="Arial" pitchFamily="34" charset="0"/>
            </a:endParaRPr>
          </a:p>
        </p:txBody>
      </p:sp>
      <p:sp>
        <p:nvSpPr>
          <p:cNvPr id="3" name="Zástupný symbol pro obsah 2"/>
          <p:cNvSpPr>
            <a:spLocks noGrp="1"/>
          </p:cNvSpPr>
          <p:nvPr>
            <p:ph idx="1"/>
          </p:nvPr>
        </p:nvSpPr>
        <p:spPr>
          <a:xfrm>
            <a:off x="457200" y="2214563"/>
            <a:ext cx="8229600" cy="3911600"/>
          </a:xfrm>
        </p:spPr>
        <p:txBody>
          <a:bodyPr/>
          <a:lstStyle/>
          <a:p>
            <a:pPr eaLnBrk="1" hangingPunct="1">
              <a:defRPr/>
            </a:pPr>
            <a:r>
              <a:rPr lang="cs-CZ" dirty="0" smtClean="0">
                <a:latin typeface="Arial" pitchFamily="34" charset="0"/>
                <a:cs typeface="Arial" pitchFamily="34" charset="0"/>
              </a:rPr>
              <a:t>NPV – čistá současná hodnota upravená na pravděpodobnost komerčního úspěchu,</a:t>
            </a:r>
          </a:p>
          <a:p>
            <a:pPr eaLnBrk="1" hangingPunct="1">
              <a:defRPr/>
            </a:pPr>
            <a:r>
              <a:rPr lang="cs-CZ" dirty="0" smtClean="0">
                <a:latin typeface="Arial" pitchFamily="34" charset="0"/>
                <a:cs typeface="Arial" pitchFamily="34" charset="0"/>
              </a:rPr>
              <a:t>IRR – vnitřní výnosové procento,</a:t>
            </a:r>
          </a:p>
          <a:p>
            <a:pPr eaLnBrk="1" hangingPunct="1">
              <a:defRPr/>
            </a:pPr>
            <a:r>
              <a:rPr lang="cs-CZ" dirty="0" smtClean="0">
                <a:latin typeface="Arial" pitchFamily="34" charset="0"/>
                <a:cs typeface="Arial" pitchFamily="34" charset="0"/>
              </a:rPr>
              <a:t>SI – strategická významnost projektu (1 až 5, 1 nejméně, 5 kriticky důležitý),</a:t>
            </a:r>
          </a:p>
          <a:p>
            <a:pPr eaLnBrk="1" hangingPunct="1">
              <a:defRPr/>
            </a:pPr>
            <a:r>
              <a:rPr lang="cs-CZ" dirty="0" smtClean="0">
                <a:latin typeface="Arial" pitchFamily="34" charset="0"/>
                <a:cs typeface="Arial" pitchFamily="34" charset="0"/>
              </a:rPr>
              <a:t>PTS – pravděpodobnost technického úspěchu.</a:t>
            </a:r>
          </a:p>
          <a:p>
            <a:pPr eaLnBrk="1" hangingPunct="1">
              <a:defRPr/>
            </a:pPr>
            <a:endParaRPr lang="cs-CZ" dirty="0"/>
          </a:p>
        </p:txBody>
      </p:sp>
      <p:sp>
        <p:nvSpPr>
          <p:cNvPr id="18436" name="Zástupný symbol pro datum 3"/>
          <p:cNvSpPr>
            <a:spLocks noGrp="1"/>
          </p:cNvSpPr>
          <p:nvPr>
            <p:ph type="dt" sz="quarter" idx="10"/>
          </p:nvPr>
        </p:nvSpPr>
        <p:spPr/>
        <p:txBody>
          <a:bodyPr/>
          <a:lstStyle/>
          <a:p>
            <a:pPr>
              <a:defRPr/>
            </a:pPr>
            <a:r>
              <a:rPr lang="cs-CZ" smtClean="0"/>
              <a:t>19.-20.10.2010</a:t>
            </a:r>
            <a:endParaRPr lang="cs-CZ"/>
          </a:p>
        </p:txBody>
      </p:sp>
      <p:sp>
        <p:nvSpPr>
          <p:cNvPr id="18437" name="Zástupný symbol pro číslo snímku 4"/>
          <p:cNvSpPr>
            <a:spLocks noGrp="1"/>
          </p:cNvSpPr>
          <p:nvPr>
            <p:ph type="sldNum" sz="quarter" idx="12"/>
          </p:nvPr>
        </p:nvSpPr>
        <p:spPr>
          <a:xfrm>
            <a:off x="3124200" y="6248400"/>
            <a:ext cx="2895600" cy="457200"/>
          </a:xfrm>
        </p:spPr>
        <p:txBody>
          <a:bodyPr/>
          <a:lstStyle/>
          <a:p>
            <a:pPr algn="ctr">
              <a:defRPr/>
            </a:pPr>
            <a:fld id="{D72EDAB3-7AE2-4A67-A701-B8121B2FD42C}" type="slidenum">
              <a:rPr lang="cs-CZ" smtClean="0"/>
              <a:pPr algn="ctr">
                <a:defRPr/>
              </a:pPr>
              <a:t>130</a:t>
            </a:fld>
            <a:endParaRPr lang="cs-CZ" smtClean="0"/>
          </a:p>
        </p:txBody>
      </p:sp>
      <p:sp>
        <p:nvSpPr>
          <p:cNvPr id="18438"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sz="3200" i="1" dirty="0" err="1" smtClean="0">
                <a:latin typeface="Arial" pitchFamily="34" charset="0"/>
                <a:cs typeface="Arial" pitchFamily="34" charset="0"/>
              </a:rPr>
              <a:t>Vícekriteriální</a:t>
            </a:r>
            <a:r>
              <a:rPr lang="cs-CZ" sz="3200" i="1" dirty="0" smtClean="0">
                <a:latin typeface="Arial" pitchFamily="34" charset="0"/>
                <a:cs typeface="Arial" pitchFamily="34" charset="0"/>
              </a:rPr>
              <a:t> hodnocení - příklad</a:t>
            </a:r>
            <a:endParaRPr lang="cs-CZ" dirty="0">
              <a:latin typeface="Arial" pitchFamily="34" charset="0"/>
              <a:cs typeface="Arial" pitchFamily="34" charset="0"/>
            </a:endParaRPr>
          </a:p>
        </p:txBody>
      </p:sp>
      <p:graphicFrame>
        <p:nvGraphicFramePr>
          <p:cNvPr id="7" name="Zástupný symbol pro obsah 6"/>
          <p:cNvGraphicFramePr>
            <a:graphicFrameLocks noGrp="1"/>
          </p:cNvGraphicFramePr>
          <p:nvPr>
            <p:ph idx="1"/>
          </p:nvPr>
        </p:nvGraphicFramePr>
        <p:xfrm>
          <a:off x="1500188" y="1785938"/>
          <a:ext cx="5878285" cy="2595880"/>
        </p:xfrm>
        <a:graphic>
          <a:graphicData uri="http://schemas.openxmlformats.org/drawingml/2006/table">
            <a:tbl>
              <a:tblPr firstRow="1" bandRow="1">
                <a:tableStyleId>{5C22544A-7EE6-4342-B048-85BDC9FD1C3A}</a:tableStyleId>
              </a:tblPr>
              <a:tblGrid>
                <a:gridCol w="1175657"/>
                <a:gridCol w="1175657"/>
                <a:gridCol w="1175657"/>
                <a:gridCol w="1175657"/>
                <a:gridCol w="1175657"/>
              </a:tblGrid>
              <a:tr h="370840">
                <a:tc>
                  <a:txBody>
                    <a:bodyPr/>
                    <a:lstStyle/>
                    <a:p>
                      <a:pPr algn="l">
                        <a:lnSpc>
                          <a:spcPct val="115000"/>
                        </a:lnSpc>
                        <a:spcAft>
                          <a:spcPts val="0"/>
                        </a:spcAft>
                      </a:pPr>
                      <a:r>
                        <a:rPr lang="cs-CZ" sz="2000" dirty="0">
                          <a:latin typeface="Arial"/>
                          <a:ea typeface="Times New Roman"/>
                        </a:rPr>
                        <a:t>Projekt</a:t>
                      </a:r>
                      <a:endParaRPr lang="cs-CZ" sz="3200" dirty="0">
                        <a:latin typeface="Times New Roman"/>
                        <a:ea typeface="Times New Roman"/>
                      </a:endParaRPr>
                    </a:p>
                  </a:txBody>
                  <a:tcPr marL="44450" marR="44450" marT="0" marB="0" anchor="b"/>
                </a:tc>
                <a:tc>
                  <a:txBody>
                    <a:bodyPr/>
                    <a:lstStyle/>
                    <a:p>
                      <a:pPr algn="r">
                        <a:lnSpc>
                          <a:spcPct val="115000"/>
                        </a:lnSpc>
                        <a:spcAft>
                          <a:spcPts val="0"/>
                        </a:spcAft>
                      </a:pPr>
                      <a:r>
                        <a:rPr lang="cs-CZ" sz="2000">
                          <a:latin typeface="Arial"/>
                          <a:ea typeface="Times New Roman"/>
                        </a:rPr>
                        <a:t>IRR</a:t>
                      </a:r>
                      <a:endParaRPr lang="cs-CZ" sz="3200">
                        <a:latin typeface="Times New Roman"/>
                        <a:ea typeface="Times New Roman"/>
                      </a:endParaRPr>
                    </a:p>
                  </a:txBody>
                  <a:tcPr marL="44450" marR="44450" marT="0" marB="0" anchor="b"/>
                </a:tc>
                <a:tc>
                  <a:txBody>
                    <a:bodyPr/>
                    <a:lstStyle/>
                    <a:p>
                      <a:pPr algn="r">
                        <a:lnSpc>
                          <a:spcPct val="115000"/>
                        </a:lnSpc>
                        <a:spcAft>
                          <a:spcPts val="0"/>
                        </a:spcAft>
                      </a:pPr>
                      <a:r>
                        <a:rPr lang="cs-CZ" sz="2000">
                          <a:latin typeface="Arial"/>
                          <a:ea typeface="Times New Roman"/>
                        </a:rPr>
                        <a:t>NPV</a:t>
                      </a:r>
                      <a:endParaRPr lang="cs-CZ" sz="3200">
                        <a:latin typeface="Times New Roman"/>
                        <a:ea typeface="Times New Roman"/>
                      </a:endParaRPr>
                    </a:p>
                  </a:txBody>
                  <a:tcPr marL="44450" marR="44450" marT="0" marB="0" anchor="b"/>
                </a:tc>
                <a:tc>
                  <a:txBody>
                    <a:bodyPr/>
                    <a:lstStyle/>
                    <a:p>
                      <a:pPr algn="r">
                        <a:lnSpc>
                          <a:spcPct val="115000"/>
                        </a:lnSpc>
                        <a:spcAft>
                          <a:spcPts val="0"/>
                        </a:spcAft>
                      </a:pPr>
                      <a:r>
                        <a:rPr lang="cs-CZ" sz="2000">
                          <a:latin typeface="Arial"/>
                          <a:ea typeface="Times New Roman"/>
                        </a:rPr>
                        <a:t>SI</a:t>
                      </a:r>
                      <a:endParaRPr lang="cs-CZ" sz="3200">
                        <a:latin typeface="Times New Roman"/>
                        <a:ea typeface="Times New Roman"/>
                      </a:endParaRPr>
                    </a:p>
                  </a:txBody>
                  <a:tcPr marL="44450" marR="44450" marT="0" marB="0" anchor="b"/>
                </a:tc>
                <a:tc>
                  <a:txBody>
                    <a:bodyPr/>
                    <a:lstStyle/>
                    <a:p>
                      <a:pPr algn="r">
                        <a:lnSpc>
                          <a:spcPct val="115000"/>
                        </a:lnSpc>
                        <a:spcAft>
                          <a:spcPts val="0"/>
                        </a:spcAft>
                      </a:pPr>
                      <a:r>
                        <a:rPr lang="cs-CZ" sz="2000">
                          <a:latin typeface="Arial"/>
                          <a:ea typeface="Times New Roman"/>
                        </a:rPr>
                        <a:t>PTS</a:t>
                      </a:r>
                      <a:endParaRPr lang="cs-CZ" sz="3200">
                        <a:latin typeface="Times New Roman"/>
                        <a:ea typeface="Times New Roman"/>
                      </a:endParaRPr>
                    </a:p>
                  </a:txBody>
                  <a:tcPr marL="44450" marR="44450" marT="0" marB="0" anchor="b"/>
                </a:tc>
              </a:tr>
              <a:tr h="370840">
                <a:tc>
                  <a:txBody>
                    <a:bodyPr/>
                    <a:lstStyle/>
                    <a:p>
                      <a:pPr algn="l">
                        <a:lnSpc>
                          <a:spcPct val="115000"/>
                        </a:lnSpc>
                        <a:spcAft>
                          <a:spcPts val="0"/>
                        </a:spcAft>
                      </a:pPr>
                      <a:r>
                        <a:rPr lang="cs-CZ" sz="2000" dirty="0">
                          <a:latin typeface="Arial"/>
                          <a:ea typeface="Times New Roman"/>
                        </a:rPr>
                        <a:t>A</a:t>
                      </a:r>
                      <a:endParaRPr lang="cs-CZ" sz="3200" dirty="0">
                        <a:latin typeface="Times New Roman"/>
                        <a:ea typeface="Times New Roman"/>
                      </a:endParaRPr>
                    </a:p>
                  </a:txBody>
                  <a:tcPr marL="44450" marR="44450" marT="0" marB="0" anchor="b"/>
                </a:tc>
                <a:tc>
                  <a:txBody>
                    <a:bodyPr/>
                    <a:lstStyle/>
                    <a:p>
                      <a:pPr algn="r">
                        <a:lnSpc>
                          <a:spcPct val="115000"/>
                        </a:lnSpc>
                        <a:spcAft>
                          <a:spcPts val="0"/>
                        </a:spcAft>
                      </a:pPr>
                      <a:r>
                        <a:rPr lang="cs-CZ" sz="2000" dirty="0">
                          <a:latin typeface="Arial"/>
                          <a:ea typeface="Times New Roman"/>
                        </a:rPr>
                        <a:t>20%</a:t>
                      </a:r>
                      <a:endParaRPr lang="cs-CZ" sz="3200" dirty="0">
                        <a:latin typeface="Times New Roman"/>
                        <a:ea typeface="Times New Roman"/>
                      </a:endParaRPr>
                    </a:p>
                  </a:txBody>
                  <a:tcPr marL="44450" marR="44450" marT="0" marB="0" anchor="b"/>
                </a:tc>
                <a:tc>
                  <a:txBody>
                    <a:bodyPr/>
                    <a:lstStyle/>
                    <a:p>
                      <a:pPr algn="r">
                        <a:lnSpc>
                          <a:spcPct val="115000"/>
                        </a:lnSpc>
                        <a:spcAft>
                          <a:spcPts val="0"/>
                        </a:spcAft>
                      </a:pPr>
                      <a:r>
                        <a:rPr lang="cs-CZ" sz="2000">
                          <a:latin typeface="Arial"/>
                          <a:ea typeface="Times New Roman"/>
                        </a:rPr>
                        <a:t>10</a:t>
                      </a:r>
                      <a:endParaRPr lang="cs-CZ" sz="3200">
                        <a:latin typeface="Times New Roman"/>
                        <a:ea typeface="Times New Roman"/>
                      </a:endParaRPr>
                    </a:p>
                  </a:txBody>
                  <a:tcPr marL="44450" marR="44450" marT="0" marB="0" anchor="b"/>
                </a:tc>
                <a:tc>
                  <a:txBody>
                    <a:bodyPr/>
                    <a:lstStyle/>
                    <a:p>
                      <a:pPr algn="r">
                        <a:lnSpc>
                          <a:spcPct val="115000"/>
                        </a:lnSpc>
                        <a:spcAft>
                          <a:spcPts val="0"/>
                        </a:spcAft>
                      </a:pPr>
                      <a:r>
                        <a:rPr lang="cs-CZ" sz="2000">
                          <a:latin typeface="Arial"/>
                          <a:ea typeface="Times New Roman"/>
                        </a:rPr>
                        <a:t>5</a:t>
                      </a:r>
                      <a:endParaRPr lang="cs-CZ" sz="3200">
                        <a:latin typeface="Times New Roman"/>
                        <a:ea typeface="Times New Roman"/>
                      </a:endParaRPr>
                    </a:p>
                  </a:txBody>
                  <a:tcPr marL="44450" marR="44450" marT="0" marB="0" anchor="b"/>
                </a:tc>
                <a:tc>
                  <a:txBody>
                    <a:bodyPr/>
                    <a:lstStyle/>
                    <a:p>
                      <a:pPr algn="r">
                        <a:lnSpc>
                          <a:spcPct val="115000"/>
                        </a:lnSpc>
                        <a:spcAft>
                          <a:spcPts val="0"/>
                        </a:spcAft>
                      </a:pPr>
                      <a:r>
                        <a:rPr lang="cs-CZ" sz="2000">
                          <a:latin typeface="Arial"/>
                          <a:ea typeface="Times New Roman"/>
                        </a:rPr>
                        <a:t>80%</a:t>
                      </a:r>
                      <a:endParaRPr lang="cs-CZ" sz="3200">
                        <a:latin typeface="Times New Roman"/>
                        <a:ea typeface="Times New Roman"/>
                      </a:endParaRPr>
                    </a:p>
                  </a:txBody>
                  <a:tcPr marL="44450" marR="44450" marT="0" marB="0" anchor="b"/>
                </a:tc>
              </a:tr>
              <a:tr h="370840">
                <a:tc>
                  <a:txBody>
                    <a:bodyPr/>
                    <a:lstStyle/>
                    <a:p>
                      <a:pPr algn="l">
                        <a:lnSpc>
                          <a:spcPct val="115000"/>
                        </a:lnSpc>
                        <a:spcAft>
                          <a:spcPts val="0"/>
                        </a:spcAft>
                      </a:pPr>
                      <a:r>
                        <a:rPr lang="cs-CZ" sz="2000">
                          <a:latin typeface="Arial"/>
                          <a:ea typeface="Times New Roman"/>
                        </a:rPr>
                        <a:t>B</a:t>
                      </a:r>
                      <a:endParaRPr lang="cs-CZ" sz="3200">
                        <a:latin typeface="Times New Roman"/>
                        <a:ea typeface="Times New Roman"/>
                      </a:endParaRPr>
                    </a:p>
                  </a:txBody>
                  <a:tcPr marL="44450" marR="44450" marT="0" marB="0" anchor="b"/>
                </a:tc>
                <a:tc>
                  <a:txBody>
                    <a:bodyPr/>
                    <a:lstStyle/>
                    <a:p>
                      <a:pPr algn="r">
                        <a:lnSpc>
                          <a:spcPct val="115000"/>
                        </a:lnSpc>
                        <a:spcAft>
                          <a:spcPts val="0"/>
                        </a:spcAft>
                      </a:pPr>
                      <a:r>
                        <a:rPr lang="cs-CZ" sz="2000" dirty="0">
                          <a:latin typeface="Arial"/>
                          <a:ea typeface="Times New Roman"/>
                        </a:rPr>
                        <a:t>15%</a:t>
                      </a:r>
                      <a:endParaRPr lang="cs-CZ" sz="3200" dirty="0">
                        <a:latin typeface="Times New Roman"/>
                        <a:ea typeface="Times New Roman"/>
                      </a:endParaRPr>
                    </a:p>
                  </a:txBody>
                  <a:tcPr marL="44450" marR="44450" marT="0" marB="0" anchor="b"/>
                </a:tc>
                <a:tc>
                  <a:txBody>
                    <a:bodyPr/>
                    <a:lstStyle/>
                    <a:p>
                      <a:pPr algn="r">
                        <a:lnSpc>
                          <a:spcPct val="115000"/>
                        </a:lnSpc>
                        <a:spcAft>
                          <a:spcPts val="0"/>
                        </a:spcAft>
                      </a:pPr>
                      <a:r>
                        <a:rPr lang="cs-CZ" sz="2000" dirty="0">
                          <a:latin typeface="Arial"/>
                          <a:ea typeface="Times New Roman"/>
                        </a:rPr>
                        <a:t>2</a:t>
                      </a:r>
                      <a:endParaRPr lang="cs-CZ" sz="3200" dirty="0">
                        <a:latin typeface="Times New Roman"/>
                        <a:ea typeface="Times New Roman"/>
                      </a:endParaRPr>
                    </a:p>
                  </a:txBody>
                  <a:tcPr marL="44450" marR="44450" marT="0" marB="0" anchor="b"/>
                </a:tc>
                <a:tc>
                  <a:txBody>
                    <a:bodyPr/>
                    <a:lstStyle/>
                    <a:p>
                      <a:pPr algn="r">
                        <a:lnSpc>
                          <a:spcPct val="115000"/>
                        </a:lnSpc>
                        <a:spcAft>
                          <a:spcPts val="0"/>
                        </a:spcAft>
                      </a:pPr>
                      <a:r>
                        <a:rPr lang="cs-CZ" sz="2000">
                          <a:latin typeface="Arial"/>
                          <a:ea typeface="Times New Roman"/>
                        </a:rPr>
                        <a:t>2</a:t>
                      </a:r>
                      <a:endParaRPr lang="cs-CZ" sz="3200">
                        <a:latin typeface="Times New Roman"/>
                        <a:ea typeface="Times New Roman"/>
                      </a:endParaRPr>
                    </a:p>
                  </a:txBody>
                  <a:tcPr marL="44450" marR="44450" marT="0" marB="0" anchor="b"/>
                </a:tc>
                <a:tc>
                  <a:txBody>
                    <a:bodyPr/>
                    <a:lstStyle/>
                    <a:p>
                      <a:pPr algn="r">
                        <a:lnSpc>
                          <a:spcPct val="115000"/>
                        </a:lnSpc>
                        <a:spcAft>
                          <a:spcPts val="0"/>
                        </a:spcAft>
                      </a:pPr>
                      <a:r>
                        <a:rPr lang="cs-CZ" sz="2000">
                          <a:latin typeface="Arial"/>
                          <a:ea typeface="Times New Roman"/>
                        </a:rPr>
                        <a:t>70%</a:t>
                      </a:r>
                      <a:endParaRPr lang="cs-CZ" sz="3200">
                        <a:latin typeface="Times New Roman"/>
                        <a:ea typeface="Times New Roman"/>
                      </a:endParaRPr>
                    </a:p>
                  </a:txBody>
                  <a:tcPr marL="44450" marR="44450" marT="0" marB="0" anchor="b"/>
                </a:tc>
              </a:tr>
              <a:tr h="370840">
                <a:tc>
                  <a:txBody>
                    <a:bodyPr/>
                    <a:lstStyle/>
                    <a:p>
                      <a:pPr algn="l">
                        <a:lnSpc>
                          <a:spcPct val="115000"/>
                        </a:lnSpc>
                        <a:spcAft>
                          <a:spcPts val="0"/>
                        </a:spcAft>
                      </a:pPr>
                      <a:r>
                        <a:rPr lang="cs-CZ" sz="2000">
                          <a:latin typeface="Arial"/>
                          <a:ea typeface="Times New Roman"/>
                        </a:rPr>
                        <a:t>C</a:t>
                      </a:r>
                      <a:endParaRPr lang="cs-CZ" sz="3200">
                        <a:latin typeface="Times New Roman"/>
                        <a:ea typeface="Times New Roman"/>
                      </a:endParaRPr>
                    </a:p>
                  </a:txBody>
                  <a:tcPr marL="44450" marR="44450" marT="0" marB="0" anchor="b"/>
                </a:tc>
                <a:tc>
                  <a:txBody>
                    <a:bodyPr/>
                    <a:lstStyle/>
                    <a:p>
                      <a:pPr algn="r">
                        <a:lnSpc>
                          <a:spcPct val="115000"/>
                        </a:lnSpc>
                        <a:spcAft>
                          <a:spcPts val="0"/>
                        </a:spcAft>
                      </a:pPr>
                      <a:r>
                        <a:rPr lang="cs-CZ" sz="2000">
                          <a:latin typeface="Arial"/>
                          <a:ea typeface="Times New Roman"/>
                        </a:rPr>
                        <a:t>10%</a:t>
                      </a:r>
                      <a:endParaRPr lang="cs-CZ" sz="3200">
                        <a:latin typeface="Times New Roman"/>
                        <a:ea typeface="Times New Roman"/>
                      </a:endParaRPr>
                    </a:p>
                  </a:txBody>
                  <a:tcPr marL="44450" marR="44450" marT="0" marB="0" anchor="b"/>
                </a:tc>
                <a:tc>
                  <a:txBody>
                    <a:bodyPr/>
                    <a:lstStyle/>
                    <a:p>
                      <a:pPr algn="r">
                        <a:lnSpc>
                          <a:spcPct val="115000"/>
                        </a:lnSpc>
                        <a:spcAft>
                          <a:spcPts val="0"/>
                        </a:spcAft>
                      </a:pPr>
                      <a:r>
                        <a:rPr lang="cs-CZ" sz="2000" dirty="0">
                          <a:latin typeface="Arial"/>
                          <a:ea typeface="Times New Roman"/>
                        </a:rPr>
                        <a:t>5</a:t>
                      </a:r>
                      <a:endParaRPr lang="cs-CZ" sz="3200" dirty="0">
                        <a:latin typeface="Times New Roman"/>
                        <a:ea typeface="Times New Roman"/>
                      </a:endParaRPr>
                    </a:p>
                  </a:txBody>
                  <a:tcPr marL="44450" marR="44450" marT="0" marB="0" anchor="b"/>
                </a:tc>
                <a:tc>
                  <a:txBody>
                    <a:bodyPr/>
                    <a:lstStyle/>
                    <a:p>
                      <a:pPr algn="r">
                        <a:lnSpc>
                          <a:spcPct val="115000"/>
                        </a:lnSpc>
                        <a:spcAft>
                          <a:spcPts val="0"/>
                        </a:spcAft>
                      </a:pPr>
                      <a:r>
                        <a:rPr lang="cs-CZ" sz="2000" dirty="0">
                          <a:latin typeface="Arial"/>
                          <a:ea typeface="Times New Roman"/>
                        </a:rPr>
                        <a:t>3</a:t>
                      </a:r>
                      <a:endParaRPr lang="cs-CZ" sz="3200" dirty="0">
                        <a:latin typeface="Times New Roman"/>
                        <a:ea typeface="Times New Roman"/>
                      </a:endParaRPr>
                    </a:p>
                  </a:txBody>
                  <a:tcPr marL="44450" marR="44450" marT="0" marB="0" anchor="b"/>
                </a:tc>
                <a:tc>
                  <a:txBody>
                    <a:bodyPr/>
                    <a:lstStyle/>
                    <a:p>
                      <a:pPr algn="r">
                        <a:lnSpc>
                          <a:spcPct val="115000"/>
                        </a:lnSpc>
                        <a:spcAft>
                          <a:spcPts val="0"/>
                        </a:spcAft>
                      </a:pPr>
                      <a:r>
                        <a:rPr lang="cs-CZ" sz="2000">
                          <a:latin typeface="Arial"/>
                          <a:ea typeface="Times New Roman"/>
                        </a:rPr>
                        <a:t>90%</a:t>
                      </a:r>
                      <a:endParaRPr lang="cs-CZ" sz="3200">
                        <a:latin typeface="Times New Roman"/>
                        <a:ea typeface="Times New Roman"/>
                      </a:endParaRPr>
                    </a:p>
                  </a:txBody>
                  <a:tcPr marL="44450" marR="44450" marT="0" marB="0" anchor="b"/>
                </a:tc>
              </a:tr>
              <a:tr h="370840">
                <a:tc>
                  <a:txBody>
                    <a:bodyPr/>
                    <a:lstStyle/>
                    <a:p>
                      <a:pPr algn="l">
                        <a:lnSpc>
                          <a:spcPct val="115000"/>
                        </a:lnSpc>
                        <a:spcAft>
                          <a:spcPts val="0"/>
                        </a:spcAft>
                      </a:pPr>
                      <a:r>
                        <a:rPr lang="cs-CZ" sz="2000">
                          <a:latin typeface="Arial"/>
                          <a:ea typeface="Times New Roman"/>
                        </a:rPr>
                        <a:t>D</a:t>
                      </a:r>
                      <a:endParaRPr lang="cs-CZ" sz="3200">
                        <a:latin typeface="Times New Roman"/>
                        <a:ea typeface="Times New Roman"/>
                      </a:endParaRPr>
                    </a:p>
                  </a:txBody>
                  <a:tcPr marL="44450" marR="44450" marT="0" marB="0" anchor="b"/>
                </a:tc>
                <a:tc>
                  <a:txBody>
                    <a:bodyPr/>
                    <a:lstStyle/>
                    <a:p>
                      <a:pPr algn="r">
                        <a:lnSpc>
                          <a:spcPct val="115000"/>
                        </a:lnSpc>
                        <a:spcAft>
                          <a:spcPts val="0"/>
                        </a:spcAft>
                      </a:pPr>
                      <a:r>
                        <a:rPr lang="cs-CZ" sz="2000">
                          <a:latin typeface="Arial"/>
                          <a:ea typeface="Times New Roman"/>
                        </a:rPr>
                        <a:t>17%</a:t>
                      </a:r>
                      <a:endParaRPr lang="cs-CZ" sz="3200">
                        <a:latin typeface="Times New Roman"/>
                        <a:ea typeface="Times New Roman"/>
                      </a:endParaRPr>
                    </a:p>
                  </a:txBody>
                  <a:tcPr marL="44450" marR="44450" marT="0" marB="0" anchor="b"/>
                </a:tc>
                <a:tc>
                  <a:txBody>
                    <a:bodyPr/>
                    <a:lstStyle/>
                    <a:p>
                      <a:pPr algn="r">
                        <a:lnSpc>
                          <a:spcPct val="115000"/>
                        </a:lnSpc>
                        <a:spcAft>
                          <a:spcPts val="0"/>
                        </a:spcAft>
                      </a:pPr>
                      <a:r>
                        <a:rPr lang="cs-CZ" sz="2000">
                          <a:latin typeface="Arial"/>
                          <a:ea typeface="Times New Roman"/>
                        </a:rPr>
                        <a:t>12</a:t>
                      </a:r>
                      <a:endParaRPr lang="cs-CZ" sz="3200">
                        <a:latin typeface="Times New Roman"/>
                        <a:ea typeface="Times New Roman"/>
                      </a:endParaRPr>
                    </a:p>
                  </a:txBody>
                  <a:tcPr marL="44450" marR="44450" marT="0" marB="0" anchor="b"/>
                </a:tc>
                <a:tc>
                  <a:txBody>
                    <a:bodyPr/>
                    <a:lstStyle/>
                    <a:p>
                      <a:pPr algn="r">
                        <a:lnSpc>
                          <a:spcPct val="115000"/>
                        </a:lnSpc>
                        <a:spcAft>
                          <a:spcPts val="0"/>
                        </a:spcAft>
                      </a:pPr>
                      <a:r>
                        <a:rPr lang="cs-CZ" sz="2000" dirty="0">
                          <a:latin typeface="Arial"/>
                          <a:ea typeface="Times New Roman"/>
                        </a:rPr>
                        <a:t>2</a:t>
                      </a:r>
                      <a:endParaRPr lang="cs-CZ" sz="3200" dirty="0">
                        <a:latin typeface="Times New Roman"/>
                        <a:ea typeface="Times New Roman"/>
                      </a:endParaRPr>
                    </a:p>
                  </a:txBody>
                  <a:tcPr marL="44450" marR="44450" marT="0" marB="0" anchor="b"/>
                </a:tc>
                <a:tc>
                  <a:txBody>
                    <a:bodyPr/>
                    <a:lstStyle/>
                    <a:p>
                      <a:pPr algn="r">
                        <a:lnSpc>
                          <a:spcPct val="115000"/>
                        </a:lnSpc>
                        <a:spcAft>
                          <a:spcPts val="0"/>
                        </a:spcAft>
                      </a:pPr>
                      <a:r>
                        <a:rPr lang="cs-CZ" sz="2000" dirty="0">
                          <a:latin typeface="Arial"/>
                          <a:ea typeface="Times New Roman"/>
                        </a:rPr>
                        <a:t>65%</a:t>
                      </a:r>
                      <a:endParaRPr lang="cs-CZ" sz="3200" dirty="0">
                        <a:latin typeface="Times New Roman"/>
                        <a:ea typeface="Times New Roman"/>
                      </a:endParaRPr>
                    </a:p>
                  </a:txBody>
                  <a:tcPr marL="44450" marR="44450" marT="0" marB="0" anchor="b"/>
                </a:tc>
              </a:tr>
              <a:tr h="370840">
                <a:tc>
                  <a:txBody>
                    <a:bodyPr/>
                    <a:lstStyle/>
                    <a:p>
                      <a:pPr algn="l">
                        <a:lnSpc>
                          <a:spcPct val="115000"/>
                        </a:lnSpc>
                        <a:spcAft>
                          <a:spcPts val="0"/>
                        </a:spcAft>
                      </a:pPr>
                      <a:r>
                        <a:rPr lang="cs-CZ" sz="2000">
                          <a:latin typeface="Arial"/>
                          <a:ea typeface="Times New Roman"/>
                        </a:rPr>
                        <a:t>E</a:t>
                      </a:r>
                      <a:endParaRPr lang="cs-CZ" sz="3200">
                        <a:latin typeface="Times New Roman"/>
                        <a:ea typeface="Times New Roman"/>
                      </a:endParaRPr>
                    </a:p>
                  </a:txBody>
                  <a:tcPr marL="44450" marR="44450" marT="0" marB="0" anchor="b"/>
                </a:tc>
                <a:tc>
                  <a:txBody>
                    <a:bodyPr/>
                    <a:lstStyle/>
                    <a:p>
                      <a:pPr algn="r">
                        <a:lnSpc>
                          <a:spcPct val="115000"/>
                        </a:lnSpc>
                        <a:spcAft>
                          <a:spcPts val="0"/>
                        </a:spcAft>
                      </a:pPr>
                      <a:r>
                        <a:rPr lang="cs-CZ" sz="2000">
                          <a:latin typeface="Arial"/>
                          <a:ea typeface="Times New Roman"/>
                        </a:rPr>
                        <a:t>12%</a:t>
                      </a:r>
                      <a:endParaRPr lang="cs-CZ" sz="3200">
                        <a:latin typeface="Times New Roman"/>
                        <a:ea typeface="Times New Roman"/>
                      </a:endParaRPr>
                    </a:p>
                  </a:txBody>
                  <a:tcPr marL="44450" marR="44450" marT="0" marB="0" anchor="b"/>
                </a:tc>
                <a:tc>
                  <a:txBody>
                    <a:bodyPr/>
                    <a:lstStyle/>
                    <a:p>
                      <a:pPr algn="r">
                        <a:lnSpc>
                          <a:spcPct val="115000"/>
                        </a:lnSpc>
                        <a:spcAft>
                          <a:spcPts val="0"/>
                        </a:spcAft>
                      </a:pPr>
                      <a:r>
                        <a:rPr lang="cs-CZ" sz="2000">
                          <a:latin typeface="Arial"/>
                          <a:ea typeface="Times New Roman"/>
                        </a:rPr>
                        <a:t>20</a:t>
                      </a:r>
                      <a:endParaRPr lang="cs-CZ" sz="3200">
                        <a:latin typeface="Times New Roman"/>
                        <a:ea typeface="Times New Roman"/>
                      </a:endParaRPr>
                    </a:p>
                  </a:txBody>
                  <a:tcPr marL="44450" marR="44450" marT="0" marB="0" anchor="b"/>
                </a:tc>
                <a:tc>
                  <a:txBody>
                    <a:bodyPr/>
                    <a:lstStyle/>
                    <a:p>
                      <a:pPr algn="r">
                        <a:lnSpc>
                          <a:spcPct val="115000"/>
                        </a:lnSpc>
                        <a:spcAft>
                          <a:spcPts val="0"/>
                        </a:spcAft>
                      </a:pPr>
                      <a:r>
                        <a:rPr lang="cs-CZ" sz="2000">
                          <a:latin typeface="Arial"/>
                          <a:ea typeface="Times New Roman"/>
                        </a:rPr>
                        <a:t>4</a:t>
                      </a:r>
                      <a:endParaRPr lang="cs-CZ" sz="3200">
                        <a:latin typeface="Times New Roman"/>
                        <a:ea typeface="Times New Roman"/>
                      </a:endParaRPr>
                    </a:p>
                  </a:txBody>
                  <a:tcPr marL="44450" marR="44450" marT="0" marB="0" anchor="b"/>
                </a:tc>
                <a:tc>
                  <a:txBody>
                    <a:bodyPr/>
                    <a:lstStyle/>
                    <a:p>
                      <a:pPr algn="r">
                        <a:lnSpc>
                          <a:spcPct val="115000"/>
                        </a:lnSpc>
                        <a:spcAft>
                          <a:spcPts val="0"/>
                        </a:spcAft>
                      </a:pPr>
                      <a:r>
                        <a:rPr lang="cs-CZ" sz="2000" dirty="0">
                          <a:latin typeface="Arial"/>
                          <a:ea typeface="Times New Roman"/>
                        </a:rPr>
                        <a:t>90%</a:t>
                      </a:r>
                      <a:endParaRPr lang="cs-CZ" sz="3200" dirty="0">
                        <a:latin typeface="Times New Roman"/>
                        <a:ea typeface="Times New Roman"/>
                      </a:endParaRPr>
                    </a:p>
                  </a:txBody>
                  <a:tcPr marL="44450" marR="44450" marT="0" marB="0" anchor="b"/>
                </a:tc>
              </a:tr>
              <a:tr h="370840">
                <a:tc>
                  <a:txBody>
                    <a:bodyPr/>
                    <a:lstStyle/>
                    <a:p>
                      <a:pPr algn="l">
                        <a:lnSpc>
                          <a:spcPct val="115000"/>
                        </a:lnSpc>
                        <a:spcAft>
                          <a:spcPts val="0"/>
                        </a:spcAft>
                      </a:pPr>
                      <a:r>
                        <a:rPr lang="cs-CZ" sz="2000">
                          <a:latin typeface="Arial"/>
                          <a:ea typeface="Times New Roman"/>
                        </a:rPr>
                        <a:t>F</a:t>
                      </a:r>
                      <a:endParaRPr lang="cs-CZ" sz="3200">
                        <a:latin typeface="Times New Roman"/>
                        <a:ea typeface="Times New Roman"/>
                      </a:endParaRPr>
                    </a:p>
                  </a:txBody>
                  <a:tcPr marL="44450" marR="44450" marT="0" marB="0" anchor="b"/>
                </a:tc>
                <a:tc>
                  <a:txBody>
                    <a:bodyPr/>
                    <a:lstStyle/>
                    <a:p>
                      <a:pPr algn="r">
                        <a:lnSpc>
                          <a:spcPct val="115000"/>
                        </a:lnSpc>
                        <a:spcAft>
                          <a:spcPts val="0"/>
                        </a:spcAft>
                      </a:pPr>
                      <a:r>
                        <a:rPr lang="cs-CZ" sz="2000">
                          <a:latin typeface="Arial"/>
                          <a:ea typeface="Times New Roman"/>
                        </a:rPr>
                        <a:t>22%</a:t>
                      </a:r>
                      <a:endParaRPr lang="cs-CZ" sz="3200">
                        <a:latin typeface="Times New Roman"/>
                        <a:ea typeface="Times New Roman"/>
                      </a:endParaRPr>
                    </a:p>
                  </a:txBody>
                  <a:tcPr marL="44450" marR="44450" marT="0" marB="0" anchor="b"/>
                </a:tc>
                <a:tc>
                  <a:txBody>
                    <a:bodyPr/>
                    <a:lstStyle/>
                    <a:p>
                      <a:pPr algn="r">
                        <a:lnSpc>
                          <a:spcPct val="115000"/>
                        </a:lnSpc>
                        <a:spcAft>
                          <a:spcPts val="0"/>
                        </a:spcAft>
                      </a:pPr>
                      <a:r>
                        <a:rPr lang="cs-CZ" sz="2000">
                          <a:latin typeface="Arial"/>
                          <a:ea typeface="Times New Roman"/>
                        </a:rPr>
                        <a:t>6</a:t>
                      </a:r>
                      <a:endParaRPr lang="cs-CZ" sz="3200">
                        <a:latin typeface="Times New Roman"/>
                        <a:ea typeface="Times New Roman"/>
                      </a:endParaRPr>
                    </a:p>
                  </a:txBody>
                  <a:tcPr marL="44450" marR="44450" marT="0" marB="0" anchor="b"/>
                </a:tc>
                <a:tc>
                  <a:txBody>
                    <a:bodyPr/>
                    <a:lstStyle/>
                    <a:p>
                      <a:pPr algn="r">
                        <a:lnSpc>
                          <a:spcPct val="115000"/>
                        </a:lnSpc>
                        <a:spcAft>
                          <a:spcPts val="0"/>
                        </a:spcAft>
                      </a:pPr>
                      <a:r>
                        <a:rPr lang="cs-CZ" sz="2000">
                          <a:latin typeface="Arial"/>
                          <a:ea typeface="Times New Roman"/>
                        </a:rPr>
                        <a:t>1</a:t>
                      </a:r>
                      <a:endParaRPr lang="cs-CZ" sz="3200">
                        <a:latin typeface="Times New Roman"/>
                        <a:ea typeface="Times New Roman"/>
                      </a:endParaRPr>
                    </a:p>
                  </a:txBody>
                  <a:tcPr marL="44450" marR="44450" marT="0" marB="0" anchor="b"/>
                </a:tc>
                <a:tc>
                  <a:txBody>
                    <a:bodyPr/>
                    <a:lstStyle/>
                    <a:p>
                      <a:pPr algn="r">
                        <a:lnSpc>
                          <a:spcPct val="115000"/>
                        </a:lnSpc>
                        <a:spcAft>
                          <a:spcPts val="0"/>
                        </a:spcAft>
                      </a:pPr>
                      <a:r>
                        <a:rPr lang="cs-CZ" sz="2000" dirty="0">
                          <a:latin typeface="Arial"/>
                          <a:ea typeface="Times New Roman"/>
                        </a:rPr>
                        <a:t>85%</a:t>
                      </a:r>
                      <a:endParaRPr lang="cs-CZ" sz="3200" dirty="0">
                        <a:latin typeface="Times New Roman"/>
                        <a:ea typeface="Times New Roman"/>
                      </a:endParaRPr>
                    </a:p>
                  </a:txBody>
                  <a:tcPr marL="44450" marR="44450" marT="0" marB="0" anchor="b"/>
                </a:tc>
              </a:tr>
            </a:tbl>
          </a:graphicData>
        </a:graphic>
      </p:graphicFrame>
      <p:sp>
        <p:nvSpPr>
          <p:cNvPr id="19509" name="Zástupný symbol pro datum 3"/>
          <p:cNvSpPr>
            <a:spLocks noGrp="1"/>
          </p:cNvSpPr>
          <p:nvPr>
            <p:ph type="dt" sz="quarter" idx="10"/>
          </p:nvPr>
        </p:nvSpPr>
        <p:spPr/>
        <p:txBody>
          <a:bodyPr/>
          <a:lstStyle/>
          <a:p>
            <a:pPr>
              <a:defRPr/>
            </a:pPr>
            <a:r>
              <a:rPr lang="cs-CZ" smtClean="0"/>
              <a:t>19.-20.10.2010</a:t>
            </a:r>
            <a:endParaRPr lang="cs-CZ"/>
          </a:p>
        </p:txBody>
      </p:sp>
      <p:sp>
        <p:nvSpPr>
          <p:cNvPr id="19510" name="Zástupný symbol pro číslo snímku 4"/>
          <p:cNvSpPr>
            <a:spLocks noGrp="1"/>
          </p:cNvSpPr>
          <p:nvPr>
            <p:ph type="sldNum" sz="quarter" idx="12"/>
          </p:nvPr>
        </p:nvSpPr>
        <p:spPr>
          <a:xfrm>
            <a:off x="3124200" y="6248400"/>
            <a:ext cx="2895600" cy="457200"/>
          </a:xfrm>
        </p:spPr>
        <p:txBody>
          <a:bodyPr/>
          <a:lstStyle/>
          <a:p>
            <a:pPr algn="ctr">
              <a:defRPr/>
            </a:pPr>
            <a:fld id="{2F8F81C6-0740-479B-86A2-28E73861494D}" type="slidenum">
              <a:rPr lang="cs-CZ" smtClean="0"/>
              <a:pPr algn="ctr">
                <a:defRPr/>
              </a:pPr>
              <a:t>131</a:t>
            </a:fld>
            <a:endParaRPr lang="cs-CZ" smtClean="0"/>
          </a:p>
        </p:txBody>
      </p:sp>
      <p:sp>
        <p:nvSpPr>
          <p:cNvPr id="19511"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
        <p:nvSpPr>
          <p:cNvPr id="9" name="TextovéPole 8"/>
          <p:cNvSpPr txBox="1"/>
          <p:nvPr/>
        </p:nvSpPr>
        <p:spPr>
          <a:xfrm>
            <a:off x="642938" y="4572000"/>
            <a:ext cx="8250237" cy="1477963"/>
          </a:xfrm>
          <a:prstGeom prst="rect">
            <a:avLst/>
          </a:prstGeom>
          <a:noFill/>
        </p:spPr>
        <p:txBody>
          <a:bodyPr wrap="none">
            <a:spAutoFit/>
          </a:bodyPr>
          <a:lstStyle/>
          <a:p>
            <a:pPr>
              <a:defRPr/>
            </a:pPr>
            <a:r>
              <a:rPr lang="cs-CZ" dirty="0">
                <a:latin typeface="Arial" pitchFamily="34" charset="0"/>
                <a:cs typeface="Arial" pitchFamily="34" charset="0"/>
              </a:rPr>
              <a:t>Určíme upravené hodnoty IRR a NPV tak, že </a:t>
            </a:r>
          </a:p>
          <a:p>
            <a:pPr marL="342900" indent="-342900">
              <a:buFont typeface="+mj-lt"/>
              <a:buAutoNum type="arabicPeriod"/>
              <a:defRPr/>
            </a:pPr>
            <a:r>
              <a:rPr lang="cs-CZ" dirty="0">
                <a:latin typeface="Arial" pitchFamily="34" charset="0"/>
                <a:cs typeface="Arial" pitchFamily="34" charset="0"/>
              </a:rPr>
              <a:t>IRR a NPV vynásobíme hodnotou PTS.</a:t>
            </a:r>
          </a:p>
          <a:p>
            <a:pPr marL="342900" indent="-342900">
              <a:buFont typeface="+mj-lt"/>
              <a:buAutoNum type="arabicPeriod"/>
              <a:defRPr/>
            </a:pPr>
            <a:r>
              <a:rPr lang="cs-CZ" dirty="0">
                <a:latin typeface="Arial" pitchFamily="34" charset="0"/>
                <a:cs typeface="Arial" pitchFamily="34" charset="0"/>
              </a:rPr>
              <a:t>Stanovíme pořadí projektů podle upravených hodnot IRR a NPV a podle SI.</a:t>
            </a:r>
          </a:p>
          <a:p>
            <a:pPr marL="342900" indent="-342900">
              <a:buFont typeface="+mj-lt"/>
              <a:buAutoNum type="arabicPeriod"/>
              <a:defRPr/>
            </a:pPr>
            <a:r>
              <a:rPr lang="cs-CZ" dirty="0">
                <a:latin typeface="Arial" pitchFamily="34" charset="0"/>
                <a:cs typeface="Arial" pitchFamily="34" charset="0"/>
              </a:rPr>
              <a:t>Určíme průměr těchto tří pořadí a podle toho seřadíme projekty.</a:t>
            </a:r>
          </a:p>
          <a:p>
            <a:pPr>
              <a:defRPr/>
            </a:pPr>
            <a:endParaRPr lang="cs-CZ"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endParaRPr lang="cs-CZ"/>
          </a:p>
        </p:txBody>
      </p:sp>
      <p:graphicFrame>
        <p:nvGraphicFramePr>
          <p:cNvPr id="7" name="Zástupný symbol pro obsah 6"/>
          <p:cNvGraphicFramePr>
            <a:graphicFrameLocks noGrp="1"/>
          </p:cNvGraphicFramePr>
          <p:nvPr>
            <p:ph idx="1"/>
          </p:nvPr>
        </p:nvGraphicFramePr>
        <p:xfrm>
          <a:off x="500063" y="2000250"/>
          <a:ext cx="8258175" cy="2964942"/>
        </p:xfrm>
        <a:graphic>
          <a:graphicData uri="http://schemas.openxmlformats.org/drawingml/2006/table">
            <a:tbl>
              <a:tblPr/>
              <a:tblGrid>
                <a:gridCol w="942975"/>
                <a:gridCol w="914400"/>
                <a:gridCol w="914400"/>
                <a:gridCol w="914400"/>
                <a:gridCol w="914400"/>
                <a:gridCol w="914400"/>
                <a:gridCol w="914400"/>
                <a:gridCol w="914400"/>
                <a:gridCol w="914400"/>
              </a:tblGrid>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400" b="1" i="0" u="none" strike="noStrike" cap="none" normalizeH="0" baseline="0" smtClean="0">
                          <a:ln>
                            <a:noFill/>
                          </a:ln>
                          <a:solidFill>
                            <a:srgbClr val="FFFFFF"/>
                          </a:solidFill>
                          <a:effectLst/>
                          <a:latin typeface="Arial" pitchFamily="34" charset="0"/>
                          <a:cs typeface="Times New Roman" pitchFamily="18" charset="0"/>
                        </a:rPr>
                        <a:t>Projekt</a:t>
                      </a:r>
                      <a:endParaRPr kumimoji="0" lang="cs-CZ"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400" b="1" i="0" u="none" strike="noStrike" cap="none" normalizeH="0" baseline="0" smtClean="0">
                          <a:ln>
                            <a:noFill/>
                          </a:ln>
                          <a:solidFill>
                            <a:srgbClr val="FFFFFF"/>
                          </a:solidFill>
                          <a:effectLst/>
                          <a:latin typeface="Arial" pitchFamily="34" charset="0"/>
                          <a:cs typeface="Times New Roman" pitchFamily="18" charset="0"/>
                        </a:rPr>
                        <a:t>IRR * PTS</a:t>
                      </a:r>
                      <a:endParaRPr kumimoji="0" lang="cs-CZ"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400" b="1" i="0" u="none" strike="noStrike" cap="none" normalizeH="0" baseline="0" smtClean="0">
                          <a:ln>
                            <a:noFill/>
                          </a:ln>
                          <a:solidFill>
                            <a:srgbClr val="FFFFFF"/>
                          </a:solidFill>
                          <a:effectLst/>
                          <a:latin typeface="Arial" pitchFamily="34" charset="0"/>
                          <a:cs typeface="Times New Roman" pitchFamily="18" charset="0"/>
                        </a:rPr>
                        <a:t>Pořadí podle IPR*PTS</a:t>
                      </a:r>
                      <a:endParaRPr kumimoji="0" lang="cs-CZ"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400" b="1" i="0" u="none" strike="noStrike" cap="none" normalizeH="0" baseline="0" smtClean="0">
                          <a:ln>
                            <a:noFill/>
                          </a:ln>
                          <a:solidFill>
                            <a:srgbClr val="FFFFFF"/>
                          </a:solidFill>
                          <a:effectLst/>
                          <a:latin typeface="Arial" pitchFamily="34" charset="0"/>
                          <a:cs typeface="Times New Roman" pitchFamily="18" charset="0"/>
                        </a:rPr>
                        <a:t>NPV * PTS</a:t>
                      </a:r>
                      <a:endParaRPr kumimoji="0" lang="cs-CZ"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400" b="1" i="0" u="none" strike="noStrike" cap="none" normalizeH="0" baseline="0" smtClean="0">
                          <a:ln>
                            <a:noFill/>
                          </a:ln>
                          <a:solidFill>
                            <a:srgbClr val="FFFFFF"/>
                          </a:solidFill>
                          <a:effectLst/>
                          <a:latin typeface="Arial" pitchFamily="34" charset="0"/>
                          <a:cs typeface="Times New Roman" pitchFamily="18" charset="0"/>
                        </a:rPr>
                        <a:t>Pořadí podle NPV*PTS</a:t>
                      </a:r>
                      <a:endParaRPr kumimoji="0" lang="cs-CZ"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400" b="1" i="0" u="none" strike="noStrike" cap="none" normalizeH="0" baseline="0" smtClean="0">
                          <a:ln>
                            <a:noFill/>
                          </a:ln>
                          <a:solidFill>
                            <a:srgbClr val="FFFFFF"/>
                          </a:solidFill>
                          <a:effectLst/>
                          <a:latin typeface="Arial" pitchFamily="34" charset="0"/>
                          <a:cs typeface="Times New Roman" pitchFamily="18" charset="0"/>
                        </a:rPr>
                        <a:t>SI</a:t>
                      </a:r>
                      <a:endParaRPr kumimoji="0" lang="cs-CZ"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400" b="1" i="0" u="none" strike="noStrike" cap="none" normalizeH="0" baseline="0" smtClean="0">
                          <a:ln>
                            <a:noFill/>
                          </a:ln>
                          <a:solidFill>
                            <a:srgbClr val="FFFFFF"/>
                          </a:solidFill>
                          <a:effectLst/>
                          <a:latin typeface="Arial" pitchFamily="34" charset="0"/>
                          <a:cs typeface="Times New Roman" pitchFamily="18" charset="0"/>
                        </a:rPr>
                        <a:t>Pořadí podle SI</a:t>
                      </a:r>
                      <a:endParaRPr kumimoji="0" lang="cs-CZ"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400" b="1" i="0" u="none" strike="noStrike" cap="none" normalizeH="0" baseline="0" smtClean="0">
                          <a:ln>
                            <a:noFill/>
                          </a:ln>
                          <a:solidFill>
                            <a:srgbClr val="FFFFFF"/>
                          </a:solidFill>
                          <a:effectLst/>
                          <a:latin typeface="Arial" pitchFamily="34" charset="0"/>
                          <a:cs typeface="Times New Roman" pitchFamily="18" charset="0"/>
                        </a:rPr>
                        <a:t>Průměr pořadí</a:t>
                      </a:r>
                      <a:endParaRPr kumimoji="0" lang="cs-CZ"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400" b="1" i="0" u="none" strike="noStrike" cap="none" normalizeH="0" baseline="0" smtClean="0">
                          <a:ln>
                            <a:noFill/>
                          </a:ln>
                          <a:solidFill>
                            <a:srgbClr val="FFFFFF"/>
                          </a:solidFill>
                          <a:effectLst/>
                          <a:latin typeface="Arial" pitchFamily="34" charset="0"/>
                          <a:cs typeface="Times New Roman" pitchFamily="18" charset="0"/>
                        </a:rPr>
                        <a:t>Výsledné pořadí projektu</a:t>
                      </a:r>
                      <a:endParaRPr kumimoji="0" lang="cs-CZ"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A</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16,0%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2</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8</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2</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5</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1</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1,67</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1</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B</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10,5%</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5</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1,4</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6</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2</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4</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5,00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6</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C</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9,0%</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6</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4,5</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5</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3</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3</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4,67</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5</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D</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11,1%</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3</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7,8</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3</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2</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4</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3,33</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3</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E</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10,8%</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4</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18</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1</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4</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2</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2,33</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2</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F</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18,7%</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1</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5,1</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4</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1</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6</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3,67</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cs-CZ" sz="2000" b="0" i="0" u="none" strike="noStrike" cap="none" normalizeH="0" baseline="0" smtClean="0">
                          <a:ln>
                            <a:noFill/>
                          </a:ln>
                          <a:solidFill>
                            <a:srgbClr val="000514"/>
                          </a:solidFill>
                          <a:effectLst/>
                          <a:latin typeface="Arial" pitchFamily="34" charset="0"/>
                          <a:cs typeface="Times New Roman" pitchFamily="18" charset="0"/>
                        </a:rPr>
                        <a:t>4</a:t>
                      </a:r>
                      <a:endParaRPr kumimoji="0" lang="cs-CZ" sz="3200" b="0" i="0" u="none" strike="noStrike" cap="none" normalizeH="0" baseline="0" smtClean="0">
                        <a:ln>
                          <a:noFill/>
                        </a:ln>
                        <a:solidFill>
                          <a:srgbClr val="000514"/>
                        </a:solidFill>
                        <a:effectLst/>
                        <a:latin typeface="Times New Roman" pitchFamily="18" charset="0"/>
                        <a:cs typeface="Times New Roman" pitchFamily="18"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r>
            </a:tbl>
          </a:graphicData>
        </a:graphic>
      </p:graphicFrame>
      <p:sp>
        <p:nvSpPr>
          <p:cNvPr id="20565" name="Zástupný symbol pro datum 3"/>
          <p:cNvSpPr>
            <a:spLocks noGrp="1"/>
          </p:cNvSpPr>
          <p:nvPr>
            <p:ph type="dt" sz="quarter" idx="10"/>
          </p:nvPr>
        </p:nvSpPr>
        <p:spPr/>
        <p:txBody>
          <a:bodyPr/>
          <a:lstStyle/>
          <a:p>
            <a:pPr>
              <a:defRPr/>
            </a:pPr>
            <a:r>
              <a:rPr lang="cs-CZ" smtClean="0"/>
              <a:t>19.-20.10.2010</a:t>
            </a:r>
            <a:endParaRPr lang="cs-CZ"/>
          </a:p>
        </p:txBody>
      </p:sp>
      <p:sp>
        <p:nvSpPr>
          <p:cNvPr id="20566" name="Zástupný symbol pro číslo snímku 4"/>
          <p:cNvSpPr>
            <a:spLocks noGrp="1"/>
          </p:cNvSpPr>
          <p:nvPr>
            <p:ph type="sldNum" sz="quarter" idx="12"/>
          </p:nvPr>
        </p:nvSpPr>
        <p:spPr>
          <a:xfrm>
            <a:off x="3124200" y="6248400"/>
            <a:ext cx="2895600" cy="457200"/>
          </a:xfrm>
        </p:spPr>
        <p:txBody>
          <a:bodyPr/>
          <a:lstStyle/>
          <a:p>
            <a:pPr algn="ctr">
              <a:defRPr/>
            </a:pPr>
            <a:fld id="{AC4A88E7-F7B8-4549-94DE-CF93D9267E8B}" type="slidenum">
              <a:rPr lang="cs-CZ" smtClean="0"/>
              <a:pPr algn="ctr">
                <a:defRPr/>
              </a:pPr>
              <a:t>132</a:t>
            </a:fld>
            <a:endParaRPr lang="cs-CZ" smtClean="0"/>
          </a:p>
        </p:txBody>
      </p:sp>
      <p:sp>
        <p:nvSpPr>
          <p:cNvPr id="20567"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625" y="785813"/>
            <a:ext cx="8229600" cy="1143000"/>
          </a:xfrm>
        </p:spPr>
        <p:txBody>
          <a:bodyPr/>
          <a:lstStyle/>
          <a:p>
            <a:pPr eaLnBrk="1" hangingPunct="1">
              <a:defRPr/>
            </a:pPr>
            <a:r>
              <a:rPr lang="cs-CZ" sz="4000" dirty="0" smtClean="0">
                <a:latin typeface="Arial" pitchFamily="34" charset="0"/>
                <a:cs typeface="Arial" pitchFamily="34" charset="0"/>
              </a:rPr>
              <a:t>Použitelnost finančních metod</a:t>
            </a:r>
            <a:endParaRPr lang="cs-CZ" sz="4000" dirty="0">
              <a:latin typeface="Arial" pitchFamily="34" charset="0"/>
              <a:cs typeface="Arial" pitchFamily="34" charset="0"/>
            </a:endParaRPr>
          </a:p>
        </p:txBody>
      </p:sp>
      <p:sp>
        <p:nvSpPr>
          <p:cNvPr id="3" name="Zástupný symbol pro obsah 2"/>
          <p:cNvSpPr>
            <a:spLocks noGrp="1"/>
          </p:cNvSpPr>
          <p:nvPr>
            <p:ph idx="1"/>
          </p:nvPr>
        </p:nvSpPr>
        <p:spPr>
          <a:xfrm>
            <a:off x="500063" y="2286000"/>
            <a:ext cx="8229600" cy="3840163"/>
          </a:xfrm>
        </p:spPr>
        <p:txBody>
          <a:bodyPr/>
          <a:lstStyle/>
          <a:p>
            <a:pPr eaLnBrk="1" hangingPunct="1">
              <a:defRPr/>
            </a:pPr>
            <a:r>
              <a:rPr lang="cs-CZ" sz="2400" dirty="0" smtClean="0">
                <a:latin typeface="Arial" pitchFamily="34" charset="0"/>
                <a:cs typeface="Arial" pitchFamily="34" charset="0"/>
              </a:rPr>
              <a:t>nespolehlivost vstupních dat, zvláště pak v počátečních fázích projektu           používat až v pozdějších fázích. </a:t>
            </a:r>
          </a:p>
          <a:p>
            <a:pPr eaLnBrk="1" hangingPunct="1">
              <a:defRPr/>
            </a:pPr>
            <a:r>
              <a:rPr lang="cs-CZ" sz="2400" dirty="0" smtClean="0">
                <a:latin typeface="Arial" pitchFamily="34" charset="0"/>
                <a:cs typeface="Arial" pitchFamily="34" charset="0"/>
              </a:rPr>
              <a:t>Malé chyby v pravděpodobnostech úspěchu mohou způsobit významné odchylky v hodnotě projektů. </a:t>
            </a:r>
          </a:p>
          <a:p>
            <a:pPr eaLnBrk="1" hangingPunct="1">
              <a:defRPr/>
            </a:pPr>
            <a:r>
              <a:rPr lang="cs-CZ" sz="2400" dirty="0" smtClean="0">
                <a:latin typeface="Arial" pitchFamily="34" charset="0"/>
                <a:cs typeface="Arial" pitchFamily="34" charset="0"/>
              </a:rPr>
              <a:t>komplexita a sofistikovanost finančních modelů výrazně převyšuje kvalitu vstupních dat.</a:t>
            </a:r>
          </a:p>
          <a:p>
            <a:pPr eaLnBrk="1" hangingPunct="1">
              <a:defRPr/>
            </a:pPr>
            <a:r>
              <a:rPr lang="cs-CZ" sz="2400" dirty="0" smtClean="0">
                <a:latin typeface="Arial" pitchFamily="34" charset="0"/>
                <a:cs typeface="Arial" pitchFamily="34" charset="0"/>
              </a:rPr>
              <a:t>Neměli bychom rozhodovat pouze na jejich základě, musíme je doplnit nefinančními metodami, o nichž se zmíníme dále</a:t>
            </a:r>
            <a:endParaRPr lang="cs-CZ" sz="2400" dirty="0">
              <a:latin typeface="Arial" pitchFamily="34" charset="0"/>
              <a:cs typeface="Arial" pitchFamily="34" charset="0"/>
            </a:endParaRPr>
          </a:p>
        </p:txBody>
      </p:sp>
      <p:sp>
        <p:nvSpPr>
          <p:cNvPr id="21508" name="Zástupný symbol pro datum 3"/>
          <p:cNvSpPr>
            <a:spLocks noGrp="1"/>
          </p:cNvSpPr>
          <p:nvPr>
            <p:ph type="dt" sz="quarter" idx="10"/>
          </p:nvPr>
        </p:nvSpPr>
        <p:spPr/>
        <p:txBody>
          <a:bodyPr/>
          <a:lstStyle/>
          <a:p>
            <a:pPr>
              <a:defRPr/>
            </a:pPr>
            <a:r>
              <a:rPr lang="cs-CZ" smtClean="0"/>
              <a:t>19.-20.10.2010</a:t>
            </a:r>
            <a:endParaRPr lang="cs-CZ"/>
          </a:p>
        </p:txBody>
      </p:sp>
      <p:sp>
        <p:nvSpPr>
          <p:cNvPr id="21509" name="Zástupný symbol pro číslo snímku 4"/>
          <p:cNvSpPr>
            <a:spLocks noGrp="1"/>
          </p:cNvSpPr>
          <p:nvPr>
            <p:ph type="sldNum" sz="quarter" idx="12"/>
          </p:nvPr>
        </p:nvSpPr>
        <p:spPr>
          <a:xfrm>
            <a:off x="3124200" y="6248400"/>
            <a:ext cx="2895600" cy="457200"/>
          </a:xfrm>
        </p:spPr>
        <p:txBody>
          <a:bodyPr/>
          <a:lstStyle/>
          <a:p>
            <a:pPr algn="ctr">
              <a:defRPr/>
            </a:pPr>
            <a:fld id="{3AB32F74-4223-4DC5-90C9-C04049E05DB5}" type="slidenum">
              <a:rPr lang="cs-CZ" smtClean="0"/>
              <a:pPr algn="ctr">
                <a:defRPr/>
              </a:pPr>
              <a:t>133</a:t>
            </a:fld>
            <a:endParaRPr lang="cs-CZ" smtClean="0"/>
          </a:p>
        </p:txBody>
      </p:sp>
      <p:sp>
        <p:nvSpPr>
          <p:cNvPr id="21510"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
        <p:nvSpPr>
          <p:cNvPr id="7" name="Šipka doprava 6"/>
          <p:cNvSpPr/>
          <p:nvPr/>
        </p:nvSpPr>
        <p:spPr>
          <a:xfrm>
            <a:off x="3071813" y="2786063"/>
            <a:ext cx="5715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011237"/>
          </a:xfrm>
        </p:spPr>
        <p:txBody>
          <a:bodyPr/>
          <a:lstStyle/>
          <a:p>
            <a:pPr eaLnBrk="1" hangingPunct="1">
              <a:defRPr/>
            </a:pPr>
            <a:r>
              <a:rPr lang="cs-CZ" sz="4000" dirty="0" smtClean="0">
                <a:latin typeface="Arial" pitchFamily="34" charset="0"/>
                <a:cs typeface="Arial" pitchFamily="34" charset="0"/>
              </a:rPr>
              <a:t>Bodové hodnocení</a:t>
            </a:r>
            <a:endParaRPr lang="cs-CZ" sz="4000" dirty="0">
              <a:latin typeface="Arial" pitchFamily="34" charset="0"/>
              <a:cs typeface="Arial" pitchFamily="34" charset="0"/>
            </a:endParaRPr>
          </a:p>
        </p:txBody>
      </p:sp>
      <p:sp>
        <p:nvSpPr>
          <p:cNvPr id="3" name="Zástupný symbol pro obsah 2"/>
          <p:cNvSpPr>
            <a:spLocks noGrp="1"/>
          </p:cNvSpPr>
          <p:nvPr>
            <p:ph idx="1"/>
          </p:nvPr>
        </p:nvSpPr>
        <p:spPr/>
        <p:txBody>
          <a:bodyPr/>
          <a:lstStyle/>
          <a:p>
            <a:pPr eaLnBrk="1" hangingPunct="1">
              <a:defRPr/>
            </a:pPr>
            <a:r>
              <a:rPr lang="cs-CZ" sz="2800" dirty="0" smtClean="0">
                <a:latin typeface="Arial" pitchFamily="34" charset="0"/>
                <a:cs typeface="Arial" pitchFamily="34" charset="0"/>
              </a:rPr>
              <a:t>Seznam kritérií, která rozlišují mezi vysoce ziskovými úspěšnými projekty a projekty s horšími výsledky. </a:t>
            </a:r>
          </a:p>
          <a:p>
            <a:pPr eaLnBrk="1" hangingPunct="1">
              <a:defRPr/>
            </a:pPr>
            <a:r>
              <a:rPr lang="cs-CZ" sz="2800" dirty="0" smtClean="0">
                <a:latin typeface="Arial" pitchFamily="34" charset="0"/>
                <a:cs typeface="Arial" pitchFamily="34" charset="0"/>
              </a:rPr>
              <a:t>Projekty se pak hodnotí podle všech kritérií, většinou na stupnici 1-5 nebo 0-10. </a:t>
            </a:r>
          </a:p>
          <a:p>
            <a:pPr eaLnBrk="1" hangingPunct="1">
              <a:defRPr/>
            </a:pPr>
            <a:r>
              <a:rPr lang="cs-CZ" sz="2800" dirty="0" smtClean="0">
                <a:latin typeface="Arial" pitchFamily="34" charset="0"/>
                <a:cs typeface="Arial" pitchFamily="34" charset="0"/>
              </a:rPr>
              <a:t>Kritériím mohou být přiřazeny váhové faktory. </a:t>
            </a:r>
          </a:p>
          <a:p>
            <a:pPr eaLnBrk="1" hangingPunct="1">
              <a:defRPr/>
            </a:pPr>
            <a:r>
              <a:rPr lang="cs-CZ" sz="2800" dirty="0" smtClean="0">
                <a:latin typeface="Arial" pitchFamily="34" charset="0"/>
                <a:cs typeface="Arial" pitchFamily="34" charset="0"/>
              </a:rPr>
              <a:t>Nakonec vypočteme vážený součet přes všechna kritéria a výsledek určí pořadí projektu.</a:t>
            </a:r>
          </a:p>
          <a:p>
            <a:pPr eaLnBrk="1" hangingPunct="1">
              <a:defRPr/>
            </a:pPr>
            <a:endParaRPr lang="cs-CZ" dirty="0"/>
          </a:p>
        </p:txBody>
      </p:sp>
      <p:sp>
        <p:nvSpPr>
          <p:cNvPr id="22532" name="Zástupný symbol pro datum 3"/>
          <p:cNvSpPr>
            <a:spLocks noGrp="1"/>
          </p:cNvSpPr>
          <p:nvPr>
            <p:ph type="dt" sz="quarter" idx="10"/>
          </p:nvPr>
        </p:nvSpPr>
        <p:spPr/>
        <p:txBody>
          <a:bodyPr/>
          <a:lstStyle/>
          <a:p>
            <a:pPr>
              <a:defRPr/>
            </a:pPr>
            <a:r>
              <a:rPr lang="cs-CZ" smtClean="0"/>
              <a:t>19.-20.10.2010</a:t>
            </a:r>
            <a:endParaRPr lang="cs-CZ"/>
          </a:p>
        </p:txBody>
      </p:sp>
      <p:sp>
        <p:nvSpPr>
          <p:cNvPr id="22533" name="Zástupný symbol pro číslo snímku 4"/>
          <p:cNvSpPr>
            <a:spLocks noGrp="1"/>
          </p:cNvSpPr>
          <p:nvPr>
            <p:ph type="sldNum" sz="quarter" idx="12"/>
          </p:nvPr>
        </p:nvSpPr>
        <p:spPr>
          <a:xfrm>
            <a:off x="3124200" y="6248400"/>
            <a:ext cx="2895600" cy="457200"/>
          </a:xfrm>
        </p:spPr>
        <p:txBody>
          <a:bodyPr/>
          <a:lstStyle/>
          <a:p>
            <a:pPr algn="ctr">
              <a:defRPr/>
            </a:pPr>
            <a:fld id="{8238F965-520A-4530-91EF-605D453AC98B}" type="slidenum">
              <a:rPr lang="cs-CZ" smtClean="0"/>
              <a:pPr algn="ctr">
                <a:defRPr/>
              </a:pPr>
              <a:t>134</a:t>
            </a:fld>
            <a:endParaRPr lang="cs-CZ" smtClean="0"/>
          </a:p>
        </p:txBody>
      </p:sp>
      <p:sp>
        <p:nvSpPr>
          <p:cNvPr id="22534"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sz="4000" dirty="0" smtClean="0">
                <a:latin typeface="Arial" pitchFamily="34" charset="0"/>
                <a:cs typeface="Arial" pitchFamily="34" charset="0"/>
              </a:rPr>
              <a:t>Bodové hodnocení</a:t>
            </a:r>
            <a:endParaRPr lang="cs-CZ" sz="4000" dirty="0">
              <a:latin typeface="Arial" pitchFamily="34" charset="0"/>
              <a:cs typeface="Arial" pitchFamily="34" charset="0"/>
            </a:endParaRPr>
          </a:p>
        </p:txBody>
      </p:sp>
      <p:sp>
        <p:nvSpPr>
          <p:cNvPr id="3" name="Zástupný symbol pro obsah 2"/>
          <p:cNvSpPr>
            <a:spLocks noGrp="1"/>
          </p:cNvSpPr>
          <p:nvPr>
            <p:ph idx="1"/>
          </p:nvPr>
        </p:nvSpPr>
        <p:spPr/>
        <p:txBody>
          <a:bodyPr/>
          <a:lstStyle/>
          <a:p>
            <a:pPr eaLnBrk="1" hangingPunct="1">
              <a:defRPr/>
            </a:pPr>
            <a:r>
              <a:rPr lang="cs-CZ" sz="2800" dirty="0" smtClean="0">
                <a:latin typeface="Arial" pitchFamily="34" charset="0"/>
                <a:cs typeface="Arial" pitchFamily="34" charset="0"/>
              </a:rPr>
              <a:t>Velice dobré výsledky. </a:t>
            </a:r>
          </a:p>
          <a:p>
            <a:pPr eaLnBrk="1" hangingPunct="1">
              <a:defRPr/>
            </a:pPr>
            <a:r>
              <a:rPr lang="cs-CZ" sz="2800" dirty="0" smtClean="0">
                <a:latin typeface="Arial" pitchFamily="34" charset="0"/>
                <a:cs typeface="Arial" pitchFamily="34" charset="0"/>
              </a:rPr>
              <a:t>Důležité je vybrat správná kritéria, která skutečně rozliší vítěze od poražených. </a:t>
            </a:r>
          </a:p>
          <a:p>
            <a:pPr eaLnBrk="1" hangingPunct="1">
              <a:defRPr/>
            </a:pPr>
            <a:r>
              <a:rPr lang="cs-CZ" sz="2800" dirty="0" smtClean="0">
                <a:latin typeface="Arial" pitchFamily="34" charset="0"/>
                <a:cs typeface="Arial" pitchFamily="34" charset="0"/>
              </a:rPr>
              <a:t>Stanovení takových kritérií musí být založeno na analýzách úspěchů a neúspěchů jak vlastního, tak ostatních podniků, zejména působících ve stejném oboru. </a:t>
            </a:r>
          </a:p>
          <a:p>
            <a:pPr eaLnBrk="1" hangingPunct="1">
              <a:defRPr/>
            </a:pPr>
            <a:r>
              <a:rPr lang="cs-CZ" sz="2800" dirty="0" smtClean="0">
                <a:latin typeface="Arial" pitchFamily="34" charset="0"/>
                <a:cs typeface="Arial" pitchFamily="34" charset="0"/>
              </a:rPr>
              <a:t>Znamená to vlastně vybudovat expertní bázi, na jejímž základě se pak provádí hodnocení.</a:t>
            </a:r>
            <a:endParaRPr lang="cs-CZ" dirty="0" smtClean="0">
              <a:latin typeface="Arial" pitchFamily="34" charset="0"/>
              <a:cs typeface="Arial" pitchFamily="34" charset="0"/>
            </a:endParaRPr>
          </a:p>
        </p:txBody>
      </p:sp>
      <p:sp>
        <p:nvSpPr>
          <p:cNvPr id="23556" name="Zástupný symbol pro datum 3"/>
          <p:cNvSpPr>
            <a:spLocks noGrp="1"/>
          </p:cNvSpPr>
          <p:nvPr>
            <p:ph type="dt" sz="quarter" idx="10"/>
          </p:nvPr>
        </p:nvSpPr>
        <p:spPr/>
        <p:txBody>
          <a:bodyPr/>
          <a:lstStyle/>
          <a:p>
            <a:pPr>
              <a:defRPr/>
            </a:pPr>
            <a:r>
              <a:rPr lang="cs-CZ" smtClean="0"/>
              <a:t>19.-20.10.2010</a:t>
            </a:r>
            <a:endParaRPr lang="cs-CZ"/>
          </a:p>
        </p:txBody>
      </p:sp>
      <p:sp>
        <p:nvSpPr>
          <p:cNvPr id="23557" name="Zástupný symbol pro číslo snímku 4"/>
          <p:cNvSpPr>
            <a:spLocks noGrp="1"/>
          </p:cNvSpPr>
          <p:nvPr>
            <p:ph type="sldNum" sz="quarter" idx="12"/>
          </p:nvPr>
        </p:nvSpPr>
        <p:spPr>
          <a:xfrm>
            <a:off x="3124200" y="6248400"/>
            <a:ext cx="2895600" cy="457200"/>
          </a:xfrm>
        </p:spPr>
        <p:txBody>
          <a:bodyPr/>
          <a:lstStyle/>
          <a:p>
            <a:pPr algn="ctr">
              <a:defRPr/>
            </a:pPr>
            <a:fld id="{2BE50524-A0C5-4CA6-9765-F9BD6B38C386}" type="slidenum">
              <a:rPr lang="cs-CZ" smtClean="0"/>
              <a:pPr algn="ctr">
                <a:defRPr/>
              </a:pPr>
              <a:t>135</a:t>
            </a:fld>
            <a:endParaRPr lang="cs-CZ" smtClean="0"/>
          </a:p>
        </p:txBody>
      </p:sp>
      <p:sp>
        <p:nvSpPr>
          <p:cNvPr id="23558"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sz="4000" dirty="0" smtClean="0">
                <a:latin typeface="Arial" pitchFamily="34" charset="0"/>
                <a:cs typeface="Arial" pitchFamily="34" charset="0"/>
              </a:rPr>
              <a:t>Příklad - </a:t>
            </a:r>
            <a:r>
              <a:rPr lang="cs-CZ" sz="4000" dirty="0" err="1" smtClean="0">
                <a:latin typeface="Arial" pitchFamily="34" charset="0"/>
                <a:cs typeface="Arial" pitchFamily="34" charset="0"/>
              </a:rPr>
              <a:t>Cooper</a:t>
            </a:r>
            <a:endParaRPr lang="cs-CZ" sz="4000" dirty="0">
              <a:latin typeface="Arial" pitchFamily="34" charset="0"/>
              <a:cs typeface="Arial" pitchFamily="34" charset="0"/>
            </a:endParaRPr>
          </a:p>
        </p:txBody>
      </p:sp>
      <p:sp>
        <p:nvSpPr>
          <p:cNvPr id="3" name="Zástupný symbol pro obsah 2"/>
          <p:cNvSpPr>
            <a:spLocks noGrp="1"/>
          </p:cNvSpPr>
          <p:nvPr>
            <p:ph idx="1"/>
          </p:nvPr>
        </p:nvSpPr>
        <p:spPr/>
        <p:txBody>
          <a:bodyPr/>
          <a:lstStyle/>
          <a:p>
            <a:pPr eaLnBrk="1" hangingPunct="1">
              <a:defRPr/>
            </a:pPr>
            <a:r>
              <a:rPr lang="cs-CZ" dirty="0" smtClean="0">
                <a:latin typeface="Arial" pitchFamily="34" charset="0"/>
                <a:cs typeface="Arial" pitchFamily="34" charset="0"/>
              </a:rPr>
              <a:t>Kategorie kritérií</a:t>
            </a:r>
          </a:p>
          <a:p>
            <a:pPr lvl="1" eaLnBrk="1" hangingPunct="1">
              <a:defRPr/>
            </a:pPr>
            <a:r>
              <a:rPr lang="cs-CZ" dirty="0" smtClean="0">
                <a:latin typeface="Arial" pitchFamily="34" charset="0"/>
                <a:cs typeface="Arial" pitchFamily="34" charset="0"/>
              </a:rPr>
              <a:t>soulad s podnikovou strategií (2)</a:t>
            </a:r>
          </a:p>
          <a:p>
            <a:pPr lvl="1" eaLnBrk="1" hangingPunct="1">
              <a:defRPr/>
            </a:pPr>
            <a:r>
              <a:rPr lang="cs-CZ" dirty="0" smtClean="0">
                <a:latin typeface="Arial" pitchFamily="34" charset="0"/>
                <a:cs typeface="Arial" pitchFamily="34" charset="0"/>
              </a:rPr>
              <a:t>strategický pákový efekt projektu (4)</a:t>
            </a:r>
          </a:p>
          <a:p>
            <a:pPr lvl="1" eaLnBrk="1" hangingPunct="1">
              <a:defRPr/>
            </a:pPr>
            <a:r>
              <a:rPr lang="cs-CZ" dirty="0" smtClean="0">
                <a:latin typeface="Arial" pitchFamily="34" charset="0"/>
                <a:cs typeface="Arial" pitchFamily="34" charset="0"/>
              </a:rPr>
              <a:t>pravděpodobnost technického úspěchu (4)</a:t>
            </a:r>
          </a:p>
          <a:p>
            <a:pPr lvl="1" eaLnBrk="1" hangingPunct="1">
              <a:defRPr/>
            </a:pPr>
            <a:r>
              <a:rPr lang="cs-CZ" dirty="0" smtClean="0">
                <a:latin typeface="Arial" pitchFamily="34" charset="0"/>
                <a:cs typeface="Arial" pitchFamily="34" charset="0"/>
              </a:rPr>
              <a:t>pravděpodobnost komerčního úspěchu (6)</a:t>
            </a:r>
          </a:p>
          <a:p>
            <a:pPr lvl="1" eaLnBrk="1" hangingPunct="1">
              <a:defRPr/>
            </a:pPr>
            <a:r>
              <a:rPr lang="cs-CZ" dirty="0" smtClean="0">
                <a:latin typeface="Arial" pitchFamily="34" charset="0"/>
                <a:cs typeface="Arial" pitchFamily="34" charset="0"/>
              </a:rPr>
              <a:t>ziskovost projektu (3)</a:t>
            </a:r>
          </a:p>
          <a:p>
            <a:pPr eaLnBrk="1" hangingPunct="1">
              <a:defRPr/>
            </a:pPr>
            <a:endParaRPr lang="cs-CZ" dirty="0" smtClean="0">
              <a:latin typeface="Arial" pitchFamily="34" charset="0"/>
              <a:cs typeface="Arial" pitchFamily="34" charset="0"/>
            </a:endParaRPr>
          </a:p>
          <a:p>
            <a:pPr lvl="1" eaLnBrk="1" hangingPunct="1">
              <a:defRPr/>
            </a:pPr>
            <a:r>
              <a:rPr lang="cs-CZ" dirty="0" smtClean="0">
                <a:latin typeface="Arial" pitchFamily="34" charset="0"/>
                <a:cs typeface="Arial" pitchFamily="34" charset="0"/>
              </a:rPr>
              <a:t>(v závorce: počet kritérií v dané kategorii)</a:t>
            </a:r>
          </a:p>
          <a:p>
            <a:pPr eaLnBrk="1" hangingPunct="1">
              <a:defRPr/>
            </a:pPr>
            <a:endParaRPr lang="cs-CZ" dirty="0"/>
          </a:p>
        </p:txBody>
      </p:sp>
      <p:sp>
        <p:nvSpPr>
          <p:cNvPr id="24580" name="Zástupný symbol pro datum 3"/>
          <p:cNvSpPr>
            <a:spLocks noGrp="1"/>
          </p:cNvSpPr>
          <p:nvPr>
            <p:ph type="dt" sz="quarter" idx="10"/>
          </p:nvPr>
        </p:nvSpPr>
        <p:spPr/>
        <p:txBody>
          <a:bodyPr/>
          <a:lstStyle/>
          <a:p>
            <a:pPr>
              <a:defRPr/>
            </a:pPr>
            <a:r>
              <a:rPr lang="cs-CZ" smtClean="0"/>
              <a:t>19.-20.10.2010</a:t>
            </a:r>
            <a:endParaRPr lang="cs-CZ"/>
          </a:p>
        </p:txBody>
      </p:sp>
      <p:sp>
        <p:nvSpPr>
          <p:cNvPr id="24581" name="Zástupný symbol pro číslo snímku 4"/>
          <p:cNvSpPr>
            <a:spLocks noGrp="1"/>
          </p:cNvSpPr>
          <p:nvPr>
            <p:ph type="sldNum" sz="quarter" idx="12"/>
          </p:nvPr>
        </p:nvSpPr>
        <p:spPr>
          <a:xfrm>
            <a:off x="3124200" y="6248400"/>
            <a:ext cx="2895600" cy="457200"/>
          </a:xfrm>
        </p:spPr>
        <p:txBody>
          <a:bodyPr/>
          <a:lstStyle/>
          <a:p>
            <a:pPr algn="ctr">
              <a:defRPr/>
            </a:pPr>
            <a:fld id="{179B2B79-8394-49D3-86B4-B42AB63051BD}" type="slidenum">
              <a:rPr lang="cs-CZ" smtClean="0"/>
              <a:pPr algn="ctr">
                <a:defRPr/>
              </a:pPr>
              <a:t>136</a:t>
            </a:fld>
            <a:endParaRPr lang="cs-CZ" smtClean="0"/>
          </a:p>
        </p:txBody>
      </p:sp>
      <p:sp>
        <p:nvSpPr>
          <p:cNvPr id="24582"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latin typeface="Arial" pitchFamily="34" charset="0"/>
                <a:cs typeface="Arial" pitchFamily="34" charset="0"/>
              </a:rPr>
              <a:t>Vyváženost</a:t>
            </a:r>
            <a:endParaRPr lang="cs-CZ" dirty="0">
              <a:latin typeface="Arial" pitchFamily="34" charset="0"/>
              <a:cs typeface="Arial" pitchFamily="34" charset="0"/>
            </a:endParaRPr>
          </a:p>
        </p:txBody>
      </p:sp>
      <p:sp>
        <p:nvSpPr>
          <p:cNvPr id="3" name="Zástupný symbol pro obsah 2"/>
          <p:cNvSpPr>
            <a:spLocks noGrp="1"/>
          </p:cNvSpPr>
          <p:nvPr>
            <p:ph idx="1"/>
          </p:nvPr>
        </p:nvSpPr>
        <p:spPr>
          <a:xfrm>
            <a:off x="457200" y="1628800"/>
            <a:ext cx="8229600" cy="4657700"/>
          </a:xfrm>
        </p:spPr>
        <p:txBody>
          <a:bodyPr/>
          <a:lstStyle/>
          <a:p>
            <a:pPr eaLnBrk="1" hangingPunct="1">
              <a:defRPr/>
            </a:pPr>
            <a:r>
              <a:rPr lang="cs-CZ" sz="2800" dirty="0" smtClean="0">
                <a:latin typeface="Arial" pitchFamily="34" charset="0"/>
                <a:cs typeface="Arial" pitchFamily="34" charset="0"/>
              </a:rPr>
              <a:t>V mnoha případech je portfolio projektů podniku nevyvážené, nejčastěji obsahuje příliš mnoho malých projektů a chybí radikální, visionářské  - avšak vysoce rizikové – projekty potřebné k udržení konkurenceschopnosti podniku.</a:t>
            </a:r>
          </a:p>
          <a:p>
            <a:pPr eaLnBrk="1" hangingPunct="1">
              <a:defRPr/>
            </a:pPr>
            <a:r>
              <a:rPr lang="cs-CZ" sz="2800" dirty="0" smtClean="0">
                <a:latin typeface="Arial" pitchFamily="34" charset="0"/>
                <a:cs typeface="Arial" pitchFamily="34" charset="0"/>
              </a:rPr>
              <a:t>Vhodným nástrojem k sestavení vyváženého portfolia jsou bublinové diagramy, z nichž nejobvyklejším je diagram riziko – výnosnost</a:t>
            </a:r>
            <a:endParaRPr lang="cs-CZ" sz="2800" dirty="0">
              <a:latin typeface="Arial" pitchFamily="34" charset="0"/>
              <a:cs typeface="Arial" pitchFamily="34" charset="0"/>
            </a:endParaRPr>
          </a:p>
        </p:txBody>
      </p:sp>
      <p:sp>
        <p:nvSpPr>
          <p:cNvPr id="25604" name="Zástupný symbol pro datum 3"/>
          <p:cNvSpPr>
            <a:spLocks noGrp="1"/>
          </p:cNvSpPr>
          <p:nvPr>
            <p:ph type="dt" sz="quarter" idx="10"/>
          </p:nvPr>
        </p:nvSpPr>
        <p:spPr/>
        <p:txBody>
          <a:bodyPr/>
          <a:lstStyle/>
          <a:p>
            <a:pPr>
              <a:defRPr/>
            </a:pPr>
            <a:r>
              <a:rPr lang="cs-CZ" smtClean="0"/>
              <a:t>19.-20.10.2010</a:t>
            </a:r>
            <a:endParaRPr lang="cs-CZ"/>
          </a:p>
        </p:txBody>
      </p:sp>
      <p:sp>
        <p:nvSpPr>
          <p:cNvPr id="25605" name="Zástupný symbol pro číslo snímku 4"/>
          <p:cNvSpPr>
            <a:spLocks noGrp="1"/>
          </p:cNvSpPr>
          <p:nvPr>
            <p:ph type="sldNum" sz="quarter" idx="12"/>
          </p:nvPr>
        </p:nvSpPr>
        <p:spPr>
          <a:xfrm>
            <a:off x="3124200" y="6248400"/>
            <a:ext cx="2895600" cy="457200"/>
          </a:xfrm>
        </p:spPr>
        <p:txBody>
          <a:bodyPr/>
          <a:lstStyle/>
          <a:p>
            <a:pPr algn="ctr">
              <a:defRPr/>
            </a:pPr>
            <a:fld id="{09EB411E-DC67-4A4B-849C-25B3D9E80EAF}" type="slidenum">
              <a:rPr lang="cs-CZ" smtClean="0"/>
              <a:pPr algn="ctr">
                <a:defRPr/>
              </a:pPr>
              <a:t>137</a:t>
            </a:fld>
            <a:endParaRPr lang="cs-CZ" smtClean="0"/>
          </a:p>
        </p:txBody>
      </p:sp>
      <p:sp>
        <p:nvSpPr>
          <p:cNvPr id="25606"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datum 3"/>
          <p:cNvSpPr>
            <a:spLocks noGrp="1"/>
          </p:cNvSpPr>
          <p:nvPr>
            <p:ph type="dt" sz="quarter" idx="10"/>
          </p:nvPr>
        </p:nvSpPr>
        <p:spPr/>
        <p:txBody>
          <a:bodyPr/>
          <a:lstStyle/>
          <a:p>
            <a:pPr>
              <a:defRPr/>
            </a:pPr>
            <a:r>
              <a:rPr lang="cs-CZ" smtClean="0"/>
              <a:t>19.-20.10.2010</a:t>
            </a:r>
            <a:endParaRPr lang="cs-CZ"/>
          </a:p>
        </p:txBody>
      </p:sp>
      <p:sp>
        <p:nvSpPr>
          <p:cNvPr id="26627" name="Zástupný symbol pro číslo snímku 4"/>
          <p:cNvSpPr>
            <a:spLocks noGrp="1"/>
          </p:cNvSpPr>
          <p:nvPr>
            <p:ph type="sldNum" sz="quarter" idx="12"/>
          </p:nvPr>
        </p:nvSpPr>
        <p:spPr>
          <a:xfrm>
            <a:off x="3124200" y="6248400"/>
            <a:ext cx="2895600" cy="457200"/>
          </a:xfrm>
        </p:spPr>
        <p:txBody>
          <a:bodyPr/>
          <a:lstStyle/>
          <a:p>
            <a:pPr algn="ctr">
              <a:defRPr/>
            </a:pPr>
            <a:fld id="{56D24E74-CFAE-4637-8517-6BB73E61F7A7}" type="slidenum">
              <a:rPr lang="cs-CZ" smtClean="0"/>
              <a:pPr algn="ctr">
                <a:defRPr/>
              </a:pPr>
              <a:t>138</a:t>
            </a:fld>
            <a:endParaRPr lang="cs-CZ" smtClean="0"/>
          </a:p>
        </p:txBody>
      </p:sp>
      <p:sp>
        <p:nvSpPr>
          <p:cNvPr id="26628"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pic>
        <p:nvPicPr>
          <p:cNvPr id="86021" name="Obrázek 6"/>
          <p:cNvPicPr>
            <a:picLocks noChangeAspect="1" noChangeArrowheads="1"/>
          </p:cNvPicPr>
          <p:nvPr/>
        </p:nvPicPr>
        <p:blipFill>
          <a:blip r:embed="rId3" cstate="print"/>
          <a:srcRect/>
          <a:stretch>
            <a:fillRect/>
          </a:stretch>
        </p:blipFill>
        <p:spPr bwMode="auto">
          <a:xfrm>
            <a:off x="1285875" y="1500188"/>
            <a:ext cx="6786563" cy="4857750"/>
          </a:xfrm>
          <a:prstGeom prst="rect">
            <a:avLst/>
          </a:prstGeom>
          <a:noFill/>
          <a:ln w="9525">
            <a:noFill/>
            <a:miter lim="800000"/>
            <a:headEnd/>
            <a:tailEnd/>
          </a:ln>
        </p:spPr>
      </p:pic>
      <p:sp>
        <p:nvSpPr>
          <p:cNvPr id="86022" name="TextovéPole 7"/>
          <p:cNvSpPr txBox="1">
            <a:spLocks noChangeArrowheads="1"/>
          </p:cNvSpPr>
          <p:nvPr/>
        </p:nvSpPr>
        <p:spPr bwMode="auto">
          <a:xfrm>
            <a:off x="1785938" y="571500"/>
            <a:ext cx="6083300" cy="646113"/>
          </a:xfrm>
          <a:prstGeom prst="rect">
            <a:avLst/>
          </a:prstGeom>
          <a:noFill/>
          <a:ln w="9525">
            <a:noFill/>
            <a:miter lim="800000"/>
            <a:headEnd/>
            <a:tailEnd/>
          </a:ln>
        </p:spPr>
        <p:txBody>
          <a:bodyPr wrap="none">
            <a:spAutoFit/>
          </a:bodyPr>
          <a:lstStyle/>
          <a:p>
            <a:r>
              <a:rPr lang="cs-CZ" sz="3600" b="1">
                <a:latin typeface="Arial" pitchFamily="34" charset="0"/>
                <a:cs typeface="Arial" pitchFamily="34" charset="0"/>
              </a:rPr>
              <a:t>Diagram riziko - výkonnost</a:t>
            </a:r>
            <a:endParaRPr lang="cs-CZ" b="1">
              <a:latin typeface="Arial" pitchFamily="34" charset="0"/>
              <a:cs typeface="Arial" pitchFamily="34" charset="0"/>
            </a:endParaRPr>
          </a:p>
        </p:txBody>
      </p:sp>
      <p:sp>
        <p:nvSpPr>
          <p:cNvPr id="26631" name="Text Box 7"/>
          <p:cNvSpPr txBox="1">
            <a:spLocks noChangeArrowheads="1"/>
          </p:cNvSpPr>
          <p:nvPr/>
        </p:nvSpPr>
        <p:spPr bwMode="auto">
          <a:xfrm>
            <a:off x="3143250" y="2643188"/>
            <a:ext cx="800100" cy="228600"/>
          </a:xfrm>
          <a:prstGeom prst="rect">
            <a:avLst/>
          </a:prstGeom>
          <a:solidFill>
            <a:srgbClr val="FFFFFF"/>
          </a:solidFill>
          <a:ln w="9525">
            <a:solidFill>
              <a:srgbClr val="000000"/>
            </a:solidFill>
            <a:miter lim="800000"/>
            <a:headEnd/>
            <a:tailEnd/>
          </a:ln>
        </p:spPr>
        <p:txBody>
          <a:bodyPr/>
          <a:lstStyle/>
          <a:p>
            <a:pPr>
              <a:spcAft>
                <a:spcPts val="1000"/>
              </a:spcAft>
              <a:defRPr/>
            </a:pPr>
            <a:r>
              <a:rPr lang="cs-CZ" sz="1000" dirty="0">
                <a:solidFill>
                  <a:schemeClr val="bg1">
                    <a:lumMod val="50000"/>
                  </a:schemeClr>
                </a:solidFill>
                <a:latin typeface="Arial" pitchFamily="34" charset="0"/>
              </a:rPr>
              <a:t>ÚSTŘICE</a:t>
            </a:r>
            <a:endParaRPr lang="cs-CZ" dirty="0">
              <a:solidFill>
                <a:schemeClr val="bg1">
                  <a:lumMod val="50000"/>
                </a:schemeClr>
              </a:solidFill>
            </a:endParaRPr>
          </a:p>
        </p:txBody>
      </p:sp>
      <p:sp>
        <p:nvSpPr>
          <p:cNvPr id="26632" name="Text Box 8"/>
          <p:cNvSpPr txBox="1">
            <a:spLocks noChangeArrowheads="1"/>
          </p:cNvSpPr>
          <p:nvPr/>
        </p:nvSpPr>
        <p:spPr bwMode="auto">
          <a:xfrm>
            <a:off x="6072188" y="2571750"/>
            <a:ext cx="685800" cy="228600"/>
          </a:xfrm>
          <a:prstGeom prst="rect">
            <a:avLst/>
          </a:prstGeom>
          <a:solidFill>
            <a:srgbClr val="FFFFFF"/>
          </a:solidFill>
          <a:ln w="9525">
            <a:solidFill>
              <a:srgbClr val="000000"/>
            </a:solidFill>
            <a:miter lim="800000"/>
            <a:headEnd/>
            <a:tailEnd/>
          </a:ln>
        </p:spPr>
        <p:txBody>
          <a:bodyPr/>
          <a:lstStyle/>
          <a:p>
            <a:pPr>
              <a:spcAft>
                <a:spcPts val="1000"/>
              </a:spcAft>
              <a:defRPr/>
            </a:pPr>
            <a:r>
              <a:rPr lang="cs-CZ" sz="1000" dirty="0">
                <a:solidFill>
                  <a:schemeClr val="bg1">
                    <a:lumMod val="50000"/>
                  </a:schemeClr>
                </a:solidFill>
                <a:latin typeface="Arial" pitchFamily="34" charset="0"/>
              </a:rPr>
              <a:t>PERLY</a:t>
            </a:r>
            <a:endParaRPr lang="cs-CZ" dirty="0">
              <a:solidFill>
                <a:schemeClr val="bg1">
                  <a:lumMod val="50000"/>
                </a:schemeClr>
              </a:solidFill>
            </a:endParaRPr>
          </a:p>
        </p:txBody>
      </p:sp>
      <p:sp>
        <p:nvSpPr>
          <p:cNvPr id="26633" name="Text Box 9"/>
          <p:cNvSpPr txBox="1">
            <a:spLocks noChangeArrowheads="1"/>
          </p:cNvSpPr>
          <p:nvPr/>
        </p:nvSpPr>
        <p:spPr bwMode="auto">
          <a:xfrm>
            <a:off x="2214563" y="4357688"/>
            <a:ext cx="914400" cy="228600"/>
          </a:xfrm>
          <a:prstGeom prst="rect">
            <a:avLst/>
          </a:prstGeom>
          <a:solidFill>
            <a:srgbClr val="FFFFFF"/>
          </a:solidFill>
          <a:ln w="9525">
            <a:solidFill>
              <a:srgbClr val="000000"/>
            </a:solidFill>
            <a:miter lim="800000"/>
            <a:headEnd/>
            <a:tailEnd/>
          </a:ln>
        </p:spPr>
        <p:txBody>
          <a:bodyPr/>
          <a:lstStyle/>
          <a:p>
            <a:pPr>
              <a:spcAft>
                <a:spcPts val="1000"/>
              </a:spcAft>
              <a:defRPr/>
            </a:pPr>
            <a:r>
              <a:rPr lang="cs-CZ" sz="1000" dirty="0">
                <a:solidFill>
                  <a:schemeClr val="bg1">
                    <a:lumMod val="50000"/>
                  </a:schemeClr>
                </a:solidFill>
                <a:latin typeface="Arial" pitchFamily="34" charset="0"/>
              </a:rPr>
              <a:t>BÍLÍ SLONI</a:t>
            </a:r>
            <a:endParaRPr lang="cs-CZ" dirty="0">
              <a:solidFill>
                <a:schemeClr val="bg1">
                  <a:lumMod val="50000"/>
                </a:schemeClr>
              </a:solidFill>
            </a:endParaRPr>
          </a:p>
        </p:txBody>
      </p:sp>
      <p:sp>
        <p:nvSpPr>
          <p:cNvPr id="26634" name="Text Box 10"/>
          <p:cNvSpPr txBox="1">
            <a:spLocks noChangeArrowheads="1"/>
          </p:cNvSpPr>
          <p:nvPr/>
        </p:nvSpPr>
        <p:spPr bwMode="auto">
          <a:xfrm>
            <a:off x="5072063" y="4786313"/>
            <a:ext cx="685800" cy="228600"/>
          </a:xfrm>
          <a:prstGeom prst="rect">
            <a:avLst/>
          </a:prstGeom>
          <a:solidFill>
            <a:srgbClr val="FFFFFF"/>
          </a:solidFill>
          <a:ln w="9525">
            <a:solidFill>
              <a:srgbClr val="000000"/>
            </a:solidFill>
            <a:miter lim="800000"/>
            <a:headEnd/>
            <a:tailEnd/>
          </a:ln>
        </p:spPr>
        <p:txBody>
          <a:bodyPr/>
          <a:lstStyle/>
          <a:p>
            <a:pPr>
              <a:spcAft>
                <a:spcPts val="1000"/>
              </a:spcAft>
              <a:defRPr/>
            </a:pPr>
            <a:r>
              <a:rPr lang="cs-CZ" sz="1000" dirty="0">
                <a:solidFill>
                  <a:schemeClr val="bg1">
                    <a:lumMod val="50000"/>
                  </a:schemeClr>
                </a:solidFill>
                <a:latin typeface="Arial" pitchFamily="34" charset="0"/>
              </a:rPr>
              <a:t>CHLÉB</a:t>
            </a:r>
            <a:endParaRPr lang="cs-CZ" dirty="0">
              <a:solidFill>
                <a:schemeClr val="bg1">
                  <a:lumMod val="50000"/>
                </a:schemeClr>
              </a:solidFill>
            </a:endParaRPr>
          </a:p>
        </p:txBody>
      </p:sp>
      <p:sp>
        <p:nvSpPr>
          <p:cNvPr id="86027" name="Line 12"/>
          <p:cNvSpPr>
            <a:spLocks noChangeShapeType="1"/>
          </p:cNvSpPr>
          <p:nvPr/>
        </p:nvSpPr>
        <p:spPr bwMode="auto">
          <a:xfrm>
            <a:off x="4500563" y="2714625"/>
            <a:ext cx="0" cy="2643188"/>
          </a:xfrm>
          <a:prstGeom prst="line">
            <a:avLst/>
          </a:prstGeom>
          <a:noFill/>
          <a:ln w="9525">
            <a:solidFill>
              <a:srgbClr val="000000"/>
            </a:solidFill>
            <a:prstDash val="dash"/>
            <a:round/>
            <a:headEnd/>
            <a:tailEnd/>
          </a:ln>
        </p:spPr>
        <p:txBody>
          <a:bodyPr/>
          <a:lstStyle/>
          <a:p>
            <a:endParaRPr lang="cs-CZ"/>
          </a:p>
        </p:txBody>
      </p:sp>
      <p:sp>
        <p:nvSpPr>
          <p:cNvPr id="86028" name="Line 13"/>
          <p:cNvSpPr>
            <a:spLocks noChangeShapeType="1"/>
          </p:cNvSpPr>
          <p:nvPr/>
        </p:nvSpPr>
        <p:spPr bwMode="auto">
          <a:xfrm>
            <a:off x="2357438" y="4000500"/>
            <a:ext cx="4643437" cy="0"/>
          </a:xfrm>
          <a:prstGeom prst="line">
            <a:avLst/>
          </a:prstGeom>
          <a:noFill/>
          <a:ln w="9525">
            <a:solidFill>
              <a:srgbClr val="000000"/>
            </a:solidFill>
            <a:prstDash val="dash"/>
            <a:round/>
            <a:headEnd/>
            <a:tailEnd/>
          </a:ln>
        </p:spPr>
        <p:txBody>
          <a:bodyPr/>
          <a:lstStyle/>
          <a:p>
            <a:endParaRPr lang="cs-CZ"/>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071563"/>
            <a:ext cx="8229600" cy="5054600"/>
          </a:xfrm>
        </p:spPr>
        <p:txBody>
          <a:bodyPr/>
          <a:lstStyle/>
          <a:p>
            <a:pPr eaLnBrk="1" hangingPunct="1">
              <a:defRPr/>
            </a:pPr>
            <a:r>
              <a:rPr lang="cs-CZ" sz="2400" b="1" dirty="0" smtClean="0">
                <a:latin typeface="Arial" pitchFamily="34" charset="0"/>
                <a:cs typeface="Arial" pitchFamily="34" charset="0"/>
              </a:rPr>
              <a:t>Perly</a:t>
            </a:r>
            <a:r>
              <a:rPr lang="cs-CZ" sz="2400" dirty="0" smtClean="0">
                <a:latin typeface="Arial" pitchFamily="34" charset="0"/>
                <a:cs typeface="Arial" pitchFamily="34" charset="0"/>
              </a:rPr>
              <a:t>: potenciální „hvězdné“ projekty: velká pravděpodobnost úspěchu, vysoký očekávaný zisk. Takových projektů bychom chtěli mít co nejvíc.</a:t>
            </a:r>
          </a:p>
          <a:p>
            <a:pPr eaLnBrk="1" hangingPunct="1">
              <a:defRPr/>
            </a:pPr>
            <a:r>
              <a:rPr lang="cs-CZ" sz="2400" b="1" dirty="0" smtClean="0">
                <a:latin typeface="Arial" pitchFamily="34" charset="0"/>
                <a:cs typeface="Arial" pitchFamily="34" charset="0"/>
              </a:rPr>
              <a:t>Ústřice</a:t>
            </a:r>
            <a:r>
              <a:rPr lang="cs-CZ" sz="2400" dirty="0" smtClean="0">
                <a:latin typeface="Arial" pitchFamily="34" charset="0"/>
                <a:cs typeface="Arial" pitchFamily="34" charset="0"/>
              </a:rPr>
              <a:t>: vysoce spekulativní projekty: malá pravděpodobnost úspěchu, vysoký očekávaný zisk. V případě úspěchu mohou být průlomové.</a:t>
            </a:r>
          </a:p>
          <a:p>
            <a:pPr eaLnBrk="1" hangingPunct="1">
              <a:defRPr/>
            </a:pPr>
            <a:r>
              <a:rPr lang="cs-CZ" sz="2400" b="1" dirty="0" smtClean="0">
                <a:latin typeface="Arial" pitchFamily="34" charset="0"/>
                <a:cs typeface="Arial" pitchFamily="34" charset="0"/>
              </a:rPr>
              <a:t>Chléb</a:t>
            </a:r>
            <a:r>
              <a:rPr lang="cs-CZ" sz="2400" dirty="0" smtClean="0">
                <a:latin typeface="Arial" pitchFamily="34" charset="0"/>
                <a:cs typeface="Arial" pitchFamily="34" charset="0"/>
              </a:rPr>
              <a:t>: jednoduché projekty, velká pravděpodobnost úspěchu, nízký očekávaný zisk. Často jich je příliš mnoho a spotřebovávají velkou část zdrojů.</a:t>
            </a:r>
          </a:p>
          <a:p>
            <a:pPr eaLnBrk="1" hangingPunct="1">
              <a:defRPr/>
            </a:pPr>
            <a:r>
              <a:rPr lang="cs-CZ" sz="2400" b="1" dirty="0" smtClean="0">
                <a:latin typeface="Arial" pitchFamily="34" charset="0"/>
                <a:cs typeface="Arial" pitchFamily="34" charset="0"/>
              </a:rPr>
              <a:t>Bílí sloni</a:t>
            </a:r>
            <a:r>
              <a:rPr lang="cs-CZ" sz="2400" dirty="0" smtClean="0">
                <a:latin typeface="Arial" pitchFamily="34" charset="0"/>
                <a:cs typeface="Arial" pitchFamily="34" charset="0"/>
              </a:rPr>
              <a:t>: malá pravděpodobnost úspěchu, nízký očekávaný zisk; projekty, které by se měly zastavit, ale často je to z různých důvodů obtížné.</a:t>
            </a:r>
          </a:p>
          <a:p>
            <a:pPr eaLnBrk="1" hangingPunct="1">
              <a:buFont typeface="Wingdings" pitchFamily="2" charset="2"/>
              <a:buNone/>
              <a:defRPr/>
            </a:pPr>
            <a:endParaRPr lang="cs-CZ" dirty="0"/>
          </a:p>
        </p:txBody>
      </p:sp>
      <p:sp>
        <p:nvSpPr>
          <p:cNvPr id="27651" name="Zástupný symbol pro datum 3"/>
          <p:cNvSpPr>
            <a:spLocks noGrp="1"/>
          </p:cNvSpPr>
          <p:nvPr>
            <p:ph type="dt" sz="quarter" idx="10"/>
          </p:nvPr>
        </p:nvSpPr>
        <p:spPr/>
        <p:txBody>
          <a:bodyPr/>
          <a:lstStyle/>
          <a:p>
            <a:pPr>
              <a:defRPr/>
            </a:pPr>
            <a:r>
              <a:rPr lang="cs-CZ" smtClean="0"/>
              <a:t>19.-20.10.2010</a:t>
            </a:r>
            <a:endParaRPr lang="cs-CZ"/>
          </a:p>
        </p:txBody>
      </p:sp>
      <p:sp>
        <p:nvSpPr>
          <p:cNvPr id="27652" name="Zástupný symbol pro číslo snímku 4"/>
          <p:cNvSpPr>
            <a:spLocks noGrp="1"/>
          </p:cNvSpPr>
          <p:nvPr>
            <p:ph type="sldNum" sz="quarter" idx="12"/>
          </p:nvPr>
        </p:nvSpPr>
        <p:spPr>
          <a:xfrm>
            <a:off x="3124200" y="6248400"/>
            <a:ext cx="2895600" cy="457200"/>
          </a:xfrm>
        </p:spPr>
        <p:txBody>
          <a:bodyPr/>
          <a:lstStyle/>
          <a:p>
            <a:pPr algn="ctr">
              <a:defRPr/>
            </a:pPr>
            <a:fld id="{BFB57293-2A75-4AB6-AEDC-F5C847263795}" type="slidenum">
              <a:rPr lang="cs-CZ" smtClean="0"/>
              <a:pPr algn="ctr">
                <a:defRPr/>
              </a:pPr>
              <a:t>139</a:t>
            </a:fld>
            <a:endParaRPr lang="cs-CZ" smtClean="0"/>
          </a:p>
        </p:txBody>
      </p:sp>
      <p:sp>
        <p:nvSpPr>
          <p:cNvPr id="27653"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cs-CZ" sz="4000" b="1" smtClean="0">
                <a:solidFill>
                  <a:schemeClr val="tx1"/>
                </a:solidFill>
                <a:latin typeface="Arial" charset="0"/>
                <a:cs typeface="Arial" charset="0"/>
              </a:rPr>
              <a:t>Cíl a metodika</a:t>
            </a:r>
          </a:p>
        </p:txBody>
      </p:sp>
      <p:sp>
        <p:nvSpPr>
          <p:cNvPr id="60419" name="Rectangle 3"/>
          <p:cNvSpPr>
            <a:spLocks noGrp="1" noChangeArrowheads="1"/>
          </p:cNvSpPr>
          <p:nvPr>
            <p:ph type="body" idx="1"/>
          </p:nvPr>
        </p:nvSpPr>
        <p:spPr/>
        <p:txBody>
          <a:bodyPr/>
          <a:lstStyle/>
          <a:p>
            <a:pPr lvl="1">
              <a:lnSpc>
                <a:spcPct val="130000"/>
              </a:lnSpc>
            </a:pPr>
            <a:r>
              <a:rPr lang="cs-CZ" sz="2000" b="1" smtClean="0">
                <a:latin typeface="Arial" charset="0"/>
                <a:cs typeface="Arial" charset="0"/>
              </a:rPr>
              <a:t>Cíl</a:t>
            </a:r>
            <a:r>
              <a:rPr lang="cs-CZ" sz="2000" smtClean="0">
                <a:latin typeface="Arial" charset="0"/>
                <a:cs typeface="Arial" charset="0"/>
              </a:rPr>
              <a:t>: správné vyřešení problému, který je správně definován</a:t>
            </a:r>
          </a:p>
          <a:p>
            <a:pPr lvl="1">
              <a:lnSpc>
                <a:spcPct val="130000"/>
              </a:lnSpc>
            </a:pPr>
            <a:r>
              <a:rPr lang="cs-CZ" sz="2000" smtClean="0">
                <a:latin typeface="Arial" charset="0"/>
                <a:cs typeface="Arial" charset="0"/>
              </a:rPr>
              <a:t>Realizace inovace: </a:t>
            </a:r>
            <a:r>
              <a:rPr lang="cs-CZ" sz="2000" b="1" smtClean="0">
                <a:latin typeface="Arial" charset="0"/>
                <a:cs typeface="Arial" charset="0"/>
              </a:rPr>
              <a:t>projekt</a:t>
            </a:r>
            <a:r>
              <a:rPr lang="cs-CZ" sz="2000" smtClean="0">
                <a:latin typeface="Arial" charset="0"/>
                <a:cs typeface="Arial" charset="0"/>
              </a:rPr>
              <a:t> </a:t>
            </a:r>
            <a:r>
              <a:rPr lang="cs-CZ" sz="2000" smtClean="0">
                <a:latin typeface="Arial" charset="0"/>
                <a:cs typeface="Arial" charset="0"/>
                <a:sym typeface="Wingdings" pitchFamily="2" charset="2"/>
              </a:rPr>
              <a:t> </a:t>
            </a:r>
            <a:r>
              <a:rPr lang="cs-CZ" sz="2000" smtClean="0">
                <a:latin typeface="Arial" charset="0"/>
                <a:cs typeface="Arial" charset="0"/>
              </a:rPr>
              <a:t>projektový a strategický management  </a:t>
            </a:r>
          </a:p>
          <a:p>
            <a:pPr lvl="1">
              <a:lnSpc>
                <a:spcPct val="130000"/>
              </a:lnSpc>
            </a:pPr>
            <a:r>
              <a:rPr lang="cs-CZ" sz="2000" smtClean="0">
                <a:latin typeface="Arial" charset="0"/>
                <a:cs typeface="Arial" charset="0"/>
              </a:rPr>
              <a:t>Formalizace a strukturování problému </a:t>
            </a:r>
          </a:p>
          <a:p>
            <a:pPr lvl="1">
              <a:lnSpc>
                <a:spcPct val="130000"/>
              </a:lnSpc>
            </a:pPr>
            <a:r>
              <a:rPr lang="cs-CZ" sz="2000" smtClean="0">
                <a:latin typeface="Arial" charset="0"/>
                <a:cs typeface="Arial" charset="0"/>
              </a:rPr>
              <a:t>Analýza rizik, finanční analýzy </a:t>
            </a:r>
          </a:p>
          <a:p>
            <a:pPr lvl="1">
              <a:lnSpc>
                <a:spcPct val="130000"/>
              </a:lnSpc>
            </a:pPr>
            <a:r>
              <a:rPr lang="cs-CZ" sz="2000" b="1" smtClean="0">
                <a:latin typeface="Arial" charset="0"/>
                <a:cs typeface="Arial" charset="0"/>
              </a:rPr>
              <a:t>Scénáře a modely</a:t>
            </a:r>
            <a:r>
              <a:rPr lang="cs-CZ" sz="2000" smtClean="0">
                <a:latin typeface="Arial" charset="0"/>
                <a:cs typeface="Arial" charset="0"/>
              </a:rPr>
              <a:t> </a:t>
            </a:r>
          </a:p>
          <a:p>
            <a:endParaRPr lang="cs-CZ" sz="2000" smtClean="0"/>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14</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latin typeface="Arial" pitchFamily="34" charset="0"/>
                <a:cs typeface="Arial" pitchFamily="34" charset="0"/>
              </a:rPr>
              <a:t>Soulad se strategií</a:t>
            </a:r>
            <a:endParaRPr lang="cs-CZ" dirty="0">
              <a:latin typeface="Arial" pitchFamily="34" charset="0"/>
              <a:cs typeface="Arial" pitchFamily="34" charset="0"/>
            </a:endParaRPr>
          </a:p>
        </p:txBody>
      </p:sp>
      <p:sp>
        <p:nvSpPr>
          <p:cNvPr id="3" name="Zástupný symbol pro obsah 2"/>
          <p:cNvSpPr>
            <a:spLocks noGrp="1"/>
          </p:cNvSpPr>
          <p:nvPr>
            <p:ph idx="1"/>
          </p:nvPr>
        </p:nvSpPr>
        <p:spPr>
          <a:xfrm>
            <a:off x="428625" y="1571625"/>
            <a:ext cx="8229600" cy="4572000"/>
          </a:xfrm>
        </p:spPr>
        <p:txBody>
          <a:bodyPr/>
          <a:lstStyle/>
          <a:p>
            <a:pPr eaLnBrk="1" hangingPunct="1">
              <a:defRPr/>
            </a:pPr>
            <a:r>
              <a:rPr lang="cs-CZ" sz="2800" dirty="0" smtClean="0">
                <a:latin typeface="Arial" pitchFamily="34" charset="0"/>
                <a:cs typeface="Arial" pitchFamily="34" charset="0"/>
              </a:rPr>
              <a:t>Strategie a rozdělení zdrojů úzce souvisejí:  dokud nezačneme přidělovat zdroje specifickým činnostem, je strategie pouze papírovým cvičením. Při sestavování portfolia budeme sledovat následující cíle:</a:t>
            </a:r>
          </a:p>
          <a:p>
            <a:pPr lvl="1" eaLnBrk="1" hangingPunct="1">
              <a:defRPr/>
            </a:pPr>
            <a:r>
              <a:rPr lang="cs-CZ" sz="2400" dirty="0" smtClean="0">
                <a:latin typeface="Arial" pitchFamily="34" charset="0"/>
                <a:cs typeface="Arial" pitchFamily="34" charset="0"/>
              </a:rPr>
              <a:t>Projekty jsou v souladu s podnikovou strategií.</a:t>
            </a:r>
          </a:p>
          <a:p>
            <a:pPr lvl="1" eaLnBrk="1" hangingPunct="1">
              <a:defRPr/>
            </a:pPr>
            <a:r>
              <a:rPr lang="cs-CZ" sz="2400" dirty="0" smtClean="0">
                <a:latin typeface="Arial" pitchFamily="34" charset="0"/>
                <a:cs typeface="Arial" pitchFamily="34" charset="0"/>
              </a:rPr>
              <a:t>Všechny projekty přispívají k dosažení cílů stanovených ve strategii.</a:t>
            </a:r>
          </a:p>
          <a:p>
            <a:pPr lvl="1" eaLnBrk="1" hangingPunct="1">
              <a:defRPr/>
            </a:pPr>
            <a:r>
              <a:rPr lang="cs-CZ" sz="2400" dirty="0" smtClean="0">
                <a:latin typeface="Arial" pitchFamily="34" charset="0"/>
                <a:cs typeface="Arial" pitchFamily="34" charset="0"/>
              </a:rPr>
              <a:t>Alokace zdrojů odráží stanovené strategické záměry.</a:t>
            </a:r>
          </a:p>
        </p:txBody>
      </p:sp>
      <p:sp>
        <p:nvSpPr>
          <p:cNvPr id="28676" name="Zástupný symbol pro datum 3"/>
          <p:cNvSpPr>
            <a:spLocks noGrp="1"/>
          </p:cNvSpPr>
          <p:nvPr>
            <p:ph type="dt" sz="quarter" idx="10"/>
          </p:nvPr>
        </p:nvSpPr>
        <p:spPr/>
        <p:txBody>
          <a:bodyPr/>
          <a:lstStyle/>
          <a:p>
            <a:pPr>
              <a:defRPr/>
            </a:pPr>
            <a:r>
              <a:rPr lang="cs-CZ" smtClean="0"/>
              <a:t>19.-20.10.2010</a:t>
            </a:r>
            <a:endParaRPr lang="cs-CZ"/>
          </a:p>
        </p:txBody>
      </p:sp>
      <p:sp>
        <p:nvSpPr>
          <p:cNvPr id="28677" name="Zástupný symbol pro číslo snímku 4"/>
          <p:cNvSpPr>
            <a:spLocks noGrp="1"/>
          </p:cNvSpPr>
          <p:nvPr>
            <p:ph type="sldNum" sz="quarter" idx="12"/>
          </p:nvPr>
        </p:nvSpPr>
        <p:spPr>
          <a:xfrm>
            <a:off x="3124200" y="6248400"/>
            <a:ext cx="2895600" cy="457200"/>
          </a:xfrm>
        </p:spPr>
        <p:txBody>
          <a:bodyPr/>
          <a:lstStyle/>
          <a:p>
            <a:pPr algn="ctr">
              <a:defRPr/>
            </a:pPr>
            <a:fld id="{B48CAC57-AC3D-4D69-B226-D735027EB086}" type="slidenum">
              <a:rPr lang="cs-CZ" smtClean="0"/>
              <a:pPr algn="ctr">
                <a:defRPr/>
              </a:pPr>
              <a:t>140</a:t>
            </a:fld>
            <a:endParaRPr lang="cs-CZ" smtClean="0"/>
          </a:p>
        </p:txBody>
      </p:sp>
      <p:sp>
        <p:nvSpPr>
          <p:cNvPr id="28678"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i="1" dirty="0" smtClean="0">
                <a:latin typeface="Arial" pitchFamily="34" charset="0"/>
                <a:cs typeface="Arial" pitchFamily="34" charset="0"/>
              </a:rPr>
              <a:t>Přístup shora dolů</a:t>
            </a:r>
            <a:endParaRPr lang="cs-CZ" dirty="0">
              <a:latin typeface="Arial" pitchFamily="34" charset="0"/>
              <a:cs typeface="Arial" pitchFamily="34" charset="0"/>
            </a:endParaRPr>
          </a:p>
        </p:txBody>
      </p:sp>
      <p:sp>
        <p:nvSpPr>
          <p:cNvPr id="29699" name="Zástupný symbol pro datum 3"/>
          <p:cNvSpPr>
            <a:spLocks noGrp="1"/>
          </p:cNvSpPr>
          <p:nvPr>
            <p:ph type="dt" sz="quarter" idx="10"/>
          </p:nvPr>
        </p:nvSpPr>
        <p:spPr/>
        <p:txBody>
          <a:bodyPr/>
          <a:lstStyle/>
          <a:p>
            <a:pPr>
              <a:defRPr/>
            </a:pPr>
            <a:r>
              <a:rPr lang="cs-CZ" smtClean="0"/>
              <a:t>19.-20.10.2010</a:t>
            </a:r>
            <a:endParaRPr lang="cs-CZ"/>
          </a:p>
        </p:txBody>
      </p:sp>
      <p:sp>
        <p:nvSpPr>
          <p:cNvPr id="29700" name="Zástupný symbol pro číslo snímku 4"/>
          <p:cNvSpPr>
            <a:spLocks noGrp="1"/>
          </p:cNvSpPr>
          <p:nvPr>
            <p:ph type="sldNum" sz="quarter" idx="12"/>
          </p:nvPr>
        </p:nvSpPr>
        <p:spPr>
          <a:xfrm>
            <a:off x="3124200" y="6248400"/>
            <a:ext cx="2895600" cy="457200"/>
          </a:xfrm>
        </p:spPr>
        <p:txBody>
          <a:bodyPr/>
          <a:lstStyle/>
          <a:p>
            <a:pPr algn="ctr">
              <a:defRPr/>
            </a:pPr>
            <a:fld id="{476869B3-2F7B-405D-9AAC-82B5F419D19E}" type="slidenum">
              <a:rPr lang="cs-CZ" smtClean="0"/>
              <a:pPr algn="ctr">
                <a:defRPr/>
              </a:pPr>
              <a:t>141</a:t>
            </a:fld>
            <a:endParaRPr lang="cs-CZ" smtClean="0"/>
          </a:p>
        </p:txBody>
      </p:sp>
      <p:sp>
        <p:nvSpPr>
          <p:cNvPr id="29701"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
        <p:nvSpPr>
          <p:cNvPr id="89094"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pSp>
        <p:nvGrpSpPr>
          <p:cNvPr id="3" name="Group 1"/>
          <p:cNvGrpSpPr>
            <a:grpSpLocks noChangeAspect="1"/>
          </p:cNvGrpSpPr>
          <p:nvPr/>
        </p:nvGrpSpPr>
        <p:grpSpPr bwMode="auto">
          <a:xfrm>
            <a:off x="857250" y="1643063"/>
            <a:ext cx="7418388" cy="3857625"/>
            <a:chOff x="2199" y="-1187"/>
            <a:chExt cx="7200" cy="3744"/>
          </a:xfrm>
        </p:grpSpPr>
        <p:sp>
          <p:nvSpPr>
            <p:cNvPr id="89096" name="AutoShape 16"/>
            <p:cNvSpPr>
              <a:spLocks noChangeAspect="1" noChangeArrowheads="1" noTextEdit="1"/>
            </p:cNvSpPr>
            <p:nvPr/>
          </p:nvSpPr>
          <p:spPr bwMode="auto">
            <a:xfrm>
              <a:off x="2199" y="-1187"/>
              <a:ext cx="7200" cy="3744"/>
            </a:xfrm>
            <a:prstGeom prst="rect">
              <a:avLst/>
            </a:prstGeom>
            <a:noFill/>
            <a:ln w="9525">
              <a:noFill/>
              <a:miter lim="800000"/>
              <a:headEnd/>
              <a:tailEnd/>
            </a:ln>
          </p:spPr>
          <p:txBody>
            <a:bodyPr/>
            <a:lstStyle/>
            <a:p>
              <a:endParaRPr lang="cs-CZ"/>
            </a:p>
          </p:txBody>
        </p:sp>
        <p:sp>
          <p:nvSpPr>
            <p:cNvPr id="61455" name="Text Box 15"/>
            <p:cNvSpPr txBox="1">
              <a:spLocks noChangeArrowheads="1"/>
            </p:cNvSpPr>
            <p:nvPr/>
          </p:nvSpPr>
          <p:spPr bwMode="auto">
            <a:xfrm>
              <a:off x="2342" y="-1044"/>
              <a:ext cx="1151" cy="576"/>
            </a:xfrm>
            <a:prstGeom prst="rect">
              <a:avLst/>
            </a:prstGeom>
            <a:solidFill>
              <a:srgbClr val="FFFFFF"/>
            </a:solidFill>
            <a:ln w="9525">
              <a:solidFill>
                <a:srgbClr val="000000"/>
              </a:solidFill>
              <a:miter lim="800000"/>
              <a:headEnd/>
              <a:tailEnd/>
            </a:ln>
          </p:spPr>
          <p:txBody>
            <a:bodyPr/>
            <a:lstStyle/>
            <a:p>
              <a:pPr algn="ctr" eaLnBrk="0" hangingPunct="0">
                <a:defRPr/>
              </a:pPr>
              <a:r>
                <a:rPr lang="cs-CZ" sz="1400" b="1" dirty="0">
                  <a:solidFill>
                    <a:schemeClr val="bg1">
                      <a:lumMod val="75000"/>
                    </a:schemeClr>
                  </a:solidFill>
                  <a:latin typeface="Arial" pitchFamily="34" charset="0"/>
                  <a:ea typeface="Times New Roman" pitchFamily="18" charset="0"/>
                  <a:cs typeface="Arial" pitchFamily="34" charset="0"/>
                </a:rPr>
                <a:t>Analýza trhu</a:t>
              </a:r>
              <a:endParaRPr lang="cs-CZ" sz="3200" dirty="0">
                <a:solidFill>
                  <a:schemeClr val="bg1">
                    <a:lumMod val="75000"/>
                  </a:schemeClr>
                </a:solidFill>
              </a:endParaRPr>
            </a:p>
          </p:txBody>
        </p:sp>
        <p:sp>
          <p:nvSpPr>
            <p:cNvPr id="61454" name="Text Box 14"/>
            <p:cNvSpPr txBox="1">
              <a:spLocks noChangeArrowheads="1"/>
            </p:cNvSpPr>
            <p:nvPr/>
          </p:nvSpPr>
          <p:spPr bwMode="auto">
            <a:xfrm>
              <a:off x="2342" y="828"/>
              <a:ext cx="1151" cy="576"/>
            </a:xfrm>
            <a:prstGeom prst="rect">
              <a:avLst/>
            </a:prstGeom>
            <a:solidFill>
              <a:srgbClr val="FFFFFF"/>
            </a:solidFill>
            <a:ln w="9525">
              <a:solidFill>
                <a:srgbClr val="000000"/>
              </a:solidFill>
              <a:miter lim="800000"/>
              <a:headEnd/>
              <a:tailEnd/>
            </a:ln>
          </p:spPr>
          <p:txBody>
            <a:bodyPr/>
            <a:lstStyle/>
            <a:p>
              <a:pPr algn="ctr" eaLnBrk="0" hangingPunct="0">
                <a:defRPr/>
              </a:pPr>
              <a:r>
                <a:rPr lang="cs-CZ" sz="1400" b="1" dirty="0">
                  <a:solidFill>
                    <a:schemeClr val="bg1">
                      <a:lumMod val="75000"/>
                    </a:schemeClr>
                  </a:solidFill>
                  <a:latin typeface="Arial" pitchFamily="34" charset="0"/>
                  <a:ea typeface="Times New Roman" pitchFamily="18" charset="0"/>
                  <a:cs typeface="Arial" pitchFamily="34" charset="0"/>
                </a:rPr>
                <a:t>Analýza odvětv</a:t>
              </a:r>
              <a:r>
                <a:rPr lang="cs-CZ" sz="1400" b="1" dirty="0">
                  <a:solidFill>
                    <a:schemeClr val="bg1">
                      <a:lumMod val="75000"/>
                    </a:schemeClr>
                  </a:solidFill>
                  <a:latin typeface="Garamond"/>
                  <a:ea typeface="Times New Roman" pitchFamily="18" charset="0"/>
                  <a:cs typeface="Arial" pitchFamily="34" charset="0"/>
                </a:rPr>
                <a:t>í</a:t>
              </a:r>
              <a:endParaRPr lang="cs-CZ" sz="3200" dirty="0">
                <a:solidFill>
                  <a:schemeClr val="bg1">
                    <a:lumMod val="75000"/>
                  </a:schemeClr>
                </a:solidFill>
              </a:endParaRPr>
            </a:p>
          </p:txBody>
        </p:sp>
        <p:sp>
          <p:nvSpPr>
            <p:cNvPr id="61453" name="Text Box 13"/>
            <p:cNvSpPr txBox="1">
              <a:spLocks noChangeArrowheads="1"/>
            </p:cNvSpPr>
            <p:nvPr/>
          </p:nvSpPr>
          <p:spPr bwMode="auto">
            <a:xfrm>
              <a:off x="2342" y="-179"/>
              <a:ext cx="1151" cy="576"/>
            </a:xfrm>
            <a:prstGeom prst="rect">
              <a:avLst/>
            </a:prstGeom>
            <a:solidFill>
              <a:srgbClr val="FFFFFF"/>
            </a:solidFill>
            <a:ln w="9525">
              <a:solidFill>
                <a:srgbClr val="000000"/>
              </a:solidFill>
              <a:miter lim="800000"/>
              <a:headEnd/>
              <a:tailEnd/>
            </a:ln>
          </p:spPr>
          <p:txBody>
            <a:bodyPr/>
            <a:lstStyle/>
            <a:p>
              <a:pPr algn="ctr" eaLnBrk="0" hangingPunct="0">
                <a:defRPr/>
              </a:pPr>
              <a:r>
                <a:rPr lang="cs-CZ" sz="1400" b="1" dirty="0">
                  <a:solidFill>
                    <a:schemeClr val="bg1">
                      <a:lumMod val="75000"/>
                    </a:schemeClr>
                  </a:solidFill>
                  <a:latin typeface="Arial" pitchFamily="34" charset="0"/>
                  <a:ea typeface="Times New Roman" pitchFamily="18" charset="0"/>
                  <a:cs typeface="Arial" pitchFamily="34" charset="0"/>
                </a:rPr>
                <a:t>Analýza konkurence</a:t>
              </a:r>
              <a:endParaRPr lang="cs-CZ" sz="3200" dirty="0">
                <a:solidFill>
                  <a:schemeClr val="bg1">
                    <a:lumMod val="75000"/>
                  </a:schemeClr>
                </a:solidFill>
              </a:endParaRPr>
            </a:p>
          </p:txBody>
        </p:sp>
        <p:sp>
          <p:nvSpPr>
            <p:cNvPr id="61452" name="Text Box 12"/>
            <p:cNvSpPr txBox="1">
              <a:spLocks noChangeArrowheads="1"/>
            </p:cNvSpPr>
            <p:nvPr/>
          </p:nvSpPr>
          <p:spPr bwMode="auto">
            <a:xfrm>
              <a:off x="2342" y="1837"/>
              <a:ext cx="1151" cy="576"/>
            </a:xfrm>
            <a:prstGeom prst="rect">
              <a:avLst/>
            </a:prstGeom>
            <a:solidFill>
              <a:srgbClr val="FFFFFF"/>
            </a:solidFill>
            <a:ln w="9525">
              <a:solidFill>
                <a:srgbClr val="000000"/>
              </a:solidFill>
              <a:miter lim="800000"/>
              <a:headEnd/>
              <a:tailEnd/>
            </a:ln>
          </p:spPr>
          <p:txBody>
            <a:bodyPr/>
            <a:lstStyle/>
            <a:p>
              <a:pPr algn="ctr" eaLnBrk="0" hangingPunct="0">
                <a:defRPr/>
              </a:pPr>
              <a:r>
                <a:rPr lang="cs-CZ" sz="1400" b="1" dirty="0">
                  <a:solidFill>
                    <a:schemeClr val="bg1">
                      <a:lumMod val="75000"/>
                    </a:schemeClr>
                  </a:solidFill>
                  <a:latin typeface="Arial" pitchFamily="34" charset="0"/>
                  <a:ea typeface="Times New Roman" pitchFamily="18" charset="0"/>
                  <a:cs typeface="Arial" pitchFamily="34" charset="0"/>
                </a:rPr>
                <a:t>Analýza podniku</a:t>
              </a:r>
            </a:p>
          </p:txBody>
        </p:sp>
        <p:sp>
          <p:nvSpPr>
            <p:cNvPr id="89101" name="AutoShape 11"/>
            <p:cNvSpPr>
              <a:spLocks noChangeArrowheads="1"/>
            </p:cNvSpPr>
            <p:nvPr/>
          </p:nvSpPr>
          <p:spPr bwMode="auto">
            <a:xfrm>
              <a:off x="4071" y="-323"/>
              <a:ext cx="1440" cy="2016"/>
            </a:xfrm>
            <a:prstGeom prst="hexagon">
              <a:avLst>
                <a:gd name="adj" fmla="val 25000"/>
                <a:gd name="vf" fmla="val 115470"/>
              </a:avLst>
            </a:prstGeom>
            <a:solidFill>
              <a:srgbClr val="FFFFFF"/>
            </a:solidFill>
            <a:ln w="9525">
              <a:solidFill>
                <a:srgbClr val="000000"/>
              </a:solidFill>
              <a:miter lim="800000"/>
              <a:headEnd/>
              <a:tailEnd/>
            </a:ln>
          </p:spPr>
          <p:txBody>
            <a:bodyPr/>
            <a:lstStyle/>
            <a:p>
              <a:endParaRPr lang="cs-CZ"/>
            </a:p>
          </p:txBody>
        </p:sp>
        <p:sp>
          <p:nvSpPr>
            <p:cNvPr id="61450" name="Text Box 10"/>
            <p:cNvSpPr txBox="1">
              <a:spLocks noChangeArrowheads="1"/>
            </p:cNvSpPr>
            <p:nvPr/>
          </p:nvSpPr>
          <p:spPr bwMode="auto">
            <a:xfrm>
              <a:off x="4140" y="254"/>
              <a:ext cx="1317" cy="721"/>
            </a:xfrm>
            <a:prstGeom prst="rect">
              <a:avLst/>
            </a:prstGeom>
            <a:solidFill>
              <a:srgbClr val="FFFFFF"/>
            </a:solidFill>
            <a:ln w="9525">
              <a:noFill/>
              <a:miter lim="800000"/>
              <a:headEnd/>
              <a:tailEnd/>
            </a:ln>
          </p:spPr>
          <p:txBody>
            <a:bodyPr/>
            <a:lstStyle/>
            <a:p>
              <a:pPr algn="ctr" eaLnBrk="0" hangingPunct="0">
                <a:defRPr/>
              </a:pPr>
              <a:r>
                <a:rPr lang="cs-CZ" sz="1400" b="1" dirty="0">
                  <a:solidFill>
                    <a:schemeClr val="bg1">
                      <a:lumMod val="75000"/>
                    </a:schemeClr>
                  </a:solidFill>
                  <a:latin typeface="Arial" pitchFamily="34" charset="0"/>
                  <a:ea typeface="Times New Roman" pitchFamily="18" charset="0"/>
                  <a:cs typeface="Arial" pitchFamily="34" charset="0"/>
                </a:rPr>
                <a:t>Oblasti strategického zaměření</a:t>
              </a:r>
            </a:p>
          </p:txBody>
        </p:sp>
        <p:sp>
          <p:nvSpPr>
            <p:cNvPr id="89103" name="Text Box 9"/>
            <p:cNvSpPr txBox="1">
              <a:spLocks noChangeArrowheads="1"/>
            </p:cNvSpPr>
            <p:nvPr/>
          </p:nvSpPr>
          <p:spPr bwMode="auto">
            <a:xfrm>
              <a:off x="5800" y="-611"/>
              <a:ext cx="1584" cy="2880"/>
            </a:xfrm>
            <a:prstGeom prst="rect">
              <a:avLst/>
            </a:prstGeom>
            <a:solidFill>
              <a:srgbClr val="FFFFFF"/>
            </a:solidFill>
            <a:ln w="9525">
              <a:solidFill>
                <a:srgbClr val="000000"/>
              </a:solidFill>
              <a:miter lim="800000"/>
              <a:headEnd/>
              <a:tailEnd/>
            </a:ln>
          </p:spPr>
          <p:txBody>
            <a:bodyPr/>
            <a:lstStyle/>
            <a:p>
              <a:pPr eaLnBrk="0" hangingPunct="0"/>
              <a:r>
                <a:rPr lang="cs-CZ" sz="1400" b="1">
                  <a:solidFill>
                    <a:srgbClr val="002673"/>
                  </a:solidFill>
                  <a:latin typeface="Arial" pitchFamily="34" charset="0"/>
                  <a:ea typeface="Times New Roman" pitchFamily="18" charset="0"/>
                  <a:cs typeface="Arial" pitchFamily="34" charset="0"/>
                </a:rPr>
                <a:t>Př</a:t>
              </a:r>
              <a:r>
                <a:rPr lang="cs-CZ" sz="1400" b="1">
                  <a:solidFill>
                    <a:srgbClr val="002673"/>
                  </a:solidFill>
                  <a:ea typeface="Times New Roman" pitchFamily="18" charset="0"/>
                  <a:cs typeface="Arial" pitchFamily="34" charset="0"/>
                </a:rPr>
                <a:t>í</a:t>
              </a:r>
              <a:r>
                <a:rPr lang="cs-CZ" sz="1400" b="1">
                  <a:solidFill>
                    <a:srgbClr val="002673"/>
                  </a:solidFill>
                  <a:latin typeface="Arial" pitchFamily="34" charset="0"/>
                  <a:ea typeface="Times New Roman" pitchFamily="18" charset="0"/>
                  <a:cs typeface="Arial" pitchFamily="34" charset="0"/>
                </a:rPr>
                <a:t>ležitosti</a:t>
              </a:r>
              <a:r>
                <a:rPr lang="cs-CZ" sz="1400">
                  <a:solidFill>
                    <a:srgbClr val="002673"/>
                  </a:solidFill>
                  <a:latin typeface="Arial" pitchFamily="34" charset="0"/>
                  <a:ea typeface="Times New Roman" pitchFamily="18" charset="0"/>
                  <a:cs typeface="Arial" pitchFamily="34" charset="0"/>
                </a:rPr>
                <a:t>:</a:t>
              </a:r>
              <a:endParaRPr lang="cs-CZ" sz="1000">
                <a:solidFill>
                  <a:srgbClr val="002673"/>
                </a:solidFill>
                <a:ea typeface="Times New Roman" pitchFamily="18" charset="0"/>
                <a:cs typeface="Arial" pitchFamily="34" charset="0"/>
              </a:endParaRPr>
            </a:p>
            <a:p>
              <a:pPr eaLnBrk="0" hangingPunct="0">
                <a:buFontTx/>
                <a:buChar char="•"/>
              </a:pPr>
              <a:r>
                <a:rPr lang="cs-CZ" sz="1400">
                  <a:solidFill>
                    <a:srgbClr val="002673"/>
                  </a:solidFill>
                  <a:latin typeface="Arial" pitchFamily="34" charset="0"/>
                  <a:ea typeface="Times New Roman" pitchFamily="18" charset="0"/>
                  <a:cs typeface="Arial" pitchFamily="34" charset="0"/>
                </a:rPr>
                <a:t>Nesplněné potřeby</a:t>
              </a:r>
              <a:endParaRPr lang="cs-CZ" sz="1000">
                <a:solidFill>
                  <a:srgbClr val="002673"/>
                </a:solidFill>
                <a:ea typeface="Times New Roman" pitchFamily="18" charset="0"/>
                <a:cs typeface="Arial" pitchFamily="34" charset="0"/>
              </a:endParaRPr>
            </a:p>
            <a:p>
              <a:pPr eaLnBrk="0" hangingPunct="0">
                <a:buFontTx/>
                <a:buChar char="•"/>
              </a:pPr>
              <a:r>
                <a:rPr lang="cs-CZ" sz="1400">
                  <a:solidFill>
                    <a:srgbClr val="002673"/>
                  </a:solidFill>
                  <a:latin typeface="Arial" pitchFamily="34" charset="0"/>
                  <a:ea typeface="Times New Roman" pitchFamily="18" charset="0"/>
                  <a:cs typeface="Arial" pitchFamily="34" charset="0"/>
                </a:rPr>
                <a:t>Existuj</a:t>
              </a:r>
              <a:r>
                <a:rPr lang="cs-CZ" sz="1400">
                  <a:solidFill>
                    <a:srgbClr val="002673"/>
                  </a:solidFill>
                  <a:ea typeface="Times New Roman" pitchFamily="18" charset="0"/>
                  <a:cs typeface="Arial" pitchFamily="34" charset="0"/>
                </a:rPr>
                <a:t>í</a:t>
              </a:r>
              <a:r>
                <a:rPr lang="cs-CZ" sz="1400">
                  <a:solidFill>
                    <a:srgbClr val="002673"/>
                  </a:solidFill>
                  <a:latin typeface="Arial" pitchFamily="34" charset="0"/>
                  <a:ea typeface="Times New Roman" pitchFamily="18" charset="0"/>
                  <a:cs typeface="Arial" pitchFamily="34" charset="0"/>
                </a:rPr>
                <a:t>c</a:t>
              </a:r>
              <a:r>
                <a:rPr lang="cs-CZ" sz="1400">
                  <a:solidFill>
                    <a:srgbClr val="002673"/>
                  </a:solidFill>
                  <a:ea typeface="Times New Roman" pitchFamily="18" charset="0"/>
                  <a:cs typeface="Arial" pitchFamily="34" charset="0"/>
                </a:rPr>
                <a:t>í</a:t>
              </a:r>
              <a:r>
                <a:rPr lang="cs-CZ" sz="1400">
                  <a:solidFill>
                    <a:srgbClr val="002673"/>
                  </a:solidFill>
                  <a:latin typeface="Arial" pitchFamily="34" charset="0"/>
                  <a:ea typeface="Times New Roman" pitchFamily="18" charset="0"/>
                  <a:cs typeface="Arial" pitchFamily="34" charset="0"/>
                </a:rPr>
                <a:t> probl</a:t>
              </a:r>
              <a:r>
                <a:rPr lang="cs-CZ" sz="1400">
                  <a:solidFill>
                    <a:srgbClr val="002673"/>
                  </a:solidFill>
                  <a:ea typeface="Times New Roman" pitchFamily="18" charset="0"/>
                  <a:cs typeface="Arial" pitchFamily="34" charset="0"/>
                </a:rPr>
                <a:t>é</a:t>
              </a:r>
              <a:r>
                <a:rPr lang="cs-CZ" sz="1400">
                  <a:solidFill>
                    <a:srgbClr val="002673"/>
                  </a:solidFill>
                  <a:latin typeface="Arial" pitchFamily="34" charset="0"/>
                  <a:ea typeface="Times New Roman" pitchFamily="18" charset="0"/>
                  <a:cs typeface="Arial" pitchFamily="34" charset="0"/>
                </a:rPr>
                <a:t>my</a:t>
              </a:r>
              <a:endParaRPr lang="cs-CZ" sz="1000">
                <a:solidFill>
                  <a:srgbClr val="002673"/>
                </a:solidFill>
                <a:ea typeface="Times New Roman" pitchFamily="18" charset="0"/>
                <a:cs typeface="Arial" pitchFamily="34" charset="0"/>
              </a:endParaRPr>
            </a:p>
            <a:p>
              <a:pPr eaLnBrk="0" hangingPunct="0">
                <a:buFontTx/>
                <a:buChar char="•"/>
              </a:pPr>
              <a:r>
                <a:rPr lang="cs-CZ" sz="1400">
                  <a:solidFill>
                    <a:srgbClr val="002673"/>
                  </a:solidFill>
                  <a:latin typeface="Arial" pitchFamily="34" charset="0"/>
                  <a:ea typeface="Times New Roman" pitchFamily="18" charset="0"/>
                  <a:cs typeface="Arial" pitchFamily="34" charset="0"/>
                </a:rPr>
                <a:t>Vznikaj</a:t>
              </a:r>
              <a:r>
                <a:rPr lang="cs-CZ" sz="1400">
                  <a:solidFill>
                    <a:srgbClr val="002673"/>
                  </a:solidFill>
                  <a:ea typeface="Times New Roman" pitchFamily="18" charset="0"/>
                  <a:cs typeface="Arial" pitchFamily="34" charset="0"/>
                </a:rPr>
                <a:t>í</a:t>
              </a:r>
              <a:r>
                <a:rPr lang="cs-CZ" sz="1400">
                  <a:solidFill>
                    <a:srgbClr val="002673"/>
                  </a:solidFill>
                  <a:latin typeface="Arial" pitchFamily="34" charset="0"/>
                  <a:ea typeface="Times New Roman" pitchFamily="18" charset="0"/>
                  <a:cs typeface="Arial" pitchFamily="34" charset="0"/>
                </a:rPr>
                <a:t>c</a:t>
              </a:r>
              <a:r>
                <a:rPr lang="cs-CZ" sz="1400">
                  <a:solidFill>
                    <a:srgbClr val="002673"/>
                  </a:solidFill>
                  <a:ea typeface="Times New Roman" pitchFamily="18" charset="0"/>
                  <a:cs typeface="Arial" pitchFamily="34" charset="0"/>
                </a:rPr>
                <a:t>í</a:t>
              </a:r>
              <a:r>
                <a:rPr lang="cs-CZ" sz="1400">
                  <a:solidFill>
                    <a:srgbClr val="002673"/>
                  </a:solidFill>
                  <a:latin typeface="Arial" pitchFamily="34" charset="0"/>
                  <a:ea typeface="Times New Roman" pitchFamily="18" charset="0"/>
                  <a:cs typeface="Arial" pitchFamily="34" charset="0"/>
                </a:rPr>
                <a:t> oblasti</a:t>
              </a:r>
              <a:endParaRPr lang="cs-CZ" sz="1000">
                <a:solidFill>
                  <a:srgbClr val="002673"/>
                </a:solidFill>
                <a:ea typeface="Times New Roman" pitchFamily="18" charset="0"/>
                <a:cs typeface="Arial" pitchFamily="34" charset="0"/>
              </a:endParaRPr>
            </a:p>
            <a:p>
              <a:pPr eaLnBrk="0" hangingPunct="0">
                <a:buFontTx/>
                <a:buChar char="•"/>
              </a:pPr>
              <a:r>
                <a:rPr lang="cs-CZ" sz="1400">
                  <a:solidFill>
                    <a:srgbClr val="002673"/>
                  </a:solidFill>
                  <a:latin typeface="Arial" pitchFamily="34" charset="0"/>
                  <a:ea typeface="Times New Roman" pitchFamily="18" charset="0"/>
                  <a:cs typeface="Arial" pitchFamily="34" charset="0"/>
                </a:rPr>
                <a:t>Př</a:t>
              </a:r>
              <a:r>
                <a:rPr lang="cs-CZ" sz="1400">
                  <a:solidFill>
                    <a:srgbClr val="002673"/>
                  </a:solidFill>
                  <a:ea typeface="Times New Roman" pitchFamily="18" charset="0"/>
                  <a:cs typeface="Arial" pitchFamily="34" charset="0"/>
                </a:rPr>
                <a:t>í</a:t>
              </a:r>
              <a:r>
                <a:rPr lang="cs-CZ" sz="1400">
                  <a:solidFill>
                    <a:srgbClr val="002673"/>
                  </a:solidFill>
                  <a:latin typeface="Arial" pitchFamily="34" charset="0"/>
                  <a:ea typeface="Times New Roman" pitchFamily="18" charset="0"/>
                  <a:cs typeface="Arial" pitchFamily="34" charset="0"/>
                </a:rPr>
                <a:t>ležitost k</a:t>
              </a:r>
              <a:r>
                <a:rPr lang="cs-CZ" sz="1400">
                  <a:solidFill>
                    <a:srgbClr val="002673"/>
                  </a:solidFill>
                  <a:ea typeface="Times New Roman" pitchFamily="18" charset="0"/>
                  <a:cs typeface="Arial" pitchFamily="34" charset="0"/>
                </a:rPr>
                <a:t> </a:t>
              </a:r>
              <a:r>
                <a:rPr lang="cs-CZ" sz="1400">
                  <a:solidFill>
                    <a:srgbClr val="002673"/>
                  </a:solidFill>
                  <a:latin typeface="Arial" pitchFamily="34" charset="0"/>
                  <a:ea typeface="Times New Roman" pitchFamily="18" charset="0"/>
                  <a:cs typeface="Arial" pitchFamily="34" charset="0"/>
                </a:rPr>
                <a:t>zisku</a:t>
              </a:r>
              <a:endParaRPr lang="cs-CZ" sz="1000">
                <a:solidFill>
                  <a:srgbClr val="002673"/>
                </a:solidFill>
                <a:ea typeface="Times New Roman" pitchFamily="18" charset="0"/>
                <a:cs typeface="Arial" pitchFamily="34" charset="0"/>
              </a:endParaRPr>
            </a:p>
            <a:p>
              <a:pPr eaLnBrk="0" hangingPunct="0">
                <a:buFontTx/>
                <a:buChar char="•"/>
              </a:pPr>
              <a:r>
                <a:rPr lang="cs-CZ" sz="1400">
                  <a:solidFill>
                    <a:srgbClr val="002673"/>
                  </a:solidFill>
                  <a:latin typeface="Arial" pitchFamily="34" charset="0"/>
                  <a:ea typeface="Times New Roman" pitchFamily="18" charset="0"/>
                  <a:cs typeface="Arial" pitchFamily="34" charset="0"/>
                </a:rPr>
                <a:t>Chyběj</a:t>
              </a:r>
              <a:r>
                <a:rPr lang="cs-CZ" sz="1400">
                  <a:solidFill>
                    <a:srgbClr val="002673"/>
                  </a:solidFill>
                  <a:ea typeface="Times New Roman" pitchFamily="18" charset="0"/>
                  <a:cs typeface="Arial" pitchFamily="34" charset="0"/>
                </a:rPr>
                <a:t>í</a:t>
              </a:r>
              <a:r>
                <a:rPr lang="cs-CZ" sz="1400">
                  <a:solidFill>
                    <a:srgbClr val="002673"/>
                  </a:solidFill>
                  <a:latin typeface="Arial" pitchFamily="34" charset="0"/>
                  <a:ea typeface="Times New Roman" pitchFamily="18" charset="0"/>
                  <a:cs typeface="Arial" pitchFamily="34" charset="0"/>
                </a:rPr>
                <a:t>c</a:t>
              </a:r>
              <a:r>
                <a:rPr lang="cs-CZ" sz="1400">
                  <a:solidFill>
                    <a:srgbClr val="002673"/>
                  </a:solidFill>
                  <a:ea typeface="Times New Roman" pitchFamily="18" charset="0"/>
                  <a:cs typeface="Arial" pitchFamily="34" charset="0"/>
                </a:rPr>
                <a:t>í</a:t>
              </a:r>
              <a:r>
                <a:rPr lang="cs-CZ" sz="1400">
                  <a:solidFill>
                    <a:srgbClr val="002673"/>
                  </a:solidFill>
                  <a:latin typeface="Arial" pitchFamily="34" charset="0"/>
                  <a:ea typeface="Times New Roman" pitchFamily="18" charset="0"/>
                  <a:cs typeface="Arial" pitchFamily="34" charset="0"/>
                </a:rPr>
                <a:t> produkt, mezera na trhu</a:t>
              </a:r>
              <a:endParaRPr lang="cs-CZ" sz="1000">
                <a:solidFill>
                  <a:srgbClr val="002673"/>
                </a:solidFill>
                <a:ea typeface="Times New Roman" pitchFamily="18" charset="0"/>
                <a:cs typeface="Arial" pitchFamily="34" charset="0"/>
              </a:endParaRPr>
            </a:p>
            <a:p>
              <a:pPr eaLnBrk="0" hangingPunct="0">
                <a:buFontTx/>
                <a:buChar char="•"/>
              </a:pPr>
              <a:r>
                <a:rPr lang="cs-CZ" sz="1400">
                  <a:solidFill>
                    <a:srgbClr val="002673"/>
                  </a:solidFill>
                  <a:ea typeface="Times New Roman" pitchFamily="18" charset="0"/>
                  <a:cs typeface="Arial" pitchFamily="34" charset="0"/>
                </a:rPr>
                <a:t>…</a:t>
              </a:r>
              <a:endParaRPr lang="cs-CZ" sz="600">
                <a:solidFill>
                  <a:srgbClr val="002673"/>
                </a:solidFill>
                <a:ea typeface="Times New Roman" pitchFamily="18" charset="0"/>
                <a:cs typeface="Arial" pitchFamily="34" charset="0"/>
              </a:endParaRPr>
            </a:p>
            <a:p>
              <a:pPr eaLnBrk="0" hangingPunct="0"/>
              <a:endParaRPr lang="en-US">
                <a:ea typeface="Times New Roman" pitchFamily="18" charset="0"/>
                <a:cs typeface="Arial" pitchFamily="34" charset="0"/>
              </a:endParaRPr>
            </a:p>
          </p:txBody>
        </p:sp>
        <p:sp>
          <p:nvSpPr>
            <p:cNvPr id="89104" name="Text Box 8"/>
            <p:cNvSpPr txBox="1">
              <a:spLocks noChangeArrowheads="1"/>
            </p:cNvSpPr>
            <p:nvPr/>
          </p:nvSpPr>
          <p:spPr bwMode="auto">
            <a:xfrm>
              <a:off x="7527" y="-611"/>
              <a:ext cx="1584" cy="2880"/>
            </a:xfrm>
            <a:prstGeom prst="rect">
              <a:avLst/>
            </a:prstGeom>
            <a:solidFill>
              <a:srgbClr val="FFFFFF"/>
            </a:solidFill>
            <a:ln w="9525">
              <a:solidFill>
                <a:srgbClr val="000000"/>
              </a:solidFill>
              <a:miter lim="800000"/>
              <a:headEnd/>
              <a:tailEnd/>
            </a:ln>
          </p:spPr>
          <p:txBody>
            <a:bodyPr/>
            <a:lstStyle/>
            <a:p>
              <a:pPr eaLnBrk="0" hangingPunct="0"/>
              <a:r>
                <a:rPr lang="cs-CZ" sz="1400" b="1">
                  <a:solidFill>
                    <a:srgbClr val="002673"/>
                  </a:solidFill>
                  <a:latin typeface="Arial" pitchFamily="34" charset="0"/>
                  <a:ea typeface="Times New Roman" pitchFamily="18" charset="0"/>
                  <a:cs typeface="Arial" pitchFamily="34" charset="0"/>
                </a:rPr>
                <a:t>Nové produkty, nová řešení:</a:t>
              </a:r>
            </a:p>
            <a:p>
              <a:pPr eaLnBrk="0" hangingPunct="0">
                <a:buFontTx/>
                <a:buChar char="•"/>
              </a:pPr>
              <a:r>
                <a:rPr lang="cs-CZ" sz="1400">
                  <a:solidFill>
                    <a:srgbClr val="002673"/>
                  </a:solidFill>
                  <a:latin typeface="Arial" pitchFamily="34" charset="0"/>
                  <a:ea typeface="Times New Roman" pitchFamily="18" charset="0"/>
                  <a:cs typeface="Arial" pitchFamily="34" charset="0"/>
                </a:rPr>
                <a:t>Platformy</a:t>
              </a:r>
              <a:endParaRPr lang="cs-CZ" sz="1000">
                <a:solidFill>
                  <a:srgbClr val="002673"/>
                </a:solidFill>
                <a:ea typeface="Times New Roman" pitchFamily="18" charset="0"/>
                <a:cs typeface="Arial" pitchFamily="34" charset="0"/>
              </a:endParaRPr>
            </a:p>
            <a:p>
              <a:pPr eaLnBrk="0" hangingPunct="0">
                <a:buFontTx/>
                <a:buChar char="•"/>
              </a:pPr>
              <a:r>
                <a:rPr lang="cs-CZ" sz="1400">
                  <a:solidFill>
                    <a:srgbClr val="002673"/>
                  </a:solidFill>
                  <a:latin typeface="Arial" pitchFamily="34" charset="0"/>
                  <a:ea typeface="Times New Roman" pitchFamily="18" charset="0"/>
                  <a:cs typeface="Arial" pitchFamily="34" charset="0"/>
                </a:rPr>
                <a:t>Z</a:t>
              </a:r>
              <a:r>
                <a:rPr lang="cs-CZ" sz="1400">
                  <a:solidFill>
                    <a:srgbClr val="002673"/>
                  </a:solidFill>
                  <a:ea typeface="Times New Roman" pitchFamily="18" charset="0"/>
                  <a:cs typeface="Arial" pitchFamily="34" charset="0"/>
                </a:rPr>
                <a:t>á</a:t>
              </a:r>
              <a:r>
                <a:rPr lang="cs-CZ" sz="1400">
                  <a:solidFill>
                    <a:srgbClr val="002673"/>
                  </a:solidFill>
                  <a:latin typeface="Arial" pitchFamily="34" charset="0"/>
                  <a:ea typeface="Times New Roman" pitchFamily="18" charset="0"/>
                  <a:cs typeface="Arial" pitchFamily="34" charset="0"/>
                </a:rPr>
                <a:t>kaznick</a:t>
              </a:r>
              <a:r>
                <a:rPr lang="cs-CZ" sz="1400">
                  <a:solidFill>
                    <a:srgbClr val="002673"/>
                  </a:solidFill>
                  <a:ea typeface="Times New Roman" pitchFamily="18" charset="0"/>
                  <a:cs typeface="Arial" pitchFamily="34" charset="0"/>
                </a:rPr>
                <a:t>á</a:t>
              </a:r>
              <a:r>
                <a:rPr lang="cs-CZ" sz="1400">
                  <a:solidFill>
                    <a:srgbClr val="002673"/>
                  </a:solidFill>
                  <a:latin typeface="Arial" pitchFamily="34" charset="0"/>
                  <a:ea typeface="Times New Roman" pitchFamily="18" charset="0"/>
                  <a:cs typeface="Arial" pitchFamily="34" charset="0"/>
                </a:rPr>
                <a:t> ře</a:t>
              </a:r>
              <a:r>
                <a:rPr lang="cs-CZ" sz="1400">
                  <a:solidFill>
                    <a:srgbClr val="002673"/>
                  </a:solidFill>
                  <a:ea typeface="Times New Roman" pitchFamily="18" charset="0"/>
                  <a:cs typeface="Arial" pitchFamily="34" charset="0"/>
                </a:rPr>
                <a:t>š</a:t>
              </a:r>
              <a:r>
                <a:rPr lang="cs-CZ" sz="1400">
                  <a:solidFill>
                    <a:srgbClr val="002673"/>
                  </a:solidFill>
                  <a:latin typeface="Arial" pitchFamily="34" charset="0"/>
                  <a:ea typeface="Times New Roman" pitchFamily="18" charset="0"/>
                  <a:cs typeface="Arial" pitchFamily="34" charset="0"/>
                </a:rPr>
                <a:t>en</a:t>
              </a:r>
              <a:r>
                <a:rPr lang="cs-CZ" sz="1400">
                  <a:solidFill>
                    <a:srgbClr val="002673"/>
                  </a:solidFill>
                  <a:ea typeface="Times New Roman" pitchFamily="18" charset="0"/>
                  <a:cs typeface="Arial" pitchFamily="34" charset="0"/>
                </a:rPr>
                <a:t>í</a:t>
              </a:r>
              <a:endParaRPr lang="cs-CZ" sz="1000">
                <a:solidFill>
                  <a:srgbClr val="002673"/>
                </a:solidFill>
                <a:ea typeface="Times New Roman" pitchFamily="18" charset="0"/>
                <a:cs typeface="Arial" pitchFamily="34" charset="0"/>
              </a:endParaRPr>
            </a:p>
            <a:p>
              <a:pPr eaLnBrk="0" hangingPunct="0">
                <a:buFontTx/>
                <a:buChar char="•"/>
              </a:pPr>
              <a:r>
                <a:rPr lang="cs-CZ" sz="1400">
                  <a:solidFill>
                    <a:srgbClr val="002673"/>
                  </a:solidFill>
                  <a:latin typeface="Arial" pitchFamily="34" charset="0"/>
                  <a:ea typeface="Times New Roman" pitchFamily="18" charset="0"/>
                  <a:cs typeface="Arial" pitchFamily="34" charset="0"/>
                </a:rPr>
                <a:t>Př</a:t>
              </a:r>
              <a:r>
                <a:rPr lang="cs-CZ" sz="1400">
                  <a:solidFill>
                    <a:srgbClr val="002673"/>
                  </a:solidFill>
                  <a:ea typeface="Times New Roman" pitchFamily="18" charset="0"/>
                  <a:cs typeface="Arial" pitchFamily="34" charset="0"/>
                </a:rPr>
                <a:t>í</a:t>
              </a:r>
              <a:r>
                <a:rPr lang="cs-CZ" sz="1400">
                  <a:solidFill>
                    <a:srgbClr val="002673"/>
                  </a:solidFill>
                  <a:latin typeface="Arial" pitchFamily="34" charset="0"/>
                  <a:ea typeface="Times New Roman" pitchFamily="18" charset="0"/>
                  <a:cs typeface="Arial" pitchFamily="34" charset="0"/>
                </a:rPr>
                <a:t>růstkov</a:t>
              </a:r>
              <a:r>
                <a:rPr lang="cs-CZ" sz="1400">
                  <a:solidFill>
                    <a:srgbClr val="002673"/>
                  </a:solidFill>
                  <a:ea typeface="Times New Roman" pitchFamily="18" charset="0"/>
                  <a:cs typeface="Arial" pitchFamily="34" charset="0"/>
                </a:rPr>
                <a:t>é</a:t>
              </a:r>
              <a:r>
                <a:rPr lang="cs-CZ" sz="1400">
                  <a:solidFill>
                    <a:srgbClr val="002673"/>
                  </a:solidFill>
                  <a:latin typeface="Arial" pitchFamily="34" charset="0"/>
                  <a:ea typeface="Times New Roman" pitchFamily="18" charset="0"/>
                  <a:cs typeface="Arial" pitchFamily="34" charset="0"/>
                </a:rPr>
                <a:t> inovace</a:t>
              </a:r>
              <a:endParaRPr lang="cs-CZ" sz="1000">
                <a:solidFill>
                  <a:srgbClr val="002673"/>
                </a:solidFill>
                <a:ea typeface="Times New Roman" pitchFamily="18" charset="0"/>
                <a:cs typeface="Arial" pitchFamily="34" charset="0"/>
              </a:endParaRPr>
            </a:p>
            <a:p>
              <a:pPr eaLnBrk="0" hangingPunct="0">
                <a:buFontTx/>
                <a:buChar char="•"/>
              </a:pPr>
              <a:r>
                <a:rPr lang="cs-CZ" sz="1400">
                  <a:solidFill>
                    <a:srgbClr val="002673"/>
                  </a:solidFill>
                  <a:latin typeface="Arial" pitchFamily="34" charset="0"/>
                  <a:ea typeface="Times New Roman" pitchFamily="18" charset="0"/>
                  <a:cs typeface="Arial" pitchFamily="34" charset="0"/>
                </a:rPr>
                <a:t>Disrupce na st</a:t>
              </a:r>
              <a:r>
                <a:rPr lang="cs-CZ" sz="1400">
                  <a:solidFill>
                    <a:srgbClr val="002673"/>
                  </a:solidFill>
                  <a:ea typeface="Times New Roman" pitchFamily="18" charset="0"/>
                  <a:cs typeface="Arial" pitchFamily="34" charset="0"/>
                </a:rPr>
                <a:t>á</a:t>
              </a:r>
              <a:r>
                <a:rPr lang="cs-CZ" sz="1400">
                  <a:solidFill>
                    <a:srgbClr val="002673"/>
                  </a:solidFill>
                  <a:latin typeface="Arial" pitchFamily="34" charset="0"/>
                  <a:ea typeface="Times New Roman" pitchFamily="18" charset="0"/>
                  <a:cs typeface="Arial" pitchFamily="34" charset="0"/>
                </a:rPr>
                <a:t>vaj</a:t>
              </a:r>
              <a:r>
                <a:rPr lang="cs-CZ" sz="1400">
                  <a:solidFill>
                    <a:srgbClr val="002673"/>
                  </a:solidFill>
                  <a:ea typeface="Times New Roman" pitchFamily="18" charset="0"/>
                  <a:cs typeface="Arial" pitchFamily="34" charset="0"/>
                </a:rPr>
                <a:t>í</a:t>
              </a:r>
              <a:r>
                <a:rPr lang="cs-CZ" sz="1400">
                  <a:solidFill>
                    <a:srgbClr val="002673"/>
                  </a:solidFill>
                  <a:latin typeface="Arial" pitchFamily="34" charset="0"/>
                  <a:ea typeface="Times New Roman" pitchFamily="18" charset="0"/>
                  <a:cs typeface="Arial" pitchFamily="34" charset="0"/>
                </a:rPr>
                <a:t>c</a:t>
              </a:r>
              <a:r>
                <a:rPr lang="cs-CZ" sz="1400">
                  <a:solidFill>
                    <a:srgbClr val="002673"/>
                  </a:solidFill>
                  <a:ea typeface="Times New Roman" pitchFamily="18" charset="0"/>
                  <a:cs typeface="Arial" pitchFamily="34" charset="0"/>
                </a:rPr>
                <a:t>í</a:t>
              </a:r>
              <a:r>
                <a:rPr lang="cs-CZ" sz="1400">
                  <a:solidFill>
                    <a:srgbClr val="002673"/>
                  </a:solidFill>
                  <a:latin typeface="Arial" pitchFamily="34" charset="0"/>
                  <a:ea typeface="Times New Roman" pitchFamily="18" charset="0"/>
                  <a:cs typeface="Arial" pitchFamily="34" charset="0"/>
                </a:rPr>
                <a:t>ch trz</a:t>
              </a:r>
              <a:r>
                <a:rPr lang="cs-CZ" sz="1400">
                  <a:solidFill>
                    <a:srgbClr val="002673"/>
                  </a:solidFill>
                  <a:ea typeface="Times New Roman" pitchFamily="18" charset="0"/>
                  <a:cs typeface="Arial" pitchFamily="34" charset="0"/>
                </a:rPr>
                <a:t>í</a:t>
              </a:r>
              <a:r>
                <a:rPr lang="cs-CZ" sz="1400">
                  <a:solidFill>
                    <a:srgbClr val="002673"/>
                  </a:solidFill>
                  <a:latin typeface="Arial" pitchFamily="34" charset="0"/>
                  <a:ea typeface="Times New Roman" pitchFamily="18" charset="0"/>
                  <a:cs typeface="Arial" pitchFamily="34" charset="0"/>
                </a:rPr>
                <a:t>ch</a:t>
              </a:r>
              <a:endParaRPr lang="cs-CZ" sz="1000">
                <a:solidFill>
                  <a:srgbClr val="002673"/>
                </a:solidFill>
                <a:ea typeface="Times New Roman" pitchFamily="18" charset="0"/>
                <a:cs typeface="Arial" pitchFamily="34" charset="0"/>
              </a:endParaRPr>
            </a:p>
            <a:p>
              <a:pPr eaLnBrk="0" hangingPunct="0">
                <a:buFontTx/>
                <a:buChar char="•"/>
              </a:pPr>
              <a:r>
                <a:rPr lang="cs-CZ" sz="1400">
                  <a:solidFill>
                    <a:srgbClr val="002673"/>
                  </a:solidFill>
                  <a:latin typeface="Arial" pitchFamily="34" charset="0"/>
                  <a:ea typeface="Times New Roman" pitchFamily="18" charset="0"/>
                  <a:cs typeface="Arial" pitchFamily="34" charset="0"/>
                </a:rPr>
                <a:t>Vytvořen</a:t>
              </a:r>
              <a:r>
                <a:rPr lang="cs-CZ" sz="1400">
                  <a:solidFill>
                    <a:srgbClr val="002673"/>
                  </a:solidFill>
                  <a:ea typeface="Times New Roman" pitchFamily="18" charset="0"/>
                  <a:cs typeface="Arial" pitchFamily="34" charset="0"/>
                </a:rPr>
                <a:t>í</a:t>
              </a:r>
              <a:r>
                <a:rPr lang="cs-CZ" sz="1400">
                  <a:solidFill>
                    <a:srgbClr val="002673"/>
                  </a:solidFill>
                  <a:latin typeface="Arial" pitchFamily="34" charset="0"/>
                  <a:ea typeface="Times New Roman" pitchFamily="18" charset="0"/>
                  <a:cs typeface="Arial" pitchFamily="34" charset="0"/>
                </a:rPr>
                <a:t> nových trhů</a:t>
              </a:r>
              <a:endParaRPr lang="cs-CZ" sz="1000">
                <a:solidFill>
                  <a:srgbClr val="002673"/>
                </a:solidFill>
                <a:ea typeface="Times New Roman" pitchFamily="18" charset="0"/>
                <a:cs typeface="Arial" pitchFamily="34" charset="0"/>
              </a:endParaRPr>
            </a:p>
            <a:p>
              <a:pPr eaLnBrk="0" hangingPunct="0">
                <a:buFontTx/>
                <a:buChar char="•"/>
              </a:pPr>
              <a:r>
                <a:rPr lang="cs-CZ" sz="1400">
                  <a:solidFill>
                    <a:srgbClr val="002673"/>
                  </a:solidFill>
                  <a:latin typeface="Arial" pitchFamily="34" charset="0"/>
                  <a:ea typeface="Times New Roman" pitchFamily="18" charset="0"/>
                  <a:cs typeface="Arial" pitchFamily="34" charset="0"/>
                </a:rPr>
                <a:t>Modularizace </a:t>
              </a:r>
              <a:endParaRPr lang="cs-CZ" sz="1000">
                <a:solidFill>
                  <a:srgbClr val="002673"/>
                </a:solidFill>
                <a:ea typeface="Times New Roman" pitchFamily="18" charset="0"/>
                <a:cs typeface="Arial" pitchFamily="34" charset="0"/>
              </a:endParaRPr>
            </a:p>
            <a:p>
              <a:pPr eaLnBrk="0" hangingPunct="0">
                <a:buFontTx/>
                <a:buChar char="•"/>
              </a:pPr>
              <a:r>
                <a:rPr lang="en-US" sz="1400">
                  <a:solidFill>
                    <a:srgbClr val="002673"/>
                  </a:solidFill>
                  <a:ea typeface="Times New Roman" pitchFamily="18" charset="0"/>
                  <a:cs typeface="Arial" pitchFamily="34" charset="0"/>
                </a:rPr>
                <a:t>…</a:t>
              </a:r>
              <a:endParaRPr lang="en-US" sz="1000">
                <a:solidFill>
                  <a:srgbClr val="002673"/>
                </a:solidFill>
                <a:ea typeface="Times New Roman" pitchFamily="18" charset="0"/>
                <a:cs typeface="Arial" pitchFamily="34" charset="0"/>
              </a:endParaRPr>
            </a:p>
            <a:p>
              <a:pPr eaLnBrk="0" hangingPunct="0"/>
              <a:endParaRPr lang="en-US">
                <a:ea typeface="Times New Roman" pitchFamily="18" charset="0"/>
                <a:cs typeface="Arial" pitchFamily="34" charset="0"/>
              </a:endParaRPr>
            </a:p>
          </p:txBody>
        </p:sp>
        <p:sp>
          <p:nvSpPr>
            <p:cNvPr id="89105" name="Line 7"/>
            <p:cNvSpPr>
              <a:spLocks noChangeShapeType="1"/>
            </p:cNvSpPr>
            <p:nvPr/>
          </p:nvSpPr>
          <p:spPr bwMode="auto">
            <a:xfrm>
              <a:off x="3495" y="-755"/>
              <a:ext cx="864" cy="576"/>
            </a:xfrm>
            <a:prstGeom prst="line">
              <a:avLst/>
            </a:prstGeom>
            <a:noFill/>
            <a:ln w="9525">
              <a:solidFill>
                <a:schemeClr val="tx1"/>
              </a:solidFill>
              <a:round/>
              <a:headEnd/>
              <a:tailEnd type="triangle" w="med" len="med"/>
            </a:ln>
          </p:spPr>
          <p:txBody>
            <a:bodyPr/>
            <a:lstStyle/>
            <a:p>
              <a:endParaRPr lang="cs-CZ"/>
            </a:p>
          </p:txBody>
        </p:sp>
        <p:sp>
          <p:nvSpPr>
            <p:cNvPr id="89106" name="Line 6"/>
            <p:cNvSpPr>
              <a:spLocks noChangeShapeType="1"/>
            </p:cNvSpPr>
            <p:nvPr/>
          </p:nvSpPr>
          <p:spPr bwMode="auto">
            <a:xfrm>
              <a:off x="3495" y="109"/>
              <a:ext cx="720" cy="144"/>
            </a:xfrm>
            <a:prstGeom prst="line">
              <a:avLst/>
            </a:prstGeom>
            <a:noFill/>
            <a:ln w="9525">
              <a:solidFill>
                <a:schemeClr val="tx1"/>
              </a:solidFill>
              <a:round/>
              <a:headEnd/>
              <a:tailEnd type="triangle" w="med" len="med"/>
            </a:ln>
          </p:spPr>
          <p:txBody>
            <a:bodyPr/>
            <a:lstStyle/>
            <a:p>
              <a:endParaRPr lang="cs-CZ"/>
            </a:p>
          </p:txBody>
        </p:sp>
        <p:sp>
          <p:nvSpPr>
            <p:cNvPr id="89107" name="Line 5"/>
            <p:cNvSpPr>
              <a:spLocks noChangeShapeType="1"/>
            </p:cNvSpPr>
            <p:nvPr/>
          </p:nvSpPr>
          <p:spPr bwMode="auto">
            <a:xfrm flipV="1">
              <a:off x="3495" y="973"/>
              <a:ext cx="720" cy="144"/>
            </a:xfrm>
            <a:prstGeom prst="line">
              <a:avLst/>
            </a:prstGeom>
            <a:noFill/>
            <a:ln w="9525">
              <a:solidFill>
                <a:schemeClr val="tx1"/>
              </a:solidFill>
              <a:round/>
              <a:headEnd/>
              <a:tailEnd type="triangle" w="med" len="med"/>
            </a:ln>
          </p:spPr>
          <p:txBody>
            <a:bodyPr/>
            <a:lstStyle/>
            <a:p>
              <a:endParaRPr lang="cs-CZ"/>
            </a:p>
          </p:txBody>
        </p:sp>
        <p:sp>
          <p:nvSpPr>
            <p:cNvPr id="89108" name="Line 4"/>
            <p:cNvSpPr>
              <a:spLocks noChangeShapeType="1"/>
            </p:cNvSpPr>
            <p:nvPr/>
          </p:nvSpPr>
          <p:spPr bwMode="auto">
            <a:xfrm flipV="1">
              <a:off x="3495" y="1405"/>
              <a:ext cx="864" cy="720"/>
            </a:xfrm>
            <a:prstGeom prst="line">
              <a:avLst/>
            </a:prstGeom>
            <a:noFill/>
            <a:ln w="9525">
              <a:solidFill>
                <a:schemeClr val="tx1"/>
              </a:solidFill>
              <a:round/>
              <a:headEnd/>
              <a:tailEnd type="triangle" w="med" len="med"/>
            </a:ln>
          </p:spPr>
          <p:txBody>
            <a:bodyPr/>
            <a:lstStyle/>
            <a:p>
              <a:endParaRPr lang="cs-CZ"/>
            </a:p>
          </p:txBody>
        </p:sp>
        <p:sp>
          <p:nvSpPr>
            <p:cNvPr id="89109" name="Line 3"/>
            <p:cNvSpPr>
              <a:spLocks noChangeShapeType="1"/>
            </p:cNvSpPr>
            <p:nvPr/>
          </p:nvSpPr>
          <p:spPr bwMode="auto">
            <a:xfrm>
              <a:off x="5511" y="685"/>
              <a:ext cx="288" cy="1"/>
            </a:xfrm>
            <a:prstGeom prst="line">
              <a:avLst/>
            </a:prstGeom>
            <a:noFill/>
            <a:ln w="9525">
              <a:solidFill>
                <a:schemeClr val="tx1"/>
              </a:solidFill>
              <a:round/>
              <a:headEnd/>
              <a:tailEnd type="triangle" w="med" len="med"/>
            </a:ln>
          </p:spPr>
          <p:txBody>
            <a:bodyPr/>
            <a:lstStyle/>
            <a:p>
              <a:endParaRPr lang="cs-CZ"/>
            </a:p>
          </p:txBody>
        </p:sp>
        <p:sp>
          <p:nvSpPr>
            <p:cNvPr id="89110" name="Line 2"/>
            <p:cNvSpPr>
              <a:spLocks noChangeShapeType="1"/>
            </p:cNvSpPr>
            <p:nvPr/>
          </p:nvSpPr>
          <p:spPr bwMode="auto">
            <a:xfrm>
              <a:off x="7383" y="685"/>
              <a:ext cx="144" cy="0"/>
            </a:xfrm>
            <a:prstGeom prst="line">
              <a:avLst/>
            </a:prstGeom>
            <a:noFill/>
            <a:ln w="9525">
              <a:solidFill>
                <a:schemeClr val="tx1"/>
              </a:solidFill>
              <a:round/>
              <a:headEnd/>
              <a:tailEnd type="triangle" w="med" len="med"/>
            </a:ln>
          </p:spPr>
          <p:txBody>
            <a:bodyPr/>
            <a:lstStyle/>
            <a:p>
              <a:endParaRPr lang="cs-CZ"/>
            </a:p>
          </p:txBody>
        </p:sp>
      </p:gr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625" y="642938"/>
            <a:ext cx="8229600" cy="1143000"/>
          </a:xfrm>
        </p:spPr>
        <p:txBody>
          <a:bodyPr/>
          <a:lstStyle/>
          <a:p>
            <a:pPr eaLnBrk="1" hangingPunct="1">
              <a:defRPr/>
            </a:pPr>
            <a:r>
              <a:rPr lang="cs-CZ" i="1" dirty="0" smtClean="0">
                <a:latin typeface="Arial" pitchFamily="34" charset="0"/>
                <a:cs typeface="Arial" pitchFamily="34" charset="0"/>
              </a:rPr>
              <a:t>Přístup zdola nahoru a smíšený přístup</a:t>
            </a:r>
            <a:endParaRPr lang="cs-CZ" dirty="0">
              <a:latin typeface="Arial" pitchFamily="34" charset="0"/>
              <a:cs typeface="Arial" pitchFamily="34" charset="0"/>
            </a:endParaRPr>
          </a:p>
        </p:txBody>
      </p:sp>
      <p:sp>
        <p:nvSpPr>
          <p:cNvPr id="3" name="Zástupný symbol pro obsah 2"/>
          <p:cNvSpPr>
            <a:spLocks noGrp="1"/>
          </p:cNvSpPr>
          <p:nvPr>
            <p:ph idx="1"/>
          </p:nvPr>
        </p:nvSpPr>
        <p:spPr>
          <a:xfrm>
            <a:off x="457200" y="2000250"/>
            <a:ext cx="8229600" cy="4125913"/>
          </a:xfrm>
        </p:spPr>
        <p:txBody>
          <a:bodyPr/>
          <a:lstStyle/>
          <a:p>
            <a:pPr eaLnBrk="1" hangingPunct="1">
              <a:defRPr/>
            </a:pPr>
            <a:r>
              <a:rPr lang="cs-CZ" sz="2000" dirty="0" smtClean="0">
                <a:latin typeface="Arial" pitchFamily="34" charset="0"/>
                <a:cs typeface="Arial" pitchFamily="34" charset="0"/>
              </a:rPr>
              <a:t>Přístup zdola nahoru: strategická kritéria jsou součástí modelu výběru projektů. </a:t>
            </a:r>
          </a:p>
          <a:p>
            <a:pPr lvl="1" eaLnBrk="1" hangingPunct="1">
              <a:defRPr/>
            </a:pPr>
            <a:r>
              <a:rPr lang="cs-CZ" sz="1600" dirty="0" smtClean="0">
                <a:latin typeface="Arial" pitchFamily="34" charset="0"/>
                <a:cs typeface="Arial" pitchFamily="34" charset="0"/>
              </a:rPr>
              <a:t>strategická kritéria se zabudují do bodovacího modelu (viz 4.5).  </a:t>
            </a:r>
          </a:p>
          <a:p>
            <a:pPr lvl="1" eaLnBrk="1" hangingPunct="1">
              <a:defRPr/>
            </a:pPr>
            <a:r>
              <a:rPr lang="cs-CZ" sz="1600" dirty="0" smtClean="0">
                <a:latin typeface="Arial" pitchFamily="34" charset="0"/>
                <a:cs typeface="Arial" pitchFamily="34" charset="0"/>
              </a:rPr>
              <a:t>Nevýhodou tohoto modelu je to, že vybrané projekty jsou sice všechny v souladu se strategií, ale nemusí být správně rozděleny zdroje podle strategických priorit.</a:t>
            </a:r>
          </a:p>
          <a:p>
            <a:pPr eaLnBrk="1" hangingPunct="1">
              <a:defRPr/>
            </a:pPr>
            <a:r>
              <a:rPr lang="cs-CZ" sz="2000" dirty="0" smtClean="0">
                <a:latin typeface="Arial" pitchFamily="34" charset="0"/>
                <a:cs typeface="Arial" pitchFamily="34" charset="0"/>
              </a:rPr>
              <a:t>smíšené metody</a:t>
            </a:r>
          </a:p>
          <a:p>
            <a:pPr lvl="1" eaLnBrk="1" hangingPunct="1">
              <a:defRPr/>
            </a:pPr>
            <a:r>
              <a:rPr lang="cs-CZ" sz="1600" dirty="0" smtClean="0">
                <a:latin typeface="Arial" pitchFamily="34" charset="0"/>
                <a:cs typeface="Arial" pitchFamily="34" charset="0"/>
              </a:rPr>
              <a:t>nejdříve postupem shora dolů určíme rozdělení zdrojů mezi kategorie projektů</a:t>
            </a:r>
          </a:p>
          <a:p>
            <a:pPr lvl="1" eaLnBrk="1" hangingPunct="1">
              <a:defRPr/>
            </a:pPr>
            <a:r>
              <a:rPr lang="cs-CZ" sz="1600" dirty="0" smtClean="0">
                <a:latin typeface="Arial" pitchFamily="34" charset="0"/>
                <a:cs typeface="Arial" pitchFamily="34" charset="0"/>
              </a:rPr>
              <a:t>pak vyhodnotíme všechny aktivní projekty a projekty zařazené ve frontě a sestavíme jejich </a:t>
            </a:r>
            <a:r>
              <a:rPr lang="cs-CZ" sz="1600" dirty="0" err="1" smtClean="0">
                <a:latin typeface="Arial" pitchFamily="34" charset="0"/>
                <a:cs typeface="Arial" pitchFamily="34" charset="0"/>
              </a:rPr>
              <a:t>prioritizovaný</a:t>
            </a:r>
            <a:r>
              <a:rPr lang="cs-CZ" sz="1600" dirty="0" smtClean="0">
                <a:latin typeface="Arial" pitchFamily="34" charset="0"/>
                <a:cs typeface="Arial" pitchFamily="34" charset="0"/>
              </a:rPr>
              <a:t> seznam. </a:t>
            </a:r>
          </a:p>
          <a:p>
            <a:pPr eaLnBrk="1" hangingPunct="1">
              <a:defRPr/>
            </a:pPr>
            <a:r>
              <a:rPr lang="cs-CZ" sz="2000" dirty="0" smtClean="0">
                <a:latin typeface="Arial" pitchFamily="34" charset="0"/>
                <a:cs typeface="Arial" pitchFamily="34" charset="0"/>
              </a:rPr>
              <a:t>sloučíme oba přístupy:  projekty zařazujeme do odpovídajících kategorií a sledujeme vyčerpání zdrojů. Obvykle v první iteraci nedosáhneme souladu mezi oběma přístupy a je nutno provést několik dalších iterací.</a:t>
            </a:r>
          </a:p>
          <a:p>
            <a:pPr eaLnBrk="1" hangingPunct="1">
              <a:defRPr/>
            </a:pPr>
            <a:endParaRPr lang="cs-CZ" sz="2000" dirty="0"/>
          </a:p>
        </p:txBody>
      </p:sp>
      <p:sp>
        <p:nvSpPr>
          <p:cNvPr id="30724" name="Zástupný symbol pro datum 3"/>
          <p:cNvSpPr>
            <a:spLocks noGrp="1"/>
          </p:cNvSpPr>
          <p:nvPr>
            <p:ph type="dt" sz="quarter" idx="10"/>
          </p:nvPr>
        </p:nvSpPr>
        <p:spPr/>
        <p:txBody>
          <a:bodyPr/>
          <a:lstStyle/>
          <a:p>
            <a:pPr>
              <a:defRPr/>
            </a:pPr>
            <a:r>
              <a:rPr lang="cs-CZ" smtClean="0"/>
              <a:t>19.-20.10.2010</a:t>
            </a:r>
            <a:endParaRPr lang="cs-CZ"/>
          </a:p>
        </p:txBody>
      </p:sp>
      <p:sp>
        <p:nvSpPr>
          <p:cNvPr id="30725" name="Zástupný symbol pro číslo snímku 4"/>
          <p:cNvSpPr>
            <a:spLocks noGrp="1"/>
          </p:cNvSpPr>
          <p:nvPr>
            <p:ph type="sldNum" sz="quarter" idx="12"/>
          </p:nvPr>
        </p:nvSpPr>
        <p:spPr>
          <a:xfrm>
            <a:off x="3124200" y="6248400"/>
            <a:ext cx="2895600" cy="457200"/>
          </a:xfrm>
        </p:spPr>
        <p:txBody>
          <a:bodyPr/>
          <a:lstStyle/>
          <a:p>
            <a:pPr algn="ctr">
              <a:defRPr/>
            </a:pPr>
            <a:fld id="{077E0984-5AA0-41BD-B70A-AB83198C3BD5}" type="slidenum">
              <a:rPr lang="cs-CZ" smtClean="0"/>
              <a:pPr algn="ctr">
                <a:defRPr/>
              </a:pPr>
              <a:t>142</a:t>
            </a:fld>
            <a:endParaRPr lang="cs-CZ" smtClean="0"/>
          </a:p>
        </p:txBody>
      </p:sp>
      <p:sp>
        <p:nvSpPr>
          <p:cNvPr id="30726" name="Zástupný symbol pro zápatí 5"/>
          <p:cNvSpPr>
            <a:spLocks noGrp="1"/>
          </p:cNvSpPr>
          <p:nvPr>
            <p:ph type="ftr" sz="quarter" idx="11"/>
          </p:nvPr>
        </p:nvSpPr>
        <p:spPr>
          <a:xfrm>
            <a:off x="6553200" y="6243638"/>
            <a:ext cx="2133600" cy="457200"/>
          </a:xfrm>
        </p:spPr>
        <p:txBody>
          <a:bodyPr/>
          <a:lstStyle/>
          <a:p>
            <a:pPr algn="r">
              <a:defRPr/>
            </a:pPr>
            <a:r>
              <a:rPr lang="cs-CZ" smtClean="0"/>
              <a:t>FREE - VaVaI, TT</a:t>
            </a:r>
            <a:endParaRPr lang="cs-CZ"/>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r>
              <a:rPr lang="cs-CZ" b="1" smtClean="0">
                <a:latin typeface="Arial" charset="0"/>
              </a:rPr>
              <a:t>Zdroje inovačních podnětů</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cs-CZ" b="1" smtClean="0">
                <a:latin typeface="Arial" charset="0"/>
              </a:rPr>
              <a:t>Funkce inovačního podnětu</a:t>
            </a:r>
          </a:p>
        </p:txBody>
      </p:sp>
      <p:sp>
        <p:nvSpPr>
          <p:cNvPr id="7171" name="Rectangle 3"/>
          <p:cNvSpPr>
            <a:spLocks noGrp="1" noChangeArrowheads="1"/>
          </p:cNvSpPr>
          <p:nvPr>
            <p:ph type="body" idx="1"/>
          </p:nvPr>
        </p:nvSpPr>
        <p:spPr/>
        <p:txBody>
          <a:bodyPr/>
          <a:lstStyle/>
          <a:p>
            <a:r>
              <a:rPr lang="cs-CZ" dirty="0" smtClean="0">
                <a:latin typeface="Arial" charset="0"/>
              </a:rPr>
              <a:t>Inovační proces: rozvinutí výchozího inovačního podnětu, který se v dalších fázích procesu musí transformovat do konkurenčních výhod nového produktu - jeho vysoké kvality, přijatelné ceny a dobrého načasování jeho vstupu na trh</a:t>
            </a:r>
            <a:r>
              <a:rPr lang="cs-CZ" dirty="0" smtClean="0"/>
              <a:t>.</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144</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288" y="908050"/>
            <a:ext cx="8229600" cy="663575"/>
          </a:xfrm>
        </p:spPr>
        <p:txBody>
          <a:bodyPr/>
          <a:lstStyle/>
          <a:p>
            <a:r>
              <a:rPr lang="cs-CZ" sz="3200" b="1" smtClean="0">
                <a:latin typeface="Arial" charset="0"/>
                <a:cs typeface="Times New Roman" pitchFamily="18" charset="0"/>
              </a:rPr>
              <a:t>ZDROJE INOVAČNÍCH PODNĚTŮ</a:t>
            </a:r>
            <a:endParaRPr lang="cs-CZ" smtClean="0">
              <a:latin typeface="Arial" charset="0"/>
            </a:endParaRPr>
          </a:p>
        </p:txBody>
      </p:sp>
      <p:sp>
        <p:nvSpPr>
          <p:cNvPr id="8195" name="Rectangle 3"/>
          <p:cNvSpPr>
            <a:spLocks noGrp="1" noChangeArrowheads="1"/>
          </p:cNvSpPr>
          <p:nvPr>
            <p:ph type="body" idx="1"/>
          </p:nvPr>
        </p:nvSpPr>
        <p:spPr>
          <a:xfrm>
            <a:off x="2268538" y="2708275"/>
            <a:ext cx="4967287" cy="1368425"/>
          </a:xfrm>
        </p:spPr>
        <p:txBody>
          <a:bodyPr/>
          <a:lstStyle/>
          <a:p>
            <a:pPr algn="ctr"/>
            <a:r>
              <a:rPr lang="cs-CZ" smtClean="0">
                <a:latin typeface="Arial" charset="0"/>
              </a:rPr>
              <a:t>vnější prostředí</a:t>
            </a:r>
          </a:p>
          <a:p>
            <a:pPr algn="ctr"/>
            <a:r>
              <a:rPr lang="cs-CZ" smtClean="0">
                <a:latin typeface="Arial" charset="0"/>
              </a:rPr>
              <a:t>vnitřní prostředí</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145</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4213" y="692150"/>
            <a:ext cx="7772400" cy="790575"/>
          </a:xfrm>
        </p:spPr>
        <p:txBody>
          <a:bodyPr/>
          <a:lstStyle/>
          <a:p>
            <a:r>
              <a:rPr lang="cs-CZ" sz="3600" smtClean="0">
                <a:latin typeface="Arial" charset="0"/>
              </a:rPr>
              <a:t>Vnější prostředí</a:t>
            </a:r>
            <a:endParaRPr lang="cs-CZ" sz="3600" smtClean="0">
              <a:latin typeface="Arial" charset="0"/>
              <a:cs typeface="Times New Roman" pitchFamily="18" charset="0"/>
            </a:endParaRPr>
          </a:p>
        </p:txBody>
      </p:sp>
      <p:sp>
        <p:nvSpPr>
          <p:cNvPr id="9219" name="Rectangle 3"/>
          <p:cNvSpPr>
            <a:spLocks noGrp="1" noChangeArrowheads="1"/>
          </p:cNvSpPr>
          <p:nvPr>
            <p:ph type="body" sz="half" idx="1"/>
          </p:nvPr>
        </p:nvSpPr>
        <p:spPr>
          <a:xfrm>
            <a:off x="468313" y="1700213"/>
            <a:ext cx="4038600" cy="4525962"/>
          </a:xfrm>
        </p:spPr>
        <p:txBody>
          <a:bodyPr/>
          <a:lstStyle/>
          <a:p>
            <a:pPr>
              <a:lnSpc>
                <a:spcPct val="90000"/>
              </a:lnSpc>
            </a:pPr>
            <a:r>
              <a:rPr lang="cs-CZ" sz="2400" smtClean="0">
                <a:latin typeface="Arial" charset="0"/>
                <a:cs typeface="Times New Roman" pitchFamily="18" charset="0"/>
              </a:rPr>
              <a:t>Zákazníci</a:t>
            </a:r>
          </a:p>
          <a:p>
            <a:pPr>
              <a:lnSpc>
                <a:spcPct val="90000"/>
              </a:lnSpc>
            </a:pPr>
            <a:r>
              <a:rPr lang="cs-CZ" sz="2400" smtClean="0">
                <a:latin typeface="Arial" charset="0"/>
                <a:cs typeface="Times New Roman" pitchFamily="18" charset="0"/>
              </a:rPr>
              <a:t>Dodavatelé</a:t>
            </a:r>
          </a:p>
          <a:p>
            <a:pPr>
              <a:lnSpc>
                <a:spcPct val="90000"/>
              </a:lnSpc>
            </a:pPr>
            <a:r>
              <a:rPr lang="cs-CZ" sz="2400" smtClean="0">
                <a:latin typeface="Arial" charset="0"/>
                <a:cs typeface="Times New Roman" pitchFamily="18" charset="0"/>
              </a:rPr>
              <a:t>Konkurence</a:t>
            </a:r>
          </a:p>
          <a:p>
            <a:pPr>
              <a:lnSpc>
                <a:spcPct val="90000"/>
              </a:lnSpc>
            </a:pPr>
            <a:r>
              <a:rPr lang="cs-CZ" sz="2400" smtClean="0">
                <a:latin typeface="Arial" charset="0"/>
                <a:cs typeface="Times New Roman" pitchFamily="18" charset="0"/>
              </a:rPr>
              <a:t>K</a:t>
            </a:r>
            <a:r>
              <a:rPr lang="en-US" sz="2400" smtClean="0">
                <a:latin typeface="Arial" charset="0"/>
                <a:cs typeface="Times New Roman" pitchFamily="18" charset="0"/>
              </a:rPr>
              <a:t>on</a:t>
            </a:r>
            <a:r>
              <a:rPr lang="cs-CZ" sz="2400" smtClean="0">
                <a:latin typeface="Arial" charset="0"/>
                <a:cs typeface="Times New Roman" pitchFamily="18" charset="0"/>
              </a:rPr>
              <a:t>z</a:t>
            </a:r>
            <a:r>
              <a:rPr lang="en-US" sz="2400" smtClean="0">
                <a:latin typeface="Arial" charset="0"/>
                <a:cs typeface="Times New Roman" pitchFamily="18" charset="0"/>
              </a:rPr>
              <a:t>ultant</a:t>
            </a:r>
            <a:r>
              <a:rPr lang="cs-CZ" sz="2400" smtClean="0">
                <a:latin typeface="Arial" charset="0"/>
                <a:cs typeface="Times New Roman" pitchFamily="18" charset="0"/>
              </a:rPr>
              <a:t>i</a:t>
            </a:r>
            <a:r>
              <a:rPr lang="en-US" sz="2400" smtClean="0">
                <a:latin typeface="Arial" charset="0"/>
                <a:cs typeface="Times New Roman" pitchFamily="18" charset="0"/>
              </a:rPr>
              <a:t>, </a:t>
            </a:r>
            <a:r>
              <a:rPr lang="cs-CZ" sz="2400" smtClean="0">
                <a:latin typeface="Arial" charset="0"/>
                <a:cs typeface="Times New Roman" pitchFamily="18" charset="0"/>
              </a:rPr>
              <a:t>V</a:t>
            </a:r>
            <a:r>
              <a:rPr lang="en-US" sz="2400" smtClean="0">
                <a:latin typeface="Arial" charset="0"/>
                <a:cs typeface="Times New Roman" pitchFamily="18" charset="0"/>
              </a:rPr>
              <a:t>&amp;</a:t>
            </a:r>
            <a:r>
              <a:rPr lang="cs-CZ" sz="2400" smtClean="0">
                <a:latin typeface="Arial" charset="0"/>
                <a:cs typeface="Times New Roman" pitchFamily="18" charset="0"/>
              </a:rPr>
              <a:t>V</a:t>
            </a:r>
            <a:r>
              <a:rPr lang="en-US" sz="2400" smtClean="0">
                <a:latin typeface="Arial" charset="0"/>
                <a:cs typeface="Times New Roman" pitchFamily="18" charset="0"/>
              </a:rPr>
              <a:t> institu</a:t>
            </a:r>
            <a:r>
              <a:rPr lang="cs-CZ" sz="2400" smtClean="0">
                <a:latin typeface="Arial" charset="0"/>
                <a:cs typeface="Times New Roman" pitchFamily="18" charset="0"/>
              </a:rPr>
              <a:t>ce</a:t>
            </a:r>
          </a:p>
          <a:p>
            <a:pPr>
              <a:lnSpc>
                <a:spcPct val="90000"/>
              </a:lnSpc>
            </a:pPr>
            <a:r>
              <a:rPr lang="cs-CZ" sz="2400" smtClean="0">
                <a:latin typeface="Arial" charset="0"/>
                <a:cs typeface="Times New Roman" pitchFamily="18" charset="0"/>
              </a:rPr>
              <a:t>Školy</a:t>
            </a:r>
            <a:r>
              <a:rPr lang="en-US" sz="2400" smtClean="0">
                <a:latin typeface="Arial" charset="0"/>
                <a:cs typeface="Times New Roman" pitchFamily="18" charset="0"/>
              </a:rPr>
              <a:t>, universit</a:t>
            </a:r>
            <a:r>
              <a:rPr lang="cs-CZ" sz="2400" smtClean="0">
                <a:latin typeface="Arial" charset="0"/>
                <a:cs typeface="Times New Roman" pitchFamily="18" charset="0"/>
              </a:rPr>
              <a:t>y</a:t>
            </a:r>
          </a:p>
          <a:p>
            <a:pPr>
              <a:lnSpc>
                <a:spcPct val="90000"/>
              </a:lnSpc>
            </a:pPr>
            <a:r>
              <a:rPr lang="cs-CZ" sz="2400" smtClean="0">
                <a:latin typeface="Arial" charset="0"/>
                <a:cs typeface="Times New Roman" pitchFamily="18" charset="0"/>
              </a:rPr>
              <a:t>Odborné publikace</a:t>
            </a:r>
          </a:p>
          <a:p>
            <a:pPr>
              <a:lnSpc>
                <a:spcPct val="90000"/>
              </a:lnSpc>
            </a:pPr>
            <a:r>
              <a:rPr lang="en-US" sz="2400" smtClean="0">
                <a:latin typeface="Arial" charset="0"/>
                <a:cs typeface="Times New Roman" pitchFamily="18" charset="0"/>
              </a:rPr>
              <a:t>Internet</a:t>
            </a:r>
            <a:endParaRPr lang="cs-CZ" sz="2400" smtClean="0">
              <a:latin typeface="Arial" charset="0"/>
              <a:cs typeface="Times New Roman" pitchFamily="18" charset="0"/>
            </a:endParaRPr>
          </a:p>
          <a:p>
            <a:pPr>
              <a:lnSpc>
                <a:spcPct val="90000"/>
              </a:lnSpc>
            </a:pPr>
            <a:r>
              <a:rPr lang="cs-CZ" sz="2400" smtClean="0">
                <a:latin typeface="Arial" charset="0"/>
                <a:cs typeface="Times New Roman" pitchFamily="18" charset="0"/>
              </a:rPr>
              <a:t>Výstavy, veletrhy, </a:t>
            </a:r>
            <a:r>
              <a:rPr lang="en-US" sz="2400" smtClean="0">
                <a:latin typeface="Arial" charset="0"/>
                <a:cs typeface="Times New Roman" pitchFamily="18" charset="0"/>
              </a:rPr>
              <a:t>specializ</a:t>
            </a:r>
            <a:r>
              <a:rPr lang="cs-CZ" sz="2400" smtClean="0">
                <a:latin typeface="Arial" charset="0"/>
                <a:cs typeface="Times New Roman" pitchFamily="18" charset="0"/>
              </a:rPr>
              <a:t>ovaní</a:t>
            </a:r>
            <a:r>
              <a:rPr lang="en-US" sz="2400" smtClean="0">
                <a:latin typeface="Arial" charset="0"/>
                <a:cs typeface="Times New Roman" pitchFamily="18" charset="0"/>
              </a:rPr>
              <a:t> semin</a:t>
            </a:r>
            <a:r>
              <a:rPr lang="cs-CZ" sz="2400" smtClean="0">
                <a:latin typeface="Arial" charset="0"/>
                <a:cs typeface="Times New Roman" pitchFamily="18" charset="0"/>
              </a:rPr>
              <a:t>áře a k</a:t>
            </a:r>
            <a:r>
              <a:rPr lang="en-US" sz="2400" smtClean="0">
                <a:latin typeface="Arial" charset="0"/>
                <a:cs typeface="Times New Roman" pitchFamily="18" charset="0"/>
              </a:rPr>
              <a:t>onference</a:t>
            </a:r>
            <a:endParaRPr lang="cs-CZ" sz="2400" smtClean="0">
              <a:latin typeface="Arial" charset="0"/>
              <a:cs typeface="Times New Roman" pitchFamily="18" charset="0"/>
            </a:endParaRPr>
          </a:p>
          <a:p>
            <a:pPr>
              <a:lnSpc>
                <a:spcPct val="90000"/>
              </a:lnSpc>
            </a:pPr>
            <a:r>
              <a:rPr lang="cs-CZ" smtClean="0">
                <a:latin typeface="Arial" charset="0"/>
              </a:rPr>
              <a:t>Patentové databáze</a:t>
            </a:r>
          </a:p>
        </p:txBody>
      </p:sp>
      <p:sp>
        <p:nvSpPr>
          <p:cNvPr id="9220" name="Rectangle 4"/>
          <p:cNvSpPr>
            <a:spLocks noGrp="1" noChangeArrowheads="1"/>
          </p:cNvSpPr>
          <p:nvPr>
            <p:ph type="body" sz="half" idx="2"/>
          </p:nvPr>
        </p:nvSpPr>
        <p:spPr>
          <a:xfrm>
            <a:off x="4643438" y="1700213"/>
            <a:ext cx="4038600" cy="4525962"/>
          </a:xfrm>
        </p:spPr>
        <p:txBody>
          <a:bodyPr/>
          <a:lstStyle/>
          <a:p>
            <a:r>
              <a:rPr lang="cs-CZ" sz="2400" smtClean="0">
                <a:latin typeface="Arial" charset="0"/>
                <a:cs typeface="Times New Roman" pitchFamily="18" charset="0"/>
              </a:rPr>
              <a:t>Reklamní </a:t>
            </a:r>
            <a:r>
              <a:rPr lang="en-US" sz="2400" smtClean="0">
                <a:latin typeface="Arial" charset="0"/>
                <a:cs typeface="Times New Roman" pitchFamily="18" charset="0"/>
              </a:rPr>
              <a:t>agen</a:t>
            </a:r>
            <a:r>
              <a:rPr lang="cs-CZ" sz="2400" smtClean="0">
                <a:latin typeface="Arial" charset="0"/>
                <a:cs typeface="Times New Roman" pitchFamily="18" charset="0"/>
              </a:rPr>
              <a:t>tury</a:t>
            </a:r>
          </a:p>
          <a:p>
            <a:r>
              <a:rPr lang="en-US" sz="2400" smtClean="0">
                <a:latin typeface="Arial" charset="0"/>
                <a:cs typeface="Times New Roman" pitchFamily="18" charset="0"/>
              </a:rPr>
              <a:t>Investo</a:t>
            </a:r>
            <a:r>
              <a:rPr lang="cs-CZ" sz="2400" smtClean="0">
                <a:latin typeface="Arial" charset="0"/>
                <a:cs typeface="Times New Roman" pitchFamily="18" charset="0"/>
              </a:rPr>
              <a:t>ři</a:t>
            </a:r>
          </a:p>
          <a:p>
            <a:r>
              <a:rPr lang="en-US" sz="2400" smtClean="0">
                <a:latin typeface="Arial" charset="0"/>
                <a:cs typeface="Times New Roman" pitchFamily="18" charset="0"/>
              </a:rPr>
              <a:t>M</a:t>
            </a:r>
            <a:r>
              <a:rPr lang="cs-CZ" sz="2400" smtClean="0">
                <a:latin typeface="Arial" charset="0"/>
                <a:cs typeface="Times New Roman" pitchFamily="18" charset="0"/>
              </a:rPr>
              <a:t>é</a:t>
            </a:r>
            <a:r>
              <a:rPr lang="en-US" sz="2400" smtClean="0">
                <a:latin typeface="Arial" charset="0"/>
                <a:cs typeface="Times New Roman" pitchFamily="18" charset="0"/>
              </a:rPr>
              <a:t>dia</a:t>
            </a:r>
            <a:endParaRPr lang="cs-CZ" sz="2400" smtClean="0">
              <a:latin typeface="Arial" charset="0"/>
              <a:cs typeface="Times New Roman" pitchFamily="18" charset="0"/>
            </a:endParaRPr>
          </a:p>
          <a:p>
            <a:r>
              <a:rPr lang="en-US" sz="2400" smtClean="0">
                <a:latin typeface="Arial" charset="0"/>
                <a:cs typeface="Times New Roman" pitchFamily="18" charset="0"/>
              </a:rPr>
              <a:t>Autoriz</a:t>
            </a:r>
            <a:r>
              <a:rPr lang="cs-CZ" sz="2400" smtClean="0">
                <a:latin typeface="Arial" charset="0"/>
                <a:cs typeface="Times New Roman" pitchFamily="18" charset="0"/>
              </a:rPr>
              <a:t>ované zkušební </a:t>
            </a:r>
            <a:r>
              <a:rPr lang="en-US" sz="2400" smtClean="0">
                <a:latin typeface="Arial" charset="0"/>
                <a:cs typeface="Times New Roman" pitchFamily="18" charset="0"/>
              </a:rPr>
              <a:t>laborato</a:t>
            </a:r>
            <a:r>
              <a:rPr lang="cs-CZ" sz="2400" smtClean="0">
                <a:latin typeface="Arial" charset="0"/>
                <a:cs typeface="Times New Roman" pitchFamily="18" charset="0"/>
              </a:rPr>
              <a:t>ře, certifikační </a:t>
            </a:r>
            <a:r>
              <a:rPr lang="en-US" sz="2400" smtClean="0">
                <a:latin typeface="Arial" charset="0"/>
                <a:cs typeface="Times New Roman" pitchFamily="18" charset="0"/>
              </a:rPr>
              <a:t>agen</a:t>
            </a:r>
            <a:r>
              <a:rPr lang="cs-CZ" sz="2400" smtClean="0">
                <a:latin typeface="Arial" charset="0"/>
                <a:cs typeface="Times New Roman" pitchFamily="18" charset="0"/>
              </a:rPr>
              <a:t>tury</a:t>
            </a:r>
          </a:p>
          <a:p>
            <a:r>
              <a:rPr lang="en-US" sz="2400" smtClean="0">
                <a:latin typeface="Arial" charset="0"/>
                <a:cs typeface="Times New Roman" pitchFamily="18" charset="0"/>
              </a:rPr>
              <a:t>St</a:t>
            </a:r>
            <a:r>
              <a:rPr lang="cs-CZ" sz="2400" smtClean="0">
                <a:latin typeface="Arial" charset="0"/>
                <a:cs typeface="Times New Roman" pitchFamily="18" charset="0"/>
              </a:rPr>
              <a:t>átní </a:t>
            </a:r>
            <a:r>
              <a:rPr lang="en-US" sz="2400" smtClean="0">
                <a:latin typeface="Arial" charset="0"/>
                <a:cs typeface="Times New Roman" pitchFamily="18" charset="0"/>
              </a:rPr>
              <a:t>institu</a:t>
            </a:r>
            <a:r>
              <a:rPr lang="cs-CZ" sz="2400" smtClean="0">
                <a:latin typeface="Arial" charset="0"/>
                <a:cs typeface="Times New Roman" pitchFamily="18" charset="0"/>
              </a:rPr>
              <a:t>ce</a:t>
            </a:r>
          </a:p>
          <a:p>
            <a:r>
              <a:rPr lang="cs-CZ" sz="2400" smtClean="0">
                <a:latin typeface="Arial" charset="0"/>
                <a:cs typeface="Times New Roman" pitchFamily="18" charset="0"/>
              </a:rPr>
              <a:t>Veřejný </a:t>
            </a:r>
            <a:r>
              <a:rPr lang="en-US" sz="2400" smtClean="0">
                <a:latin typeface="Arial" charset="0"/>
                <a:cs typeface="Times New Roman" pitchFamily="18" charset="0"/>
              </a:rPr>
              <a:t>se</a:t>
            </a:r>
            <a:r>
              <a:rPr lang="cs-CZ" sz="2400" smtClean="0">
                <a:latin typeface="Arial" charset="0"/>
                <a:cs typeface="Times New Roman" pitchFamily="18" charset="0"/>
              </a:rPr>
              <a:t>k</a:t>
            </a:r>
            <a:r>
              <a:rPr lang="en-US" sz="2400" smtClean="0">
                <a:latin typeface="Arial" charset="0"/>
                <a:cs typeface="Times New Roman" pitchFamily="18" charset="0"/>
              </a:rPr>
              <a:t>tor</a:t>
            </a:r>
            <a:endParaRPr lang="cs-CZ" sz="2400" smtClean="0">
              <a:latin typeface="Arial" charset="0"/>
              <a:cs typeface="Times New Roman" pitchFamily="18" charset="0"/>
            </a:endParaRPr>
          </a:p>
          <a:p>
            <a:r>
              <a:rPr lang="en-US" sz="2400" smtClean="0">
                <a:latin typeface="Arial" charset="0"/>
                <a:cs typeface="Times New Roman" pitchFamily="18" charset="0"/>
              </a:rPr>
              <a:t>Legislat</a:t>
            </a:r>
            <a:r>
              <a:rPr lang="cs-CZ" sz="2400" smtClean="0">
                <a:latin typeface="Arial" charset="0"/>
                <a:cs typeface="Times New Roman" pitchFamily="18" charset="0"/>
              </a:rPr>
              <a:t>iva</a:t>
            </a:r>
          </a:p>
          <a:p>
            <a:r>
              <a:rPr lang="en-US" sz="2400" smtClean="0">
                <a:latin typeface="Arial" charset="0"/>
                <a:cs typeface="Times New Roman" pitchFamily="18" charset="0"/>
              </a:rPr>
              <a:t>Globaliza</a:t>
            </a:r>
            <a:r>
              <a:rPr lang="cs-CZ" sz="2400" smtClean="0">
                <a:latin typeface="Arial" charset="0"/>
                <a:cs typeface="Times New Roman" pitchFamily="18" charset="0"/>
              </a:rPr>
              <a:t>ce</a:t>
            </a:r>
            <a:endParaRPr lang="cs-CZ" sz="2400" smtClean="0">
              <a:latin typeface="Arial" charset="0"/>
            </a:endParaRPr>
          </a:p>
        </p:txBody>
      </p:sp>
      <p:sp>
        <p:nvSpPr>
          <p:cNvPr id="5" name="Zástupný symbol pro datum 4"/>
          <p:cNvSpPr>
            <a:spLocks noGrp="1"/>
          </p:cNvSpPr>
          <p:nvPr>
            <p:ph type="dt" sz="half" idx="10"/>
          </p:nvPr>
        </p:nvSpPr>
        <p:spPr/>
        <p:txBody>
          <a:bodyPr/>
          <a:lstStyle/>
          <a:p>
            <a:pPr>
              <a:defRPr/>
            </a:pPr>
            <a:r>
              <a:rPr lang="cs-CZ" smtClean="0"/>
              <a:t>19.-20.10.2010</a:t>
            </a:r>
            <a:endParaRPr lang="cs-CZ"/>
          </a:p>
        </p:txBody>
      </p:sp>
      <p:sp>
        <p:nvSpPr>
          <p:cNvPr id="6" name="Zástupný symbol pro číslo snímku 5"/>
          <p:cNvSpPr>
            <a:spLocks noGrp="1"/>
          </p:cNvSpPr>
          <p:nvPr>
            <p:ph type="sldNum" sz="quarter" idx="11"/>
          </p:nvPr>
        </p:nvSpPr>
        <p:spPr/>
        <p:txBody>
          <a:bodyPr/>
          <a:lstStyle/>
          <a:p>
            <a:pPr>
              <a:defRPr/>
            </a:pPr>
            <a:fld id="{CB830ECB-5182-4E6D-B716-58D46CADB22C}" type="slidenum">
              <a:rPr lang="cs-CZ" smtClean="0"/>
              <a:pPr>
                <a:defRPr/>
              </a:pPr>
              <a:t>146</a:t>
            </a:fld>
            <a:endParaRPr lang="cs-CZ"/>
          </a:p>
        </p:txBody>
      </p:sp>
      <p:sp>
        <p:nvSpPr>
          <p:cNvPr id="7" name="Zástupný symbol pro zápatí 6"/>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cs-CZ" b="1" smtClean="0">
                <a:latin typeface="Arial" charset="0"/>
              </a:rPr>
              <a:t>Vnitřní prostředí</a:t>
            </a:r>
          </a:p>
        </p:txBody>
      </p:sp>
      <p:sp>
        <p:nvSpPr>
          <p:cNvPr id="10243" name="Rectangle 3"/>
          <p:cNvSpPr>
            <a:spLocks noGrp="1" noChangeArrowheads="1"/>
          </p:cNvSpPr>
          <p:nvPr>
            <p:ph type="body" idx="1"/>
          </p:nvPr>
        </p:nvSpPr>
        <p:spPr/>
        <p:txBody>
          <a:bodyPr/>
          <a:lstStyle/>
          <a:p>
            <a:r>
              <a:rPr lang="cs-CZ" sz="2800" smtClean="0">
                <a:latin typeface="Arial" charset="0"/>
                <a:cs typeface="Times New Roman" pitchFamily="18" charset="0"/>
              </a:rPr>
              <a:t>Vlastní </a:t>
            </a:r>
            <a:r>
              <a:rPr lang="en-US" sz="2800" smtClean="0">
                <a:latin typeface="Arial" charset="0"/>
                <a:cs typeface="Times New Roman" pitchFamily="18" charset="0"/>
              </a:rPr>
              <a:t> </a:t>
            </a:r>
            <a:r>
              <a:rPr lang="cs-CZ" sz="2800" smtClean="0">
                <a:latin typeface="Arial" charset="0"/>
                <a:cs typeface="Times New Roman" pitchFamily="18" charset="0"/>
              </a:rPr>
              <a:t>V</a:t>
            </a:r>
            <a:r>
              <a:rPr lang="en-US" sz="2800" smtClean="0">
                <a:latin typeface="Arial" charset="0"/>
                <a:cs typeface="Times New Roman" pitchFamily="18" charset="0"/>
              </a:rPr>
              <a:t>&amp;</a:t>
            </a:r>
            <a:r>
              <a:rPr lang="cs-CZ" sz="2800" smtClean="0">
                <a:latin typeface="Arial" charset="0"/>
                <a:cs typeface="Times New Roman" pitchFamily="18" charset="0"/>
              </a:rPr>
              <a:t>V</a:t>
            </a:r>
            <a:r>
              <a:rPr lang="cs-CZ" sz="2800" smtClean="0">
                <a:latin typeface="Arial" charset="0"/>
              </a:rPr>
              <a:t> </a:t>
            </a:r>
          </a:p>
          <a:p>
            <a:r>
              <a:rPr lang="en-US" sz="2800" smtClean="0">
                <a:latin typeface="Arial" charset="0"/>
                <a:cs typeface="Times New Roman" pitchFamily="18" charset="0"/>
              </a:rPr>
              <a:t>Technic</a:t>
            </a:r>
            <a:r>
              <a:rPr lang="cs-CZ" sz="2800" smtClean="0">
                <a:latin typeface="Arial" charset="0"/>
                <a:cs typeface="Times New Roman" pitchFamily="18" charset="0"/>
              </a:rPr>
              <a:t>ké útvary</a:t>
            </a:r>
            <a:r>
              <a:rPr lang="en-US" sz="2800" smtClean="0">
                <a:latin typeface="Arial" charset="0"/>
                <a:cs typeface="Times New Roman" pitchFamily="18" charset="0"/>
              </a:rPr>
              <a:t> – </a:t>
            </a:r>
            <a:r>
              <a:rPr lang="cs-CZ" sz="2800" smtClean="0">
                <a:latin typeface="Arial" charset="0"/>
                <a:cs typeface="Times New Roman" pitchFamily="18" charset="0"/>
              </a:rPr>
              <a:t>projekce, konstrukce, </a:t>
            </a:r>
            <a:r>
              <a:rPr lang="en-US" sz="2800" smtClean="0">
                <a:latin typeface="Arial" charset="0"/>
                <a:cs typeface="Times New Roman" pitchFamily="18" charset="0"/>
              </a:rPr>
              <a:t>technolog</a:t>
            </a:r>
            <a:r>
              <a:rPr lang="cs-CZ" sz="2800" smtClean="0">
                <a:latin typeface="Arial" charset="0"/>
                <a:cs typeface="Times New Roman" pitchFamily="18" charset="0"/>
              </a:rPr>
              <a:t>ie</a:t>
            </a:r>
            <a:r>
              <a:rPr lang="cs-CZ" sz="2800" smtClean="0">
                <a:latin typeface="Arial" charset="0"/>
              </a:rPr>
              <a:t> </a:t>
            </a:r>
          </a:p>
          <a:p>
            <a:r>
              <a:rPr lang="cs-CZ" sz="2800" smtClean="0">
                <a:latin typeface="Arial" charset="0"/>
                <a:cs typeface="Times New Roman" pitchFamily="18" charset="0"/>
              </a:rPr>
              <a:t>Výrobní</a:t>
            </a:r>
            <a:r>
              <a:rPr lang="en-US" sz="2800" smtClean="0">
                <a:latin typeface="Arial" charset="0"/>
                <a:cs typeface="Times New Roman" pitchFamily="18" charset="0"/>
              </a:rPr>
              <a:t> </a:t>
            </a:r>
            <a:r>
              <a:rPr lang="cs-CZ" sz="2800" smtClean="0">
                <a:latin typeface="Arial" charset="0"/>
                <a:cs typeface="Times New Roman" pitchFamily="18" charset="0"/>
              </a:rPr>
              <a:t>útvary</a:t>
            </a:r>
            <a:r>
              <a:rPr lang="en-US" sz="2800" smtClean="0">
                <a:latin typeface="Arial" charset="0"/>
                <a:cs typeface="Times New Roman" pitchFamily="18" charset="0"/>
              </a:rPr>
              <a:t> (</a:t>
            </a:r>
            <a:r>
              <a:rPr lang="cs-CZ" sz="2800" smtClean="0">
                <a:latin typeface="Arial" charset="0"/>
                <a:cs typeface="Times New Roman" pitchFamily="18" charset="0"/>
              </a:rPr>
              <a:t>výroba, poskytování služeb)</a:t>
            </a:r>
          </a:p>
          <a:p>
            <a:r>
              <a:rPr lang="en-US" sz="2800" smtClean="0">
                <a:latin typeface="Arial" charset="0"/>
                <a:cs typeface="Times New Roman" pitchFamily="18" charset="0"/>
              </a:rPr>
              <a:t>Marketing a</a:t>
            </a:r>
            <a:r>
              <a:rPr lang="cs-CZ" sz="2800" smtClean="0">
                <a:latin typeface="Arial" charset="0"/>
                <a:cs typeface="Times New Roman" pitchFamily="18" charset="0"/>
              </a:rPr>
              <a:t> prodej</a:t>
            </a:r>
            <a:r>
              <a:rPr lang="cs-CZ" sz="2800" smtClean="0">
                <a:latin typeface="Arial" charset="0"/>
              </a:rPr>
              <a:t> </a:t>
            </a:r>
          </a:p>
          <a:p>
            <a:r>
              <a:rPr lang="en-US" sz="2800" smtClean="0">
                <a:latin typeface="Arial" charset="0"/>
                <a:cs typeface="Times New Roman" pitchFamily="18" charset="0"/>
              </a:rPr>
              <a:t>Logisti</a:t>
            </a:r>
            <a:r>
              <a:rPr lang="cs-CZ" sz="2800" smtClean="0">
                <a:latin typeface="Arial" charset="0"/>
                <a:cs typeface="Times New Roman" pitchFamily="18" charset="0"/>
              </a:rPr>
              <a:t>ka</a:t>
            </a:r>
            <a:r>
              <a:rPr lang="en-US" sz="2800" smtClean="0">
                <a:latin typeface="Arial" charset="0"/>
                <a:cs typeface="Times New Roman" pitchFamily="18" charset="0"/>
              </a:rPr>
              <a:t> (</a:t>
            </a:r>
            <a:r>
              <a:rPr lang="cs-CZ" sz="2800" smtClean="0">
                <a:latin typeface="Arial" charset="0"/>
                <a:cs typeface="Times New Roman" pitchFamily="18" charset="0"/>
              </a:rPr>
              <a:t>nákupy a dodávky)</a:t>
            </a:r>
          </a:p>
          <a:p>
            <a:r>
              <a:rPr lang="cs-CZ" sz="2800" smtClean="0">
                <a:latin typeface="Arial" charset="0"/>
                <a:cs typeface="Times New Roman" pitchFamily="18" charset="0"/>
              </a:rPr>
              <a:t>Záruční a pozáruční servis</a:t>
            </a:r>
          </a:p>
          <a:p>
            <a:r>
              <a:rPr lang="cs-CZ" sz="2800" smtClean="0">
                <a:latin typeface="Arial" charset="0"/>
                <a:cs typeface="Times New Roman" pitchFamily="18" charset="0"/>
              </a:rPr>
              <a:t>Vlastníci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147</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5924550"/>
        </p:xfrm>
        <a:graphic>
          <a:graphicData uri="http://schemas.openxmlformats.org/presentationml/2006/ole">
            <p:oleObj spid="_x0000_s214018" name="Graf" r:id="rId4" imgW="4896002" imgH="3171749" progId="Excel.Sheet.8">
              <p:embed/>
            </p:oleObj>
          </a:graphicData>
        </a:graphic>
      </p:graphicFrame>
      <p:sp>
        <p:nvSpPr>
          <p:cNvPr id="1027" name="Text Box 3"/>
          <p:cNvSpPr txBox="1">
            <a:spLocks noChangeArrowheads="1"/>
          </p:cNvSpPr>
          <p:nvPr/>
        </p:nvSpPr>
        <p:spPr bwMode="auto">
          <a:xfrm>
            <a:off x="5292725" y="5805488"/>
            <a:ext cx="3673475" cy="457200"/>
          </a:xfrm>
          <a:prstGeom prst="rect">
            <a:avLst/>
          </a:prstGeom>
          <a:noFill/>
          <a:ln w="12700" cap="sq">
            <a:noFill/>
            <a:miter lim="800000"/>
            <a:headEnd type="none" w="sm" len="sm"/>
            <a:tailEnd type="none" w="sm" len="sm"/>
          </a:ln>
        </p:spPr>
        <p:txBody>
          <a:bodyPr>
            <a:spAutoFit/>
          </a:bodyPr>
          <a:lstStyle/>
          <a:p>
            <a:pPr algn="r">
              <a:spcBef>
                <a:spcPct val="50000"/>
              </a:spcBef>
            </a:pPr>
            <a:r>
              <a:rPr lang="cs-CZ" sz="1800">
                <a:latin typeface="Arial" charset="0"/>
              </a:rPr>
              <a:t>podle Verworn et al.,  2000</a:t>
            </a:r>
            <a:r>
              <a:rPr lang="cs-CZ"/>
              <a:t> </a:t>
            </a:r>
          </a:p>
        </p:txBody>
      </p:sp>
      <p:sp>
        <p:nvSpPr>
          <p:cNvPr id="1028" name="Text Box 4"/>
          <p:cNvSpPr txBox="1">
            <a:spLocks noChangeArrowheads="1"/>
          </p:cNvSpPr>
          <p:nvPr/>
        </p:nvSpPr>
        <p:spPr bwMode="auto">
          <a:xfrm>
            <a:off x="5867400" y="1052513"/>
            <a:ext cx="2665413" cy="457200"/>
          </a:xfrm>
          <a:prstGeom prst="rect">
            <a:avLst/>
          </a:prstGeom>
          <a:noFill/>
          <a:ln w="12700" cap="sq">
            <a:noFill/>
            <a:miter lim="800000"/>
            <a:headEnd type="none" w="sm" len="sm"/>
            <a:tailEnd type="none" w="sm" len="sm"/>
          </a:ln>
        </p:spPr>
        <p:txBody>
          <a:bodyPr>
            <a:spAutoFit/>
          </a:bodyPr>
          <a:lstStyle/>
          <a:p>
            <a:pPr>
              <a:spcBef>
                <a:spcPct val="50000"/>
              </a:spcBef>
            </a:pPr>
            <a:r>
              <a:rPr lang="cs-CZ"/>
              <a:t>MSP, Německo</a:t>
            </a:r>
          </a:p>
        </p:txBody>
      </p:sp>
      <p:sp>
        <p:nvSpPr>
          <p:cNvPr id="5" name="Zástupný symbol pro datum 4"/>
          <p:cNvSpPr>
            <a:spLocks noGrp="1"/>
          </p:cNvSpPr>
          <p:nvPr>
            <p:ph type="dt" sz="half" idx="10"/>
          </p:nvPr>
        </p:nvSpPr>
        <p:spPr/>
        <p:txBody>
          <a:bodyPr/>
          <a:lstStyle/>
          <a:p>
            <a:pPr>
              <a:defRPr/>
            </a:pPr>
            <a:r>
              <a:rPr lang="cs-CZ" smtClean="0"/>
              <a:t>19.-20.10.2010</a:t>
            </a:r>
            <a:endParaRPr lang="cs-CZ"/>
          </a:p>
        </p:txBody>
      </p:sp>
      <p:sp>
        <p:nvSpPr>
          <p:cNvPr id="6" name="Zástupný symbol pro číslo snímku 5"/>
          <p:cNvSpPr>
            <a:spLocks noGrp="1"/>
          </p:cNvSpPr>
          <p:nvPr>
            <p:ph type="sldNum" sz="quarter" idx="11"/>
          </p:nvPr>
        </p:nvSpPr>
        <p:spPr/>
        <p:txBody>
          <a:bodyPr/>
          <a:lstStyle/>
          <a:p>
            <a:pPr>
              <a:defRPr/>
            </a:pPr>
            <a:fld id="{9AC6B710-F538-4B7D-8C14-9DE044E2714B}" type="slidenum">
              <a:rPr lang="cs-CZ" smtClean="0"/>
              <a:pPr>
                <a:defRPr/>
              </a:pPr>
              <a:t>148</a:t>
            </a:fld>
            <a:endParaRPr lang="cs-CZ"/>
          </a:p>
        </p:txBody>
      </p:sp>
      <p:sp>
        <p:nvSpPr>
          <p:cNvPr id="7" name="Zástupný symbol pro zápatí 6"/>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cs-CZ" b="1" smtClean="0">
                <a:latin typeface="Arial" charset="0"/>
              </a:rPr>
              <a:t>VNĚJŠÍ PROSTŘEDÍ</a:t>
            </a:r>
          </a:p>
        </p:txBody>
      </p:sp>
      <p:sp>
        <p:nvSpPr>
          <p:cNvPr id="11267" name="Rectangle 3"/>
          <p:cNvSpPr>
            <a:spLocks noGrp="1" noChangeArrowheads="1"/>
          </p:cNvSpPr>
          <p:nvPr>
            <p:ph type="body" idx="1"/>
          </p:nvPr>
        </p:nvSpPr>
        <p:spPr/>
        <p:txBody>
          <a:bodyPr/>
          <a:lstStyle/>
          <a:p>
            <a:r>
              <a:rPr lang="cs-CZ" sz="2800" smtClean="0">
                <a:latin typeface="Arial" charset="0"/>
              </a:rPr>
              <a:t>přenos inovací přes funkční a organizační hranice nemusí být jednoduchý</a:t>
            </a:r>
          </a:p>
          <a:p>
            <a:r>
              <a:rPr lang="cs-CZ" sz="2800" smtClean="0">
                <a:latin typeface="Arial" charset="0"/>
              </a:rPr>
              <a:t>faktory, které ovlivňují efektivnost přenosu:</a:t>
            </a:r>
          </a:p>
          <a:p>
            <a:pPr lvl="1"/>
            <a:r>
              <a:rPr lang="cs-CZ" sz="2400" smtClean="0">
                <a:latin typeface="Arial" charset="0"/>
              </a:rPr>
              <a:t>stupeň komplexnosti inovace, </a:t>
            </a:r>
          </a:p>
          <a:p>
            <a:pPr lvl="1"/>
            <a:r>
              <a:rPr lang="cs-CZ" sz="2400" smtClean="0">
                <a:latin typeface="Arial" charset="0"/>
              </a:rPr>
              <a:t>míra, v níž využívá tacitní znalosti, </a:t>
            </a:r>
          </a:p>
          <a:p>
            <a:pPr lvl="1"/>
            <a:r>
              <a:rPr lang="cs-CZ" sz="2400" smtClean="0">
                <a:latin typeface="Arial" charset="0"/>
              </a:rPr>
              <a:t>načasování (jak dlouho bude otevřené okno příležitosti?), </a:t>
            </a:r>
          </a:p>
          <a:p>
            <a:pPr lvl="1"/>
            <a:r>
              <a:rPr lang="cs-CZ" sz="2400" smtClean="0">
                <a:latin typeface="Arial" charset="0"/>
              </a:rPr>
              <a:t>absorpční schopnost přijímající organizace.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149</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cs-CZ" sz="3600" b="1" smtClean="0">
                <a:solidFill>
                  <a:schemeClr val="tx1"/>
                </a:solidFill>
                <a:latin typeface="Arial" charset="0"/>
                <a:cs typeface="Arial" charset="0"/>
              </a:rPr>
              <a:t>Problémy, s nimiž se setkáváme</a:t>
            </a:r>
          </a:p>
        </p:txBody>
      </p:sp>
      <p:sp>
        <p:nvSpPr>
          <p:cNvPr id="61443" name="Rectangle 3"/>
          <p:cNvSpPr>
            <a:spLocks noGrp="1" noChangeArrowheads="1"/>
          </p:cNvSpPr>
          <p:nvPr>
            <p:ph type="body" idx="1"/>
          </p:nvPr>
        </p:nvSpPr>
        <p:spPr/>
        <p:txBody>
          <a:bodyPr/>
          <a:lstStyle/>
          <a:p>
            <a:pPr>
              <a:lnSpc>
                <a:spcPct val="130000"/>
              </a:lnSpc>
            </a:pPr>
            <a:r>
              <a:rPr lang="cs-CZ" sz="2400" dirty="0" smtClean="0">
                <a:latin typeface="Arial" charset="0"/>
                <a:cs typeface="Arial" charset="0"/>
              </a:rPr>
              <a:t>Většina nových produktů je </a:t>
            </a:r>
            <a:r>
              <a:rPr lang="cs-CZ" sz="2400" b="1" dirty="0" smtClean="0">
                <a:latin typeface="Arial" charset="0"/>
                <a:cs typeface="Arial" charset="0"/>
              </a:rPr>
              <a:t>příliš složitá (</a:t>
            </a:r>
            <a:r>
              <a:rPr lang="cs-CZ" sz="2400" b="1" dirty="0" err="1" smtClean="0">
                <a:latin typeface="Arial" charset="0"/>
                <a:cs typeface="Arial" charset="0"/>
              </a:rPr>
              <a:t>overengineered</a:t>
            </a:r>
            <a:r>
              <a:rPr lang="cs-CZ" sz="2400" b="1" dirty="0" smtClean="0">
                <a:latin typeface="Arial" charset="0"/>
                <a:cs typeface="Arial" charset="0"/>
              </a:rPr>
              <a:t>)</a:t>
            </a:r>
            <a:r>
              <a:rPr lang="cs-CZ" sz="2400" dirty="0" smtClean="0">
                <a:latin typeface="Arial" charset="0"/>
                <a:cs typeface="Arial" charset="0"/>
              </a:rPr>
              <a:t>, obsahují mnoho vlastností, které uživatel nechce nebo neumí používat (nestojí o ně, ale musí za ně platit – př.: mobily, MS Office).</a:t>
            </a:r>
          </a:p>
          <a:p>
            <a:pPr>
              <a:lnSpc>
                <a:spcPct val="130000"/>
              </a:lnSpc>
            </a:pPr>
            <a:r>
              <a:rPr lang="cs-CZ" sz="2400" dirty="0" smtClean="0">
                <a:latin typeface="Arial" charset="0"/>
                <a:cs typeface="Arial" charset="0"/>
              </a:rPr>
              <a:t>Většina podniků </a:t>
            </a:r>
            <a:r>
              <a:rPr lang="cs-CZ" sz="2400" b="1" dirty="0" smtClean="0">
                <a:latin typeface="Arial" charset="0"/>
                <a:cs typeface="Arial" charset="0"/>
              </a:rPr>
              <a:t>komercializuje méně než  20%</a:t>
            </a:r>
            <a:r>
              <a:rPr lang="cs-CZ" sz="2400" dirty="0" smtClean="0">
                <a:latin typeface="Arial" charset="0"/>
                <a:cs typeface="Arial" charset="0"/>
              </a:rPr>
              <a:t> slibných nápadů. </a:t>
            </a:r>
          </a:p>
          <a:p>
            <a:pPr>
              <a:lnSpc>
                <a:spcPct val="130000"/>
              </a:lnSpc>
            </a:pPr>
            <a:r>
              <a:rPr lang="cs-CZ" sz="2400" dirty="0" smtClean="0">
                <a:latin typeface="Arial" charset="0"/>
                <a:cs typeface="Arial" charset="0"/>
              </a:rPr>
              <a:t>Největší bariérou je </a:t>
            </a:r>
            <a:r>
              <a:rPr lang="cs-CZ" sz="2400" b="1" dirty="0" smtClean="0">
                <a:latin typeface="Arial" charset="0"/>
                <a:cs typeface="Arial" charset="0"/>
              </a:rPr>
              <a:t>nedostatek schopných lidí.</a:t>
            </a:r>
          </a:p>
          <a:p>
            <a:pPr>
              <a:lnSpc>
                <a:spcPct val="130000"/>
              </a:lnSpc>
            </a:pPr>
            <a:endParaRPr lang="cs-CZ" sz="2000" b="1" dirty="0" smtClean="0"/>
          </a:p>
          <a:p>
            <a:endParaRPr lang="cs-CZ" sz="2000" dirty="0" smtClean="0"/>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15</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cs-CZ" b="1" smtClean="0">
                <a:latin typeface="Arial" charset="0"/>
              </a:rPr>
              <a:t>Zákazníci</a:t>
            </a:r>
          </a:p>
        </p:txBody>
      </p:sp>
      <p:sp>
        <p:nvSpPr>
          <p:cNvPr id="12291" name="Rectangle 3"/>
          <p:cNvSpPr>
            <a:spLocks noGrp="1" noChangeArrowheads="1"/>
          </p:cNvSpPr>
          <p:nvPr>
            <p:ph type="body" idx="1"/>
          </p:nvPr>
        </p:nvSpPr>
        <p:spPr>
          <a:xfrm>
            <a:off x="685800" y="1700213"/>
            <a:ext cx="7772400" cy="4395787"/>
          </a:xfrm>
        </p:spPr>
        <p:txBody>
          <a:bodyPr/>
          <a:lstStyle/>
          <a:p>
            <a:pPr>
              <a:lnSpc>
                <a:spcPct val="90000"/>
              </a:lnSpc>
            </a:pPr>
            <a:r>
              <a:rPr lang="cs-CZ" smtClean="0">
                <a:latin typeface="Arial" charset="0"/>
              </a:rPr>
              <a:t>rozvíjet a udržovat kontakty se zákazníky či zákaznickými sdruženími</a:t>
            </a:r>
          </a:p>
          <a:p>
            <a:pPr>
              <a:lnSpc>
                <a:spcPct val="90000"/>
              </a:lnSpc>
            </a:pPr>
            <a:r>
              <a:rPr lang="cs-CZ" smtClean="0">
                <a:latin typeface="Arial" charset="0"/>
              </a:rPr>
              <a:t>využívat těchto kontaktů k získávání informací:</a:t>
            </a:r>
          </a:p>
          <a:p>
            <a:pPr lvl="1">
              <a:lnSpc>
                <a:spcPct val="90000"/>
              </a:lnSpc>
            </a:pPr>
            <a:r>
              <a:rPr lang="cs-CZ" smtClean="0">
                <a:latin typeface="Arial" charset="0"/>
              </a:rPr>
              <a:t>jak jsou produkty zákazníky využívány</a:t>
            </a:r>
          </a:p>
          <a:p>
            <a:pPr lvl="1">
              <a:lnSpc>
                <a:spcPct val="90000"/>
              </a:lnSpc>
            </a:pPr>
            <a:r>
              <a:rPr lang="cs-CZ" smtClean="0">
                <a:latin typeface="Arial" charset="0"/>
              </a:rPr>
              <a:t>s jakými problémy se zákazníci setkávají a jak se s nimi vyrovnávají. </a:t>
            </a:r>
          </a:p>
          <a:p>
            <a:pPr>
              <a:lnSpc>
                <a:spcPct val="90000"/>
              </a:lnSpc>
            </a:pPr>
            <a:r>
              <a:rPr lang="cs-CZ" smtClean="0">
                <a:latin typeface="Arial" charset="0"/>
              </a:rPr>
              <a:t>sbírat náměty zákazníků na úpravy existujících produktů</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150</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692150"/>
            <a:ext cx="7772400" cy="728663"/>
          </a:xfrm>
        </p:spPr>
        <p:txBody>
          <a:bodyPr/>
          <a:lstStyle/>
          <a:p>
            <a:r>
              <a:rPr lang="cs-CZ" sz="4000" smtClean="0">
                <a:latin typeface="Arial" charset="0"/>
              </a:rPr>
              <a:t>Typy zákazníků</a:t>
            </a:r>
          </a:p>
        </p:txBody>
      </p:sp>
      <p:sp>
        <p:nvSpPr>
          <p:cNvPr id="13315" name="Rectangle 3"/>
          <p:cNvSpPr>
            <a:spLocks noGrp="1" noChangeArrowheads="1"/>
          </p:cNvSpPr>
          <p:nvPr>
            <p:ph type="body" idx="1"/>
          </p:nvPr>
        </p:nvSpPr>
        <p:spPr>
          <a:xfrm>
            <a:off x="685800" y="1628775"/>
            <a:ext cx="7772400" cy="4467225"/>
          </a:xfrm>
        </p:spPr>
        <p:txBody>
          <a:bodyPr/>
          <a:lstStyle/>
          <a:p>
            <a:pPr>
              <a:lnSpc>
                <a:spcPct val="90000"/>
              </a:lnSpc>
            </a:pPr>
            <a:r>
              <a:rPr lang="cs-CZ" sz="2400" b="1" smtClean="0">
                <a:latin typeface="Arial" charset="0"/>
              </a:rPr>
              <a:t>B2B</a:t>
            </a:r>
            <a:r>
              <a:rPr lang="cs-CZ" sz="2400" smtClean="0">
                <a:latin typeface="Arial" charset="0"/>
              </a:rPr>
              <a:t> - méně zákazníků, historie, reference, kvalifikovanější reakce, předvídatelnější chování</a:t>
            </a:r>
          </a:p>
          <a:p>
            <a:pPr lvl="1">
              <a:lnSpc>
                <a:spcPct val="90000"/>
              </a:lnSpc>
            </a:pPr>
            <a:r>
              <a:rPr lang="cs-CZ" sz="2000" smtClean="0">
                <a:latin typeface="Arial" charset="0"/>
              </a:rPr>
              <a:t>př.: inovační partnerství s dodavateli, kteří už nejsou pouze dodavateli dílů, ale celých systémů, plnících specifické funkce, které jsou podstatné pro další výrobní proces nebo konečné užití výrobku </a:t>
            </a:r>
          </a:p>
          <a:p>
            <a:pPr>
              <a:lnSpc>
                <a:spcPct val="90000"/>
              </a:lnSpc>
            </a:pPr>
            <a:r>
              <a:rPr lang="cs-CZ" sz="2400" b="1" smtClean="0">
                <a:latin typeface="Arial" charset="0"/>
              </a:rPr>
              <a:t>B2C</a:t>
            </a:r>
            <a:r>
              <a:rPr lang="cs-CZ" sz="2400" smtClean="0">
                <a:latin typeface="Arial" charset="0"/>
              </a:rPr>
              <a:t> - hodně zákazníků, často nepředvídatelné reakce </a:t>
            </a:r>
          </a:p>
          <a:p>
            <a:pPr lvl="1">
              <a:lnSpc>
                <a:spcPct val="90000"/>
              </a:lnSpc>
            </a:pPr>
            <a:r>
              <a:rPr lang="cs-CZ" sz="2000" smtClean="0">
                <a:latin typeface="Arial" charset="0"/>
              </a:rPr>
              <a:t>sběr podnětů z návrhových schránek, pro zvýšení atraktivity je lze doplnit zákaznickými soutěžemi </a:t>
            </a:r>
          </a:p>
          <a:p>
            <a:pPr>
              <a:lnSpc>
                <a:spcPct val="90000"/>
              </a:lnSpc>
            </a:pPr>
            <a:r>
              <a:rPr lang="cs-CZ" sz="2400" smtClean="0">
                <a:latin typeface="Arial" charset="0"/>
              </a:rPr>
              <a:t>podpora systémů </a:t>
            </a:r>
            <a:r>
              <a:rPr lang="cs-CZ" sz="2400" b="1" smtClean="0">
                <a:latin typeface="Arial" charset="0"/>
              </a:rPr>
              <a:t>CRM</a:t>
            </a:r>
            <a:r>
              <a:rPr lang="cs-CZ" sz="2400" smtClean="0">
                <a:latin typeface="Arial" charset="0"/>
              </a:rPr>
              <a:t> (Customer Relationship Management)</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151</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cs-CZ" smtClean="0">
                <a:latin typeface="Arial" charset="0"/>
              </a:rPr>
              <a:t>Vedoucí uživatelé</a:t>
            </a:r>
            <a:r>
              <a:rPr lang="cs-CZ" smtClean="0"/>
              <a:t> </a:t>
            </a:r>
          </a:p>
        </p:txBody>
      </p:sp>
      <p:sp>
        <p:nvSpPr>
          <p:cNvPr id="14339" name="Rectangle 3"/>
          <p:cNvSpPr>
            <a:spLocks noGrp="1" noChangeArrowheads="1"/>
          </p:cNvSpPr>
          <p:nvPr>
            <p:ph type="body" idx="1"/>
          </p:nvPr>
        </p:nvSpPr>
        <p:spPr/>
        <p:txBody>
          <a:bodyPr/>
          <a:lstStyle/>
          <a:p>
            <a:pPr>
              <a:lnSpc>
                <a:spcPct val="90000"/>
              </a:lnSpc>
            </a:pPr>
            <a:r>
              <a:rPr lang="cs-CZ" sz="2800" smtClean="0">
                <a:latin typeface="Arial" charset="0"/>
              </a:rPr>
              <a:t>von Hippel, MIT</a:t>
            </a:r>
          </a:p>
          <a:p>
            <a:pPr>
              <a:lnSpc>
                <a:spcPct val="90000"/>
              </a:lnSpc>
            </a:pPr>
            <a:r>
              <a:rPr lang="cs-CZ" sz="2800" smtClean="0">
                <a:latin typeface="Arial" charset="0"/>
              </a:rPr>
              <a:t>vidí potřebu inovace dávno předtím, než se dostane na trh</a:t>
            </a:r>
          </a:p>
          <a:p>
            <a:pPr>
              <a:lnSpc>
                <a:spcPct val="90000"/>
              </a:lnSpc>
            </a:pPr>
            <a:r>
              <a:rPr lang="cs-CZ" sz="2800" smtClean="0">
                <a:latin typeface="Arial" charset="0"/>
              </a:rPr>
              <a:t>často sami vymýšlejí výrobky a služby, např. tehdy, když zjistí nedostatek výrobku</a:t>
            </a:r>
          </a:p>
          <a:p>
            <a:pPr>
              <a:lnSpc>
                <a:spcPct val="90000"/>
              </a:lnSpc>
            </a:pPr>
            <a:r>
              <a:rPr lang="cs-CZ" sz="2800" smtClean="0">
                <a:latin typeface="Arial" charset="0"/>
              </a:rPr>
              <a:t>laboratoř pro předpověď potřeb, zapojení do časných fází vývoje</a:t>
            </a:r>
          </a:p>
          <a:p>
            <a:pPr>
              <a:lnSpc>
                <a:spcPct val="90000"/>
              </a:lnSpc>
            </a:pPr>
            <a:r>
              <a:rPr lang="cs-CZ" sz="2800" smtClean="0">
                <a:latin typeface="Arial" charset="0"/>
              </a:rPr>
              <a:t>příklad: skupiny nadšenců, kteří vymýšlejí výrobky pro různé sporty, </a:t>
            </a:r>
            <a:r>
              <a:rPr lang="el-GR" sz="2800" smtClean="0">
                <a:latin typeface="Arial" charset="0"/>
                <a:cs typeface="Times New Roman" pitchFamily="18" charset="0"/>
              </a:rPr>
              <a:t>β</a:t>
            </a:r>
            <a:r>
              <a:rPr lang="cs-CZ" sz="2800" smtClean="0">
                <a:latin typeface="Arial" charset="0"/>
                <a:cs typeface="Times New Roman" pitchFamily="18" charset="0"/>
              </a:rPr>
              <a:t>-verze softwaru</a:t>
            </a:r>
            <a:endParaRPr lang="el-GR" sz="2800" smtClean="0">
              <a:latin typeface="Arial" charset="0"/>
              <a:cs typeface="Times New Roman" pitchFamily="18"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152</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549275"/>
            <a:ext cx="7772400" cy="1044575"/>
          </a:xfrm>
        </p:spPr>
        <p:txBody>
          <a:bodyPr/>
          <a:lstStyle/>
          <a:p>
            <a:r>
              <a:rPr lang="cs-CZ" b="1" smtClean="0">
                <a:latin typeface="Arial" charset="0"/>
              </a:rPr>
              <a:t>Příklady</a:t>
            </a:r>
          </a:p>
        </p:txBody>
      </p:sp>
      <p:sp>
        <p:nvSpPr>
          <p:cNvPr id="15363" name="Rectangle 3"/>
          <p:cNvSpPr>
            <a:spLocks noGrp="1" noChangeArrowheads="1"/>
          </p:cNvSpPr>
          <p:nvPr>
            <p:ph type="body" idx="1"/>
          </p:nvPr>
        </p:nvSpPr>
        <p:spPr>
          <a:xfrm>
            <a:off x="684213" y="1700213"/>
            <a:ext cx="7772400" cy="4471987"/>
          </a:xfrm>
        </p:spPr>
        <p:txBody>
          <a:bodyPr/>
          <a:lstStyle/>
          <a:p>
            <a:pPr>
              <a:lnSpc>
                <a:spcPct val="80000"/>
              </a:lnSpc>
            </a:pPr>
            <a:r>
              <a:rPr lang="cs-CZ" sz="2800" smtClean="0">
                <a:latin typeface="Arial" charset="0"/>
              </a:rPr>
              <a:t>Některé firmy sbírají nápady od zákazníků tak, že se samy stanou zákazníky. </a:t>
            </a:r>
          </a:p>
          <a:p>
            <a:pPr lvl="1">
              <a:lnSpc>
                <a:spcPct val="80000"/>
              </a:lnSpc>
            </a:pPr>
            <a:r>
              <a:rPr lang="cs-CZ" sz="2400" smtClean="0">
                <a:latin typeface="Arial" charset="0"/>
              </a:rPr>
              <a:t>Harley Davidson: Manažeři se zúčastní závodů a sami jezdí na motocyklech, které firma vyrábí. Vidí tak své výrobky očima zákazníků, lépe jim rozumí a mohou využít zpětných vazeb.</a:t>
            </a:r>
          </a:p>
          <a:p>
            <a:pPr>
              <a:lnSpc>
                <a:spcPct val="80000"/>
              </a:lnSpc>
            </a:pPr>
            <a:r>
              <a:rPr lang="cs-CZ" sz="2800" smtClean="0">
                <a:latin typeface="Arial" charset="0"/>
              </a:rPr>
              <a:t>Podněty k inovacím mohou vycházet i ze sběru zpětných vazeb, zájmových sdružení spotřebitelů a ad hoc průzkumů a dotazníkových šetření, ale je třeba k nim přistupovat s jistou dávkou opatrnosti.</a:t>
            </a:r>
          </a:p>
          <a:p>
            <a:pPr lvl="1">
              <a:lnSpc>
                <a:spcPct val="80000"/>
              </a:lnSpc>
            </a:pPr>
            <a:r>
              <a:rPr lang="cs-CZ" sz="2400" smtClean="0">
                <a:latin typeface="Arial" charset="0"/>
              </a:rPr>
              <a:t>Ford: Kdybych se řídil přáním svých zákazníků, pak bych choval lepší koně.</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153</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latin typeface="Arial" charset="0"/>
              </a:rPr>
              <a:t>New Coke</a:t>
            </a:r>
          </a:p>
        </p:txBody>
      </p:sp>
      <p:sp>
        <p:nvSpPr>
          <p:cNvPr id="16387" name="Rectangle 3"/>
          <p:cNvSpPr>
            <a:spLocks noGrp="1" noChangeArrowheads="1"/>
          </p:cNvSpPr>
          <p:nvPr>
            <p:ph type="body" idx="1"/>
          </p:nvPr>
        </p:nvSpPr>
        <p:spPr/>
        <p:txBody>
          <a:bodyPr/>
          <a:lstStyle/>
          <a:p>
            <a:pPr>
              <a:lnSpc>
                <a:spcPct val="90000"/>
              </a:lnSpc>
            </a:pPr>
            <a:r>
              <a:rPr lang="cs-CZ" sz="2800" smtClean="0">
                <a:latin typeface="Arial" charset="0"/>
              </a:rPr>
              <a:t>pokud zákazníci pijí z malých pohárků, pak dávají přednost Pepsi (sladší) – „New Coke“</a:t>
            </a:r>
          </a:p>
          <a:p>
            <a:pPr>
              <a:lnSpc>
                <a:spcPct val="90000"/>
              </a:lnSpc>
            </a:pPr>
            <a:r>
              <a:rPr lang="cs-CZ" sz="2800" smtClean="0">
                <a:latin typeface="Arial" charset="0"/>
              </a:rPr>
              <a:t>na trhu neúspěch</a:t>
            </a:r>
          </a:p>
          <a:p>
            <a:pPr>
              <a:lnSpc>
                <a:spcPct val="90000"/>
              </a:lnSpc>
            </a:pPr>
            <a:r>
              <a:rPr lang="cs-CZ" sz="2800" smtClean="0">
                <a:latin typeface="Arial" charset="0"/>
              </a:rPr>
              <a:t>200,000 testů bylo zkreslených: nebyly správně kladeny otázky, použitá metodika nebyla vhodná pro rozhodnutí o změně chuti  </a:t>
            </a:r>
          </a:p>
          <a:p>
            <a:pPr>
              <a:lnSpc>
                <a:spcPct val="90000"/>
              </a:lnSpc>
            </a:pPr>
            <a:r>
              <a:rPr lang="cs-CZ" sz="2800" smtClean="0">
                <a:latin typeface="Arial" charset="0"/>
              </a:rPr>
              <a:t>manažeři, kteří rozhodli o zavedení “New Coke“, nebyli propuštění ani jinak potrestáni – „fair failure“</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154</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smtClean="0">
                <a:latin typeface="Arial" charset="0"/>
              </a:rPr>
              <a:t>Whirlpool</a:t>
            </a:r>
          </a:p>
        </p:txBody>
      </p:sp>
      <p:sp>
        <p:nvSpPr>
          <p:cNvPr id="17411" name="Rectangle 3"/>
          <p:cNvSpPr>
            <a:spLocks noGrp="1" noChangeArrowheads="1"/>
          </p:cNvSpPr>
          <p:nvPr>
            <p:ph type="body" idx="1"/>
          </p:nvPr>
        </p:nvSpPr>
        <p:spPr/>
        <p:txBody>
          <a:bodyPr/>
          <a:lstStyle/>
          <a:p>
            <a:r>
              <a:rPr lang="cs-CZ" smtClean="0">
                <a:latin typeface="Arial" charset="0"/>
              </a:rPr>
              <a:t>z pozorování interakce zákazníků se spotřebiči – zakládání nádobí do myčky, praní a sušení prádla, výměna filtru v kávovaru – vychází tým inženýrů, designérů a antropologů při vývoji nových, uživatelsky „přítulnějších“ výrobků</a:t>
            </a:r>
            <a:r>
              <a:rPr lang="cs-CZ" smtClean="0"/>
              <a:t>.</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155</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smtClean="0">
                <a:latin typeface="Arial" charset="0"/>
              </a:rPr>
              <a:t>Zákaznické soutěže</a:t>
            </a:r>
          </a:p>
        </p:txBody>
      </p:sp>
      <p:sp>
        <p:nvSpPr>
          <p:cNvPr id="18435" name="Rectangle 3"/>
          <p:cNvSpPr>
            <a:spLocks noGrp="1" noChangeArrowheads="1"/>
          </p:cNvSpPr>
          <p:nvPr>
            <p:ph type="body" idx="1"/>
          </p:nvPr>
        </p:nvSpPr>
        <p:spPr/>
        <p:txBody>
          <a:bodyPr/>
          <a:lstStyle/>
          <a:p>
            <a:r>
              <a:rPr lang="cs-CZ" sz="2800" smtClean="0">
                <a:latin typeface="Arial" charset="0"/>
              </a:rPr>
              <a:t>Zažívací soda Arm &amp; Hammer</a:t>
            </a:r>
          </a:p>
          <a:p>
            <a:pPr lvl="1"/>
            <a:r>
              <a:rPr lang="cs-CZ" sz="2400" smtClean="0">
                <a:latin typeface="Arial" charset="0"/>
              </a:rPr>
              <a:t>výsledné zpětné vazby přispěly k vývoji nových produktů, které si našly místo v 95% amerických domácností. </a:t>
            </a:r>
          </a:p>
          <a:p>
            <a:pPr lvl="1"/>
            <a:r>
              <a:rPr lang="cs-CZ" sz="2400" smtClean="0">
                <a:latin typeface="Arial" charset="0"/>
              </a:rPr>
              <a:t>marketingový tým firmy podporuje nápady zákazníků, jak používat jedlou sodu jako deodorant, čistící prostředek, antacid, apod. </a:t>
            </a:r>
          </a:p>
          <a:p>
            <a:pPr lvl="1"/>
            <a:r>
              <a:rPr lang="cs-CZ" sz="2400" smtClean="0">
                <a:latin typeface="Arial" charset="0"/>
              </a:rPr>
              <a:t>nápady zákazníků byly použity k rozšíření nabídky Arm &amp; Hammer o zubní pastu, deodorant a mýdlo na praní na bázi jedlé sody.</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156</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7544" y="980728"/>
            <a:ext cx="8229600" cy="1143000"/>
          </a:xfrm>
        </p:spPr>
        <p:txBody>
          <a:bodyPr/>
          <a:lstStyle/>
          <a:p>
            <a:r>
              <a:rPr lang="cs-CZ" sz="4000" b="1" dirty="0" smtClean="0">
                <a:latin typeface="Arial" charset="0"/>
              </a:rPr>
              <a:t>Zákaznický test koncepční představy nového produktu</a:t>
            </a:r>
            <a:r>
              <a:rPr lang="cs-CZ" sz="4000" dirty="0" smtClean="0"/>
              <a:t> </a:t>
            </a:r>
          </a:p>
        </p:txBody>
      </p:sp>
      <p:sp>
        <p:nvSpPr>
          <p:cNvPr id="19459" name="Rectangle 3"/>
          <p:cNvSpPr>
            <a:spLocks noGrp="1" noChangeArrowheads="1"/>
          </p:cNvSpPr>
          <p:nvPr>
            <p:ph type="body" idx="1"/>
          </p:nvPr>
        </p:nvSpPr>
        <p:spPr>
          <a:xfrm>
            <a:off x="457200" y="2420888"/>
            <a:ext cx="8229600" cy="3705275"/>
          </a:xfrm>
        </p:spPr>
        <p:txBody>
          <a:bodyPr/>
          <a:lstStyle/>
          <a:p>
            <a:pPr>
              <a:lnSpc>
                <a:spcPct val="90000"/>
              </a:lnSpc>
            </a:pPr>
            <a:r>
              <a:rPr lang="cs-CZ" sz="2400" dirty="0" smtClean="0">
                <a:latin typeface="Arial" charset="0"/>
              </a:rPr>
              <a:t>předběžné zjištění potenciálu inovace na trhu</a:t>
            </a:r>
          </a:p>
          <a:p>
            <a:pPr>
              <a:lnSpc>
                <a:spcPct val="90000"/>
              </a:lnSpc>
            </a:pPr>
            <a:r>
              <a:rPr lang="cs-CZ" sz="2400" dirty="0" smtClean="0">
                <a:latin typeface="Arial" charset="0"/>
              </a:rPr>
              <a:t>jeden ze vstupů pro zpracování studie proveditelnosti.</a:t>
            </a:r>
          </a:p>
          <a:p>
            <a:pPr>
              <a:lnSpc>
                <a:spcPct val="90000"/>
              </a:lnSpc>
            </a:pPr>
            <a:r>
              <a:rPr lang="cs-CZ" sz="2400" dirty="0" smtClean="0">
                <a:latin typeface="Arial" charset="0"/>
              </a:rPr>
              <a:t>Vybraným zákazníkům předložíme specifikaci, výkres, obrázek, model a vyžádáme si od nich vyjádření (viz příklad –                )</a:t>
            </a:r>
          </a:p>
          <a:p>
            <a:pPr lvl="1">
              <a:lnSpc>
                <a:spcPct val="90000"/>
              </a:lnSpc>
            </a:pPr>
            <a:r>
              <a:rPr lang="cs-CZ" sz="2000" dirty="0" smtClean="0">
                <a:latin typeface="Arial" charset="0"/>
              </a:rPr>
              <a:t>zda produkt vzbudil jejich zájem, </a:t>
            </a:r>
          </a:p>
          <a:p>
            <a:pPr lvl="1">
              <a:lnSpc>
                <a:spcPct val="90000"/>
              </a:lnSpc>
            </a:pPr>
            <a:r>
              <a:rPr lang="cs-CZ" sz="2000" dirty="0" smtClean="0">
                <a:latin typeface="Arial" charset="0"/>
              </a:rPr>
              <a:t>zda (a proč) by mu dali přednost před konkurenčními produkty, </a:t>
            </a:r>
          </a:p>
          <a:p>
            <a:pPr lvl="1">
              <a:lnSpc>
                <a:spcPct val="90000"/>
              </a:lnSpc>
            </a:pPr>
            <a:r>
              <a:rPr lang="cs-CZ" sz="2000" dirty="0" smtClean="0">
                <a:latin typeface="Arial" charset="0"/>
              </a:rPr>
              <a:t>zda budou mít o produkt zájem (a za jakou cenu), </a:t>
            </a:r>
          </a:p>
          <a:p>
            <a:pPr lvl="1">
              <a:lnSpc>
                <a:spcPct val="90000"/>
              </a:lnSpc>
            </a:pPr>
            <a:r>
              <a:rPr lang="cs-CZ" sz="2000" dirty="0" smtClean="0">
                <a:latin typeface="Arial" charset="0"/>
              </a:rPr>
              <a:t>jak by se produkt mohl více přizpůsobit jejich potřebám </a:t>
            </a:r>
          </a:p>
        </p:txBody>
      </p:sp>
      <p:sp>
        <p:nvSpPr>
          <p:cNvPr id="19460" name="Text Box 4"/>
          <p:cNvSpPr txBox="1">
            <a:spLocks noChangeArrowheads="1"/>
          </p:cNvSpPr>
          <p:nvPr/>
        </p:nvSpPr>
        <p:spPr bwMode="auto">
          <a:xfrm>
            <a:off x="2195736" y="3861048"/>
            <a:ext cx="1152525" cy="396875"/>
          </a:xfrm>
          <a:prstGeom prst="rect">
            <a:avLst/>
          </a:prstGeom>
          <a:noFill/>
          <a:ln w="12700" cap="sq">
            <a:noFill/>
            <a:miter lim="800000"/>
            <a:headEnd type="none" w="sm" len="sm"/>
            <a:tailEnd type="none" w="sm" len="sm"/>
          </a:ln>
        </p:spPr>
        <p:txBody>
          <a:bodyPr>
            <a:spAutoFit/>
          </a:bodyPr>
          <a:lstStyle/>
          <a:p>
            <a:pPr>
              <a:spcBef>
                <a:spcPct val="50000"/>
              </a:spcBef>
            </a:pPr>
            <a:r>
              <a:rPr lang="cs-CZ" sz="2000" dirty="0">
                <a:latin typeface="Arial" charset="0"/>
                <a:hlinkClick r:id="rId3" action="ppaction://hlinkfile"/>
              </a:rPr>
              <a:t>dotazník</a:t>
            </a:r>
            <a:endParaRPr lang="cs-CZ" sz="2000" dirty="0">
              <a:latin typeface="Arial" charset="0"/>
            </a:endParaRPr>
          </a:p>
        </p:txBody>
      </p:sp>
      <p:sp>
        <p:nvSpPr>
          <p:cNvPr id="5" name="Zástupný symbol pro datum 4"/>
          <p:cNvSpPr>
            <a:spLocks noGrp="1"/>
          </p:cNvSpPr>
          <p:nvPr>
            <p:ph type="dt" sz="half" idx="10"/>
          </p:nvPr>
        </p:nvSpPr>
        <p:spPr/>
        <p:txBody>
          <a:bodyPr/>
          <a:lstStyle/>
          <a:p>
            <a:pPr>
              <a:defRPr/>
            </a:pPr>
            <a:r>
              <a:rPr lang="cs-CZ" smtClean="0"/>
              <a:t>19.-20.10.2010</a:t>
            </a:r>
            <a:endParaRPr lang="cs-CZ"/>
          </a:p>
        </p:txBody>
      </p:sp>
      <p:sp>
        <p:nvSpPr>
          <p:cNvPr id="6" name="Zástupný symbol pro číslo snímku 5"/>
          <p:cNvSpPr>
            <a:spLocks noGrp="1"/>
          </p:cNvSpPr>
          <p:nvPr>
            <p:ph type="sldNum" sz="quarter" idx="11"/>
          </p:nvPr>
        </p:nvSpPr>
        <p:spPr/>
        <p:txBody>
          <a:bodyPr/>
          <a:lstStyle/>
          <a:p>
            <a:pPr>
              <a:defRPr/>
            </a:pPr>
            <a:fld id="{440A598D-4714-4C6C-B4FE-528B95FE2A6D}" type="slidenum">
              <a:rPr lang="cs-CZ" smtClean="0"/>
              <a:pPr>
                <a:defRPr/>
              </a:pPr>
              <a:t>157</a:t>
            </a:fld>
            <a:endParaRPr lang="cs-CZ"/>
          </a:p>
        </p:txBody>
      </p:sp>
      <p:sp>
        <p:nvSpPr>
          <p:cNvPr id="7" name="Zástupný symbol pro zápatí 6"/>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cs-CZ" b="1" i="1" smtClean="0">
                <a:latin typeface="Arial" charset="0"/>
              </a:rPr>
              <a:t>Zásady prezentace produktu</a:t>
            </a:r>
            <a:r>
              <a:rPr lang="cs-CZ" smtClean="0"/>
              <a:t> </a:t>
            </a:r>
          </a:p>
        </p:txBody>
      </p:sp>
      <p:sp>
        <p:nvSpPr>
          <p:cNvPr id="20483" name="Rectangle 3"/>
          <p:cNvSpPr>
            <a:spLocks noGrp="1" noChangeArrowheads="1"/>
          </p:cNvSpPr>
          <p:nvPr>
            <p:ph type="body" idx="1"/>
          </p:nvPr>
        </p:nvSpPr>
        <p:spPr/>
        <p:txBody>
          <a:bodyPr/>
          <a:lstStyle/>
          <a:p>
            <a:pPr>
              <a:lnSpc>
                <a:spcPct val="90000"/>
              </a:lnSpc>
            </a:pPr>
            <a:r>
              <a:rPr lang="cs-CZ" sz="2800" b="1" i="1" dirty="0" smtClean="0">
                <a:latin typeface="Arial" charset="0"/>
              </a:rPr>
              <a:t>realistická: </a:t>
            </a:r>
            <a:r>
              <a:rPr lang="cs-CZ" sz="2800" dirty="0" smtClean="0">
                <a:latin typeface="Arial" charset="0"/>
              </a:rPr>
              <a:t>neslibujte nic, co byste později nemohli splnit </a:t>
            </a:r>
          </a:p>
          <a:p>
            <a:pPr>
              <a:lnSpc>
                <a:spcPct val="90000"/>
              </a:lnSpc>
            </a:pPr>
            <a:r>
              <a:rPr lang="cs-CZ" sz="2800" b="1" i="1" dirty="0" smtClean="0">
                <a:latin typeface="Arial" charset="0"/>
              </a:rPr>
              <a:t>jednoduchá, názorná a přesná: z</a:t>
            </a:r>
            <a:r>
              <a:rPr lang="cs-CZ" sz="2800" dirty="0" smtClean="0">
                <a:latin typeface="Arial" charset="0"/>
              </a:rPr>
              <a:t>ákazník musí pochopit principy inovace, její přednosti i slabiny </a:t>
            </a:r>
          </a:p>
          <a:p>
            <a:pPr>
              <a:lnSpc>
                <a:spcPct val="90000"/>
              </a:lnSpc>
            </a:pPr>
            <a:r>
              <a:rPr lang="cs-CZ" sz="2800" b="1" i="1" dirty="0" smtClean="0">
                <a:latin typeface="Arial" charset="0"/>
              </a:rPr>
              <a:t>přiměřená: </a:t>
            </a:r>
            <a:r>
              <a:rPr lang="cs-CZ" sz="2800" dirty="0" smtClean="0">
                <a:latin typeface="Arial" charset="0"/>
              </a:rPr>
              <a:t>potřebujeme realistickou reakci zákazníka; z prezentace nesmí čišet snaha cokoliv zákazníkovi vnucovat.</a:t>
            </a:r>
          </a:p>
          <a:p>
            <a:pPr>
              <a:lnSpc>
                <a:spcPct val="90000"/>
              </a:lnSpc>
            </a:pPr>
            <a:r>
              <a:rPr lang="cs-CZ" sz="2800" b="1" i="1" dirty="0" smtClean="0">
                <a:latin typeface="Arial" charset="0"/>
              </a:rPr>
              <a:t>reprezentativní vzorek</a:t>
            </a:r>
            <a:r>
              <a:rPr lang="cs-CZ" sz="2800" dirty="0" smtClean="0">
                <a:latin typeface="Arial" charset="0"/>
              </a:rPr>
              <a:t> zákazníků (reprezentativní nemusí znamenat obecně vyvážený)</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158</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cs-CZ" b="1" smtClean="0">
                <a:latin typeface="Arial" charset="0"/>
              </a:rPr>
              <a:t>Dodavatelé a partneři</a:t>
            </a:r>
          </a:p>
        </p:txBody>
      </p:sp>
      <p:sp>
        <p:nvSpPr>
          <p:cNvPr id="21507" name="Rectangle 3"/>
          <p:cNvSpPr>
            <a:spLocks noGrp="1" noChangeArrowheads="1"/>
          </p:cNvSpPr>
          <p:nvPr>
            <p:ph type="body" idx="1"/>
          </p:nvPr>
        </p:nvSpPr>
        <p:spPr/>
        <p:txBody>
          <a:bodyPr/>
          <a:lstStyle/>
          <a:p>
            <a:pPr>
              <a:lnSpc>
                <a:spcPct val="90000"/>
              </a:lnSpc>
            </a:pPr>
            <a:r>
              <a:rPr lang="cs-CZ" sz="2800" smtClean="0">
                <a:latin typeface="Arial" charset="0"/>
              </a:rPr>
              <a:t>Dodavatelé inovují svoje produkty a hledají pro ně uplatnění. Mohou se tak stát zdrojem inovačních podnětů, vycházejících z jejich inovačních výsledků.</a:t>
            </a:r>
          </a:p>
          <a:p>
            <a:pPr>
              <a:lnSpc>
                <a:spcPct val="90000"/>
              </a:lnSpc>
            </a:pPr>
            <a:r>
              <a:rPr lang="cs-CZ" sz="2800" smtClean="0">
                <a:latin typeface="Arial" charset="0"/>
              </a:rPr>
              <a:t>důležitá struktura sítí propojení (klastry)</a:t>
            </a:r>
          </a:p>
          <a:p>
            <a:pPr>
              <a:lnSpc>
                <a:spcPct val="90000"/>
              </a:lnSpc>
            </a:pPr>
            <a:r>
              <a:rPr lang="cs-CZ" sz="2800" smtClean="0">
                <a:latin typeface="Arial" charset="0"/>
              </a:rPr>
              <a:t>stanovit společnou strategii a rámec komunikace.</a:t>
            </a:r>
          </a:p>
          <a:p>
            <a:pPr lvl="1">
              <a:lnSpc>
                <a:spcPct val="90000"/>
              </a:lnSpc>
            </a:pPr>
            <a:r>
              <a:rPr lang="cs-CZ" sz="2400" smtClean="0">
                <a:latin typeface="Arial" charset="0"/>
              </a:rPr>
              <a:t>portál, který umožňuje sdílení informací a dokumentů</a:t>
            </a:r>
          </a:p>
          <a:p>
            <a:pPr lvl="1">
              <a:lnSpc>
                <a:spcPct val="90000"/>
              </a:lnSpc>
            </a:pPr>
            <a:r>
              <a:rPr lang="cs-CZ" sz="2400" smtClean="0">
                <a:latin typeface="Arial" charset="0"/>
              </a:rPr>
              <a:t>zakládání společných podniků a zařízení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159</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cs-CZ" sz="4000" b="1" smtClean="0">
                <a:solidFill>
                  <a:schemeClr val="tx1"/>
                </a:solidFill>
                <a:latin typeface="Arial" charset="0"/>
                <a:cs typeface="Arial" charset="0"/>
              </a:rPr>
              <a:t>Možná řešení</a:t>
            </a:r>
          </a:p>
        </p:txBody>
      </p:sp>
      <p:sp>
        <p:nvSpPr>
          <p:cNvPr id="62467" name="Rectangle 3"/>
          <p:cNvSpPr>
            <a:spLocks noGrp="1" noChangeArrowheads="1"/>
          </p:cNvSpPr>
          <p:nvPr>
            <p:ph type="body" idx="1"/>
          </p:nvPr>
        </p:nvSpPr>
        <p:spPr>
          <a:xfrm>
            <a:off x="684213" y="1773238"/>
            <a:ext cx="7775575" cy="4535487"/>
          </a:xfrm>
        </p:spPr>
        <p:txBody>
          <a:bodyPr/>
          <a:lstStyle/>
          <a:p>
            <a:pPr>
              <a:lnSpc>
                <a:spcPct val="130000"/>
              </a:lnSpc>
            </a:pPr>
            <a:r>
              <a:rPr lang="cs-CZ" sz="2400" b="1" dirty="0" smtClean="0">
                <a:latin typeface="Arial" charset="0"/>
                <a:cs typeface="Arial" charset="0"/>
              </a:rPr>
              <a:t>Technologická excelence</a:t>
            </a:r>
            <a:r>
              <a:rPr lang="cs-CZ" sz="2400" dirty="0" smtClean="0">
                <a:latin typeface="Arial" charset="0"/>
                <a:cs typeface="Arial" charset="0"/>
              </a:rPr>
              <a:t> je nutnou, ale často nikoliv postačující podmínkou úspěchu inovace.</a:t>
            </a:r>
          </a:p>
          <a:p>
            <a:pPr>
              <a:lnSpc>
                <a:spcPct val="130000"/>
              </a:lnSpc>
            </a:pPr>
            <a:r>
              <a:rPr lang="cs-CZ" sz="2400" dirty="0" smtClean="0">
                <a:latin typeface="Arial" charset="0"/>
                <a:cs typeface="Arial" charset="0"/>
              </a:rPr>
              <a:t>Důležitý je </a:t>
            </a:r>
            <a:r>
              <a:rPr lang="cs-CZ" sz="2400" b="1" dirty="0" smtClean="0">
                <a:latin typeface="Arial" charset="0"/>
                <a:cs typeface="Arial" charset="0"/>
              </a:rPr>
              <a:t>obchodní (podnikatelský) model.</a:t>
            </a:r>
          </a:p>
          <a:p>
            <a:pPr>
              <a:lnSpc>
                <a:spcPct val="130000"/>
              </a:lnSpc>
            </a:pPr>
            <a:r>
              <a:rPr lang="cs-CZ" sz="2400" b="1" dirty="0" smtClean="0">
                <a:latin typeface="Arial" charset="0"/>
                <a:cs typeface="Arial" charset="0"/>
              </a:rPr>
              <a:t>Technické dovednosti</a:t>
            </a:r>
            <a:r>
              <a:rPr lang="cs-CZ" sz="2400" dirty="0" smtClean="0">
                <a:latin typeface="Arial" charset="0"/>
                <a:cs typeface="Arial" charset="0"/>
              </a:rPr>
              <a:t> musí být kombinovány </a:t>
            </a:r>
            <a:r>
              <a:rPr lang="cs-CZ" sz="2400" b="1" dirty="0" smtClean="0">
                <a:latin typeface="Arial" charset="0"/>
                <a:cs typeface="Arial" charset="0"/>
              </a:rPr>
              <a:t>s podnikatelskými a manažerskými dovednostmi.</a:t>
            </a:r>
          </a:p>
          <a:p>
            <a:pPr>
              <a:lnSpc>
                <a:spcPct val="130000"/>
              </a:lnSpc>
            </a:pPr>
            <a:r>
              <a:rPr lang="cs-CZ" sz="2400" b="1" dirty="0" smtClean="0">
                <a:latin typeface="Arial" charset="0"/>
                <a:cs typeface="Arial" charset="0"/>
              </a:rPr>
              <a:t>Informační a komunikační technologie</a:t>
            </a:r>
            <a:r>
              <a:rPr lang="cs-CZ" sz="2400" dirty="0" smtClean="0">
                <a:latin typeface="Arial" charset="0"/>
                <a:cs typeface="Arial" charset="0"/>
              </a:rPr>
              <a:t> mohou podpořit všechny fáze inovačního procesu.</a:t>
            </a:r>
            <a:endParaRPr lang="cs-CZ" sz="2400" b="1" dirty="0" smtClean="0">
              <a:latin typeface="Arial" charset="0"/>
              <a:cs typeface="Arial" charset="0"/>
            </a:endParaRPr>
          </a:p>
          <a:p>
            <a:endParaRPr lang="cs-CZ" sz="2000" dirty="0" smtClean="0"/>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16</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765175"/>
            <a:ext cx="7772400" cy="655638"/>
          </a:xfrm>
        </p:spPr>
        <p:txBody>
          <a:bodyPr/>
          <a:lstStyle/>
          <a:p>
            <a:r>
              <a:rPr lang="cs-CZ" sz="4000" b="1" smtClean="0">
                <a:latin typeface="Arial" charset="0"/>
              </a:rPr>
              <a:t>Konkurence</a:t>
            </a:r>
          </a:p>
        </p:txBody>
      </p:sp>
      <p:sp>
        <p:nvSpPr>
          <p:cNvPr id="22531" name="Rectangle 3"/>
          <p:cNvSpPr>
            <a:spLocks noGrp="1" noChangeArrowheads="1"/>
          </p:cNvSpPr>
          <p:nvPr>
            <p:ph type="body" idx="1"/>
          </p:nvPr>
        </p:nvSpPr>
        <p:spPr>
          <a:xfrm>
            <a:off x="685800" y="1700213"/>
            <a:ext cx="7772400" cy="4681537"/>
          </a:xfrm>
        </p:spPr>
        <p:txBody>
          <a:bodyPr/>
          <a:lstStyle/>
          <a:p>
            <a:pPr>
              <a:lnSpc>
                <a:spcPct val="90000"/>
              </a:lnSpc>
            </a:pPr>
            <a:r>
              <a:rPr lang="cs-CZ" sz="2800" smtClean="0">
                <a:latin typeface="Arial" charset="0"/>
              </a:rPr>
              <a:t>uvést na trh dokonalejší produkt</a:t>
            </a:r>
          </a:p>
          <a:p>
            <a:pPr>
              <a:lnSpc>
                <a:spcPct val="90000"/>
              </a:lnSpc>
            </a:pPr>
            <a:r>
              <a:rPr lang="cs-CZ" sz="2800" smtClean="0">
                <a:latin typeface="Arial" charset="0"/>
              </a:rPr>
              <a:t>lépe specifikovat segmenty trhu pro své vlastní produkt</a:t>
            </a:r>
          </a:p>
          <a:p>
            <a:pPr>
              <a:lnSpc>
                <a:spcPct val="90000"/>
              </a:lnSpc>
            </a:pPr>
            <a:r>
              <a:rPr lang="cs-CZ" sz="2800" smtClean="0">
                <a:latin typeface="Arial" charset="0"/>
              </a:rPr>
              <a:t>sami se můžeme stát zdrojem inovačních podnětů pro konkurenci</a:t>
            </a:r>
          </a:p>
          <a:p>
            <a:pPr>
              <a:lnSpc>
                <a:spcPct val="90000"/>
              </a:lnSpc>
            </a:pPr>
            <a:r>
              <a:rPr lang="cs-CZ" sz="2800" smtClean="0">
                <a:latin typeface="Arial" charset="0"/>
              </a:rPr>
              <a:t>analýza konkurence:</a:t>
            </a:r>
          </a:p>
          <a:p>
            <a:pPr lvl="1">
              <a:lnSpc>
                <a:spcPct val="90000"/>
              </a:lnSpc>
            </a:pPr>
            <a:r>
              <a:rPr lang="cs-CZ" sz="2400" smtClean="0">
                <a:latin typeface="Arial" charset="0"/>
              </a:rPr>
              <a:t>náklady a kvalita</a:t>
            </a:r>
          </a:p>
          <a:p>
            <a:pPr lvl="1">
              <a:lnSpc>
                <a:spcPct val="90000"/>
              </a:lnSpc>
            </a:pPr>
            <a:r>
              <a:rPr lang="cs-CZ" sz="2400" smtClean="0">
                <a:latin typeface="Arial" charset="0"/>
              </a:rPr>
              <a:t>celková ekonomická analýza</a:t>
            </a:r>
          </a:p>
          <a:p>
            <a:pPr lvl="1">
              <a:lnSpc>
                <a:spcPct val="90000"/>
              </a:lnSpc>
            </a:pPr>
            <a:r>
              <a:rPr lang="cs-CZ" sz="2400" smtClean="0">
                <a:latin typeface="Arial" charset="0"/>
              </a:rPr>
              <a:t>přístup k trhu (zákazníci, dodavatelé atd.)</a:t>
            </a:r>
          </a:p>
          <a:p>
            <a:pPr>
              <a:lnSpc>
                <a:spcPct val="90000"/>
              </a:lnSpc>
            </a:pPr>
            <a:r>
              <a:rPr lang="cs-CZ" sz="2800" smtClean="0">
                <a:latin typeface="Arial" charset="0"/>
              </a:rPr>
              <a:t>business intelligence, benchmarking</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160</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cs-CZ" b="1" smtClean="0">
                <a:latin typeface="Arial" charset="0"/>
              </a:rPr>
              <a:t>Inovační podněty VaV</a:t>
            </a:r>
          </a:p>
        </p:txBody>
      </p:sp>
      <p:sp>
        <p:nvSpPr>
          <p:cNvPr id="23555" name="Rectangle 3"/>
          <p:cNvSpPr>
            <a:spLocks noGrp="1" noChangeArrowheads="1"/>
          </p:cNvSpPr>
          <p:nvPr>
            <p:ph type="body" idx="1"/>
          </p:nvPr>
        </p:nvSpPr>
        <p:spPr/>
        <p:txBody>
          <a:bodyPr/>
          <a:lstStyle/>
          <a:p>
            <a:pPr>
              <a:lnSpc>
                <a:spcPct val="90000"/>
              </a:lnSpc>
            </a:pPr>
            <a:r>
              <a:rPr lang="cs-CZ" smtClean="0">
                <a:latin typeface="Arial" charset="0"/>
              </a:rPr>
              <a:t>základní výzkum</a:t>
            </a:r>
          </a:p>
          <a:p>
            <a:pPr>
              <a:lnSpc>
                <a:spcPct val="90000"/>
              </a:lnSpc>
            </a:pPr>
            <a:r>
              <a:rPr lang="cs-CZ" smtClean="0">
                <a:latin typeface="Arial" charset="0"/>
              </a:rPr>
              <a:t>aplikovaný výzkum</a:t>
            </a:r>
          </a:p>
          <a:p>
            <a:pPr>
              <a:lnSpc>
                <a:spcPct val="90000"/>
              </a:lnSpc>
            </a:pPr>
            <a:r>
              <a:rPr lang="cs-CZ" smtClean="0">
                <a:latin typeface="Arial" charset="0"/>
              </a:rPr>
              <a:t>vývoj</a:t>
            </a:r>
          </a:p>
          <a:p>
            <a:pPr>
              <a:lnSpc>
                <a:spcPct val="90000"/>
              </a:lnSpc>
            </a:pPr>
            <a:r>
              <a:rPr lang="cs-CZ" smtClean="0">
                <a:latin typeface="Arial" charset="0"/>
              </a:rPr>
              <a:t>MSP: často nemají dostatečné kapacity a zdroje pro vlastní V</a:t>
            </a:r>
            <a:r>
              <a:rPr lang="en-US" smtClean="0">
                <a:latin typeface="Arial" charset="0"/>
              </a:rPr>
              <a:t>&amp;V</a:t>
            </a:r>
            <a:r>
              <a:rPr lang="cs-CZ" smtClean="0">
                <a:latin typeface="Arial" charset="0"/>
              </a:rPr>
              <a:t>: možná řešení:</a:t>
            </a:r>
            <a:endParaRPr lang="en-US" smtClean="0">
              <a:latin typeface="Arial" charset="0"/>
            </a:endParaRPr>
          </a:p>
          <a:p>
            <a:pPr lvl="1">
              <a:lnSpc>
                <a:spcPct val="90000"/>
              </a:lnSpc>
            </a:pPr>
            <a:r>
              <a:rPr lang="cs-CZ" smtClean="0">
                <a:latin typeface="Arial" charset="0"/>
              </a:rPr>
              <a:t>transfer know-how, outsourcing, </a:t>
            </a:r>
            <a:endParaRPr lang="en-US" smtClean="0">
              <a:latin typeface="Arial" charset="0"/>
            </a:endParaRPr>
          </a:p>
          <a:p>
            <a:pPr lvl="1">
              <a:lnSpc>
                <a:spcPct val="90000"/>
              </a:lnSpc>
            </a:pPr>
            <a:r>
              <a:rPr lang="cs-CZ" smtClean="0">
                <a:latin typeface="Arial" charset="0"/>
              </a:rPr>
              <a:t>sdružování sil a prostředků (i s konkurenty) – co-opetition</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161</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620713"/>
            <a:ext cx="7772400" cy="885825"/>
          </a:xfrm>
        </p:spPr>
        <p:txBody>
          <a:bodyPr/>
          <a:lstStyle/>
          <a:p>
            <a:r>
              <a:rPr lang="cs-CZ" b="1" smtClean="0">
                <a:latin typeface="Arial" charset="0"/>
                <a:cs typeface="Times New Roman" pitchFamily="18" charset="0"/>
              </a:rPr>
              <a:t>Tah trhu vs. tlak V</a:t>
            </a:r>
            <a:r>
              <a:rPr lang="en-US" b="1" smtClean="0">
                <a:latin typeface="Arial" charset="0"/>
                <a:cs typeface="Times New Roman" pitchFamily="18" charset="0"/>
              </a:rPr>
              <a:t>&amp;</a:t>
            </a:r>
            <a:r>
              <a:rPr lang="cs-CZ" b="1" smtClean="0">
                <a:latin typeface="Arial" charset="0"/>
                <a:cs typeface="Times New Roman" pitchFamily="18" charset="0"/>
              </a:rPr>
              <a:t>V</a:t>
            </a:r>
          </a:p>
        </p:txBody>
      </p:sp>
      <p:sp>
        <p:nvSpPr>
          <p:cNvPr id="24579" name="Rectangle 3"/>
          <p:cNvSpPr>
            <a:spLocks noGrp="1" noChangeArrowheads="1"/>
          </p:cNvSpPr>
          <p:nvPr>
            <p:ph type="body" idx="1"/>
          </p:nvPr>
        </p:nvSpPr>
        <p:spPr>
          <a:xfrm>
            <a:off x="755650" y="1700213"/>
            <a:ext cx="7772400" cy="4681537"/>
          </a:xfrm>
        </p:spPr>
        <p:txBody>
          <a:bodyPr/>
          <a:lstStyle/>
          <a:p>
            <a:pPr>
              <a:lnSpc>
                <a:spcPct val="80000"/>
              </a:lnSpc>
            </a:pPr>
            <a:r>
              <a:rPr lang="cs-CZ" sz="2800" b="1" smtClean="0">
                <a:latin typeface="Arial" charset="0"/>
                <a:cs typeface="Times New Roman" pitchFamily="18" charset="0"/>
              </a:rPr>
              <a:t>Tah trhu</a:t>
            </a:r>
            <a:endParaRPr lang="cs-CZ" sz="2800" b="1" smtClean="0">
              <a:latin typeface="Arial" charset="0"/>
            </a:endParaRPr>
          </a:p>
          <a:p>
            <a:pPr lvl="1">
              <a:lnSpc>
                <a:spcPct val="80000"/>
              </a:lnSpc>
            </a:pPr>
            <a:r>
              <a:rPr lang="cs-CZ" sz="2400" smtClean="0">
                <a:latin typeface="Arial" charset="0"/>
                <a:cs typeface="Times New Roman" pitchFamily="18" charset="0"/>
              </a:rPr>
              <a:t>hledání nejlepších způsobů uspokojení nově vznikajících požadavků zákazníků</a:t>
            </a:r>
          </a:p>
          <a:p>
            <a:pPr lvl="1">
              <a:lnSpc>
                <a:spcPct val="80000"/>
              </a:lnSpc>
            </a:pPr>
            <a:r>
              <a:rPr lang="cs-CZ" sz="2400" smtClean="0">
                <a:latin typeface="Arial" charset="0"/>
              </a:rPr>
              <a:t>zdokonalování stávajících produktů, rozšíření existující nabídky, snížení cen</a:t>
            </a:r>
          </a:p>
          <a:p>
            <a:pPr lvl="1">
              <a:lnSpc>
                <a:spcPct val="80000"/>
              </a:lnSpc>
            </a:pPr>
            <a:r>
              <a:rPr lang="cs-CZ" sz="2400" smtClean="0">
                <a:latin typeface="Arial" charset="0"/>
              </a:rPr>
              <a:t>podněty pro spojité, </a:t>
            </a:r>
            <a:r>
              <a:rPr lang="cs-CZ" sz="2400" smtClean="0">
                <a:latin typeface="Arial" charset="0"/>
                <a:cs typeface="Times New Roman" pitchFamily="18" charset="0"/>
              </a:rPr>
              <a:t>inkrementální inovace nebo procesní inovace </a:t>
            </a:r>
            <a:endParaRPr lang="cs-CZ" sz="2400" smtClean="0">
              <a:latin typeface="Arial" charset="0"/>
            </a:endParaRPr>
          </a:p>
          <a:p>
            <a:pPr>
              <a:lnSpc>
                <a:spcPct val="80000"/>
              </a:lnSpc>
            </a:pPr>
            <a:r>
              <a:rPr lang="cs-CZ" sz="2800" b="1" smtClean="0">
                <a:latin typeface="Arial" charset="0"/>
                <a:cs typeface="Times New Roman" pitchFamily="18" charset="0"/>
              </a:rPr>
              <a:t>Tlak V</a:t>
            </a:r>
            <a:r>
              <a:rPr lang="en-US" sz="2800" b="1" smtClean="0">
                <a:latin typeface="Arial" charset="0"/>
                <a:cs typeface="Times New Roman" pitchFamily="18" charset="0"/>
              </a:rPr>
              <a:t>&amp;</a:t>
            </a:r>
            <a:r>
              <a:rPr lang="cs-CZ" sz="2800" b="1" smtClean="0">
                <a:latin typeface="Arial" charset="0"/>
                <a:cs typeface="Times New Roman" pitchFamily="18" charset="0"/>
              </a:rPr>
              <a:t>V</a:t>
            </a:r>
            <a:endParaRPr lang="cs-CZ" sz="2800" b="1" smtClean="0">
              <a:latin typeface="Arial" charset="0"/>
            </a:endParaRPr>
          </a:p>
          <a:p>
            <a:pPr lvl="1">
              <a:lnSpc>
                <a:spcPct val="80000"/>
              </a:lnSpc>
            </a:pPr>
            <a:r>
              <a:rPr lang="cs-CZ" sz="2400" smtClean="0">
                <a:latin typeface="Arial" charset="0"/>
                <a:cs typeface="Times New Roman" pitchFamily="18" charset="0"/>
              </a:rPr>
              <a:t>hledání komerčního využití výsledků V</a:t>
            </a:r>
            <a:r>
              <a:rPr lang="en-US" sz="2400" smtClean="0">
                <a:latin typeface="Arial" charset="0"/>
                <a:cs typeface="Times New Roman" pitchFamily="18" charset="0"/>
              </a:rPr>
              <a:t>&amp;</a:t>
            </a:r>
            <a:r>
              <a:rPr lang="cs-CZ" sz="2400" smtClean="0">
                <a:latin typeface="Arial" charset="0"/>
                <a:cs typeface="Times New Roman" pitchFamily="18" charset="0"/>
              </a:rPr>
              <a:t>V</a:t>
            </a:r>
          </a:p>
          <a:p>
            <a:pPr lvl="1">
              <a:lnSpc>
                <a:spcPct val="80000"/>
              </a:lnSpc>
            </a:pPr>
            <a:r>
              <a:rPr lang="cs-CZ" sz="2400" smtClean="0">
                <a:latin typeface="Arial" charset="0"/>
                <a:cs typeface="Times New Roman" pitchFamily="18" charset="0"/>
              </a:rPr>
              <a:t>vytváření nových trhů pro koncepčně odlišné produkty</a:t>
            </a:r>
          </a:p>
          <a:p>
            <a:pPr lvl="1">
              <a:lnSpc>
                <a:spcPct val="80000"/>
              </a:lnSpc>
            </a:pPr>
            <a:r>
              <a:rPr lang="cs-CZ" sz="2400" smtClean="0">
                <a:latin typeface="Arial" charset="0"/>
                <a:cs typeface="Times New Roman" pitchFamily="18" charset="0"/>
              </a:rPr>
              <a:t>podněty pro nespojité, radikální, disruptivní inovace</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162</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cs-CZ" b="1" dirty="0" smtClean="0">
                <a:latin typeface="Arial" charset="0"/>
              </a:rPr>
              <a:t>Patenty</a:t>
            </a:r>
          </a:p>
        </p:txBody>
      </p:sp>
      <p:sp>
        <p:nvSpPr>
          <p:cNvPr id="7" name="Zástupný symbol pro obsah 6"/>
          <p:cNvSpPr>
            <a:spLocks noGrp="1"/>
          </p:cNvSpPr>
          <p:nvPr>
            <p:ph idx="1"/>
          </p:nvPr>
        </p:nvSpPr>
        <p:spPr/>
        <p:txBody>
          <a:bodyPr/>
          <a:lstStyle/>
          <a:p>
            <a:r>
              <a:rPr lang="cs-CZ" dirty="0" smtClean="0">
                <a:latin typeface="Arial" charset="0"/>
                <a:hlinkClick r:id="rId3"/>
              </a:rPr>
              <a:t>http://www.</a:t>
            </a:r>
            <a:r>
              <a:rPr lang="cs-CZ" dirty="0" err="1" smtClean="0">
                <a:latin typeface="Arial" charset="0"/>
                <a:hlinkClick r:id="rId3"/>
              </a:rPr>
              <a:t>espacenet.com</a:t>
            </a:r>
            <a:r>
              <a:rPr lang="cs-CZ" dirty="0" smtClean="0">
                <a:latin typeface="Arial" charset="0"/>
              </a:rPr>
              <a:t> </a:t>
            </a:r>
          </a:p>
          <a:p>
            <a:r>
              <a:rPr lang="cs-CZ" dirty="0" smtClean="0">
                <a:effectLst/>
                <a:latin typeface="Arial" charset="0"/>
              </a:rPr>
              <a:t>webové stránky Úřadu průmyslového vlastnictví ČR </a:t>
            </a:r>
            <a:r>
              <a:rPr lang="cs-CZ" dirty="0" smtClean="0">
                <a:latin typeface="Arial" charset="0"/>
                <a:hlinkClick r:id="rId4"/>
              </a:rPr>
              <a:t>http://www.</a:t>
            </a:r>
            <a:r>
              <a:rPr lang="cs-CZ" dirty="0" err="1" smtClean="0">
                <a:latin typeface="Arial" charset="0"/>
                <a:hlinkClick r:id="rId4"/>
              </a:rPr>
              <a:t>upv.cz</a:t>
            </a:r>
            <a:r>
              <a:rPr lang="cs-CZ" dirty="0" smtClean="0">
                <a:latin typeface="Arial" charset="0"/>
              </a:rPr>
              <a:t> </a:t>
            </a:r>
          </a:p>
          <a:p>
            <a:r>
              <a:rPr lang="cs-CZ" dirty="0" smtClean="0">
                <a:effectLst/>
                <a:latin typeface="Arial" charset="0"/>
              </a:rPr>
              <a:t>vyhledávač</a:t>
            </a:r>
            <a:r>
              <a:rPr lang="cs-CZ" dirty="0" smtClean="0">
                <a:latin typeface="Arial" charset="0"/>
              </a:rPr>
              <a:t> </a:t>
            </a:r>
            <a:r>
              <a:rPr lang="cs-CZ" dirty="0" smtClean="0">
                <a:latin typeface="Arial" charset="0"/>
                <a:hlinkClick r:id="rId5"/>
              </a:rPr>
              <a:t>http:/freepatentsonline.com</a:t>
            </a:r>
            <a:r>
              <a:rPr lang="cs-CZ" dirty="0" smtClean="0">
                <a:latin typeface="Arial" charset="0"/>
              </a:rPr>
              <a:t>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D79E34C3-0224-4E8C-BA06-E43542B686D0}" type="slidenum">
              <a:rPr lang="cs-CZ" smtClean="0"/>
              <a:pPr>
                <a:defRPr/>
              </a:pPr>
              <a:t>163</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r>
              <a:rPr lang="cs-CZ" smtClean="0">
                <a:solidFill>
                  <a:schemeClr val="tx1"/>
                </a:solidFill>
                <a:latin typeface="Arial" charset="0"/>
              </a:rPr>
              <a:t>Inovační sítě</a:t>
            </a:r>
          </a:p>
        </p:txBody>
      </p:sp>
      <p:sp>
        <p:nvSpPr>
          <p:cNvPr id="8" name="Zástupný symbol pro obsah 7"/>
          <p:cNvSpPr>
            <a:spLocks noGrp="1"/>
          </p:cNvSpPr>
          <p:nvPr>
            <p:ph idx="1"/>
          </p:nvPr>
        </p:nvSpPr>
        <p:spPr/>
        <p:txBody>
          <a:bodyPr/>
          <a:lstStyle/>
          <a:p>
            <a:r>
              <a:rPr kumimoji="1" lang="cs-CZ" sz="2400" dirty="0" err="1" smtClean="0">
                <a:latin typeface="Arial" charset="0"/>
              </a:rPr>
              <a:t>Czech</a:t>
            </a:r>
            <a:r>
              <a:rPr kumimoji="1" lang="cs-CZ" sz="2400" dirty="0" smtClean="0">
                <a:latin typeface="Arial" charset="0"/>
              </a:rPr>
              <a:t> </a:t>
            </a:r>
            <a:r>
              <a:rPr kumimoji="1" lang="cs-CZ" sz="2400" dirty="0" err="1" smtClean="0">
                <a:latin typeface="Arial" charset="0"/>
              </a:rPr>
              <a:t>Innovation</a:t>
            </a:r>
            <a:r>
              <a:rPr kumimoji="1" lang="cs-CZ" sz="2400" dirty="0" smtClean="0">
                <a:latin typeface="Arial" charset="0"/>
              </a:rPr>
              <a:t> </a:t>
            </a:r>
            <a:r>
              <a:rPr kumimoji="1" lang="cs-CZ" sz="2400" dirty="0" err="1" smtClean="0">
                <a:latin typeface="Arial" charset="0"/>
              </a:rPr>
              <a:t>Relay</a:t>
            </a:r>
            <a:r>
              <a:rPr kumimoji="1" lang="cs-CZ" sz="2400" dirty="0" smtClean="0">
                <a:latin typeface="Arial" charset="0"/>
              </a:rPr>
              <a:t> Centre (CIRC)</a:t>
            </a:r>
          </a:p>
          <a:p>
            <a:pPr>
              <a:buNone/>
            </a:pPr>
            <a:r>
              <a:rPr kumimoji="1" lang="cs-CZ" sz="2400" dirty="0" smtClean="0">
                <a:solidFill>
                  <a:schemeClr val="bg1"/>
                </a:solidFill>
                <a:latin typeface="Arial" charset="0"/>
              </a:rPr>
              <a:t>    </a:t>
            </a:r>
            <a:r>
              <a:rPr kumimoji="1" lang="cs-CZ" sz="2400" dirty="0" smtClean="0">
                <a:solidFill>
                  <a:schemeClr val="bg1"/>
                </a:solidFill>
                <a:latin typeface="Arial" charset="0"/>
                <a:hlinkClick r:id="rId3"/>
              </a:rPr>
              <a:t>http://www.</a:t>
            </a:r>
            <a:r>
              <a:rPr kumimoji="1" lang="cs-CZ" sz="2400" dirty="0" err="1" smtClean="0">
                <a:solidFill>
                  <a:schemeClr val="bg1"/>
                </a:solidFill>
                <a:latin typeface="Arial" charset="0"/>
                <a:hlinkClick r:id="rId3"/>
              </a:rPr>
              <a:t>bic.cz</a:t>
            </a:r>
            <a:r>
              <a:rPr kumimoji="1" lang="cs-CZ" sz="2400" dirty="0" smtClean="0">
                <a:solidFill>
                  <a:schemeClr val="bg1"/>
                </a:solidFill>
                <a:latin typeface="Arial" charset="0"/>
                <a:hlinkClick r:id="rId3"/>
              </a:rPr>
              <a:t>/</a:t>
            </a:r>
            <a:r>
              <a:rPr kumimoji="1" lang="cs-CZ" sz="2400" dirty="0" err="1" smtClean="0">
                <a:solidFill>
                  <a:schemeClr val="bg1"/>
                </a:solidFill>
                <a:latin typeface="Arial" charset="0"/>
                <a:hlinkClick r:id="rId3"/>
              </a:rPr>
              <a:t>cz</a:t>
            </a:r>
            <a:r>
              <a:rPr kumimoji="1" lang="cs-CZ" sz="2400" dirty="0" smtClean="0">
                <a:solidFill>
                  <a:schemeClr val="bg1"/>
                </a:solidFill>
                <a:latin typeface="Arial" charset="0"/>
                <a:hlinkClick r:id="rId3"/>
              </a:rPr>
              <a:t>/</a:t>
            </a:r>
            <a:r>
              <a:rPr kumimoji="1" lang="cs-CZ" sz="2400" dirty="0" err="1" smtClean="0">
                <a:solidFill>
                  <a:schemeClr val="bg1"/>
                </a:solidFill>
                <a:latin typeface="Arial" charset="0"/>
                <a:hlinkClick r:id="rId3"/>
              </a:rPr>
              <a:t>serv</a:t>
            </a:r>
            <a:r>
              <a:rPr kumimoji="1" lang="cs-CZ" sz="2400" dirty="0" smtClean="0">
                <a:solidFill>
                  <a:schemeClr val="bg1"/>
                </a:solidFill>
                <a:latin typeface="Arial" charset="0"/>
                <a:hlinkClick r:id="rId3"/>
              </a:rPr>
              <a:t>/03.htm</a:t>
            </a:r>
            <a:endParaRPr kumimoji="1" lang="cs-CZ" sz="2400" dirty="0" smtClean="0">
              <a:solidFill>
                <a:schemeClr val="bg1"/>
              </a:solidFill>
              <a:latin typeface="Arial" charset="0"/>
            </a:endParaRPr>
          </a:p>
          <a:p>
            <a:r>
              <a:rPr kumimoji="1" lang="cs-CZ" sz="2400" dirty="0" smtClean="0">
                <a:latin typeface="Arial" charset="0"/>
              </a:rPr>
              <a:t>Evropská technologické databáze systému IRC, </a:t>
            </a:r>
            <a:r>
              <a:rPr kumimoji="1" lang="cs-CZ" sz="2400" dirty="0" smtClean="0">
                <a:solidFill>
                  <a:schemeClr val="bg1"/>
                </a:solidFill>
                <a:latin typeface="Arial" charset="0"/>
                <a:hlinkClick r:id="rId4"/>
              </a:rPr>
              <a:t>http://www.</a:t>
            </a:r>
            <a:r>
              <a:rPr kumimoji="1" lang="cs-CZ" sz="2400" dirty="0" err="1" smtClean="0">
                <a:solidFill>
                  <a:schemeClr val="bg1"/>
                </a:solidFill>
                <a:latin typeface="Arial" charset="0"/>
                <a:hlinkClick r:id="rId4"/>
              </a:rPr>
              <a:t>bic.cz</a:t>
            </a:r>
            <a:r>
              <a:rPr kumimoji="1" lang="cs-CZ" sz="2400" dirty="0" smtClean="0">
                <a:solidFill>
                  <a:schemeClr val="bg1"/>
                </a:solidFill>
                <a:latin typeface="Arial" charset="0"/>
                <a:hlinkClick r:id="rId4"/>
              </a:rPr>
              <a:t>/</a:t>
            </a:r>
            <a:r>
              <a:rPr kumimoji="1" lang="cs-CZ" sz="2400" dirty="0" err="1" smtClean="0">
                <a:solidFill>
                  <a:schemeClr val="bg1"/>
                </a:solidFill>
                <a:latin typeface="Arial" charset="0"/>
                <a:hlinkClick r:id="rId4"/>
              </a:rPr>
              <a:t>cz</a:t>
            </a:r>
            <a:r>
              <a:rPr kumimoji="1" lang="cs-CZ" sz="2400" dirty="0" smtClean="0">
                <a:solidFill>
                  <a:schemeClr val="bg1"/>
                </a:solidFill>
                <a:latin typeface="Arial" charset="0"/>
                <a:hlinkClick r:id="rId4"/>
              </a:rPr>
              <a:t>/</a:t>
            </a:r>
            <a:r>
              <a:rPr kumimoji="1" lang="cs-CZ" sz="2400" dirty="0" err="1" smtClean="0">
                <a:solidFill>
                  <a:schemeClr val="bg1"/>
                </a:solidFill>
                <a:latin typeface="Arial" charset="0"/>
                <a:hlinkClick r:id="rId4"/>
              </a:rPr>
              <a:t>serv</a:t>
            </a:r>
            <a:r>
              <a:rPr kumimoji="1" lang="cs-CZ" sz="2400" dirty="0" smtClean="0">
                <a:solidFill>
                  <a:schemeClr val="bg1"/>
                </a:solidFill>
                <a:latin typeface="Arial" charset="0"/>
                <a:hlinkClick r:id="rId4"/>
              </a:rPr>
              <a:t>/03_02.htm</a:t>
            </a:r>
            <a:endParaRPr kumimoji="1" lang="cs-CZ" sz="2400" dirty="0" smtClean="0">
              <a:solidFill>
                <a:schemeClr val="bg1"/>
              </a:solidFill>
              <a:latin typeface="Arial" charset="0"/>
            </a:endParaRPr>
          </a:p>
          <a:p>
            <a:r>
              <a:rPr kumimoji="1" lang="cs-CZ" sz="2400" b="1" dirty="0" smtClean="0">
                <a:latin typeface="Arial" charset="0"/>
              </a:rPr>
              <a:t>Technology </a:t>
            </a:r>
            <a:r>
              <a:rPr kumimoji="1" lang="cs-CZ" sz="2400" b="1" dirty="0" err="1" smtClean="0">
                <a:latin typeface="Arial" charset="0"/>
              </a:rPr>
              <a:t>Watch</a:t>
            </a:r>
            <a:r>
              <a:rPr kumimoji="1" lang="cs-CZ" sz="2400" b="1" dirty="0" smtClean="0">
                <a:latin typeface="Arial" charset="0"/>
              </a:rPr>
              <a:t>, </a:t>
            </a:r>
            <a:r>
              <a:rPr kumimoji="1" lang="cs-CZ" sz="2400" dirty="0" smtClean="0">
                <a:solidFill>
                  <a:schemeClr val="bg1"/>
                </a:solidFill>
                <a:latin typeface="Arial" charset="0"/>
                <a:hlinkClick r:id="rId5"/>
              </a:rPr>
              <a:t>http://www.</a:t>
            </a:r>
            <a:r>
              <a:rPr kumimoji="1" lang="cs-CZ" sz="2400" dirty="0" err="1" smtClean="0">
                <a:solidFill>
                  <a:schemeClr val="bg1"/>
                </a:solidFill>
                <a:latin typeface="Arial" charset="0"/>
                <a:hlinkClick r:id="rId5"/>
              </a:rPr>
              <a:t>bic.cz</a:t>
            </a:r>
            <a:r>
              <a:rPr kumimoji="1" lang="cs-CZ" sz="2400" dirty="0" smtClean="0">
                <a:solidFill>
                  <a:schemeClr val="bg1"/>
                </a:solidFill>
                <a:latin typeface="Arial" charset="0"/>
                <a:hlinkClick r:id="rId5"/>
              </a:rPr>
              <a:t>/</a:t>
            </a:r>
            <a:r>
              <a:rPr kumimoji="1" lang="cs-CZ" sz="2400" dirty="0" err="1" smtClean="0">
                <a:solidFill>
                  <a:schemeClr val="bg1"/>
                </a:solidFill>
                <a:latin typeface="Arial" charset="0"/>
                <a:hlinkClick r:id="rId5"/>
              </a:rPr>
              <a:t>cz</a:t>
            </a:r>
            <a:r>
              <a:rPr kumimoji="1" lang="cs-CZ" sz="2400" dirty="0" smtClean="0">
                <a:solidFill>
                  <a:schemeClr val="bg1"/>
                </a:solidFill>
                <a:latin typeface="Arial" charset="0"/>
                <a:hlinkClick r:id="rId5"/>
              </a:rPr>
              <a:t>/</a:t>
            </a:r>
            <a:r>
              <a:rPr kumimoji="1" lang="cs-CZ" sz="2400" dirty="0" err="1" smtClean="0">
                <a:solidFill>
                  <a:schemeClr val="bg1"/>
                </a:solidFill>
                <a:latin typeface="Arial" charset="0"/>
                <a:hlinkClick r:id="rId5"/>
              </a:rPr>
              <a:t>serv</a:t>
            </a:r>
            <a:r>
              <a:rPr kumimoji="1" lang="cs-CZ" sz="2400" dirty="0" smtClean="0">
                <a:solidFill>
                  <a:schemeClr val="bg1"/>
                </a:solidFill>
                <a:latin typeface="Arial" charset="0"/>
                <a:hlinkClick r:id="rId5"/>
              </a:rPr>
              <a:t>/03_03.htm</a:t>
            </a:r>
            <a:r>
              <a:rPr kumimoji="1" lang="cs-CZ" sz="2400" b="1" dirty="0" smtClean="0">
                <a:solidFill>
                  <a:schemeClr val="bg1"/>
                </a:solidFill>
                <a:latin typeface="Arial" charset="0"/>
              </a:rPr>
              <a:t> </a:t>
            </a:r>
            <a:r>
              <a:rPr kumimoji="1" lang="cs-CZ" sz="2400" dirty="0" smtClean="0">
                <a:solidFill>
                  <a:schemeClr val="bg1"/>
                </a:solidFill>
                <a:latin typeface="Arial" charset="0"/>
              </a:rPr>
              <a:t> </a:t>
            </a:r>
          </a:p>
          <a:p>
            <a:r>
              <a:rPr kumimoji="1" lang="cs-CZ" sz="2400" dirty="0" smtClean="0">
                <a:latin typeface="Arial" charset="0"/>
              </a:rPr>
              <a:t>Technology Market </a:t>
            </a:r>
            <a:r>
              <a:rPr kumimoji="1" lang="cs-CZ" sz="2400" dirty="0" err="1" smtClean="0">
                <a:latin typeface="Arial" charset="0"/>
              </a:rPr>
              <a:t>Place</a:t>
            </a:r>
            <a:r>
              <a:rPr kumimoji="1" lang="cs-CZ" sz="2400" dirty="0" smtClean="0">
                <a:latin typeface="Arial" charset="0"/>
              </a:rPr>
              <a:t>, </a:t>
            </a:r>
            <a:r>
              <a:rPr kumimoji="1" lang="cs-CZ" sz="2400" dirty="0" smtClean="0">
                <a:solidFill>
                  <a:schemeClr val="bg1"/>
                </a:solidFill>
                <a:latin typeface="Arial" charset="0"/>
                <a:hlinkClick r:id="rId6"/>
              </a:rPr>
              <a:t>http://cordis.europa.eu/marketplace/</a:t>
            </a:r>
            <a:r>
              <a:rPr kumimoji="1" lang="cs-CZ" sz="2400" dirty="0" smtClean="0">
                <a:solidFill>
                  <a:schemeClr val="bg1"/>
                </a:solidFill>
                <a:latin typeface="Arial" charset="0"/>
              </a:rPr>
              <a:t> </a:t>
            </a:r>
          </a:p>
          <a:p>
            <a:r>
              <a:rPr kumimoji="1" lang="cs-CZ" sz="2400" dirty="0" smtClean="0">
                <a:latin typeface="Arial" charset="0"/>
              </a:rPr>
              <a:t>gate2growth,</a:t>
            </a:r>
            <a:r>
              <a:rPr kumimoji="1" lang="cs-CZ" sz="2400" dirty="0" smtClean="0">
                <a:solidFill>
                  <a:schemeClr val="bg1"/>
                </a:solidFill>
                <a:latin typeface="Arial" charset="0"/>
              </a:rPr>
              <a:t> </a:t>
            </a:r>
            <a:r>
              <a:rPr kumimoji="1" lang="cs-CZ" sz="2400" dirty="0" smtClean="0">
                <a:solidFill>
                  <a:schemeClr val="bg1"/>
                </a:solidFill>
                <a:latin typeface="Arial" charset="0"/>
                <a:hlinkClick r:id="rId7"/>
              </a:rPr>
              <a:t>http://www.gate2growth.com/</a:t>
            </a:r>
            <a:r>
              <a:rPr kumimoji="1" lang="cs-CZ" sz="2400" dirty="0" smtClean="0">
                <a:latin typeface="Arial" charset="0"/>
              </a:rPr>
              <a:t> </a:t>
            </a:r>
          </a:p>
        </p:txBody>
      </p:sp>
      <p:sp>
        <p:nvSpPr>
          <p:cNvPr id="5" name="Zástupný symbol pro datum 4"/>
          <p:cNvSpPr>
            <a:spLocks noGrp="1"/>
          </p:cNvSpPr>
          <p:nvPr>
            <p:ph type="dt" sz="half" idx="10"/>
          </p:nvPr>
        </p:nvSpPr>
        <p:spPr/>
        <p:txBody>
          <a:bodyPr/>
          <a:lstStyle/>
          <a:p>
            <a:pPr>
              <a:defRPr/>
            </a:pPr>
            <a:r>
              <a:rPr lang="cs-CZ" smtClean="0"/>
              <a:t>19.-20.10.2010</a:t>
            </a:r>
            <a:endParaRPr lang="cs-CZ"/>
          </a:p>
        </p:txBody>
      </p:sp>
      <p:sp>
        <p:nvSpPr>
          <p:cNvPr id="6" name="Zástupný symbol pro číslo snímku 5"/>
          <p:cNvSpPr>
            <a:spLocks noGrp="1"/>
          </p:cNvSpPr>
          <p:nvPr>
            <p:ph type="sldNum" sz="quarter" idx="11"/>
          </p:nvPr>
        </p:nvSpPr>
        <p:spPr/>
        <p:txBody>
          <a:bodyPr/>
          <a:lstStyle/>
          <a:p>
            <a:pPr>
              <a:defRPr/>
            </a:pPr>
            <a:fld id="{D79E34C3-0224-4E8C-BA06-E43542B686D0}" type="slidenum">
              <a:rPr lang="cs-CZ" smtClean="0"/>
              <a:pPr>
                <a:defRPr/>
              </a:pPr>
              <a:t>164</a:t>
            </a:fld>
            <a:endParaRPr lang="cs-CZ"/>
          </a:p>
        </p:txBody>
      </p:sp>
      <p:sp>
        <p:nvSpPr>
          <p:cNvPr id="7" name="Zástupný symbol pro zápatí 6"/>
          <p:cNvSpPr>
            <a:spLocks noGrp="1"/>
          </p:cNvSpPr>
          <p:nvPr>
            <p:ph type="ftr" sz="quarter" idx="12"/>
          </p:nvPr>
        </p:nvSpPr>
        <p:spPr/>
        <p:txBody>
          <a:bodyPr/>
          <a:lstStyle/>
          <a:p>
            <a:pPr>
              <a:defRPr/>
            </a:pPr>
            <a:r>
              <a:rPr lang="cs-CZ" smtClean="0"/>
              <a:t>FREE - VaVaI, TT</a:t>
            </a:r>
            <a:endParaRPr lang="cs-CZ"/>
          </a:p>
        </p:txBody>
      </p:sp>
      <p:sp>
        <p:nvSpPr>
          <p:cNvPr id="26627" name="Text Box 5"/>
          <p:cNvSpPr txBox="1">
            <a:spLocks noChangeArrowheads="1"/>
          </p:cNvSpPr>
          <p:nvPr/>
        </p:nvSpPr>
        <p:spPr bwMode="auto">
          <a:xfrm>
            <a:off x="827088" y="2060575"/>
            <a:ext cx="7632700" cy="457200"/>
          </a:xfrm>
          <a:prstGeom prst="rect">
            <a:avLst/>
          </a:prstGeom>
          <a:noFill/>
          <a:ln w="12700" cap="sq">
            <a:noFill/>
            <a:miter lim="800000"/>
            <a:headEnd type="none" w="sm" len="sm"/>
            <a:tailEnd type="none" w="sm" len="sm"/>
          </a:ln>
        </p:spPr>
        <p:txBody>
          <a:bodyPr>
            <a:spAutoFit/>
          </a:bodyPr>
          <a:lstStyle/>
          <a:p>
            <a:pPr>
              <a:spcBef>
                <a:spcPct val="50000"/>
              </a:spcBef>
            </a:pPr>
            <a:endParaRPr lang="cs-CZ"/>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b="1" smtClean="0">
                <a:latin typeface="Arial" charset="0"/>
              </a:rPr>
              <a:t>VNITŘNÍ PODNĚTY</a:t>
            </a:r>
            <a:r>
              <a:rPr lang="cs-CZ" smtClean="0"/>
              <a:t> </a:t>
            </a:r>
          </a:p>
        </p:txBody>
      </p:sp>
      <p:sp>
        <p:nvSpPr>
          <p:cNvPr id="27651" name="Rectangle 3"/>
          <p:cNvSpPr>
            <a:spLocks noGrp="1" noChangeArrowheads="1"/>
          </p:cNvSpPr>
          <p:nvPr>
            <p:ph type="body" idx="1"/>
          </p:nvPr>
        </p:nvSpPr>
        <p:spPr/>
        <p:txBody>
          <a:bodyPr/>
          <a:lstStyle/>
          <a:p>
            <a:r>
              <a:rPr lang="cs-CZ" smtClean="0">
                <a:latin typeface="Arial" charset="0"/>
              </a:rPr>
              <a:t>Obvykle se kombinují s vnějšími zdroji.</a:t>
            </a:r>
          </a:p>
          <a:p>
            <a:r>
              <a:rPr lang="cs-CZ" smtClean="0">
                <a:latin typeface="Arial" charset="0"/>
              </a:rPr>
              <a:t>Při jejich rozvíjení je možné použít  kreativních nebo inovačních technik.</a:t>
            </a:r>
          </a:p>
          <a:p>
            <a:r>
              <a:rPr lang="cs-CZ" smtClean="0">
                <a:latin typeface="Arial" charset="0"/>
              </a:rPr>
              <a:t>Inovační podněty mohou vycházet i ze starších nápadů, konceptů, výsledků VaV, pokud má firma dobře vypracovaný systém řízení znalostí.</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165</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cs-CZ" b="1" smtClean="0">
                <a:latin typeface="Arial" charset="0"/>
              </a:rPr>
              <a:t>Náměty zaměstnanců</a:t>
            </a:r>
            <a:r>
              <a:rPr lang="cs-CZ" smtClean="0"/>
              <a:t> </a:t>
            </a:r>
          </a:p>
        </p:txBody>
      </p:sp>
      <p:sp>
        <p:nvSpPr>
          <p:cNvPr id="28675" name="Rectangle 3"/>
          <p:cNvSpPr>
            <a:spLocks noGrp="1" noChangeArrowheads="1"/>
          </p:cNvSpPr>
          <p:nvPr>
            <p:ph type="body" idx="1"/>
          </p:nvPr>
        </p:nvSpPr>
        <p:spPr/>
        <p:txBody>
          <a:bodyPr/>
          <a:lstStyle/>
          <a:p>
            <a:pPr>
              <a:lnSpc>
                <a:spcPct val="80000"/>
              </a:lnSpc>
            </a:pPr>
            <a:r>
              <a:rPr lang="cs-CZ" sz="2800" dirty="0" smtClean="0">
                <a:latin typeface="Arial" charset="0"/>
              </a:rPr>
              <a:t>převážná většina MSP nepoužívá systematické přístupů ke sběru námětů od vlastních zaměstnanců</a:t>
            </a:r>
          </a:p>
          <a:p>
            <a:pPr>
              <a:lnSpc>
                <a:spcPct val="80000"/>
              </a:lnSpc>
            </a:pPr>
            <a:r>
              <a:rPr lang="cs-CZ" sz="2800" dirty="0" smtClean="0">
                <a:latin typeface="Arial" charset="0"/>
              </a:rPr>
              <a:t>náměty se sbírají náhodně a obvykle neexistuje žádný systém kritérií pro jejich hodnocení</a:t>
            </a:r>
          </a:p>
          <a:p>
            <a:pPr>
              <a:lnSpc>
                <a:spcPct val="80000"/>
              </a:lnSpc>
            </a:pPr>
            <a:r>
              <a:rPr lang="cs-CZ" sz="2800" dirty="0" smtClean="0">
                <a:latin typeface="Arial" charset="0"/>
              </a:rPr>
              <a:t>schránka nápadů</a:t>
            </a:r>
          </a:p>
          <a:p>
            <a:pPr>
              <a:lnSpc>
                <a:spcPct val="80000"/>
              </a:lnSpc>
            </a:pPr>
            <a:r>
              <a:rPr lang="cs-CZ" sz="2800" dirty="0" smtClean="0">
                <a:latin typeface="Arial" charset="0"/>
              </a:rPr>
              <a:t>systémem toku informací, aby se náměty dostaly na správná místa (workflow) – intuitivní, interaktivní, zásobník inovačních námětů  </a:t>
            </a:r>
          </a:p>
          <a:p>
            <a:pPr>
              <a:lnSpc>
                <a:spcPct val="80000"/>
              </a:lnSpc>
            </a:pPr>
            <a:r>
              <a:rPr lang="cs-CZ" sz="2800" dirty="0" err="1" smtClean="0">
                <a:latin typeface="Arial" charset="0"/>
              </a:rPr>
              <a:t>Kaizen</a:t>
            </a:r>
            <a:r>
              <a:rPr lang="cs-CZ" sz="2800" dirty="0" smtClean="0">
                <a:latin typeface="Arial" charset="0"/>
              </a:rPr>
              <a:t>, zlepšovák</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166</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4213" y="765175"/>
            <a:ext cx="7772400" cy="790575"/>
          </a:xfrm>
        </p:spPr>
        <p:txBody>
          <a:bodyPr/>
          <a:lstStyle/>
          <a:p>
            <a:r>
              <a:rPr lang="cs-CZ" sz="4000" smtClean="0">
                <a:latin typeface="Arial" charset="0"/>
              </a:rPr>
              <a:t>Příklad - Toyota</a:t>
            </a:r>
          </a:p>
        </p:txBody>
      </p:sp>
      <p:sp>
        <p:nvSpPr>
          <p:cNvPr id="29699" name="Rectangle 3"/>
          <p:cNvSpPr>
            <a:spLocks noGrp="1" noChangeArrowheads="1"/>
          </p:cNvSpPr>
          <p:nvPr>
            <p:ph type="body" idx="1"/>
          </p:nvPr>
        </p:nvSpPr>
        <p:spPr>
          <a:xfrm>
            <a:off x="395536" y="1556792"/>
            <a:ext cx="8424862" cy="4538663"/>
          </a:xfrm>
        </p:spPr>
        <p:txBody>
          <a:bodyPr/>
          <a:lstStyle/>
          <a:p>
            <a:pPr>
              <a:lnSpc>
                <a:spcPct val="80000"/>
              </a:lnSpc>
            </a:pPr>
            <a:r>
              <a:rPr lang="cs-CZ" sz="2400" dirty="0" smtClean="0">
                <a:latin typeface="Arial" charset="0"/>
              </a:rPr>
              <a:t>schůzky </a:t>
            </a:r>
            <a:r>
              <a:rPr lang="cs-CZ" sz="2400" i="1" dirty="0" err="1" smtClean="0">
                <a:latin typeface="Arial" charset="0"/>
              </a:rPr>
              <a:t>oobeya</a:t>
            </a:r>
            <a:r>
              <a:rPr lang="cs-CZ" sz="2400" i="1" dirty="0" smtClean="0">
                <a:latin typeface="Arial" charset="0"/>
              </a:rPr>
              <a:t> </a:t>
            </a:r>
            <a:r>
              <a:rPr lang="cs-CZ" sz="2400" dirty="0" smtClean="0">
                <a:latin typeface="Arial" charset="0"/>
              </a:rPr>
              <a:t>(= velká otevřená kancelář):  alespoň 2x ročně, zaměstnanci a manažeři probírají procesy a metody ve svých funkčních oblastech. </a:t>
            </a:r>
          </a:p>
          <a:p>
            <a:pPr>
              <a:lnSpc>
                <a:spcPct val="80000"/>
              </a:lnSpc>
            </a:pPr>
            <a:r>
              <a:rPr lang="cs-CZ" sz="2400" dirty="0" smtClean="0">
                <a:latin typeface="Arial" charset="0"/>
              </a:rPr>
              <a:t>jednoduché nápady, které vedou k výrazným úsporám.  </a:t>
            </a:r>
          </a:p>
          <a:p>
            <a:pPr>
              <a:lnSpc>
                <a:spcPct val="80000"/>
              </a:lnSpc>
            </a:pPr>
            <a:r>
              <a:rPr lang="cs-CZ" sz="2400" dirty="0" smtClean="0">
                <a:latin typeface="Arial" charset="0"/>
              </a:rPr>
              <a:t>každý zaměstnanec je zapojen do iniciativy neustálého zlepšování pracovních procesů a pracovního místa - </a:t>
            </a:r>
            <a:r>
              <a:rPr lang="cs-CZ" sz="2400" i="1" dirty="0" err="1" smtClean="0">
                <a:latin typeface="Arial" charset="0"/>
              </a:rPr>
              <a:t>Kaizen</a:t>
            </a:r>
            <a:r>
              <a:rPr lang="cs-CZ" sz="2400" i="1" dirty="0" smtClean="0">
                <a:latin typeface="Arial" charset="0"/>
              </a:rPr>
              <a:t>. </a:t>
            </a:r>
            <a:r>
              <a:rPr lang="cs-CZ" sz="2400" dirty="0" smtClean="0">
                <a:latin typeface="Arial" charset="0"/>
              </a:rPr>
              <a:t> </a:t>
            </a:r>
          </a:p>
          <a:p>
            <a:pPr>
              <a:lnSpc>
                <a:spcPct val="80000"/>
              </a:lnSpc>
            </a:pPr>
            <a:r>
              <a:rPr lang="cs-CZ" sz="2400" dirty="0" smtClean="0">
                <a:latin typeface="Arial" charset="0"/>
              </a:rPr>
              <a:t>od r. 1970 přes milion nápadů ročně. </a:t>
            </a:r>
          </a:p>
          <a:p>
            <a:pPr>
              <a:lnSpc>
                <a:spcPct val="80000"/>
              </a:lnSpc>
            </a:pPr>
            <a:r>
              <a:rPr lang="cs-CZ" sz="2400" dirty="0" smtClean="0">
                <a:latin typeface="Arial" charset="0"/>
              </a:rPr>
              <a:t>podněty procházejí formálním procesem hodnocení, pokud jsou proveditelné, jsou realizovány. </a:t>
            </a:r>
          </a:p>
          <a:p>
            <a:pPr>
              <a:lnSpc>
                <a:spcPct val="80000"/>
              </a:lnSpc>
            </a:pPr>
            <a:r>
              <a:rPr lang="cs-CZ" sz="2400" dirty="0" smtClean="0">
                <a:latin typeface="Arial" charset="0"/>
              </a:rPr>
              <a:t>firma využívá 80% podnětů zaměstnanců. </a:t>
            </a:r>
          </a:p>
          <a:p>
            <a:pPr>
              <a:lnSpc>
                <a:spcPct val="80000"/>
              </a:lnSpc>
            </a:pPr>
            <a:r>
              <a:rPr lang="cs-CZ" sz="2400" dirty="0" smtClean="0">
                <a:latin typeface="Arial" charset="0"/>
              </a:rPr>
              <a:t>zaměstnanci, kteří podají návrh, jsou oceněni certifikátem nebo zprávou ve firemních novinách a malou nepeněžní odměnou.</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167</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00113" y="836613"/>
            <a:ext cx="7772400" cy="1143000"/>
          </a:xfrm>
        </p:spPr>
        <p:txBody>
          <a:bodyPr/>
          <a:lstStyle/>
          <a:p>
            <a:r>
              <a:rPr lang="cs-CZ" sz="3200" b="1" smtClean="0">
                <a:latin typeface="Arial" charset="0"/>
              </a:rPr>
              <a:t>7</a:t>
            </a:r>
            <a:r>
              <a:rPr lang="en-US" sz="3200" b="1" smtClean="0">
                <a:latin typeface="Arial" charset="0"/>
                <a:cs typeface="Times New Roman" pitchFamily="18" charset="0"/>
              </a:rPr>
              <a:t> </a:t>
            </a:r>
            <a:r>
              <a:rPr lang="cs-CZ" sz="3200" b="1" smtClean="0">
                <a:latin typeface="Arial" charset="0"/>
                <a:cs typeface="Times New Roman" pitchFamily="18" charset="0"/>
              </a:rPr>
              <a:t>ZDROJŮ </a:t>
            </a:r>
            <a:r>
              <a:rPr lang="en-US" sz="3200" b="1" smtClean="0">
                <a:latin typeface="Arial" charset="0"/>
                <a:cs typeface="Times New Roman" pitchFamily="18" charset="0"/>
              </a:rPr>
              <a:t>INOVA</a:t>
            </a:r>
            <a:r>
              <a:rPr lang="cs-CZ" sz="3200" b="1" smtClean="0">
                <a:latin typeface="Arial" charset="0"/>
                <a:cs typeface="Times New Roman" pitchFamily="18" charset="0"/>
              </a:rPr>
              <a:t>ČNÍCH PODNĚTŮ</a:t>
            </a:r>
            <a:r>
              <a:rPr lang="cs-CZ" smtClean="0">
                <a:latin typeface="Arial" charset="0"/>
              </a:rPr>
              <a:t> </a:t>
            </a:r>
            <a:r>
              <a:rPr lang="cs-CZ" sz="3200" smtClean="0">
                <a:latin typeface="Arial" charset="0"/>
              </a:rPr>
              <a:t>(Drucker)</a:t>
            </a:r>
          </a:p>
        </p:txBody>
      </p:sp>
      <p:sp>
        <p:nvSpPr>
          <p:cNvPr id="30723" name="Rectangle 3"/>
          <p:cNvSpPr>
            <a:spLocks noGrp="1" noChangeArrowheads="1"/>
          </p:cNvSpPr>
          <p:nvPr>
            <p:ph type="body" idx="1"/>
          </p:nvPr>
        </p:nvSpPr>
        <p:spPr>
          <a:xfrm>
            <a:off x="684213" y="2205038"/>
            <a:ext cx="7772400" cy="4032250"/>
          </a:xfrm>
        </p:spPr>
        <p:txBody>
          <a:bodyPr/>
          <a:lstStyle/>
          <a:p>
            <a:pPr marL="609600" indent="-609600">
              <a:lnSpc>
                <a:spcPct val="90000"/>
              </a:lnSpc>
              <a:buFontTx/>
              <a:buNone/>
            </a:pPr>
            <a:r>
              <a:rPr lang="cs-CZ" sz="2800" smtClean="0">
                <a:latin typeface="Arial" charset="0"/>
                <a:cs typeface="Times New Roman" pitchFamily="18" charset="0"/>
              </a:rPr>
              <a:t>VNITŘNÍ</a:t>
            </a:r>
            <a:r>
              <a:rPr lang="cs-CZ" sz="2800" smtClean="0">
                <a:latin typeface="Arial" charset="0"/>
              </a:rPr>
              <a:t> </a:t>
            </a:r>
          </a:p>
          <a:p>
            <a:pPr marL="990600" lvl="1" indent="-533400">
              <a:lnSpc>
                <a:spcPct val="90000"/>
              </a:lnSpc>
              <a:buFontTx/>
              <a:buAutoNum type="arabicPeriod"/>
            </a:pPr>
            <a:r>
              <a:rPr lang="cs-CZ" sz="2400" i="1" smtClean="0">
                <a:latin typeface="Arial" charset="0"/>
              </a:rPr>
              <a:t>neočekávaná událost</a:t>
            </a:r>
          </a:p>
          <a:p>
            <a:pPr marL="990600" lvl="1" indent="-533400">
              <a:lnSpc>
                <a:spcPct val="90000"/>
              </a:lnSpc>
              <a:buFontTx/>
              <a:buAutoNum type="arabicPeriod"/>
            </a:pPr>
            <a:r>
              <a:rPr lang="cs-CZ" sz="2400" i="1" smtClean="0">
                <a:latin typeface="Arial" charset="0"/>
              </a:rPr>
              <a:t>rozpor</a:t>
            </a:r>
          </a:p>
          <a:p>
            <a:pPr marL="990600" lvl="1" indent="-533400">
              <a:lnSpc>
                <a:spcPct val="90000"/>
              </a:lnSpc>
              <a:buFontTx/>
              <a:buAutoNum type="arabicPeriod"/>
            </a:pPr>
            <a:r>
              <a:rPr lang="cs-CZ" sz="2400" i="1" smtClean="0">
                <a:latin typeface="Arial" charset="0"/>
              </a:rPr>
              <a:t>změna výrobních </a:t>
            </a:r>
            <a:r>
              <a:rPr lang="cs-CZ" sz="2400" i="1" smtClean="0">
                <a:latin typeface="Arial" charset="0"/>
                <a:cs typeface="Times New Roman" pitchFamily="18" charset="0"/>
              </a:rPr>
              <a:t>procesů</a:t>
            </a:r>
            <a:endParaRPr lang="cs-CZ" sz="2400" i="1" smtClean="0">
              <a:latin typeface="Arial" charset="0"/>
            </a:endParaRPr>
          </a:p>
          <a:p>
            <a:pPr marL="990600" lvl="1" indent="-533400">
              <a:lnSpc>
                <a:spcPct val="90000"/>
              </a:lnSpc>
              <a:buFontTx/>
              <a:buAutoNum type="arabicPeriod"/>
            </a:pPr>
            <a:r>
              <a:rPr lang="cs-CZ" sz="2400" i="1" smtClean="0">
                <a:latin typeface="Arial" charset="0"/>
              </a:rPr>
              <a:t>změna </a:t>
            </a:r>
            <a:r>
              <a:rPr lang="cs-CZ" sz="2400" i="1" smtClean="0">
                <a:latin typeface="Arial" charset="0"/>
                <a:cs typeface="Times New Roman" pitchFamily="18" charset="0"/>
              </a:rPr>
              <a:t>struktury odvětví nebo trhu</a:t>
            </a:r>
          </a:p>
          <a:p>
            <a:pPr marL="609600" indent="-609600">
              <a:lnSpc>
                <a:spcPct val="90000"/>
              </a:lnSpc>
              <a:buFontTx/>
              <a:buNone/>
            </a:pPr>
            <a:r>
              <a:rPr lang="cs-CZ" sz="2800" smtClean="0">
                <a:latin typeface="Arial" charset="0"/>
                <a:cs typeface="Times New Roman" pitchFamily="18" charset="0"/>
              </a:rPr>
              <a:t>VNĚJŠÍ</a:t>
            </a:r>
            <a:endParaRPr lang="cs-CZ" sz="2800" smtClean="0">
              <a:latin typeface="Arial" charset="0"/>
            </a:endParaRPr>
          </a:p>
          <a:p>
            <a:pPr marL="990600" lvl="1" indent="-533400">
              <a:lnSpc>
                <a:spcPct val="90000"/>
              </a:lnSpc>
              <a:buFontTx/>
              <a:buAutoNum type="arabicPeriod" startAt="5"/>
            </a:pPr>
            <a:r>
              <a:rPr lang="cs-CZ" sz="2400" i="1" smtClean="0">
                <a:latin typeface="Arial" charset="0"/>
                <a:cs typeface="Times New Roman" pitchFamily="18" charset="0"/>
              </a:rPr>
              <a:t>Demografické změny</a:t>
            </a:r>
            <a:endParaRPr lang="cs-CZ" sz="2400" i="1" smtClean="0">
              <a:latin typeface="Arial" charset="0"/>
            </a:endParaRPr>
          </a:p>
          <a:p>
            <a:pPr marL="990600" lvl="1" indent="-533400">
              <a:lnSpc>
                <a:spcPct val="90000"/>
              </a:lnSpc>
              <a:buFontTx/>
              <a:buAutoNum type="arabicPeriod" startAt="5"/>
            </a:pPr>
            <a:r>
              <a:rPr lang="cs-CZ" sz="2400" i="1" smtClean="0">
                <a:latin typeface="Arial" charset="0"/>
                <a:cs typeface="Times New Roman" pitchFamily="18" charset="0"/>
              </a:rPr>
              <a:t>Změny životních názorů</a:t>
            </a:r>
          </a:p>
          <a:p>
            <a:pPr marL="990600" lvl="1" indent="-533400">
              <a:lnSpc>
                <a:spcPct val="90000"/>
              </a:lnSpc>
              <a:buFontTx/>
              <a:buAutoNum type="arabicPeriod" startAt="5"/>
            </a:pPr>
            <a:r>
              <a:rPr lang="cs-CZ" sz="2400" i="1" smtClean="0">
                <a:latin typeface="Arial" charset="0"/>
                <a:cs typeface="Times New Roman" pitchFamily="18" charset="0"/>
              </a:rPr>
              <a:t>Nové znalosti</a:t>
            </a:r>
            <a:endParaRPr lang="cs-CZ" sz="2000" i="1" smtClean="0">
              <a:latin typeface="Arial" charset="0"/>
              <a:cs typeface="Times New Roman" pitchFamily="18"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168</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9750" y="620713"/>
            <a:ext cx="7772400" cy="1143000"/>
          </a:xfrm>
        </p:spPr>
        <p:txBody>
          <a:bodyPr/>
          <a:lstStyle/>
          <a:p>
            <a:r>
              <a:rPr lang="cs-CZ" smtClean="0">
                <a:latin typeface="Arial" charset="0"/>
              </a:rPr>
              <a:t>1. </a:t>
            </a:r>
            <a:r>
              <a:rPr lang="cs-CZ" b="1" smtClean="0">
                <a:latin typeface="Arial" charset="0"/>
                <a:cs typeface="Times New Roman" pitchFamily="18" charset="0"/>
              </a:rPr>
              <a:t>Neočekávaná událost</a:t>
            </a:r>
            <a:r>
              <a:rPr lang="cs-CZ" smtClean="0"/>
              <a:t> </a:t>
            </a:r>
          </a:p>
        </p:txBody>
      </p:sp>
      <p:sp>
        <p:nvSpPr>
          <p:cNvPr id="31747" name="Rectangle 3"/>
          <p:cNvSpPr>
            <a:spLocks noGrp="1" noChangeArrowheads="1"/>
          </p:cNvSpPr>
          <p:nvPr>
            <p:ph type="body" idx="1"/>
          </p:nvPr>
        </p:nvSpPr>
        <p:spPr>
          <a:xfrm>
            <a:off x="685800" y="2708275"/>
            <a:ext cx="7772400" cy="2305050"/>
          </a:xfrm>
        </p:spPr>
        <p:txBody>
          <a:bodyPr/>
          <a:lstStyle/>
          <a:p>
            <a:pPr marL="609600" indent="-609600"/>
            <a:r>
              <a:rPr lang="cs-CZ" sz="3600" i="1" smtClean="0">
                <a:latin typeface="Arial" charset="0"/>
                <a:cs typeface="Times New Roman" pitchFamily="18" charset="0"/>
              </a:rPr>
              <a:t>Neočekávaný úspěch</a:t>
            </a:r>
            <a:r>
              <a:rPr lang="cs-CZ" sz="3600" smtClean="0">
                <a:latin typeface="Arial" charset="0"/>
              </a:rPr>
              <a:t> </a:t>
            </a:r>
          </a:p>
          <a:p>
            <a:pPr marL="609600" indent="-609600"/>
            <a:r>
              <a:rPr lang="cs-CZ" sz="3600" i="1" smtClean="0">
                <a:latin typeface="Arial" charset="0"/>
                <a:cs typeface="Times New Roman" pitchFamily="18" charset="0"/>
              </a:rPr>
              <a:t>Neočekávaný neúspěch</a:t>
            </a:r>
            <a:endParaRPr lang="cs-CZ" sz="3600" i="1" smtClean="0">
              <a:latin typeface="Arial" charset="0"/>
            </a:endParaRPr>
          </a:p>
          <a:p>
            <a:pPr marL="609600" indent="-609600"/>
            <a:r>
              <a:rPr lang="cs-CZ" sz="3600" i="1" smtClean="0">
                <a:latin typeface="Arial" charset="0"/>
                <a:cs typeface="Times New Roman" pitchFamily="18" charset="0"/>
              </a:rPr>
              <a:t>Neočekávaná vnější událost</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169</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cs-CZ" sz="4000" b="1" smtClean="0">
                <a:solidFill>
                  <a:schemeClr val="tx1"/>
                </a:solidFill>
                <a:latin typeface="Arial" charset="0"/>
                <a:cs typeface="Arial" charset="0"/>
              </a:rPr>
              <a:t>Možnosti snížení nákladů</a:t>
            </a:r>
          </a:p>
        </p:txBody>
      </p:sp>
      <p:sp>
        <p:nvSpPr>
          <p:cNvPr id="63491" name="Rectangle 3"/>
          <p:cNvSpPr>
            <a:spLocks noGrp="1" noChangeArrowheads="1"/>
          </p:cNvSpPr>
          <p:nvPr>
            <p:ph type="body" idx="1"/>
          </p:nvPr>
        </p:nvSpPr>
        <p:spPr>
          <a:xfrm>
            <a:off x="457200" y="1628775"/>
            <a:ext cx="8229600" cy="4497388"/>
          </a:xfrm>
        </p:spPr>
        <p:txBody>
          <a:bodyPr/>
          <a:lstStyle/>
          <a:p>
            <a:pPr>
              <a:lnSpc>
                <a:spcPct val="130000"/>
              </a:lnSpc>
            </a:pPr>
            <a:r>
              <a:rPr lang="cs-CZ" sz="2400" smtClean="0">
                <a:latin typeface="Arial" charset="0"/>
                <a:cs typeface="Arial" charset="0"/>
              </a:rPr>
              <a:t>Náklady lze významně ovlivnit ve fázi vývoje nového produktu:</a:t>
            </a:r>
          </a:p>
          <a:p>
            <a:pPr lvl="1">
              <a:lnSpc>
                <a:spcPct val="130000"/>
              </a:lnSpc>
            </a:pPr>
            <a:r>
              <a:rPr lang="cs-CZ" sz="2000" smtClean="0">
                <a:latin typeface="Arial" charset="0"/>
                <a:cs typeface="Arial" charset="0"/>
              </a:rPr>
              <a:t>V každé fázi se uplatňuje </a:t>
            </a:r>
            <a:r>
              <a:rPr lang="cs-CZ" sz="2000" b="1" smtClean="0">
                <a:latin typeface="Arial" charset="0"/>
                <a:cs typeface="Arial" charset="0"/>
              </a:rPr>
              <a:t>procesní řízení</a:t>
            </a:r>
          </a:p>
          <a:p>
            <a:pPr lvl="1">
              <a:lnSpc>
                <a:spcPct val="130000"/>
              </a:lnSpc>
            </a:pPr>
            <a:r>
              <a:rPr lang="cs-CZ" sz="2000" smtClean="0">
                <a:latin typeface="Arial" charset="0"/>
                <a:cs typeface="Arial" charset="0"/>
              </a:rPr>
              <a:t>Jsou </a:t>
            </a:r>
            <a:r>
              <a:rPr lang="cs-CZ" sz="2000" b="1" smtClean="0">
                <a:latin typeface="Arial" charset="0"/>
                <a:cs typeface="Arial" charset="0"/>
              </a:rPr>
              <a:t>stanoveny cíle</a:t>
            </a:r>
            <a:r>
              <a:rPr lang="cs-CZ" sz="2000" smtClean="0">
                <a:latin typeface="Arial" charset="0"/>
                <a:cs typeface="Arial" charset="0"/>
              </a:rPr>
              <a:t> </a:t>
            </a:r>
            <a:r>
              <a:rPr lang="cs-CZ" sz="2000" b="1" smtClean="0">
                <a:latin typeface="Arial" charset="0"/>
                <a:cs typeface="Arial" charset="0"/>
              </a:rPr>
              <a:t>a postup</a:t>
            </a:r>
            <a:r>
              <a:rPr lang="cs-CZ" sz="2000" smtClean="0">
                <a:latin typeface="Arial" charset="0"/>
                <a:cs typeface="Arial" charset="0"/>
              </a:rPr>
              <a:t> je transparentně </a:t>
            </a:r>
            <a:r>
              <a:rPr lang="cs-CZ" sz="2000" b="1" smtClean="0">
                <a:latin typeface="Arial" charset="0"/>
                <a:cs typeface="Arial" charset="0"/>
              </a:rPr>
              <a:t>monitorován</a:t>
            </a:r>
          </a:p>
          <a:p>
            <a:pPr lvl="1">
              <a:lnSpc>
                <a:spcPct val="130000"/>
              </a:lnSpc>
            </a:pPr>
            <a:r>
              <a:rPr lang="cs-CZ" sz="2000" b="1" smtClean="0">
                <a:latin typeface="Arial" charset="0"/>
                <a:cs typeface="Arial" charset="0"/>
              </a:rPr>
              <a:t>Týmy jsou mezifunkční</a:t>
            </a:r>
            <a:r>
              <a:rPr lang="cs-CZ" sz="2000" smtClean="0">
                <a:latin typeface="Arial" charset="0"/>
                <a:cs typeface="Arial" charset="0"/>
              </a:rPr>
              <a:t>, překračují organizační bariéry</a:t>
            </a:r>
          </a:p>
          <a:p>
            <a:pPr lvl="1">
              <a:lnSpc>
                <a:spcPct val="130000"/>
              </a:lnSpc>
            </a:pPr>
            <a:r>
              <a:rPr lang="cs-CZ" sz="2000" smtClean="0">
                <a:latin typeface="Arial" charset="0"/>
                <a:cs typeface="Arial" charset="0"/>
              </a:rPr>
              <a:t>Organizační kultura (a motivační systém) podporují </a:t>
            </a:r>
            <a:r>
              <a:rPr lang="cs-CZ" sz="2000" b="1" smtClean="0">
                <a:latin typeface="Arial" charset="0"/>
                <a:cs typeface="Arial" charset="0"/>
              </a:rPr>
              <a:t>spolupráci a kreativitu</a:t>
            </a:r>
          </a:p>
          <a:p>
            <a:pPr lvl="1">
              <a:lnSpc>
                <a:spcPct val="130000"/>
              </a:lnSpc>
            </a:pPr>
            <a:r>
              <a:rPr lang="en-GB" sz="2000" b="1" smtClean="0">
                <a:latin typeface="Arial" charset="0"/>
                <a:cs typeface="Arial" charset="0"/>
              </a:rPr>
              <a:t>Management</a:t>
            </a:r>
            <a:r>
              <a:rPr lang="en-GB" sz="2000" smtClean="0">
                <a:latin typeface="Arial" charset="0"/>
                <a:cs typeface="Arial" charset="0"/>
              </a:rPr>
              <a:t> </a:t>
            </a:r>
            <a:r>
              <a:rPr lang="cs-CZ" sz="2000" smtClean="0">
                <a:latin typeface="Arial" charset="0"/>
                <a:cs typeface="Arial" charset="0"/>
              </a:rPr>
              <a:t>podporuje inovační proces, uvolňuje zdroje a dává projektovým týmům pravomoci k přijímání a implementaci rozhodnutí.</a:t>
            </a:r>
            <a:endParaRPr lang="cs-CZ" sz="1800" b="1" smtClean="0">
              <a:latin typeface="Arial" charset="0"/>
              <a:cs typeface="Arial"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17</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4213" y="620713"/>
            <a:ext cx="7772400" cy="963612"/>
          </a:xfrm>
        </p:spPr>
        <p:txBody>
          <a:bodyPr/>
          <a:lstStyle/>
          <a:p>
            <a:r>
              <a:rPr lang="cs-CZ" b="1" i="1" smtClean="0">
                <a:latin typeface="Arial" charset="0"/>
                <a:cs typeface="Times New Roman" pitchFamily="18" charset="0"/>
              </a:rPr>
              <a:t>Neočekávaný úspěch</a:t>
            </a:r>
          </a:p>
        </p:txBody>
      </p:sp>
      <p:sp>
        <p:nvSpPr>
          <p:cNvPr id="32771" name="Rectangle 3"/>
          <p:cNvSpPr>
            <a:spLocks noGrp="1" noChangeArrowheads="1"/>
          </p:cNvSpPr>
          <p:nvPr>
            <p:ph type="body" idx="1"/>
          </p:nvPr>
        </p:nvSpPr>
        <p:spPr>
          <a:xfrm>
            <a:off x="467544" y="1484784"/>
            <a:ext cx="8207375" cy="4752975"/>
          </a:xfrm>
        </p:spPr>
        <p:txBody>
          <a:bodyPr/>
          <a:lstStyle/>
          <a:p>
            <a:pPr>
              <a:lnSpc>
                <a:spcPct val="80000"/>
              </a:lnSpc>
            </a:pPr>
            <a:r>
              <a:rPr lang="cs-CZ" sz="2800" dirty="0" smtClean="0">
                <a:latin typeface="Arial" charset="0"/>
              </a:rPr>
              <a:t>nejméně riskantní, málo využívaný</a:t>
            </a:r>
          </a:p>
          <a:p>
            <a:pPr>
              <a:lnSpc>
                <a:spcPct val="80000"/>
              </a:lnSpc>
            </a:pPr>
            <a:r>
              <a:rPr lang="cs-CZ" sz="2400" dirty="0" smtClean="0">
                <a:latin typeface="Arial" charset="0"/>
              </a:rPr>
              <a:t>často v oblasti, ve které firma úspěch neočekává, na úkor oboru, v němž firma dlouhodobě působí, na který je zvyklá, který považuje za svůj hlavní a ve kterém se cítí dobře </a:t>
            </a:r>
          </a:p>
          <a:p>
            <a:pPr>
              <a:lnSpc>
                <a:spcPct val="80000"/>
              </a:lnSpc>
            </a:pPr>
            <a:r>
              <a:rPr lang="cs-CZ" sz="2400" dirty="0" smtClean="0">
                <a:latin typeface="Arial" charset="0"/>
              </a:rPr>
              <a:t>existující informační systémy o něm obvykle neinformují. </a:t>
            </a:r>
          </a:p>
          <a:p>
            <a:pPr>
              <a:lnSpc>
                <a:spcPct val="80000"/>
              </a:lnSpc>
            </a:pPr>
            <a:r>
              <a:rPr lang="cs-CZ" sz="2400" dirty="0" smtClean="0">
                <a:latin typeface="Arial" charset="0"/>
              </a:rPr>
              <a:t>porady vedení se obvykle soustředí na problémové oblasti, málokdo se však podívá tam, kde firma dosahuje lepších než průměrných výsledků </a:t>
            </a:r>
            <a:endParaRPr lang="cs-CZ" sz="2800" dirty="0" smtClean="0">
              <a:latin typeface="Arial" charset="0"/>
            </a:endParaRPr>
          </a:p>
          <a:p>
            <a:pPr lvl="1">
              <a:lnSpc>
                <a:spcPct val="80000"/>
              </a:lnSpc>
              <a:buFontTx/>
              <a:buAutoNum type="arabicPeriod"/>
            </a:pPr>
            <a:r>
              <a:rPr lang="cs-CZ" sz="2400" dirty="0" smtClean="0">
                <a:latin typeface="Arial" charset="0"/>
              </a:rPr>
              <a:t>Co pro nás bude znamenat využití nabízené příležitosti?</a:t>
            </a:r>
          </a:p>
          <a:p>
            <a:pPr lvl="1">
              <a:lnSpc>
                <a:spcPct val="80000"/>
              </a:lnSpc>
              <a:buFontTx/>
              <a:buAutoNum type="arabicPeriod"/>
            </a:pPr>
            <a:r>
              <a:rPr lang="cs-CZ" sz="2400" dirty="0" smtClean="0">
                <a:latin typeface="Arial" charset="0"/>
              </a:rPr>
              <a:t>Kam nás její využití zavede?</a:t>
            </a:r>
          </a:p>
          <a:p>
            <a:pPr lvl="1">
              <a:lnSpc>
                <a:spcPct val="80000"/>
              </a:lnSpc>
              <a:buFontTx/>
              <a:buAutoNum type="arabicPeriod"/>
            </a:pPr>
            <a:r>
              <a:rPr lang="cs-CZ" sz="2400" dirty="0" smtClean="0">
                <a:latin typeface="Arial" charset="0"/>
              </a:rPr>
              <a:t>Co musíme udělat pro její realizaci?</a:t>
            </a:r>
          </a:p>
          <a:p>
            <a:pPr lvl="1">
              <a:lnSpc>
                <a:spcPct val="80000"/>
              </a:lnSpc>
              <a:buFontTx/>
              <a:buAutoNum type="arabicPeriod"/>
            </a:pPr>
            <a:r>
              <a:rPr lang="cs-CZ" sz="2400" dirty="0" smtClean="0">
                <a:latin typeface="Arial" charset="0"/>
              </a:rPr>
              <a:t>Jak toho dosáhneme?</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170</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620713"/>
            <a:ext cx="7772400" cy="885825"/>
          </a:xfrm>
        </p:spPr>
        <p:txBody>
          <a:bodyPr/>
          <a:lstStyle/>
          <a:p>
            <a:r>
              <a:rPr lang="cs-CZ" b="1" i="1" smtClean="0">
                <a:latin typeface="Arial" charset="0"/>
                <a:cs typeface="Times New Roman" pitchFamily="18" charset="0"/>
              </a:rPr>
              <a:t>Neočekávaný neúspěch</a:t>
            </a:r>
          </a:p>
        </p:txBody>
      </p:sp>
      <p:sp>
        <p:nvSpPr>
          <p:cNvPr id="33795" name="Rectangle 3"/>
          <p:cNvSpPr>
            <a:spLocks noGrp="1" noChangeArrowheads="1"/>
          </p:cNvSpPr>
          <p:nvPr>
            <p:ph type="body" idx="1"/>
          </p:nvPr>
        </p:nvSpPr>
        <p:spPr>
          <a:xfrm>
            <a:off x="684213" y="1628775"/>
            <a:ext cx="7772400" cy="4611688"/>
          </a:xfrm>
        </p:spPr>
        <p:txBody>
          <a:bodyPr/>
          <a:lstStyle/>
          <a:p>
            <a:pPr>
              <a:lnSpc>
                <a:spcPct val="90000"/>
              </a:lnSpc>
            </a:pPr>
            <a:r>
              <a:rPr lang="cs-CZ" sz="2800" smtClean="0">
                <a:latin typeface="Arial" charset="0"/>
              </a:rPr>
              <a:t>pokud selže něco, co bylo pečlivě naplánováno a svědomitě prováděno, pak neúspěch často naznačuje, že se cosi změnilo a tato změna přináší nové možnosti. </a:t>
            </a:r>
          </a:p>
          <a:p>
            <a:pPr>
              <a:lnSpc>
                <a:spcPct val="90000"/>
              </a:lnSpc>
            </a:pPr>
            <a:r>
              <a:rPr lang="cs-CZ" sz="2800" smtClean="0">
                <a:latin typeface="Arial" charset="0"/>
              </a:rPr>
              <a:t>neočekávaný neúspěch nelze napravit studiemi a analýzami. Je nutné vyjít mezi lidi, dívat se, klást otázky  a naslouchat. </a:t>
            </a:r>
          </a:p>
          <a:p>
            <a:pPr>
              <a:lnSpc>
                <a:spcPct val="90000"/>
              </a:lnSpc>
            </a:pPr>
            <a:r>
              <a:rPr lang="cs-CZ" sz="2800" smtClean="0">
                <a:latin typeface="Arial" charset="0"/>
              </a:rPr>
              <a:t>ke změně často dojde před událostí, kterou tuto změnu vysvětlujeme. </a:t>
            </a:r>
          </a:p>
          <a:p>
            <a:pPr>
              <a:lnSpc>
                <a:spcPct val="90000"/>
              </a:lnSpc>
            </a:pPr>
            <a:r>
              <a:rPr lang="cs-CZ" sz="2800" smtClean="0">
                <a:latin typeface="Arial" charset="0"/>
              </a:rPr>
              <a:t>Př.: změna věkové struktury obyvatelstva, vyšší vzdělání, změna životního stylu.</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171</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cs-CZ" b="1" i="1" smtClean="0">
                <a:latin typeface="Arial" charset="0"/>
                <a:cs typeface="Times New Roman" pitchFamily="18" charset="0"/>
              </a:rPr>
              <a:t>Neočekávaná vnější událost</a:t>
            </a:r>
          </a:p>
        </p:txBody>
      </p:sp>
      <p:sp>
        <p:nvSpPr>
          <p:cNvPr id="34819" name="Rectangle 3"/>
          <p:cNvSpPr>
            <a:spLocks noGrp="1" noChangeArrowheads="1"/>
          </p:cNvSpPr>
          <p:nvPr>
            <p:ph type="body" idx="1"/>
          </p:nvPr>
        </p:nvSpPr>
        <p:spPr/>
        <p:txBody>
          <a:bodyPr/>
          <a:lstStyle/>
          <a:p>
            <a:r>
              <a:rPr lang="cs-CZ" smtClean="0">
                <a:latin typeface="Arial" charset="0"/>
              </a:rPr>
              <a:t>příležitost k využití existujících znalostí v nových aplikacích</a:t>
            </a:r>
          </a:p>
          <a:p>
            <a:r>
              <a:rPr lang="cs-CZ" smtClean="0">
                <a:latin typeface="Arial" charset="0"/>
              </a:rPr>
              <a:t>využití vyžaduje více než štěstí nebo intuici - firma musí vyhledávat příležitost k inovaci a musí být organizována a řízena tak, aby ji mohla využít.</a:t>
            </a:r>
          </a:p>
          <a:p>
            <a:r>
              <a:rPr lang="cs-CZ" smtClean="0">
                <a:latin typeface="Arial" charset="0"/>
              </a:rPr>
              <a:t>Př.: IBM PC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172</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4213" y="765175"/>
            <a:ext cx="7772400" cy="728663"/>
          </a:xfrm>
        </p:spPr>
        <p:txBody>
          <a:bodyPr/>
          <a:lstStyle/>
          <a:p>
            <a:r>
              <a:rPr lang="cs-CZ" sz="4000" smtClean="0">
                <a:latin typeface="Arial" charset="0"/>
              </a:rPr>
              <a:t>2. Rozpor</a:t>
            </a:r>
            <a:r>
              <a:rPr lang="cs-CZ" sz="4000" i="1" smtClean="0"/>
              <a:t> </a:t>
            </a:r>
          </a:p>
        </p:txBody>
      </p:sp>
      <p:sp>
        <p:nvSpPr>
          <p:cNvPr id="35843" name="Rectangle 3"/>
          <p:cNvSpPr>
            <a:spLocks noGrp="1" noChangeArrowheads="1"/>
          </p:cNvSpPr>
          <p:nvPr>
            <p:ph type="body" idx="1"/>
          </p:nvPr>
        </p:nvSpPr>
        <p:spPr>
          <a:xfrm>
            <a:off x="685800" y="1628775"/>
            <a:ext cx="7772400" cy="4467225"/>
          </a:xfrm>
        </p:spPr>
        <p:txBody>
          <a:bodyPr/>
          <a:lstStyle/>
          <a:p>
            <a:r>
              <a:rPr lang="cs-CZ" sz="2800" smtClean="0">
                <a:latin typeface="Arial" charset="0"/>
              </a:rPr>
              <a:t>nesoulad mezi skutečností takovou, jaká je a takovou, jakou bychom ji chtěli mít. </a:t>
            </a:r>
            <a:endParaRPr lang="cs-CZ" sz="2800" smtClean="0">
              <a:latin typeface="Arial" charset="0"/>
              <a:cs typeface="Times New Roman" pitchFamily="18" charset="0"/>
            </a:endParaRPr>
          </a:p>
          <a:p>
            <a:pPr lvl="1"/>
            <a:r>
              <a:rPr lang="cs-CZ" sz="2400" smtClean="0">
                <a:latin typeface="Arial" charset="0"/>
              </a:rPr>
              <a:t>nesoulad s ekonomickou realitou, obvykle se projevující ztrátou ziskovosti </a:t>
            </a:r>
          </a:p>
          <a:p>
            <a:pPr lvl="1"/>
            <a:r>
              <a:rPr lang="cs-CZ" sz="2400" smtClean="0">
                <a:latin typeface="Arial" charset="0"/>
              </a:rPr>
              <a:t>rozpor mezi skutečností a předpoklady o ní: typický pro odvětví jako celek a řešení musí být jednoduché a specifické.</a:t>
            </a:r>
          </a:p>
          <a:p>
            <a:pPr lvl="2"/>
            <a:r>
              <a:rPr lang="cs-CZ" sz="2000" smtClean="0">
                <a:latin typeface="Arial" charset="0"/>
              </a:rPr>
              <a:t>Př.: kontejnerová doprava</a:t>
            </a:r>
          </a:p>
          <a:p>
            <a:pPr lvl="1"/>
            <a:r>
              <a:rPr lang="cs-CZ" sz="2400" smtClean="0">
                <a:latin typeface="Arial" charset="0"/>
              </a:rPr>
              <a:t>rozpor mezi předpokládaným a skutečným chováním zákazníka a jeho hodnotami </a:t>
            </a:r>
          </a:p>
          <a:p>
            <a:pPr lvl="2"/>
            <a:r>
              <a:rPr lang="cs-CZ" sz="2000" smtClean="0">
                <a:latin typeface="Arial" charset="0"/>
              </a:rPr>
              <a:t>Zákazník nekupuje věc, ale novou hodnotu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173</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4213" y="765175"/>
            <a:ext cx="7772400" cy="719138"/>
          </a:xfrm>
        </p:spPr>
        <p:txBody>
          <a:bodyPr/>
          <a:lstStyle/>
          <a:p>
            <a:r>
              <a:rPr lang="cs-CZ" sz="4000" smtClean="0">
                <a:latin typeface="Arial" charset="0"/>
              </a:rPr>
              <a:t>3. Změna výrobních procesů</a:t>
            </a:r>
            <a:r>
              <a:rPr lang="cs-CZ" sz="4000" smtClean="0"/>
              <a:t> </a:t>
            </a:r>
          </a:p>
        </p:txBody>
      </p:sp>
      <p:sp>
        <p:nvSpPr>
          <p:cNvPr id="36867" name="Rectangle 3"/>
          <p:cNvSpPr>
            <a:spLocks noGrp="1" noChangeArrowheads="1"/>
          </p:cNvSpPr>
          <p:nvPr>
            <p:ph type="body" idx="1"/>
          </p:nvPr>
        </p:nvSpPr>
        <p:spPr>
          <a:xfrm>
            <a:off x="323850" y="1557338"/>
            <a:ext cx="8496300" cy="4824412"/>
          </a:xfrm>
        </p:spPr>
        <p:txBody>
          <a:bodyPr/>
          <a:lstStyle/>
          <a:p>
            <a:pPr>
              <a:lnSpc>
                <a:spcPct val="80000"/>
              </a:lnSpc>
            </a:pPr>
            <a:r>
              <a:rPr lang="cs-CZ" sz="2400" dirty="0" smtClean="0">
                <a:latin typeface="Arial" pitchFamily="34" charset="0"/>
                <a:cs typeface="Arial" pitchFamily="34" charset="0"/>
              </a:rPr>
              <a:t>zdokonalení existujícího postupu, nahrazení jeho slabého článku, přizpůsobení starého procesu novým znalostem, objevení "chybějícího článku" </a:t>
            </a:r>
          </a:p>
          <a:p>
            <a:pPr lvl="1">
              <a:lnSpc>
                <a:spcPct val="80000"/>
              </a:lnSpc>
            </a:pPr>
            <a:r>
              <a:rPr lang="cs-CZ" sz="2000" dirty="0" smtClean="0">
                <a:latin typeface="Arial" pitchFamily="34" charset="0"/>
                <a:cs typeface="Arial" pitchFamily="34" charset="0"/>
              </a:rPr>
              <a:t>musíme chápat potřebu změny</a:t>
            </a:r>
          </a:p>
          <a:p>
            <a:pPr lvl="1">
              <a:lnSpc>
                <a:spcPct val="80000"/>
              </a:lnSpc>
            </a:pPr>
            <a:r>
              <a:rPr lang="cs-CZ" sz="2000" dirty="0" smtClean="0">
                <a:latin typeface="Arial" pitchFamily="34" charset="0"/>
                <a:cs typeface="Arial" pitchFamily="34" charset="0"/>
              </a:rPr>
              <a:t>nemusíme vědět, co přesně udělat, ale musíme být přesvědčeni, že pokud něco nefunguje tak, jak by mělo, je nutné pokusit se o nějakou změnu</a:t>
            </a:r>
          </a:p>
          <a:p>
            <a:pPr lvl="1">
              <a:lnSpc>
                <a:spcPct val="80000"/>
              </a:lnSpc>
            </a:pPr>
            <a:r>
              <a:rPr lang="cs-CZ" sz="2000" dirty="0" smtClean="0">
                <a:latin typeface="Arial" pitchFamily="34" charset="0"/>
                <a:cs typeface="Arial" pitchFamily="34" charset="0"/>
              </a:rPr>
              <a:t>řešení musí být vyhovující pro ty, kteří ho budou realizovat. Musí na ně klást přiměřené a splnitelné požadavky.</a:t>
            </a:r>
            <a:r>
              <a:rPr lang="cs-CZ" sz="2400" dirty="0" smtClean="0">
                <a:latin typeface="Arial" pitchFamily="34" charset="0"/>
                <a:cs typeface="Arial" pitchFamily="34" charset="0"/>
              </a:rPr>
              <a:t> </a:t>
            </a:r>
          </a:p>
          <a:p>
            <a:pPr>
              <a:lnSpc>
                <a:spcPct val="80000"/>
              </a:lnSpc>
            </a:pPr>
            <a:r>
              <a:rPr lang="cs-CZ" sz="2800" dirty="0" smtClean="0">
                <a:latin typeface="Arial" pitchFamily="34" charset="0"/>
                <a:cs typeface="Arial" pitchFamily="34" charset="0"/>
              </a:rPr>
              <a:t>Příklady:</a:t>
            </a:r>
          </a:p>
          <a:p>
            <a:pPr lvl="1">
              <a:lnSpc>
                <a:spcPct val="80000"/>
              </a:lnSpc>
            </a:pPr>
            <a:r>
              <a:rPr lang="cs-CZ" sz="2400" dirty="0" smtClean="0">
                <a:latin typeface="Arial" pitchFamily="34" charset="0"/>
                <a:cs typeface="Arial" pitchFamily="34" charset="0"/>
              </a:rPr>
              <a:t>Bell - automatické telefonní ústředny</a:t>
            </a:r>
          </a:p>
          <a:p>
            <a:pPr lvl="1">
              <a:lnSpc>
                <a:spcPct val="80000"/>
              </a:lnSpc>
            </a:pPr>
            <a:r>
              <a:rPr lang="cs-CZ" sz="2400" dirty="0" smtClean="0">
                <a:latin typeface="Arial" pitchFamily="34" charset="0"/>
                <a:cs typeface="Arial" pitchFamily="34" charset="0"/>
              </a:rPr>
              <a:t>fotografie: Kodak – celuloidový film, Polaroid – okamžitá fotografie, digitální fotografie</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174</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8313" y="692150"/>
            <a:ext cx="8245475" cy="722313"/>
          </a:xfrm>
        </p:spPr>
        <p:txBody>
          <a:bodyPr/>
          <a:lstStyle/>
          <a:p>
            <a:r>
              <a:rPr lang="en-US" sz="4000" smtClean="0">
                <a:latin typeface="Arial" charset="0"/>
                <a:cs typeface="Times New Roman" pitchFamily="18" charset="0"/>
              </a:rPr>
              <a:t>4</a:t>
            </a:r>
            <a:r>
              <a:rPr lang="cs-CZ" sz="4000" smtClean="0">
                <a:latin typeface="Arial" charset="0"/>
              </a:rPr>
              <a:t>.</a:t>
            </a:r>
            <a:r>
              <a:rPr lang="en-US" sz="4000" smtClean="0">
                <a:latin typeface="Arial" charset="0"/>
                <a:cs typeface="Times New Roman" pitchFamily="18" charset="0"/>
              </a:rPr>
              <a:t> </a:t>
            </a:r>
            <a:r>
              <a:rPr lang="cs-CZ" sz="4000" smtClean="0">
                <a:latin typeface="Arial" charset="0"/>
                <a:cs typeface="Times New Roman" pitchFamily="18" charset="0"/>
              </a:rPr>
              <a:t>Změna s</a:t>
            </a:r>
            <a:r>
              <a:rPr lang="cs-CZ" sz="4000" smtClean="0">
                <a:latin typeface="Arial" charset="0"/>
              </a:rPr>
              <a:t>truktury odvětví a trhu</a:t>
            </a:r>
            <a:r>
              <a:rPr lang="cs-CZ" smtClean="0"/>
              <a:t> </a:t>
            </a:r>
          </a:p>
        </p:txBody>
      </p:sp>
      <p:sp>
        <p:nvSpPr>
          <p:cNvPr id="37891" name="Rectangle 3"/>
          <p:cNvSpPr>
            <a:spLocks noGrp="1" noChangeArrowheads="1"/>
          </p:cNvSpPr>
          <p:nvPr>
            <p:ph type="body" idx="1"/>
          </p:nvPr>
        </p:nvSpPr>
        <p:spPr>
          <a:xfrm>
            <a:off x="684213" y="1628775"/>
            <a:ext cx="7772400" cy="4537075"/>
          </a:xfrm>
        </p:spPr>
        <p:txBody>
          <a:bodyPr/>
          <a:lstStyle/>
          <a:p>
            <a:pPr>
              <a:lnSpc>
                <a:spcPct val="80000"/>
              </a:lnSpc>
            </a:pPr>
            <a:r>
              <a:rPr lang="cs-CZ" sz="2000" smtClean="0">
                <a:latin typeface="Arial" charset="0"/>
              </a:rPr>
              <a:t>rychlý růst odvětví</a:t>
            </a:r>
          </a:p>
          <a:p>
            <a:pPr>
              <a:lnSpc>
                <a:spcPct val="80000"/>
              </a:lnSpc>
            </a:pPr>
            <a:r>
              <a:rPr lang="cs-CZ" sz="2000" smtClean="0">
                <a:latin typeface="Arial" charset="0"/>
              </a:rPr>
              <a:t>nalezení nových segmentů trhu</a:t>
            </a:r>
          </a:p>
          <a:p>
            <a:pPr>
              <a:lnSpc>
                <a:spcPct val="80000"/>
              </a:lnSpc>
            </a:pPr>
            <a:r>
              <a:rPr lang="cs-CZ" sz="2000" smtClean="0">
                <a:latin typeface="Arial" charset="0"/>
              </a:rPr>
              <a:t>konvergence technologií (např. počítače v telekomunikacích)</a:t>
            </a:r>
          </a:p>
          <a:p>
            <a:pPr>
              <a:lnSpc>
                <a:spcPct val="80000"/>
              </a:lnSpc>
            </a:pPr>
            <a:r>
              <a:rPr lang="cs-CZ" sz="2000" smtClean="0">
                <a:latin typeface="Arial" charset="0"/>
              </a:rPr>
              <a:t>rychlá změna oboru a z ní vyplývající potřeba strukturální změny.</a:t>
            </a:r>
          </a:p>
          <a:p>
            <a:pPr>
              <a:lnSpc>
                <a:spcPct val="80000"/>
              </a:lnSpc>
            </a:pPr>
            <a:r>
              <a:rPr lang="cs-CZ" sz="2000" smtClean="0">
                <a:latin typeface="Arial" charset="0"/>
              </a:rPr>
              <a:t>Příklady</a:t>
            </a:r>
          </a:p>
          <a:p>
            <a:pPr lvl="1">
              <a:lnSpc>
                <a:spcPct val="80000"/>
              </a:lnSpc>
            </a:pPr>
            <a:r>
              <a:rPr lang="cs-CZ" sz="1800" smtClean="0">
                <a:latin typeface="Arial" charset="0"/>
              </a:rPr>
              <a:t>specializované segmenty trhu, které jsou ochotné platit za luxusní výrobky luxusní ceny </a:t>
            </a:r>
          </a:p>
          <a:p>
            <a:pPr lvl="1">
              <a:lnSpc>
                <a:spcPct val="80000"/>
              </a:lnSpc>
            </a:pPr>
            <a:r>
              <a:rPr lang="cs-CZ" sz="1800" smtClean="0">
                <a:latin typeface="Arial" charset="0"/>
              </a:rPr>
              <a:t>produkty co nejdostupnější kdykoliv a kdekoliv - kreditní karty, telekomunikační systémy</a:t>
            </a:r>
          </a:p>
          <a:p>
            <a:pPr lvl="1">
              <a:lnSpc>
                <a:spcPct val="80000"/>
              </a:lnSpc>
            </a:pPr>
            <a:r>
              <a:rPr lang="cs-CZ" sz="1800" smtClean="0">
                <a:latin typeface="Arial" charset="0"/>
              </a:rPr>
              <a:t>makléřské firmy zaměřené na netradiční investory</a:t>
            </a:r>
          </a:p>
          <a:p>
            <a:pPr lvl="1">
              <a:lnSpc>
                <a:spcPct val="80000"/>
              </a:lnSpc>
            </a:pPr>
            <a:r>
              <a:rPr lang="cs-CZ" sz="1800" smtClean="0">
                <a:latin typeface="Arial" charset="0"/>
              </a:rPr>
              <a:t>servisní organizace, které poskytují specializované služby na základě outsourcingu (úklid, stravování apod.)</a:t>
            </a:r>
          </a:p>
          <a:p>
            <a:pPr lvl="1">
              <a:lnSpc>
                <a:spcPct val="80000"/>
              </a:lnSpc>
            </a:pPr>
            <a:r>
              <a:rPr lang="cs-CZ" sz="1800" smtClean="0">
                <a:latin typeface="Arial" charset="0"/>
              </a:rPr>
              <a:t>nové produkty bank a pojišťoven</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175</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11188" y="836613"/>
            <a:ext cx="7772400" cy="658812"/>
          </a:xfrm>
        </p:spPr>
        <p:txBody>
          <a:bodyPr/>
          <a:lstStyle/>
          <a:p>
            <a:r>
              <a:rPr lang="cs-CZ" sz="4000" smtClean="0">
                <a:latin typeface="Arial" charset="0"/>
              </a:rPr>
              <a:t>5. </a:t>
            </a:r>
            <a:r>
              <a:rPr lang="en-US" sz="4000" smtClean="0">
                <a:latin typeface="Arial" charset="0"/>
                <a:cs typeface="Times New Roman" pitchFamily="18" charset="0"/>
              </a:rPr>
              <a:t>Demogra</a:t>
            </a:r>
            <a:r>
              <a:rPr lang="cs-CZ" sz="4000" smtClean="0">
                <a:latin typeface="Arial" charset="0"/>
                <a:cs typeface="Times New Roman" pitchFamily="18" charset="0"/>
              </a:rPr>
              <a:t>fie</a:t>
            </a:r>
            <a:r>
              <a:rPr lang="en-US" sz="4000" smtClean="0">
                <a:cs typeface="Times New Roman" pitchFamily="18" charset="0"/>
              </a:rPr>
              <a:t> </a:t>
            </a:r>
            <a:endParaRPr lang="cs-CZ" sz="4000" smtClean="0">
              <a:cs typeface="Times New Roman" pitchFamily="18" charset="0"/>
            </a:endParaRPr>
          </a:p>
        </p:txBody>
      </p:sp>
      <p:sp>
        <p:nvSpPr>
          <p:cNvPr id="38915" name="Rectangle 3"/>
          <p:cNvSpPr>
            <a:spLocks noGrp="1" noChangeArrowheads="1"/>
          </p:cNvSpPr>
          <p:nvPr>
            <p:ph type="body" idx="1"/>
          </p:nvPr>
        </p:nvSpPr>
        <p:spPr>
          <a:xfrm>
            <a:off x="684213" y="1773238"/>
            <a:ext cx="7772400" cy="3746500"/>
          </a:xfrm>
        </p:spPr>
        <p:txBody>
          <a:bodyPr/>
          <a:lstStyle/>
          <a:p>
            <a:r>
              <a:rPr lang="cs-CZ" sz="2800" smtClean="0">
                <a:latin typeface="Arial" charset="0"/>
              </a:rPr>
              <a:t>změny porodnosti či úmrtnosti, úrovně vzdělání, složení pracovní síly, mobility lidí </a:t>
            </a:r>
            <a:endParaRPr lang="cs-CZ" sz="2800" smtClean="0">
              <a:latin typeface="Arial" charset="0"/>
              <a:cs typeface="Times New Roman" pitchFamily="18" charset="0"/>
            </a:endParaRPr>
          </a:p>
          <a:p>
            <a:pPr lvl="1"/>
            <a:r>
              <a:rPr lang="cs-CZ" sz="2400" smtClean="0">
                <a:latin typeface="Arial" charset="0"/>
                <a:cs typeface="Times New Roman" pitchFamily="18" charset="0"/>
              </a:rPr>
              <a:t>nejsnazší popsat  a předpovědět</a:t>
            </a:r>
          </a:p>
          <a:p>
            <a:pPr lvl="1"/>
            <a:r>
              <a:rPr lang="cs-CZ" sz="2400" smtClean="0">
                <a:latin typeface="Arial" charset="0"/>
                <a:cs typeface="Times New Roman" pitchFamily="18" charset="0"/>
              </a:rPr>
              <a:t>ovlivňují, co se bude nakupovat, kdo a kolik bude nakupovat</a:t>
            </a:r>
          </a:p>
          <a:p>
            <a:pPr lvl="1"/>
            <a:r>
              <a:rPr lang="cs-CZ" sz="2400" smtClean="0">
                <a:latin typeface="Arial" charset="0"/>
                <a:cs typeface="Times New Roman" pitchFamily="18" charset="0"/>
              </a:rPr>
              <a:t>speciální produkty pro různé skupiny populace</a:t>
            </a:r>
          </a:p>
          <a:p>
            <a:r>
              <a:rPr lang="cs-CZ" sz="2800" smtClean="0">
                <a:latin typeface="Arial" charset="0"/>
                <a:cs typeface="Times New Roman" pitchFamily="18" charset="0"/>
              </a:rPr>
              <a:t>Př.: robotika – využívání největší v zemích s vysokým podílem starších lidí (Japonsko)</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176</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latin typeface="Arial" charset="0"/>
                <a:cs typeface="Times New Roman" pitchFamily="18" charset="0"/>
              </a:rPr>
              <a:t>6</a:t>
            </a:r>
            <a:r>
              <a:rPr lang="cs-CZ" smtClean="0">
                <a:latin typeface="Arial" charset="0"/>
              </a:rPr>
              <a:t>.</a:t>
            </a:r>
            <a:r>
              <a:rPr lang="en-US" smtClean="0">
                <a:latin typeface="Arial" charset="0"/>
                <a:cs typeface="Times New Roman" pitchFamily="18" charset="0"/>
              </a:rPr>
              <a:t> </a:t>
            </a:r>
            <a:r>
              <a:rPr lang="cs-CZ" smtClean="0">
                <a:latin typeface="Arial" charset="0"/>
              </a:rPr>
              <a:t>Změna postojů</a:t>
            </a:r>
            <a:r>
              <a:rPr lang="cs-CZ" smtClean="0"/>
              <a:t> </a:t>
            </a:r>
          </a:p>
        </p:txBody>
      </p:sp>
      <p:sp>
        <p:nvSpPr>
          <p:cNvPr id="39939" name="Rectangle 3"/>
          <p:cNvSpPr>
            <a:spLocks noGrp="1" noChangeArrowheads="1"/>
          </p:cNvSpPr>
          <p:nvPr>
            <p:ph type="body" idx="1"/>
          </p:nvPr>
        </p:nvSpPr>
        <p:spPr/>
        <p:txBody>
          <a:bodyPr/>
          <a:lstStyle/>
          <a:p>
            <a:pPr>
              <a:lnSpc>
                <a:spcPct val="80000"/>
              </a:lnSpc>
            </a:pPr>
            <a:r>
              <a:rPr lang="cs-CZ" sz="2800" smtClean="0">
                <a:latin typeface="Arial" charset="0"/>
              </a:rPr>
              <a:t>změna přístupu ke zdraví – potraviny, trávení volného času</a:t>
            </a:r>
          </a:p>
          <a:p>
            <a:pPr>
              <a:lnSpc>
                <a:spcPct val="80000"/>
              </a:lnSpc>
            </a:pPr>
            <a:r>
              <a:rPr lang="cs-CZ" sz="2800" smtClean="0">
                <a:latin typeface="Arial" charset="0"/>
              </a:rPr>
              <a:t>existence "vyšších středních vrstev" je příležitostí k nabídce nadstandardních služeb za nadstandardní ceny</a:t>
            </a:r>
          </a:p>
          <a:p>
            <a:pPr>
              <a:lnSpc>
                <a:spcPct val="80000"/>
              </a:lnSpc>
            </a:pPr>
            <a:r>
              <a:rPr lang="cs-CZ" sz="2800" smtClean="0">
                <a:latin typeface="Arial" charset="0"/>
              </a:rPr>
              <a:t>rostoucí migrace, feminismus, regionalismy</a:t>
            </a:r>
          </a:p>
          <a:p>
            <a:pPr>
              <a:lnSpc>
                <a:spcPct val="80000"/>
              </a:lnSpc>
            </a:pPr>
            <a:r>
              <a:rPr lang="cs-CZ" sz="2800" smtClean="0">
                <a:latin typeface="Arial" charset="0"/>
              </a:rPr>
              <a:t>důležité načasování - být první</a:t>
            </a:r>
          </a:p>
          <a:p>
            <a:pPr>
              <a:lnSpc>
                <a:spcPct val="80000"/>
              </a:lnSpc>
            </a:pPr>
            <a:r>
              <a:rPr lang="cs-CZ" sz="2800" smtClean="0">
                <a:latin typeface="Arial" charset="0"/>
              </a:rPr>
              <a:t>není jisté, jde-li o jev dočasný či trvalejší - začínat v malém rozsahu, velice specifické inovace</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177</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4213" y="620713"/>
            <a:ext cx="7772400" cy="963612"/>
          </a:xfrm>
        </p:spPr>
        <p:txBody>
          <a:bodyPr/>
          <a:lstStyle/>
          <a:p>
            <a:r>
              <a:rPr lang="en-US" smtClean="0">
                <a:latin typeface="Arial" charset="0"/>
                <a:cs typeface="Times New Roman" pitchFamily="18" charset="0"/>
              </a:rPr>
              <a:t>7</a:t>
            </a:r>
            <a:r>
              <a:rPr lang="cs-CZ" smtClean="0">
                <a:latin typeface="Arial" charset="0"/>
              </a:rPr>
              <a:t>.</a:t>
            </a:r>
            <a:r>
              <a:rPr lang="en-US" smtClean="0">
                <a:latin typeface="Arial" charset="0"/>
                <a:cs typeface="Times New Roman" pitchFamily="18" charset="0"/>
              </a:rPr>
              <a:t> </a:t>
            </a:r>
            <a:r>
              <a:rPr lang="cs-CZ" smtClean="0">
                <a:latin typeface="Arial" charset="0"/>
              </a:rPr>
              <a:t>Nové znalosti</a:t>
            </a:r>
            <a:r>
              <a:rPr lang="cs-CZ" smtClean="0"/>
              <a:t> </a:t>
            </a:r>
          </a:p>
        </p:txBody>
      </p:sp>
      <p:sp>
        <p:nvSpPr>
          <p:cNvPr id="40963" name="Rectangle 3"/>
          <p:cNvSpPr>
            <a:spLocks noGrp="1" noChangeArrowheads="1"/>
          </p:cNvSpPr>
          <p:nvPr>
            <p:ph type="body" idx="1"/>
          </p:nvPr>
        </p:nvSpPr>
        <p:spPr>
          <a:xfrm>
            <a:off x="468313" y="1700213"/>
            <a:ext cx="8351837" cy="4538662"/>
          </a:xfrm>
        </p:spPr>
        <p:txBody>
          <a:bodyPr/>
          <a:lstStyle/>
          <a:p>
            <a:r>
              <a:rPr lang="cs-CZ" sz="2800" smtClean="0">
                <a:latin typeface="Arial" charset="0"/>
              </a:rPr>
              <a:t>založeny na konvergenci nebo synergii různých druhů znalostí a jejich úspěch vyžaduje</a:t>
            </a:r>
          </a:p>
          <a:p>
            <a:pPr lvl="1"/>
            <a:r>
              <a:rPr lang="cs-CZ" sz="2400" smtClean="0">
                <a:latin typeface="Arial" charset="0"/>
              </a:rPr>
              <a:t>pečlivou analýzu všech faktorů; identifikovat "chybějící články" řetězu a možnosti jejich doplnění;</a:t>
            </a:r>
          </a:p>
          <a:p>
            <a:pPr lvl="1"/>
            <a:r>
              <a:rPr lang="cs-CZ" sz="2400" smtClean="0">
                <a:latin typeface="Arial" charset="0"/>
              </a:rPr>
              <a:t>koncentraci na získání strategické pozice na trhu</a:t>
            </a:r>
          </a:p>
          <a:p>
            <a:pPr lvl="1"/>
            <a:r>
              <a:rPr lang="cs-CZ" sz="2400" smtClean="0">
                <a:latin typeface="Arial" charset="0"/>
              </a:rPr>
              <a:t>podnikatelský způsob řízení. Kvalitou není to, co je technicky dokonalé, ale to, co dává produktu hodnotu pro konečného uživatele. </a:t>
            </a:r>
          </a:p>
          <a:p>
            <a:r>
              <a:rPr lang="cs-CZ" sz="2800" smtClean="0">
                <a:latin typeface="Arial" charset="0"/>
              </a:rPr>
              <a:t>Inovace založené na nových znalostech s sebou nesou vysoké riziko</a:t>
            </a:r>
            <a:endParaRPr lang="cs-CZ" sz="2400" smtClean="0">
              <a:latin typeface="Arial"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178</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4213" y="692150"/>
            <a:ext cx="7772400" cy="731838"/>
          </a:xfrm>
        </p:spPr>
        <p:txBody>
          <a:bodyPr/>
          <a:lstStyle/>
          <a:p>
            <a:r>
              <a:rPr lang="cs-CZ" sz="4000" smtClean="0">
                <a:latin typeface="Arial" charset="0"/>
              </a:rPr>
              <a:t>Skvělý nápad</a:t>
            </a:r>
            <a:r>
              <a:rPr lang="cs-CZ" sz="4000" smtClean="0"/>
              <a:t> </a:t>
            </a:r>
          </a:p>
        </p:txBody>
      </p:sp>
      <p:sp>
        <p:nvSpPr>
          <p:cNvPr id="41987" name="Rectangle 3"/>
          <p:cNvSpPr>
            <a:spLocks noGrp="1" noChangeArrowheads="1"/>
          </p:cNvSpPr>
          <p:nvPr>
            <p:ph type="body" idx="1"/>
          </p:nvPr>
        </p:nvSpPr>
        <p:spPr>
          <a:xfrm>
            <a:off x="468313" y="1700213"/>
            <a:ext cx="8280400" cy="4608512"/>
          </a:xfrm>
        </p:spPr>
        <p:txBody>
          <a:bodyPr/>
          <a:lstStyle/>
          <a:p>
            <a:pPr>
              <a:lnSpc>
                <a:spcPct val="90000"/>
              </a:lnSpc>
            </a:pPr>
            <a:r>
              <a:rPr lang="cs-CZ" sz="2400" smtClean="0">
                <a:latin typeface="Arial" charset="0"/>
              </a:rPr>
              <a:t>nejriskantnější zdroj: nejvýše jeden ze sta patentů se vůbec zaplatí a možná jeden z pěti set je skutečně ziskový. </a:t>
            </a:r>
          </a:p>
          <a:p>
            <a:pPr>
              <a:lnSpc>
                <a:spcPct val="90000"/>
              </a:lnSpc>
            </a:pPr>
            <a:r>
              <a:rPr lang="cs-CZ" sz="2400" smtClean="0">
                <a:latin typeface="Arial" charset="0"/>
              </a:rPr>
              <a:t>skvělé nápady jsou často neurčité a jejich úspěch je nepředvídatelný. </a:t>
            </a:r>
          </a:p>
          <a:p>
            <a:pPr>
              <a:lnSpc>
                <a:spcPct val="90000"/>
              </a:lnSpc>
            </a:pPr>
            <a:r>
              <a:rPr lang="cs-CZ" sz="2400" smtClean="0">
                <a:latin typeface="Arial" charset="0"/>
              </a:rPr>
              <a:t>systematicky se věnovat méně rizikovým zdrojům inovací; najde v nich více zdrojů, než vůbec dokáže využít.</a:t>
            </a:r>
          </a:p>
          <a:p>
            <a:pPr>
              <a:lnSpc>
                <a:spcPct val="90000"/>
              </a:lnSpc>
            </a:pPr>
            <a:r>
              <a:rPr lang="cs-CZ" sz="2400" smtClean="0">
                <a:latin typeface="Arial" charset="0"/>
              </a:rPr>
              <a:t>podnikavost tohoto typu představuje kvality, které společnost potřebuje: iniciativu, ctižádost a vynalézavost. Společnost sice těžko může inovace tohoto typu podporovat, ale neměla by jim klást překážky.</a:t>
            </a:r>
            <a:r>
              <a:rPr lang="cs-CZ" sz="2400" smtClean="0"/>
              <a:t>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179</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p:txBody>
          <a:bodyPr/>
          <a:lstStyle/>
          <a:p>
            <a:r>
              <a:rPr lang="cs-CZ" smtClean="0">
                <a:latin typeface="Arial" charset="0"/>
                <a:cs typeface="Arial" charset="0"/>
              </a:rPr>
              <a:t>Kritéria hodnocení inovace</a:t>
            </a:r>
          </a:p>
        </p:txBody>
      </p:sp>
      <p:sp>
        <p:nvSpPr>
          <p:cNvPr id="3" name="Zástupný symbol pro obsah 2"/>
          <p:cNvSpPr>
            <a:spLocks noGrp="1"/>
          </p:cNvSpPr>
          <p:nvPr>
            <p:ph idx="1"/>
          </p:nvPr>
        </p:nvSpPr>
        <p:spPr/>
        <p:txBody>
          <a:bodyPr/>
          <a:lstStyle/>
          <a:p>
            <a:pPr marL="457200" indent="-457200">
              <a:buFont typeface="+mj-lt"/>
              <a:buAutoNum type="arabicPeriod"/>
              <a:defRPr/>
            </a:pPr>
            <a:r>
              <a:rPr lang="cs-CZ" sz="2400" dirty="0" smtClean="0">
                <a:latin typeface="Arial" pitchFamily="34" charset="0"/>
                <a:cs typeface="Arial" pitchFamily="34" charset="0"/>
              </a:rPr>
              <a:t>Přispěla ke zlepšení kvality života, měla přímý a/nebo významný dopad na kvalitu života?</a:t>
            </a:r>
          </a:p>
          <a:p>
            <a:pPr marL="457200" indent="-457200">
              <a:buFont typeface="+mj-lt"/>
              <a:buAutoNum type="arabicPeriod"/>
              <a:defRPr/>
            </a:pPr>
            <a:r>
              <a:rPr lang="cs-CZ" sz="2400" dirty="0" smtClean="0">
                <a:latin typeface="Arial" pitchFamily="34" charset="0"/>
                <a:cs typeface="Arial" pitchFamily="34" charset="0"/>
              </a:rPr>
              <a:t>Zaměřila se na závažnou potřebu? Vyřešila závažný problém?</a:t>
            </a:r>
          </a:p>
          <a:p>
            <a:pPr marL="457200" indent="-457200">
              <a:buFont typeface="+mj-lt"/>
              <a:buAutoNum type="arabicPeriod"/>
              <a:defRPr/>
            </a:pPr>
            <a:r>
              <a:rPr lang="cs-CZ" sz="2400" dirty="0" smtClean="0">
                <a:latin typeface="Arial" pitchFamily="34" charset="0"/>
                <a:cs typeface="Arial" pitchFamily="34" charset="0"/>
              </a:rPr>
              <a:t>Šlo o novou, průlomovou inovaci, senzační úspěch („</a:t>
            </a:r>
            <a:r>
              <a:rPr lang="en-US" sz="2400" dirty="0" smtClean="0">
                <a:latin typeface="Arial" pitchFamily="34" charset="0"/>
                <a:cs typeface="Arial" pitchFamily="34" charset="0"/>
              </a:rPr>
              <a:t>wow</a:t>
            </a:r>
            <a:r>
              <a:rPr lang="cs-CZ" sz="2400" dirty="0" smtClean="0">
                <a:latin typeface="Arial" pitchFamily="34" charset="0"/>
                <a:cs typeface="Arial" pitchFamily="34" charset="0"/>
              </a:rPr>
              <a:t>“)</a:t>
            </a:r>
            <a:r>
              <a:rPr lang="en-US" sz="2400" dirty="0" smtClean="0">
                <a:latin typeface="Arial" pitchFamily="34" charset="0"/>
                <a:cs typeface="Arial" pitchFamily="34" charset="0"/>
              </a:rPr>
              <a:t>? </a:t>
            </a:r>
            <a:endParaRPr lang="cs-CZ" sz="2400" dirty="0" smtClean="0">
              <a:latin typeface="Arial" pitchFamily="34" charset="0"/>
              <a:cs typeface="Arial" pitchFamily="34" charset="0"/>
            </a:endParaRPr>
          </a:p>
          <a:p>
            <a:pPr marL="457200" indent="-457200">
              <a:buFont typeface="+mj-lt"/>
              <a:buAutoNum type="arabicPeriod"/>
              <a:defRPr/>
            </a:pPr>
            <a:r>
              <a:rPr lang="cs-CZ" sz="2400" dirty="0" smtClean="0">
                <a:latin typeface="Arial" pitchFamily="34" charset="0"/>
                <a:cs typeface="Arial" pitchFamily="34" charset="0"/>
              </a:rPr>
              <a:t>Změnila způsob podnikání?</a:t>
            </a:r>
          </a:p>
          <a:p>
            <a:pPr marL="457200" indent="-457200">
              <a:buFont typeface="+mj-lt"/>
              <a:buAutoNum type="arabicPeriod"/>
              <a:defRPr/>
            </a:pPr>
            <a:r>
              <a:rPr lang="cs-CZ" sz="2400" dirty="0" smtClean="0">
                <a:latin typeface="Arial" pitchFamily="34" charset="0"/>
                <a:cs typeface="Arial" pitchFamily="34" charset="0"/>
              </a:rPr>
              <a:t>Zvýšila účinnost využívání zdrojů?</a:t>
            </a:r>
          </a:p>
          <a:p>
            <a:pPr marL="457200" indent="-457200">
              <a:buFont typeface="+mj-lt"/>
              <a:buAutoNum type="arabicPeriod"/>
              <a:defRPr/>
            </a:pPr>
            <a:r>
              <a:rPr lang="cs-CZ" sz="2400" dirty="0" smtClean="0">
                <a:latin typeface="Arial" pitchFamily="34" charset="0"/>
                <a:cs typeface="Arial" pitchFamily="34" charset="0"/>
              </a:rPr>
              <a:t>Odstartovala proud následných inovací?</a:t>
            </a:r>
          </a:p>
          <a:p>
            <a:pPr marL="457200" indent="-457200">
              <a:buFont typeface="+mj-lt"/>
              <a:buAutoNum type="arabicPeriod"/>
              <a:defRPr/>
            </a:pPr>
            <a:r>
              <a:rPr lang="cs-CZ" sz="2400" dirty="0" smtClean="0">
                <a:latin typeface="Arial" pitchFamily="34" charset="0"/>
                <a:cs typeface="Arial" pitchFamily="34" charset="0"/>
              </a:rPr>
              <a:t>Vedla k vytvoření nového, významného odvětví?</a:t>
            </a:r>
          </a:p>
          <a:p>
            <a:pPr>
              <a:buFontTx/>
              <a:buNone/>
              <a:defRPr/>
            </a:pPr>
            <a:endParaRPr lang="cs-CZ" dirty="0"/>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18</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lstStyle/>
          <a:p>
            <a:r>
              <a:rPr lang="cs-CZ" sz="4800" b="1" smtClean="0">
                <a:latin typeface="Arial" charset="0"/>
              </a:rPr>
              <a:t>Práce s inovačními podněty</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620713"/>
            <a:ext cx="7772400" cy="800100"/>
          </a:xfrm>
        </p:spPr>
        <p:txBody>
          <a:bodyPr/>
          <a:lstStyle/>
          <a:p>
            <a:r>
              <a:rPr lang="cs-CZ" b="1" smtClean="0">
                <a:latin typeface="Arial" charset="0"/>
              </a:rPr>
              <a:t>Evidence podnětů</a:t>
            </a:r>
          </a:p>
        </p:txBody>
      </p:sp>
      <p:sp>
        <p:nvSpPr>
          <p:cNvPr id="44035" name="Rectangle 3"/>
          <p:cNvSpPr>
            <a:spLocks noGrp="1" noChangeArrowheads="1"/>
          </p:cNvSpPr>
          <p:nvPr>
            <p:ph type="body" idx="1"/>
          </p:nvPr>
        </p:nvSpPr>
        <p:spPr>
          <a:xfrm>
            <a:off x="395288" y="1484313"/>
            <a:ext cx="8353425" cy="4752975"/>
          </a:xfrm>
        </p:spPr>
        <p:txBody>
          <a:bodyPr/>
          <a:lstStyle/>
          <a:p>
            <a:pPr>
              <a:lnSpc>
                <a:spcPct val="90000"/>
              </a:lnSpc>
            </a:pPr>
            <a:r>
              <a:rPr lang="cs-CZ" sz="2800" dirty="0" smtClean="0">
                <a:latin typeface="Arial" charset="0"/>
              </a:rPr>
              <a:t>Při sběru podnětů a jejich evidenci můžeme s výhodou použít:</a:t>
            </a:r>
          </a:p>
          <a:p>
            <a:pPr lvl="1">
              <a:lnSpc>
                <a:spcPct val="90000"/>
              </a:lnSpc>
            </a:pPr>
            <a:r>
              <a:rPr lang="cs-CZ" sz="2400" dirty="0" smtClean="0">
                <a:latin typeface="Arial" charset="0"/>
              </a:rPr>
              <a:t>některé z vhodných kreativních technik (kreativní nástěnka, na kterou může každý umístit svůj nápad)</a:t>
            </a:r>
          </a:p>
          <a:p>
            <a:pPr lvl="1">
              <a:lnSpc>
                <a:spcPct val="90000"/>
              </a:lnSpc>
            </a:pPr>
            <a:r>
              <a:rPr lang="cs-CZ" sz="2400" dirty="0" smtClean="0">
                <a:latin typeface="Arial" charset="0"/>
              </a:rPr>
              <a:t>informačních technologií - ve firemní síti (intranetu) můžeme zpřístupnit šablony formulářů nebo vytvořit aplikaci pro sběr podnětů (workflow, </a:t>
            </a:r>
            <a:r>
              <a:rPr lang="cs-CZ" sz="2400" dirty="0" err="1" smtClean="0">
                <a:latin typeface="Arial" charset="0"/>
              </a:rPr>
              <a:t>groupware</a:t>
            </a:r>
            <a:r>
              <a:rPr lang="cs-CZ" sz="2400" dirty="0" smtClean="0">
                <a:latin typeface="Arial" charset="0"/>
              </a:rPr>
              <a:t>, stačí však i elektronická pošta)</a:t>
            </a:r>
          </a:p>
          <a:p>
            <a:pPr lvl="1">
              <a:lnSpc>
                <a:spcPct val="90000"/>
              </a:lnSpc>
            </a:pPr>
            <a:r>
              <a:rPr lang="cs-CZ" sz="2400" dirty="0" smtClean="0">
                <a:latin typeface="Arial" charset="0"/>
              </a:rPr>
              <a:t>někteří zaměstnanci nemají s IT  zkušenosti, těm je pak třeba nabídnout jiné možnosti - tužku a papír, telefon, osobní rozhovor. </a:t>
            </a:r>
          </a:p>
          <a:p>
            <a:pPr>
              <a:lnSpc>
                <a:spcPct val="90000"/>
              </a:lnSpc>
            </a:pPr>
            <a:r>
              <a:rPr lang="cs-CZ" sz="2800" dirty="0" smtClean="0">
                <a:latin typeface="Arial" charset="0"/>
              </a:rPr>
              <a:t>(viz příklad –                 )</a:t>
            </a:r>
          </a:p>
        </p:txBody>
      </p:sp>
      <p:sp>
        <p:nvSpPr>
          <p:cNvPr id="44036" name="Text Box 4"/>
          <p:cNvSpPr txBox="1">
            <a:spLocks noChangeArrowheads="1"/>
          </p:cNvSpPr>
          <p:nvPr/>
        </p:nvSpPr>
        <p:spPr bwMode="auto">
          <a:xfrm>
            <a:off x="3059113" y="5589588"/>
            <a:ext cx="1368425" cy="396875"/>
          </a:xfrm>
          <a:prstGeom prst="rect">
            <a:avLst/>
          </a:prstGeom>
          <a:noFill/>
          <a:ln w="12700" cap="sq">
            <a:noFill/>
            <a:miter lim="800000"/>
            <a:headEnd type="none" w="sm" len="sm"/>
            <a:tailEnd type="none" w="sm" len="sm"/>
          </a:ln>
        </p:spPr>
        <p:txBody>
          <a:bodyPr>
            <a:spAutoFit/>
          </a:bodyPr>
          <a:lstStyle/>
          <a:p>
            <a:pPr>
              <a:spcBef>
                <a:spcPct val="50000"/>
              </a:spcBef>
            </a:pPr>
            <a:r>
              <a:rPr lang="cs-CZ" sz="2000" dirty="0">
                <a:latin typeface="Arial" charset="0"/>
                <a:hlinkClick r:id="rId3" action="ppaction://hlinkfile"/>
              </a:rPr>
              <a:t>evidence</a:t>
            </a:r>
            <a:endParaRPr lang="cs-CZ" sz="2000" dirty="0">
              <a:latin typeface="Arial" charset="0"/>
            </a:endParaRPr>
          </a:p>
        </p:txBody>
      </p:sp>
      <p:sp>
        <p:nvSpPr>
          <p:cNvPr id="5" name="Zástupný symbol pro datum 4"/>
          <p:cNvSpPr>
            <a:spLocks noGrp="1"/>
          </p:cNvSpPr>
          <p:nvPr>
            <p:ph type="dt" sz="half" idx="10"/>
          </p:nvPr>
        </p:nvSpPr>
        <p:spPr/>
        <p:txBody>
          <a:bodyPr/>
          <a:lstStyle/>
          <a:p>
            <a:pPr>
              <a:defRPr/>
            </a:pPr>
            <a:r>
              <a:rPr lang="cs-CZ" smtClean="0"/>
              <a:t>19.-20.10.2010</a:t>
            </a:r>
            <a:endParaRPr lang="cs-CZ"/>
          </a:p>
        </p:txBody>
      </p:sp>
      <p:sp>
        <p:nvSpPr>
          <p:cNvPr id="6" name="Zástupný symbol pro číslo snímku 5"/>
          <p:cNvSpPr>
            <a:spLocks noGrp="1"/>
          </p:cNvSpPr>
          <p:nvPr>
            <p:ph type="sldNum" sz="quarter" idx="11"/>
          </p:nvPr>
        </p:nvSpPr>
        <p:spPr/>
        <p:txBody>
          <a:bodyPr/>
          <a:lstStyle/>
          <a:p>
            <a:pPr>
              <a:defRPr/>
            </a:pPr>
            <a:fld id="{440A598D-4714-4C6C-B4FE-528B95FE2A6D}" type="slidenum">
              <a:rPr lang="cs-CZ" smtClean="0"/>
              <a:pPr>
                <a:defRPr/>
              </a:pPr>
              <a:t>181</a:t>
            </a:fld>
            <a:endParaRPr lang="cs-CZ"/>
          </a:p>
        </p:txBody>
      </p:sp>
      <p:sp>
        <p:nvSpPr>
          <p:cNvPr id="7" name="Zástupný symbol pro zápatí 6"/>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cs-CZ" smtClean="0">
                <a:latin typeface="Arial" charset="0"/>
              </a:rPr>
              <a:t>Práce s podněty</a:t>
            </a:r>
          </a:p>
        </p:txBody>
      </p:sp>
      <p:sp>
        <p:nvSpPr>
          <p:cNvPr id="45059" name="Rectangle 3"/>
          <p:cNvSpPr>
            <a:spLocks noGrp="1" noChangeArrowheads="1"/>
          </p:cNvSpPr>
          <p:nvPr>
            <p:ph type="body" idx="1"/>
          </p:nvPr>
        </p:nvSpPr>
        <p:spPr/>
        <p:txBody>
          <a:bodyPr/>
          <a:lstStyle/>
          <a:p>
            <a:r>
              <a:rPr lang="cs-CZ" smtClean="0">
                <a:latin typeface="Arial" charset="0"/>
              </a:rPr>
              <a:t>Podněty, které jsou v současné době a situaci pokládány za nerealizovatelné, je vhodné ponechat v zásobníku nápadů - často se mohou hodit později.</a:t>
            </a:r>
          </a:p>
          <a:p>
            <a:r>
              <a:rPr lang="cs-CZ" smtClean="0">
                <a:latin typeface="Arial" charset="0"/>
              </a:rPr>
              <a:t>Při zpracování inovačního podnětu je možné uplatnit řadu inovačních technik</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182</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4213" y="765175"/>
            <a:ext cx="7772400" cy="658813"/>
          </a:xfrm>
        </p:spPr>
        <p:txBody>
          <a:bodyPr/>
          <a:lstStyle/>
          <a:p>
            <a:r>
              <a:rPr lang="cs-CZ" sz="3600" b="1" smtClean="0">
                <a:latin typeface="Arial" pitchFamily="34" charset="0"/>
              </a:rPr>
              <a:t>Sebehodnocení a sdílení znalostí</a:t>
            </a:r>
          </a:p>
        </p:txBody>
      </p:sp>
      <p:sp>
        <p:nvSpPr>
          <p:cNvPr id="69635" name="Rectangle 3"/>
          <p:cNvSpPr>
            <a:spLocks noGrp="1" noChangeArrowheads="1"/>
          </p:cNvSpPr>
          <p:nvPr>
            <p:ph type="body" idx="1"/>
          </p:nvPr>
        </p:nvSpPr>
        <p:spPr>
          <a:xfrm>
            <a:off x="684213" y="1557338"/>
            <a:ext cx="7772400" cy="4683125"/>
          </a:xfrm>
        </p:spPr>
        <p:txBody>
          <a:bodyPr/>
          <a:lstStyle/>
          <a:p>
            <a:pPr>
              <a:lnSpc>
                <a:spcPct val="80000"/>
              </a:lnSpc>
            </a:pPr>
            <a:r>
              <a:rPr lang="cs-CZ" sz="2400" smtClean="0">
                <a:latin typeface="Arial" pitchFamily="34" charset="0"/>
              </a:rPr>
              <a:t>Sebehodnocení lze použít</a:t>
            </a:r>
          </a:p>
          <a:p>
            <a:pPr lvl="1">
              <a:lnSpc>
                <a:spcPct val="80000"/>
              </a:lnSpc>
            </a:pPr>
            <a:r>
              <a:rPr lang="cs-CZ" sz="2000" smtClean="0">
                <a:latin typeface="Arial" pitchFamily="34" charset="0"/>
              </a:rPr>
              <a:t>Jako strategický plánovací nástroj</a:t>
            </a:r>
          </a:p>
          <a:p>
            <a:pPr lvl="1">
              <a:lnSpc>
                <a:spcPct val="80000"/>
              </a:lnSpc>
            </a:pPr>
            <a:r>
              <a:rPr lang="cs-CZ" sz="2000" smtClean="0">
                <a:latin typeface="Arial" pitchFamily="34" charset="0"/>
              </a:rPr>
              <a:t>Jako nástroj benchmarkingu</a:t>
            </a:r>
          </a:p>
          <a:p>
            <a:pPr lvl="1">
              <a:lnSpc>
                <a:spcPct val="80000"/>
              </a:lnSpc>
            </a:pPr>
            <a:r>
              <a:rPr lang="cs-CZ" sz="2000" smtClean="0">
                <a:latin typeface="Arial" pitchFamily="34" charset="0"/>
              </a:rPr>
              <a:t>Jako nástroj pro výměnu znalostí</a:t>
            </a:r>
          </a:p>
          <a:p>
            <a:pPr>
              <a:lnSpc>
                <a:spcPct val="80000"/>
              </a:lnSpc>
            </a:pPr>
            <a:r>
              <a:rPr lang="cs-CZ" sz="2400" smtClean="0">
                <a:latin typeface="Arial" pitchFamily="34" charset="0"/>
              </a:rPr>
              <a:t>Sdílet znalosti lze jen tehdy, když používáme společný jazyk</a:t>
            </a:r>
          </a:p>
          <a:p>
            <a:pPr>
              <a:lnSpc>
                <a:spcPct val="80000"/>
              </a:lnSpc>
            </a:pPr>
            <a:r>
              <a:rPr lang="cs-CZ" sz="2400" smtClean="0">
                <a:latin typeface="Arial" pitchFamily="34" charset="0"/>
              </a:rPr>
              <a:t>Sebehodnocení je součástí procesu určování, co je důležité; sebehodnocení bývá účinnější než kontrola nebo audit</a:t>
            </a:r>
          </a:p>
          <a:p>
            <a:pPr>
              <a:lnSpc>
                <a:spcPct val="80000"/>
              </a:lnSpc>
            </a:pPr>
            <a:r>
              <a:rPr lang="cs-CZ" sz="2400" smtClean="0">
                <a:latin typeface="Arial" pitchFamily="34" charset="0"/>
              </a:rPr>
              <a:t>Znalosti nejsou rozděleny rovnoměrně. Mluvte raději o svých zkušenostech než teoriích. Pokud člověk mluví o něčem, co umí, zvyšuje to jeho sebevědomí. Lidé spíše přijímají rady od někoho, kdo mluví ze své vlastní zkušenosti.</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183</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cs-CZ" sz="4000" smtClean="0">
                <a:latin typeface="Arial" pitchFamily="34" charset="0"/>
              </a:rPr>
              <a:t>Diagram řeky, diagram schodiště</a:t>
            </a:r>
          </a:p>
        </p:txBody>
      </p:sp>
      <p:sp>
        <p:nvSpPr>
          <p:cNvPr id="70659" name="Rectangle 3"/>
          <p:cNvSpPr>
            <a:spLocks noGrp="1" noChangeArrowheads="1"/>
          </p:cNvSpPr>
          <p:nvPr>
            <p:ph type="body" idx="1"/>
          </p:nvPr>
        </p:nvSpPr>
        <p:spPr/>
        <p:txBody>
          <a:bodyPr/>
          <a:lstStyle/>
          <a:p>
            <a:r>
              <a:rPr lang="cs-CZ" sz="2800" dirty="0" smtClean="0">
                <a:latin typeface="Arial" pitchFamily="34" charset="0"/>
              </a:rPr>
              <a:t>Vychází ze sebehodnocení kompetencí</a:t>
            </a:r>
          </a:p>
          <a:p>
            <a:r>
              <a:rPr lang="cs-CZ" sz="2800" dirty="0" smtClean="0">
                <a:latin typeface="Arial" pitchFamily="34" charset="0"/>
              </a:rPr>
              <a:t>Lze použít jako nástroj, kdo se co může naučit od koho</a:t>
            </a:r>
          </a:p>
          <a:p>
            <a:r>
              <a:rPr lang="cs-CZ" sz="2800" dirty="0" err="1" smtClean="0">
                <a:latin typeface="Arial" pitchFamily="34" charset="0"/>
              </a:rPr>
              <a:t>Ch</a:t>
            </a:r>
            <a:r>
              <a:rPr lang="cs-CZ" sz="2800" dirty="0" smtClean="0">
                <a:latin typeface="Arial" pitchFamily="34" charset="0"/>
              </a:rPr>
              <a:t>.</a:t>
            </a:r>
            <a:r>
              <a:rPr lang="cs-CZ" sz="2800" dirty="0" err="1" smtClean="0">
                <a:latin typeface="Arial" pitchFamily="34" charset="0"/>
              </a:rPr>
              <a:t>Collison</a:t>
            </a:r>
            <a:r>
              <a:rPr lang="cs-CZ" sz="2800" dirty="0" smtClean="0">
                <a:latin typeface="Arial" pitchFamily="34" charset="0"/>
              </a:rPr>
              <a:t>, </a:t>
            </a:r>
            <a:r>
              <a:rPr lang="cs-CZ" sz="2800" dirty="0" err="1" smtClean="0">
                <a:latin typeface="Arial" pitchFamily="34" charset="0"/>
              </a:rPr>
              <a:t>G</a:t>
            </a:r>
            <a:r>
              <a:rPr lang="cs-CZ" sz="2800" dirty="0" smtClean="0">
                <a:latin typeface="Arial" pitchFamily="34" charset="0"/>
              </a:rPr>
              <a:t>.Parcel: </a:t>
            </a:r>
            <a:r>
              <a:rPr lang="cs-CZ" sz="2800" dirty="0" err="1" smtClean="0">
                <a:latin typeface="Arial" pitchFamily="34" charset="0"/>
              </a:rPr>
              <a:t>Knowledge</a:t>
            </a:r>
            <a:r>
              <a:rPr lang="cs-CZ" sz="2800" dirty="0" smtClean="0">
                <a:latin typeface="Arial" pitchFamily="34" charset="0"/>
              </a:rPr>
              <a:t> Management, </a:t>
            </a:r>
            <a:r>
              <a:rPr lang="cs-CZ" sz="2800" dirty="0" err="1" smtClean="0">
                <a:latin typeface="Arial" pitchFamily="34" charset="0"/>
              </a:rPr>
              <a:t>Computer</a:t>
            </a:r>
            <a:r>
              <a:rPr lang="cs-CZ" sz="2800" dirty="0" smtClean="0">
                <a:latin typeface="Arial" pitchFamily="34" charset="0"/>
              </a:rPr>
              <a:t> </a:t>
            </a:r>
            <a:r>
              <a:rPr lang="cs-CZ" sz="2800" dirty="0" err="1" smtClean="0">
                <a:latin typeface="Arial" pitchFamily="34" charset="0"/>
              </a:rPr>
              <a:t>Press</a:t>
            </a:r>
            <a:r>
              <a:rPr lang="cs-CZ" sz="2800" dirty="0" smtClean="0">
                <a:latin typeface="Arial" pitchFamily="34" charset="0"/>
              </a:rPr>
              <a:t>, Brno, 2005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184</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sejmout0001"/>
          <p:cNvPicPr>
            <a:picLocks noChangeAspect="1" noChangeArrowheads="1"/>
          </p:cNvPicPr>
          <p:nvPr/>
        </p:nvPicPr>
        <p:blipFill>
          <a:blip r:embed="rId3" cstate="print"/>
          <a:srcRect/>
          <a:stretch>
            <a:fillRect/>
          </a:stretch>
        </p:blipFill>
        <p:spPr bwMode="auto">
          <a:xfrm>
            <a:off x="611188" y="476250"/>
            <a:ext cx="5976937" cy="5254625"/>
          </a:xfrm>
          <a:prstGeom prst="rect">
            <a:avLst/>
          </a:prstGeom>
          <a:noFill/>
          <a:ln w="9525">
            <a:noFill/>
            <a:miter lim="800000"/>
            <a:headEnd/>
            <a:tailEnd/>
          </a:ln>
        </p:spPr>
      </p:pic>
      <p:sp>
        <p:nvSpPr>
          <p:cNvPr id="71683" name="Text Box 3"/>
          <p:cNvSpPr txBox="1">
            <a:spLocks noChangeArrowheads="1"/>
          </p:cNvSpPr>
          <p:nvPr/>
        </p:nvSpPr>
        <p:spPr bwMode="auto">
          <a:xfrm>
            <a:off x="6732588" y="549275"/>
            <a:ext cx="2087562" cy="1917700"/>
          </a:xfrm>
          <a:prstGeom prst="rect">
            <a:avLst/>
          </a:prstGeom>
          <a:noFill/>
          <a:ln w="9525">
            <a:noFill/>
            <a:miter lim="800000"/>
            <a:headEnd/>
            <a:tailEnd/>
          </a:ln>
        </p:spPr>
        <p:txBody>
          <a:bodyPr>
            <a:spAutoFit/>
          </a:bodyPr>
          <a:lstStyle/>
          <a:p>
            <a:pPr eaLnBrk="1" hangingPunct="1">
              <a:spcBef>
                <a:spcPct val="50000"/>
              </a:spcBef>
            </a:pPr>
            <a:r>
              <a:rPr lang="cs-CZ">
                <a:latin typeface="Arial" pitchFamily="34" charset="0"/>
              </a:rPr>
              <a:t>Agregované výsledky všech zúčastněných subjektů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9AC6B710-F538-4B7D-8C14-9DE044E2714B}" type="slidenum">
              <a:rPr lang="cs-CZ" smtClean="0"/>
              <a:pPr>
                <a:defRPr/>
              </a:pPr>
              <a:t>185</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sejmout0002"/>
          <p:cNvPicPr>
            <a:picLocks noChangeAspect="1" noChangeArrowheads="1"/>
          </p:cNvPicPr>
          <p:nvPr/>
        </p:nvPicPr>
        <p:blipFill>
          <a:blip r:embed="rId3" cstate="print"/>
          <a:srcRect/>
          <a:stretch>
            <a:fillRect/>
          </a:stretch>
        </p:blipFill>
        <p:spPr bwMode="auto">
          <a:xfrm>
            <a:off x="323850" y="333375"/>
            <a:ext cx="7200900" cy="5499100"/>
          </a:xfrm>
          <a:prstGeom prst="rect">
            <a:avLst/>
          </a:prstGeom>
          <a:noFill/>
          <a:ln w="9525">
            <a:noFill/>
            <a:miter lim="800000"/>
            <a:headEnd/>
            <a:tailEnd/>
          </a:ln>
        </p:spPr>
      </p:pic>
      <p:sp>
        <p:nvSpPr>
          <p:cNvPr id="72707" name="Text Box 3"/>
          <p:cNvSpPr txBox="1">
            <a:spLocks noChangeArrowheads="1"/>
          </p:cNvSpPr>
          <p:nvPr/>
        </p:nvSpPr>
        <p:spPr bwMode="auto">
          <a:xfrm>
            <a:off x="323850" y="5949950"/>
            <a:ext cx="8424863" cy="457200"/>
          </a:xfrm>
          <a:prstGeom prst="rect">
            <a:avLst/>
          </a:prstGeom>
          <a:noFill/>
          <a:ln w="9525">
            <a:noFill/>
            <a:miter lim="800000"/>
            <a:headEnd/>
            <a:tailEnd/>
          </a:ln>
        </p:spPr>
        <p:txBody>
          <a:bodyPr>
            <a:spAutoFit/>
          </a:bodyPr>
          <a:lstStyle/>
          <a:p>
            <a:pPr eaLnBrk="1" hangingPunct="1">
              <a:spcBef>
                <a:spcPct val="50000"/>
              </a:spcBef>
            </a:pPr>
            <a:r>
              <a:rPr lang="cs-CZ">
                <a:latin typeface="Arial" pitchFamily="34" charset="0"/>
              </a:rPr>
              <a:t>Jak jsme na tom ve srovnání s ostatními? v.t. benchmarking</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9AC6B710-F538-4B7D-8C14-9DE044E2714B}" type="slidenum">
              <a:rPr lang="cs-CZ" smtClean="0"/>
              <a:pPr>
                <a:defRPr/>
              </a:pPr>
              <a:t>186</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sejmout0003"/>
          <p:cNvPicPr>
            <a:picLocks noChangeAspect="1" noChangeArrowheads="1"/>
          </p:cNvPicPr>
          <p:nvPr/>
        </p:nvPicPr>
        <p:blipFill>
          <a:blip r:embed="rId3" cstate="print"/>
          <a:srcRect/>
          <a:stretch>
            <a:fillRect/>
          </a:stretch>
        </p:blipFill>
        <p:spPr bwMode="auto">
          <a:xfrm>
            <a:off x="755650" y="549275"/>
            <a:ext cx="5111750" cy="4633913"/>
          </a:xfrm>
          <a:prstGeom prst="rect">
            <a:avLst/>
          </a:prstGeom>
          <a:noFill/>
          <a:ln w="9525">
            <a:noFill/>
            <a:miter lim="800000"/>
            <a:headEnd/>
            <a:tailEnd/>
          </a:ln>
        </p:spPr>
      </p:pic>
      <p:sp>
        <p:nvSpPr>
          <p:cNvPr id="73731" name="Text Box 3"/>
          <p:cNvSpPr txBox="1">
            <a:spLocks noChangeArrowheads="1"/>
          </p:cNvSpPr>
          <p:nvPr/>
        </p:nvSpPr>
        <p:spPr bwMode="auto">
          <a:xfrm>
            <a:off x="827088" y="5300663"/>
            <a:ext cx="7632700" cy="1004887"/>
          </a:xfrm>
          <a:prstGeom prst="rect">
            <a:avLst/>
          </a:prstGeom>
          <a:noFill/>
          <a:ln w="9525">
            <a:noFill/>
            <a:miter lim="800000"/>
            <a:headEnd/>
            <a:tailEnd/>
          </a:ln>
        </p:spPr>
        <p:txBody>
          <a:bodyPr>
            <a:spAutoFit/>
          </a:bodyPr>
          <a:lstStyle/>
          <a:p>
            <a:pPr eaLnBrk="1" hangingPunct="1">
              <a:spcBef>
                <a:spcPct val="50000"/>
              </a:spcBef>
            </a:pPr>
            <a:r>
              <a:rPr lang="cs-CZ">
                <a:latin typeface="Arial" pitchFamily="34" charset="0"/>
              </a:rPr>
              <a:t>Jak jsme na tom a čeho chceme dosáhnout:</a:t>
            </a:r>
          </a:p>
          <a:p>
            <a:pPr eaLnBrk="1" hangingPunct="1">
              <a:spcBef>
                <a:spcPct val="50000"/>
              </a:spcBef>
            </a:pPr>
            <a:r>
              <a:rPr lang="cs-CZ">
                <a:latin typeface="Arial" pitchFamily="34" charset="0"/>
              </a:rPr>
              <a:t>B se může učit od A</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9AC6B710-F538-4B7D-8C14-9DE044E2714B}" type="slidenum">
              <a:rPr lang="cs-CZ" smtClean="0"/>
              <a:pPr>
                <a:defRPr/>
              </a:pPr>
              <a:t>187</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sejmout0004"/>
          <p:cNvPicPr>
            <a:picLocks noChangeAspect="1" noChangeArrowheads="1"/>
          </p:cNvPicPr>
          <p:nvPr/>
        </p:nvPicPr>
        <p:blipFill>
          <a:blip r:embed="rId3" cstate="print"/>
          <a:srcRect/>
          <a:stretch>
            <a:fillRect/>
          </a:stretch>
        </p:blipFill>
        <p:spPr bwMode="auto">
          <a:xfrm>
            <a:off x="684213" y="692150"/>
            <a:ext cx="6192837" cy="4681538"/>
          </a:xfrm>
          <a:prstGeom prst="rect">
            <a:avLst/>
          </a:prstGeom>
          <a:noFill/>
          <a:ln w="9525">
            <a:noFill/>
            <a:miter lim="800000"/>
            <a:headEnd/>
            <a:tailEnd/>
          </a:ln>
        </p:spPr>
      </p:pic>
      <p:sp>
        <p:nvSpPr>
          <p:cNvPr id="74755" name="Text Box 3"/>
          <p:cNvSpPr txBox="1">
            <a:spLocks noChangeArrowheads="1"/>
          </p:cNvSpPr>
          <p:nvPr/>
        </p:nvSpPr>
        <p:spPr bwMode="auto">
          <a:xfrm>
            <a:off x="755650" y="5661025"/>
            <a:ext cx="7704138" cy="457200"/>
          </a:xfrm>
          <a:prstGeom prst="rect">
            <a:avLst/>
          </a:prstGeom>
          <a:noFill/>
          <a:ln w="9525">
            <a:noFill/>
            <a:miter lim="800000"/>
            <a:headEnd/>
            <a:tailEnd/>
          </a:ln>
        </p:spPr>
        <p:txBody>
          <a:bodyPr>
            <a:spAutoFit/>
          </a:bodyPr>
          <a:lstStyle/>
          <a:p>
            <a:pPr eaLnBrk="1" hangingPunct="1">
              <a:spcBef>
                <a:spcPct val="50000"/>
              </a:spcBef>
            </a:pPr>
            <a:r>
              <a:rPr lang="cs-CZ">
                <a:latin typeface="Arial" pitchFamily="34" charset="0"/>
              </a:rPr>
              <a:t>Spojte ty, co vědí, s těmi, kdo se chtějí učit</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9AC6B710-F538-4B7D-8C14-9DE044E2714B}" type="slidenum">
              <a:rPr lang="cs-CZ" smtClean="0"/>
              <a:pPr>
                <a:defRPr/>
              </a:pPr>
              <a:t>188</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685800" y="1736725"/>
            <a:ext cx="7772400" cy="3636491"/>
          </a:xfrm>
        </p:spPr>
        <p:txBody>
          <a:bodyPr/>
          <a:lstStyle/>
          <a:p>
            <a:r>
              <a:rPr lang="cs-CZ" dirty="0" smtClean="0">
                <a:latin typeface="Arial" pitchFamily="34" charset="0"/>
              </a:rPr>
              <a:t>TECHNIKY MANAGEMENTU INOVACÍ</a:t>
            </a:r>
            <a:r>
              <a:rPr lang="cs-CZ" dirty="0" smtClean="0"/>
              <a:t> </a:t>
            </a:r>
            <a:endParaRPr lang="cs-CZ" b="1" dirty="0">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cs-CZ" b="1" smtClean="0">
                <a:latin typeface="Arial" charset="0"/>
                <a:cs typeface="Arial" charset="0"/>
              </a:rPr>
              <a:t>CO DĚLAT</a:t>
            </a:r>
            <a:r>
              <a:rPr lang="cs-CZ" smtClean="0">
                <a:latin typeface="Arial" charset="0"/>
                <a:cs typeface="Arial" charset="0"/>
              </a:rPr>
              <a:t> </a:t>
            </a:r>
          </a:p>
        </p:txBody>
      </p:sp>
      <p:sp>
        <p:nvSpPr>
          <p:cNvPr id="45059" name="Rectangle 3"/>
          <p:cNvSpPr>
            <a:spLocks noGrp="1" noChangeArrowheads="1"/>
          </p:cNvSpPr>
          <p:nvPr>
            <p:ph type="body" idx="1"/>
          </p:nvPr>
        </p:nvSpPr>
        <p:spPr/>
        <p:txBody>
          <a:bodyPr/>
          <a:lstStyle/>
          <a:p>
            <a:pPr>
              <a:lnSpc>
                <a:spcPct val="90000"/>
              </a:lnSpc>
            </a:pPr>
            <a:r>
              <a:rPr lang="cs-CZ" sz="2400" smtClean="0">
                <a:latin typeface="Arial" charset="0"/>
                <a:cs typeface="Arial" charset="0"/>
              </a:rPr>
              <a:t>Analyzovat a studovat možnosti.</a:t>
            </a:r>
          </a:p>
          <a:p>
            <a:pPr>
              <a:lnSpc>
                <a:spcPct val="90000"/>
              </a:lnSpc>
            </a:pPr>
            <a:r>
              <a:rPr lang="cs-CZ" sz="2400" smtClean="0">
                <a:latin typeface="Arial" charset="0"/>
                <a:cs typeface="Arial" charset="0"/>
              </a:rPr>
              <a:t>Jít mezi lidi, ptát se, naslouchat, zjistit, jakou potřebu může inovace splňovat.</a:t>
            </a:r>
          </a:p>
          <a:p>
            <a:pPr>
              <a:lnSpc>
                <a:spcPct val="90000"/>
              </a:lnSpc>
            </a:pPr>
            <a:r>
              <a:rPr lang="cs-CZ" sz="2400" smtClean="0">
                <a:latin typeface="Arial" charset="0"/>
                <a:cs typeface="Arial" charset="0"/>
              </a:rPr>
              <a:t>Zůstat jednoduchý, soustředit se na specifické potřeby, které inovace uspokojuje, a na specifické  konečné produkty, které vytváří.</a:t>
            </a:r>
          </a:p>
          <a:p>
            <a:pPr>
              <a:lnSpc>
                <a:spcPct val="90000"/>
              </a:lnSpc>
            </a:pPr>
            <a:r>
              <a:rPr lang="cs-CZ" sz="2400" smtClean="0">
                <a:latin typeface="Arial" charset="0"/>
                <a:cs typeface="Arial" charset="0"/>
              </a:rPr>
              <a:t>Začínat v malém měřítku. Pouze tehdy je dost času pro modifikace, které jsou prakticky vždy nutné, aby byla inovace úspěšná. </a:t>
            </a:r>
          </a:p>
          <a:p>
            <a:pPr>
              <a:lnSpc>
                <a:spcPct val="90000"/>
              </a:lnSpc>
            </a:pPr>
            <a:r>
              <a:rPr lang="cs-CZ" sz="2400" smtClean="0">
                <a:latin typeface="Arial" charset="0"/>
                <a:cs typeface="Arial" charset="0"/>
              </a:rPr>
              <a:t>Snažit se o získání vedoucího postavení. V opačném případě vytváříme příležitost pro konkurenci.</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19</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7" name="Picture 5" descr="menuimts"/>
          <p:cNvPicPr>
            <a:picLocks noChangeAspect="1" noChangeArrowheads="1"/>
          </p:cNvPicPr>
          <p:nvPr/>
        </p:nvPicPr>
        <p:blipFill>
          <a:blip r:embed="rId3" cstate="print"/>
          <a:srcRect/>
          <a:stretch>
            <a:fillRect/>
          </a:stretch>
        </p:blipFill>
        <p:spPr bwMode="auto">
          <a:xfrm>
            <a:off x="0" y="53975"/>
            <a:ext cx="9144000" cy="6750050"/>
          </a:xfrm>
          <a:prstGeom prst="rect">
            <a:avLst/>
          </a:prstGeom>
          <a:noFill/>
        </p:spPr>
      </p:pic>
      <p:sp>
        <p:nvSpPr>
          <p:cNvPr id="3" name="Zástupný symbol pro datum 2"/>
          <p:cNvSpPr>
            <a:spLocks noGrp="1"/>
          </p:cNvSpPr>
          <p:nvPr>
            <p:ph type="dt" sz="half" idx="10"/>
          </p:nvPr>
        </p:nvSpPr>
        <p:spPr/>
        <p:txBody>
          <a:bodyPr/>
          <a:lstStyle/>
          <a:p>
            <a:pPr>
              <a:defRPr/>
            </a:pPr>
            <a:r>
              <a:rPr lang="cs-CZ" smtClean="0"/>
              <a:t>19.-20.10.2010</a:t>
            </a:r>
            <a:endParaRPr lang="cs-CZ"/>
          </a:p>
        </p:txBody>
      </p:sp>
      <p:sp>
        <p:nvSpPr>
          <p:cNvPr id="4" name="Zástupný symbol pro číslo snímku 3"/>
          <p:cNvSpPr>
            <a:spLocks noGrp="1"/>
          </p:cNvSpPr>
          <p:nvPr>
            <p:ph type="sldNum" sz="quarter" idx="11"/>
          </p:nvPr>
        </p:nvSpPr>
        <p:spPr/>
        <p:txBody>
          <a:bodyPr/>
          <a:lstStyle/>
          <a:p>
            <a:pPr>
              <a:defRPr/>
            </a:pPr>
            <a:fld id="{9AC6B710-F538-4B7D-8C14-9DE044E2714B}" type="slidenum">
              <a:rPr lang="cs-CZ" smtClean="0"/>
              <a:pPr>
                <a:defRPr/>
              </a:pPr>
              <a:t>190</a:t>
            </a:fld>
            <a:endParaRPr lang="cs-CZ"/>
          </a:p>
        </p:txBody>
      </p:sp>
      <p:sp>
        <p:nvSpPr>
          <p:cNvPr id="5" name="Zástupný symbol pro zápatí 4"/>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ctrTitle"/>
          </p:nvPr>
        </p:nvSpPr>
        <p:spPr/>
        <p:txBody>
          <a:bodyPr/>
          <a:lstStyle/>
          <a:p>
            <a:r>
              <a:rPr lang="cs-CZ" sz="4800" b="1" i="1" dirty="0" smtClean="0">
                <a:latin typeface="Arial" pitchFamily="34" charset="0"/>
              </a:rPr>
              <a:t>Obecné inovační techniky</a:t>
            </a:r>
            <a:endParaRPr lang="cs-CZ" sz="4800" b="1" i="1" dirty="0">
              <a:latin typeface="Arial" pitchFamily="34" charset="0"/>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cs-CZ" b="1">
                <a:latin typeface="Arial" pitchFamily="34" charset="0"/>
              </a:rPr>
              <a:t>BENCHMARKING</a:t>
            </a:r>
          </a:p>
        </p:txBody>
      </p:sp>
      <p:pic>
        <p:nvPicPr>
          <p:cNvPr id="191493" name="Picture 5" descr="wbm"/>
          <p:cNvPicPr>
            <a:picLocks noChangeAspect="1" noChangeArrowheads="1"/>
          </p:cNvPicPr>
          <p:nvPr/>
        </p:nvPicPr>
        <p:blipFill>
          <a:blip r:embed="rId3" cstate="print"/>
          <a:srcRect/>
          <a:stretch>
            <a:fillRect/>
          </a:stretch>
        </p:blipFill>
        <p:spPr bwMode="auto">
          <a:xfrm>
            <a:off x="684213" y="2133600"/>
            <a:ext cx="8064500" cy="3167063"/>
          </a:xfrm>
          <a:prstGeom prst="rect">
            <a:avLst/>
          </a:prstGeom>
          <a:noFill/>
        </p:spPr>
      </p:pic>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192</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cs-CZ" b="1">
                <a:latin typeface="Arial" pitchFamily="34" charset="0"/>
              </a:rPr>
              <a:t>BRAINSTORMING</a:t>
            </a:r>
          </a:p>
        </p:txBody>
      </p:sp>
      <p:pic>
        <p:nvPicPr>
          <p:cNvPr id="193542" name="Picture 6" descr="wbs"/>
          <p:cNvPicPr>
            <a:picLocks noChangeAspect="1" noChangeArrowheads="1"/>
          </p:cNvPicPr>
          <p:nvPr/>
        </p:nvPicPr>
        <p:blipFill>
          <a:blip r:embed="rId3" cstate="print"/>
          <a:srcRect/>
          <a:stretch>
            <a:fillRect/>
          </a:stretch>
        </p:blipFill>
        <p:spPr bwMode="auto">
          <a:xfrm>
            <a:off x="1476375" y="1628775"/>
            <a:ext cx="6737350" cy="4578350"/>
          </a:xfrm>
          <a:prstGeom prst="rect">
            <a:avLst/>
          </a:prstGeom>
          <a:noFill/>
        </p:spPr>
      </p:pic>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193</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cs-CZ" b="1">
                <a:latin typeface="Arial" pitchFamily="34" charset="0"/>
              </a:rPr>
              <a:t>REENGINEERING</a:t>
            </a:r>
          </a:p>
        </p:txBody>
      </p:sp>
      <p:pic>
        <p:nvPicPr>
          <p:cNvPr id="195590" name="Picture 6" descr="wre"/>
          <p:cNvPicPr>
            <a:picLocks noChangeAspect="1" noChangeArrowheads="1"/>
          </p:cNvPicPr>
          <p:nvPr/>
        </p:nvPicPr>
        <p:blipFill>
          <a:blip r:embed="rId3" cstate="print"/>
          <a:srcRect/>
          <a:stretch>
            <a:fillRect/>
          </a:stretch>
        </p:blipFill>
        <p:spPr bwMode="auto">
          <a:xfrm>
            <a:off x="827088" y="2565400"/>
            <a:ext cx="7704137" cy="1771650"/>
          </a:xfrm>
          <a:prstGeom prst="rect">
            <a:avLst/>
          </a:prstGeom>
          <a:noFill/>
        </p:spPr>
      </p:pic>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194</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cs-CZ" b="1">
                <a:latin typeface="Arial" pitchFamily="34" charset="0"/>
              </a:rPr>
              <a:t>CHANGE MANAGEMENT</a:t>
            </a:r>
            <a:br>
              <a:rPr lang="cs-CZ" b="1">
                <a:latin typeface="Arial" pitchFamily="34" charset="0"/>
              </a:rPr>
            </a:br>
            <a:r>
              <a:rPr lang="cs-CZ" b="1">
                <a:latin typeface="Arial" pitchFamily="34" charset="0"/>
              </a:rPr>
              <a:t>(ŘÍZENÍ ZMĚN)</a:t>
            </a:r>
          </a:p>
        </p:txBody>
      </p:sp>
      <p:pic>
        <p:nvPicPr>
          <p:cNvPr id="197638" name="Picture 6" descr="wcm"/>
          <p:cNvPicPr>
            <a:picLocks noChangeAspect="1" noChangeArrowheads="1"/>
          </p:cNvPicPr>
          <p:nvPr/>
        </p:nvPicPr>
        <p:blipFill>
          <a:blip r:embed="rId3" cstate="print"/>
          <a:srcRect/>
          <a:stretch>
            <a:fillRect/>
          </a:stretch>
        </p:blipFill>
        <p:spPr bwMode="auto">
          <a:xfrm>
            <a:off x="755650" y="2060575"/>
            <a:ext cx="7704138" cy="4130675"/>
          </a:xfrm>
          <a:prstGeom prst="rect">
            <a:avLst/>
          </a:prstGeom>
          <a:noFill/>
        </p:spPr>
      </p:pic>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195</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9720" name="Group 40"/>
          <p:cNvGraphicFramePr>
            <a:graphicFrameLocks noGrp="1"/>
          </p:cNvGraphicFramePr>
          <p:nvPr>
            <p:ph sz="half" idx="2"/>
          </p:nvPr>
        </p:nvGraphicFramePr>
        <p:xfrm>
          <a:off x="539750" y="1125538"/>
          <a:ext cx="8229600" cy="3977642"/>
        </p:xfrm>
        <a:graphic>
          <a:graphicData uri="http://schemas.openxmlformats.org/drawingml/2006/table">
            <a:tbl>
              <a:tblPr/>
              <a:tblGrid>
                <a:gridCol w="4114800"/>
                <a:gridCol w="4114800"/>
              </a:tblGrid>
              <a:tr h="4873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1" i="0" u="none" strike="noStrike" cap="none" normalizeH="0" baseline="0" smtClean="0">
                          <a:ln>
                            <a:noFill/>
                          </a:ln>
                          <a:solidFill>
                            <a:schemeClr val="tx1"/>
                          </a:solidFill>
                          <a:effectLst/>
                          <a:latin typeface="Times New Roman" pitchFamily="18" charset="0"/>
                        </a:rPr>
                        <a:t>Kroky řízení změn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1" i="0" u="none" strike="noStrike" cap="none" normalizeH="0" baseline="0" smtClean="0">
                          <a:ln>
                            <a:noFill/>
                          </a:ln>
                          <a:solidFill>
                            <a:schemeClr val="tx1"/>
                          </a:solidFill>
                          <a:effectLst/>
                          <a:latin typeface="Times New Roman" pitchFamily="18" charset="0"/>
                        </a:rPr>
                        <a:t>Specifická technika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smtClean="0">
                          <a:ln>
                            <a:noFill/>
                          </a:ln>
                          <a:solidFill>
                            <a:schemeClr val="tx1"/>
                          </a:solidFill>
                          <a:effectLst/>
                          <a:latin typeface="Times New Roman" pitchFamily="18" charset="0"/>
                        </a:rPr>
                        <a:t>Řízení času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smtClean="0">
                          <a:ln>
                            <a:noFill/>
                          </a:ln>
                          <a:solidFill>
                            <a:schemeClr val="tx1"/>
                          </a:solidFill>
                          <a:effectLst/>
                          <a:latin typeface="Times New Roman" pitchFamily="18" charset="0"/>
                        </a:rPr>
                        <a:t>Techniky řízení času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smtClean="0">
                          <a:ln>
                            <a:noFill/>
                          </a:ln>
                          <a:solidFill>
                            <a:schemeClr val="tx1"/>
                          </a:solidFill>
                          <a:effectLst/>
                          <a:latin typeface="Times New Roman" pitchFamily="18" charset="0"/>
                        </a:rPr>
                        <a:t>Vypracování vize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smtClean="0">
                          <a:ln>
                            <a:noFill/>
                          </a:ln>
                          <a:solidFill>
                            <a:schemeClr val="tx1"/>
                          </a:solidFill>
                          <a:effectLst/>
                          <a:latin typeface="Times New Roman" pitchFamily="18" charset="0"/>
                        </a:rPr>
                        <a:t>SWOT analýza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smtClean="0">
                          <a:ln>
                            <a:noFill/>
                          </a:ln>
                          <a:solidFill>
                            <a:schemeClr val="tx1"/>
                          </a:solidFill>
                          <a:effectLst/>
                          <a:latin typeface="Times New Roman" pitchFamily="18" charset="0"/>
                        </a:rPr>
                        <a:t>Identifikace faktorů, které brání změně</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smtClean="0">
                          <a:ln>
                            <a:noFill/>
                          </a:ln>
                          <a:solidFill>
                            <a:schemeClr val="tx1"/>
                          </a:solidFill>
                          <a:effectLst/>
                          <a:latin typeface="Times New Roman" pitchFamily="18" charset="0"/>
                        </a:rPr>
                        <a:t>Analýza silového pole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smtClean="0">
                          <a:ln>
                            <a:noFill/>
                          </a:ln>
                          <a:solidFill>
                            <a:schemeClr val="tx1"/>
                          </a:solidFill>
                          <a:effectLst/>
                          <a:latin typeface="Times New Roman" pitchFamily="18" charset="0"/>
                        </a:rPr>
                        <a:t>„Prodání“ změny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smtClean="0">
                          <a:ln>
                            <a:noFill/>
                          </a:ln>
                          <a:solidFill>
                            <a:schemeClr val="tx1"/>
                          </a:solidFill>
                          <a:effectLst/>
                          <a:latin typeface="Times New Roman" pitchFamily="18" charset="0"/>
                        </a:rPr>
                        <a:t>interní marketing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smtClean="0">
                          <a:ln>
                            <a:noFill/>
                          </a:ln>
                          <a:solidFill>
                            <a:schemeClr val="tx1"/>
                          </a:solidFill>
                          <a:effectLst/>
                          <a:latin typeface="Times New Roman" pitchFamily="18" charset="0"/>
                        </a:rPr>
                        <a:t>Vypracování plánu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smtClean="0">
                          <a:ln>
                            <a:noFill/>
                          </a:ln>
                          <a:solidFill>
                            <a:schemeClr val="tx1"/>
                          </a:solidFill>
                          <a:effectLst/>
                          <a:latin typeface="Times New Roman" pitchFamily="18" charset="0"/>
                        </a:rPr>
                        <a:t>Techniky strategického plánování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smtClean="0">
                          <a:ln>
                            <a:noFill/>
                          </a:ln>
                          <a:solidFill>
                            <a:schemeClr val="tx1"/>
                          </a:solidFill>
                          <a:effectLst/>
                          <a:latin typeface="Times New Roman" pitchFamily="18" charset="0"/>
                        </a:rPr>
                        <a:t>Učení se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cs-CZ"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smtClean="0">
                          <a:ln>
                            <a:noFill/>
                          </a:ln>
                          <a:solidFill>
                            <a:schemeClr val="tx1"/>
                          </a:solidFill>
                          <a:effectLst/>
                          <a:latin typeface="Times New Roman" pitchFamily="18" charset="0"/>
                        </a:rPr>
                        <a:t>Monitorování efektivity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cs-CZ"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9713" name="Text Box 33"/>
          <p:cNvSpPr txBox="1">
            <a:spLocks noChangeArrowheads="1"/>
          </p:cNvSpPr>
          <p:nvPr/>
        </p:nvSpPr>
        <p:spPr bwMode="auto">
          <a:xfrm>
            <a:off x="2339975" y="5516563"/>
            <a:ext cx="6318250" cy="641350"/>
          </a:xfrm>
          <a:prstGeom prst="rect">
            <a:avLst/>
          </a:prstGeom>
          <a:noFill/>
          <a:ln w="9525">
            <a:noFill/>
            <a:miter lim="800000"/>
            <a:headEnd/>
            <a:tailEnd/>
          </a:ln>
          <a:effectLst/>
        </p:spPr>
        <p:txBody>
          <a:bodyPr wrap="none">
            <a:spAutoFit/>
          </a:bodyPr>
          <a:lstStyle/>
          <a:p>
            <a:pPr eaLnBrk="1" hangingPunct="1"/>
            <a:r>
              <a:rPr lang="fr-FR" sz="1800" b="1">
                <a:latin typeface="Arial" pitchFamily="34" charset="0"/>
              </a:rPr>
              <a:t>INNOVATION MANAGEMENT TOOLS</a:t>
            </a:r>
            <a:endParaRPr lang="cs-CZ" sz="1800" b="1">
              <a:latin typeface="Arial" pitchFamily="34" charset="0"/>
            </a:endParaRPr>
          </a:p>
          <a:p>
            <a:pPr eaLnBrk="1" hangingPunct="1"/>
            <a:r>
              <a:rPr lang="fr-FR" sz="1800">
                <a:latin typeface="Arial" pitchFamily="34" charset="0"/>
                <a:hlinkClick r:id="rId3"/>
              </a:rPr>
              <a:t>http://www.wiley.co.uk/innovate/website/pages/atoz/atoz.htm</a:t>
            </a:r>
            <a:endParaRPr lang="cs-CZ" sz="1800">
              <a:latin typeface="Arial" pitchFamily="34"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54E0233A-CA22-4812-93CA-EEBB2D06B473}" type="slidenum">
              <a:rPr lang="cs-CZ" smtClean="0"/>
              <a:pPr>
                <a:defRPr/>
              </a:pPr>
              <a:t>196</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cs-CZ" b="1">
                <a:latin typeface="Arial" pitchFamily="34" charset="0"/>
              </a:rPr>
              <a:t>TECHNOLOGICKÝ AUDIT</a:t>
            </a:r>
          </a:p>
        </p:txBody>
      </p:sp>
      <p:pic>
        <p:nvPicPr>
          <p:cNvPr id="201734" name="Picture 6" descr="wta"/>
          <p:cNvPicPr>
            <a:picLocks noChangeAspect="1" noChangeArrowheads="1"/>
          </p:cNvPicPr>
          <p:nvPr/>
        </p:nvPicPr>
        <p:blipFill>
          <a:blip r:embed="rId3" cstate="print"/>
          <a:srcRect/>
          <a:stretch>
            <a:fillRect/>
          </a:stretch>
        </p:blipFill>
        <p:spPr bwMode="auto">
          <a:xfrm>
            <a:off x="395288" y="1584325"/>
            <a:ext cx="8208962" cy="4938713"/>
          </a:xfrm>
          <a:prstGeom prst="rect">
            <a:avLst/>
          </a:prstGeom>
          <a:noFill/>
        </p:spPr>
      </p:pic>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197</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cs-CZ" b="1">
                <a:latin typeface="Arial" pitchFamily="34" charset="0"/>
              </a:rPr>
              <a:t>TECHNOLOGY FORECAST</a:t>
            </a:r>
          </a:p>
        </p:txBody>
      </p:sp>
      <p:pic>
        <p:nvPicPr>
          <p:cNvPr id="203782" name="Picture 6" descr="wtf"/>
          <p:cNvPicPr>
            <a:picLocks noChangeAspect="1" noChangeArrowheads="1"/>
          </p:cNvPicPr>
          <p:nvPr/>
        </p:nvPicPr>
        <p:blipFill>
          <a:blip r:embed="rId3" cstate="print"/>
          <a:srcRect/>
          <a:stretch>
            <a:fillRect/>
          </a:stretch>
        </p:blipFill>
        <p:spPr bwMode="auto">
          <a:xfrm>
            <a:off x="755650" y="1700213"/>
            <a:ext cx="7704138" cy="4025900"/>
          </a:xfrm>
          <a:prstGeom prst="rect">
            <a:avLst/>
          </a:prstGeom>
          <a:noFill/>
        </p:spPr>
      </p:pic>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198</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539552" y="836712"/>
            <a:ext cx="8229600" cy="1143000"/>
          </a:xfrm>
        </p:spPr>
        <p:txBody>
          <a:bodyPr/>
          <a:lstStyle/>
          <a:p>
            <a:r>
              <a:rPr lang="cs-CZ" b="1" dirty="0">
                <a:latin typeface="Arial" pitchFamily="34" charset="0"/>
              </a:rPr>
              <a:t>VALUE ANALYSIS</a:t>
            </a:r>
            <a:br>
              <a:rPr lang="cs-CZ" b="1" dirty="0">
                <a:latin typeface="Arial" pitchFamily="34" charset="0"/>
              </a:rPr>
            </a:br>
            <a:r>
              <a:rPr lang="cs-CZ" b="1" dirty="0">
                <a:latin typeface="Arial" pitchFamily="34" charset="0"/>
              </a:rPr>
              <a:t>(Hodnotová analýza)</a:t>
            </a:r>
          </a:p>
        </p:txBody>
      </p:sp>
      <p:pic>
        <p:nvPicPr>
          <p:cNvPr id="205830" name="Picture 6" descr="wva"/>
          <p:cNvPicPr>
            <a:picLocks noChangeAspect="1" noChangeArrowheads="1"/>
          </p:cNvPicPr>
          <p:nvPr/>
        </p:nvPicPr>
        <p:blipFill>
          <a:blip r:embed="rId3" cstate="print"/>
          <a:srcRect/>
          <a:stretch>
            <a:fillRect/>
          </a:stretch>
        </p:blipFill>
        <p:spPr bwMode="auto">
          <a:xfrm>
            <a:off x="539552" y="2492896"/>
            <a:ext cx="8208963" cy="3062288"/>
          </a:xfrm>
          <a:prstGeom prst="rect">
            <a:avLst/>
          </a:prstGeom>
          <a:noFill/>
        </p:spPr>
      </p:pic>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199</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620688"/>
            <a:ext cx="8229600" cy="1143000"/>
          </a:xfrm>
        </p:spPr>
        <p:txBody>
          <a:bodyPr/>
          <a:lstStyle/>
          <a:p>
            <a:pPr lvl="0"/>
            <a:r>
              <a:rPr lang="cs-CZ" dirty="0" smtClean="0">
                <a:latin typeface="Arial" pitchFamily="34" charset="0"/>
                <a:cs typeface="Arial" pitchFamily="34" charset="0"/>
              </a:rPr>
              <a:t>Osnova</a:t>
            </a:r>
            <a:endParaRPr lang="cs-CZ" dirty="0">
              <a:latin typeface="Arial" pitchFamily="34" charset="0"/>
              <a:cs typeface="Arial" pitchFamily="34" charset="0"/>
            </a:endParaRPr>
          </a:p>
        </p:txBody>
      </p:sp>
      <p:sp>
        <p:nvSpPr>
          <p:cNvPr id="8" name="Podnadpis 7"/>
          <p:cNvSpPr>
            <a:spLocks noGrp="1"/>
          </p:cNvSpPr>
          <p:nvPr>
            <p:ph idx="1"/>
          </p:nvPr>
        </p:nvSpPr>
        <p:spPr>
          <a:xfrm>
            <a:off x="457200" y="1916832"/>
            <a:ext cx="8229600" cy="4209331"/>
          </a:xfrm>
        </p:spPr>
        <p:txBody>
          <a:bodyPr/>
          <a:lstStyle/>
          <a:p>
            <a:pPr lvl="1"/>
            <a:r>
              <a:rPr lang="cs-CZ" sz="2400" dirty="0" smtClean="0">
                <a:latin typeface="Arial" pitchFamily="34" charset="0"/>
                <a:cs typeface="Arial" pitchFamily="34" charset="0"/>
              </a:rPr>
              <a:t>Typy inovací</a:t>
            </a:r>
          </a:p>
          <a:p>
            <a:pPr lvl="1"/>
            <a:r>
              <a:rPr lang="cs-CZ" sz="2400" dirty="0" smtClean="0">
                <a:latin typeface="Arial" pitchFamily="34" charset="0"/>
                <a:cs typeface="Arial" pitchFamily="34" charset="0"/>
              </a:rPr>
              <a:t>Strukturování inovačních procesů – metoda fází a bran </a:t>
            </a:r>
          </a:p>
          <a:p>
            <a:pPr lvl="1"/>
            <a:r>
              <a:rPr lang="cs-CZ" sz="2400" dirty="0" smtClean="0">
                <a:latin typeface="Arial" pitchFamily="34" charset="0"/>
                <a:cs typeface="Arial" pitchFamily="34" charset="0"/>
              </a:rPr>
              <a:t>Hodnocení inovačních projektů</a:t>
            </a:r>
          </a:p>
          <a:p>
            <a:pPr lvl="1"/>
            <a:r>
              <a:rPr lang="cs-CZ" sz="2400" dirty="0" smtClean="0">
                <a:latin typeface="Arial" pitchFamily="34" charset="0"/>
                <a:cs typeface="Arial" pitchFamily="34" charset="0"/>
              </a:rPr>
              <a:t>Inovační podněty</a:t>
            </a:r>
          </a:p>
          <a:p>
            <a:pPr lvl="1"/>
            <a:r>
              <a:rPr lang="cs-CZ" sz="2400" dirty="0" smtClean="0">
                <a:latin typeface="Arial" pitchFamily="34" charset="0"/>
                <a:cs typeface="Arial" pitchFamily="34" charset="0"/>
              </a:rPr>
              <a:t>Řízení inovačních procesů (zejména v MSP)</a:t>
            </a:r>
          </a:p>
          <a:p>
            <a:pPr lvl="1"/>
            <a:r>
              <a:rPr lang="cs-CZ" sz="2400" dirty="0" smtClean="0">
                <a:latin typeface="Arial" pitchFamily="34" charset="0"/>
                <a:cs typeface="Arial" pitchFamily="34" charset="0"/>
              </a:rPr>
              <a:t>Vztah inovací a podnikání, přístup k riziku</a:t>
            </a:r>
          </a:p>
          <a:p>
            <a:pPr lvl="1"/>
            <a:r>
              <a:rPr lang="cs-CZ" sz="2400" dirty="0" smtClean="0">
                <a:latin typeface="Arial" pitchFamily="34" charset="0"/>
                <a:cs typeface="Arial" pitchFamily="34" charset="0"/>
              </a:rPr>
              <a:t>Financování </a:t>
            </a:r>
            <a:r>
              <a:rPr lang="cs-CZ" sz="2400" dirty="0" err="1" smtClean="0">
                <a:latin typeface="Arial" pitchFamily="34" charset="0"/>
                <a:cs typeface="Arial" pitchFamily="34" charset="0"/>
              </a:rPr>
              <a:t>VaVaI</a:t>
            </a:r>
            <a:endParaRPr lang="cs-CZ" sz="2400" dirty="0" smtClean="0">
              <a:latin typeface="Arial" pitchFamily="34" charset="0"/>
              <a:cs typeface="Arial" pitchFamily="34" charset="0"/>
            </a:endParaRPr>
          </a:p>
          <a:p>
            <a:pPr lvl="1"/>
            <a:r>
              <a:rPr lang="cs-CZ" sz="2400" dirty="0" smtClean="0">
                <a:latin typeface="Arial" pitchFamily="34" charset="0"/>
                <a:cs typeface="Arial" pitchFamily="34" charset="0"/>
              </a:rPr>
              <a:t>Podnikatelské plánování</a:t>
            </a:r>
            <a:endParaRPr lang="cs-CZ"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cs-CZ" b="1" smtClean="0">
                <a:latin typeface="Arial" charset="0"/>
                <a:cs typeface="Arial" charset="0"/>
              </a:rPr>
              <a:t>ČEMU SE VYHNOUT</a:t>
            </a:r>
            <a:r>
              <a:rPr lang="cs-CZ" smtClean="0">
                <a:latin typeface="Arial" charset="0"/>
                <a:cs typeface="Arial" charset="0"/>
              </a:rPr>
              <a:t> </a:t>
            </a:r>
          </a:p>
        </p:txBody>
      </p:sp>
      <p:sp>
        <p:nvSpPr>
          <p:cNvPr id="46083" name="Rectangle 3"/>
          <p:cNvSpPr>
            <a:spLocks noGrp="1" noChangeArrowheads="1"/>
          </p:cNvSpPr>
          <p:nvPr>
            <p:ph type="body" idx="1"/>
          </p:nvPr>
        </p:nvSpPr>
        <p:spPr/>
        <p:txBody>
          <a:bodyPr/>
          <a:lstStyle/>
          <a:p>
            <a:pPr>
              <a:lnSpc>
                <a:spcPct val="90000"/>
              </a:lnSpc>
            </a:pPr>
            <a:r>
              <a:rPr lang="cs-CZ" sz="2800" dirty="0" smtClean="0">
                <a:latin typeface="Arial" charset="0"/>
                <a:cs typeface="Arial" charset="0"/>
              </a:rPr>
              <a:t>Nesnažte se být příliš „chytří“. Vše, co je příliš vychytralé, se skoro jistě pokazí.</a:t>
            </a:r>
          </a:p>
          <a:p>
            <a:pPr>
              <a:lnSpc>
                <a:spcPct val="90000"/>
              </a:lnSpc>
            </a:pPr>
            <a:r>
              <a:rPr lang="cs-CZ" sz="2800" dirty="0" smtClean="0">
                <a:latin typeface="Arial" charset="0"/>
                <a:cs typeface="Arial" charset="0"/>
              </a:rPr>
              <a:t>Nepokoušejte se dělat mnoho věcí najednou. Soustřeďte se na jádro problému.</a:t>
            </a:r>
          </a:p>
          <a:p>
            <a:pPr>
              <a:lnSpc>
                <a:spcPct val="90000"/>
              </a:lnSpc>
            </a:pPr>
            <a:r>
              <a:rPr lang="cs-CZ" sz="2800" dirty="0" smtClean="0">
                <a:latin typeface="Arial" charset="0"/>
                <a:cs typeface="Arial" charset="0"/>
              </a:rPr>
              <a:t>Nedělejte inovace pro budoucnost, ale pro dnešek. Inovace může mít dlouhodobý dosah, ale musí pro ni existovat okamžitá potřeba.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20</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ctrTitle"/>
          </p:nvPr>
        </p:nvSpPr>
        <p:spPr>
          <a:xfrm>
            <a:off x="684213" y="2420938"/>
            <a:ext cx="7772400" cy="1800150"/>
          </a:xfrm>
        </p:spPr>
        <p:txBody>
          <a:bodyPr/>
          <a:lstStyle/>
          <a:p>
            <a:r>
              <a:rPr lang="cs-CZ" sz="5400" b="1" i="1" dirty="0" smtClean="0">
                <a:latin typeface="Arial" pitchFamily="34" charset="0"/>
              </a:rPr>
              <a:t>Výrobkové inovační techniky</a:t>
            </a:r>
            <a:endParaRPr lang="cs-CZ" sz="5400" b="1" i="1" dirty="0">
              <a:latin typeface="Arial" pitchFamily="34" charset="0"/>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cs-CZ" b="1">
                <a:latin typeface="Arial" pitchFamily="34" charset="0"/>
              </a:rPr>
              <a:t>DESIGN FOR X</a:t>
            </a:r>
          </a:p>
        </p:txBody>
      </p:sp>
      <p:pic>
        <p:nvPicPr>
          <p:cNvPr id="209926" name="Picture 6" descr="wdfx"/>
          <p:cNvPicPr>
            <a:picLocks noChangeAspect="1" noChangeArrowheads="1"/>
          </p:cNvPicPr>
          <p:nvPr/>
        </p:nvPicPr>
        <p:blipFill>
          <a:blip r:embed="rId3" cstate="print"/>
          <a:srcRect/>
          <a:stretch>
            <a:fillRect/>
          </a:stretch>
        </p:blipFill>
        <p:spPr bwMode="auto">
          <a:xfrm>
            <a:off x="395288" y="1773238"/>
            <a:ext cx="8353425" cy="1555750"/>
          </a:xfrm>
          <a:prstGeom prst="rect">
            <a:avLst/>
          </a:prstGeom>
          <a:noFill/>
        </p:spPr>
      </p:pic>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D79E34C3-0224-4E8C-BA06-E43542B686D0}" type="slidenum">
              <a:rPr lang="cs-CZ" smtClean="0"/>
              <a:pPr>
                <a:defRPr/>
              </a:pPr>
              <a:t>201</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811" name="Group 51"/>
          <p:cNvGraphicFramePr>
            <a:graphicFrameLocks noGrp="1"/>
          </p:cNvGraphicFramePr>
          <p:nvPr>
            <p:ph idx="1"/>
          </p:nvPr>
        </p:nvGraphicFramePr>
        <p:xfrm>
          <a:off x="684213" y="1484313"/>
          <a:ext cx="7772400" cy="4274820"/>
        </p:xfrm>
        <a:graphic>
          <a:graphicData uri="http://schemas.openxmlformats.org/drawingml/2006/table">
            <a:tbl>
              <a:tblPr/>
              <a:tblGrid>
                <a:gridCol w="3957637"/>
                <a:gridCol w="3814763"/>
              </a:tblGrid>
              <a:tr h="10287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pitchFamily="34" charset="0"/>
                          <a:cs typeface="Arial" pitchFamily="34" charset="0"/>
                        </a:rPr>
                        <a:t>Design for Manufacturing and Assembly (DFMA)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pitchFamily="34" charset="0"/>
                          <a:cs typeface="Arial" pitchFamily="34" charset="0"/>
                        </a:rPr>
                        <a:t>Design for Environment (DFE)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287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Arial" pitchFamily="34" charset="0"/>
                          <a:cs typeface="Arial" pitchFamily="34" charset="0"/>
                        </a:rPr>
                        <a:t>Design for Dimensional Control (DDC) </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pitchFamily="34" charset="0"/>
                          <a:cs typeface="Arial" pitchFamily="34" charset="0"/>
                        </a:rPr>
                        <a:t>Design for </a:t>
                      </a:r>
                      <a:r>
                        <a:rPr kumimoji="0" lang="en-US" sz="2400" b="1" i="0" u="none" strike="noStrike" cap="none" normalizeH="0" baseline="0" dirty="0" err="1" smtClean="0">
                          <a:ln>
                            <a:noFill/>
                          </a:ln>
                          <a:solidFill>
                            <a:srgbClr val="FFFF00"/>
                          </a:solidFill>
                          <a:effectLst/>
                          <a:latin typeface="Arial" pitchFamily="34" charset="0"/>
                          <a:cs typeface="Arial" pitchFamily="34" charset="0"/>
                        </a:rPr>
                        <a:t>Inspectability</a:t>
                      </a:r>
                      <a:r>
                        <a:rPr kumimoji="0" lang="en-US" sz="2400" b="1" i="0" u="none" strike="noStrike" cap="none" normalizeH="0" baseline="0" dirty="0" smtClean="0">
                          <a:ln>
                            <a:noFill/>
                          </a:ln>
                          <a:solidFill>
                            <a:srgbClr val="FFFF00"/>
                          </a:solidFill>
                          <a:effectLst/>
                          <a:latin typeface="Arial" pitchFamily="34"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287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Arial" pitchFamily="34" charset="0"/>
                          <a:cs typeface="Arial" pitchFamily="34" charset="0"/>
                        </a:rPr>
                        <a:t>Design for Storability </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pitchFamily="34" charset="0"/>
                          <a:cs typeface="Arial" pitchFamily="34" charset="0"/>
                        </a:rPr>
                        <a:t>Design for Reliability (DFR)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287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Arial" pitchFamily="34" charset="0"/>
                          <a:cs typeface="Arial" pitchFamily="34" charset="0"/>
                        </a:rPr>
                        <a:t>Design for Electromagnetic Compatibility </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pitchFamily="34" charset="0"/>
                          <a:cs typeface="Arial" pitchFamily="34" charset="0"/>
                        </a:rPr>
                        <a:t>Design for Disassembly (DFD)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 name="Zástupný symbol pro datum 2"/>
          <p:cNvSpPr>
            <a:spLocks noGrp="1"/>
          </p:cNvSpPr>
          <p:nvPr>
            <p:ph type="dt" sz="half" idx="10"/>
          </p:nvPr>
        </p:nvSpPr>
        <p:spPr/>
        <p:txBody>
          <a:bodyPr/>
          <a:lstStyle/>
          <a:p>
            <a:pPr>
              <a:defRPr/>
            </a:pPr>
            <a:r>
              <a:rPr lang="cs-CZ" smtClean="0"/>
              <a:t>19.-20.10.2010</a:t>
            </a:r>
            <a:endParaRPr lang="cs-CZ"/>
          </a:p>
        </p:txBody>
      </p:sp>
      <p:sp>
        <p:nvSpPr>
          <p:cNvPr id="4" name="Zástupný symbol pro číslo snímku 3"/>
          <p:cNvSpPr>
            <a:spLocks noGrp="1"/>
          </p:cNvSpPr>
          <p:nvPr>
            <p:ph type="sldNum" sz="quarter" idx="11"/>
          </p:nvPr>
        </p:nvSpPr>
        <p:spPr/>
        <p:txBody>
          <a:bodyPr/>
          <a:lstStyle/>
          <a:p>
            <a:pPr>
              <a:defRPr/>
            </a:pPr>
            <a:fld id="{B3B87D97-B2BC-4A8C-B98F-CF8D6098F4F6}" type="slidenum">
              <a:rPr lang="cs-CZ" smtClean="0"/>
              <a:pPr>
                <a:defRPr/>
              </a:pPr>
              <a:t>202</a:t>
            </a:fld>
            <a:endParaRPr lang="cs-CZ"/>
          </a:p>
        </p:txBody>
      </p:sp>
      <p:sp>
        <p:nvSpPr>
          <p:cNvPr id="5" name="Zástupný symbol pro zápatí 4"/>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67544" y="692696"/>
            <a:ext cx="8229600" cy="1143000"/>
          </a:xfrm>
        </p:spPr>
        <p:txBody>
          <a:bodyPr/>
          <a:lstStyle/>
          <a:p>
            <a:r>
              <a:rPr lang="cs-CZ" b="1" dirty="0">
                <a:latin typeface="Arial" pitchFamily="34" charset="0"/>
              </a:rPr>
              <a:t>QUALITY FUNCTION DEPLOYMENT</a:t>
            </a:r>
          </a:p>
        </p:txBody>
      </p:sp>
      <p:pic>
        <p:nvPicPr>
          <p:cNvPr id="211974" name="Picture 6" descr="wqfd"/>
          <p:cNvPicPr>
            <a:picLocks noChangeAspect="1" noChangeArrowheads="1"/>
          </p:cNvPicPr>
          <p:nvPr/>
        </p:nvPicPr>
        <p:blipFill>
          <a:blip r:embed="rId3" cstate="print"/>
          <a:srcRect/>
          <a:stretch>
            <a:fillRect/>
          </a:stretch>
        </p:blipFill>
        <p:spPr bwMode="auto">
          <a:xfrm>
            <a:off x="755576" y="2204864"/>
            <a:ext cx="7848600" cy="3802062"/>
          </a:xfrm>
          <a:prstGeom prst="rect">
            <a:avLst/>
          </a:prstGeom>
          <a:noFill/>
        </p:spPr>
      </p:pic>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203</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0" name="Rectangle 4"/>
          <p:cNvSpPr>
            <a:spLocks noGrp="1" noChangeArrowheads="1"/>
          </p:cNvSpPr>
          <p:nvPr>
            <p:ph type="title"/>
          </p:nvPr>
        </p:nvSpPr>
        <p:spPr>
          <a:xfrm>
            <a:off x="685800" y="457200"/>
            <a:ext cx="7772400" cy="739775"/>
          </a:xfrm>
        </p:spPr>
        <p:txBody>
          <a:bodyPr/>
          <a:lstStyle/>
          <a:p>
            <a:r>
              <a:rPr lang="cs-CZ" b="1">
                <a:latin typeface="Arial" pitchFamily="34" charset="0"/>
              </a:rPr>
              <a:t>Dům kvality</a:t>
            </a:r>
          </a:p>
        </p:txBody>
      </p:sp>
      <p:pic>
        <p:nvPicPr>
          <p:cNvPr id="249862" name="Picture 6" descr="fig21"/>
          <p:cNvPicPr>
            <a:picLocks noChangeAspect="1" noChangeArrowheads="1"/>
          </p:cNvPicPr>
          <p:nvPr/>
        </p:nvPicPr>
        <p:blipFill>
          <a:blip r:embed="rId3" cstate="print"/>
          <a:srcRect/>
          <a:stretch>
            <a:fillRect/>
          </a:stretch>
        </p:blipFill>
        <p:spPr bwMode="auto">
          <a:xfrm>
            <a:off x="2051720" y="1196752"/>
            <a:ext cx="5092700" cy="5256212"/>
          </a:xfrm>
          <a:prstGeom prst="rect">
            <a:avLst/>
          </a:prstGeom>
          <a:noFill/>
        </p:spPr>
      </p:pic>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D79E34C3-0224-4E8C-BA06-E43542B686D0}" type="slidenum">
              <a:rPr lang="cs-CZ" smtClean="0"/>
              <a:pPr>
                <a:defRPr/>
              </a:pPr>
              <a:t>204</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ctrTitle"/>
          </p:nvPr>
        </p:nvSpPr>
        <p:spPr>
          <a:xfrm>
            <a:off x="755650" y="2349500"/>
            <a:ext cx="7772400" cy="1655763"/>
          </a:xfrm>
        </p:spPr>
        <p:txBody>
          <a:bodyPr/>
          <a:lstStyle/>
          <a:p>
            <a:r>
              <a:rPr lang="cs-CZ" sz="5400" b="1" i="1" dirty="0" smtClean="0">
                <a:latin typeface="Arial" pitchFamily="34" charset="0"/>
              </a:rPr>
              <a:t>Manažerské inovační techniky</a:t>
            </a:r>
            <a:endParaRPr lang="cs-CZ" sz="5400" b="1" i="1" dirty="0">
              <a:latin typeface="Arial" pitchFamily="34" charset="0"/>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539750" y="836613"/>
            <a:ext cx="8229600" cy="1143000"/>
          </a:xfrm>
        </p:spPr>
        <p:txBody>
          <a:bodyPr/>
          <a:lstStyle/>
          <a:p>
            <a:r>
              <a:rPr lang="cs-CZ" b="1">
                <a:latin typeface="Arial" pitchFamily="34" charset="0"/>
              </a:rPr>
              <a:t>FAILURE MODE AND EFFECT ANALYSIS (FMEA</a:t>
            </a:r>
            <a:r>
              <a:rPr lang="cs-CZ" sz="4000"/>
              <a:t>)</a:t>
            </a:r>
          </a:p>
        </p:txBody>
      </p:sp>
      <p:pic>
        <p:nvPicPr>
          <p:cNvPr id="216070" name="Picture 6" descr="wfmea"/>
          <p:cNvPicPr>
            <a:picLocks noChangeAspect="1" noChangeArrowheads="1"/>
          </p:cNvPicPr>
          <p:nvPr/>
        </p:nvPicPr>
        <p:blipFill>
          <a:blip r:embed="rId3" cstate="print"/>
          <a:srcRect/>
          <a:stretch>
            <a:fillRect/>
          </a:stretch>
        </p:blipFill>
        <p:spPr bwMode="auto">
          <a:xfrm>
            <a:off x="539750" y="2492375"/>
            <a:ext cx="7920038" cy="2349500"/>
          </a:xfrm>
          <a:prstGeom prst="rect">
            <a:avLst/>
          </a:prstGeom>
          <a:noFill/>
        </p:spPr>
      </p:pic>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206</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
        <p:nvSpPr>
          <p:cNvPr id="7" name="TextovéPole 6"/>
          <p:cNvSpPr txBox="1"/>
          <p:nvPr/>
        </p:nvSpPr>
        <p:spPr>
          <a:xfrm>
            <a:off x="683568" y="5445224"/>
            <a:ext cx="3672408" cy="369332"/>
          </a:xfrm>
          <a:prstGeom prst="rect">
            <a:avLst/>
          </a:prstGeom>
          <a:noFill/>
        </p:spPr>
        <p:txBody>
          <a:bodyPr wrap="square" rtlCol="0">
            <a:spAutoFit/>
          </a:bodyPr>
          <a:lstStyle/>
          <a:p>
            <a:r>
              <a:rPr lang="cs-CZ" dirty="0" smtClean="0">
                <a:latin typeface="Arial" pitchFamily="34" charset="0"/>
                <a:cs typeface="Arial" pitchFamily="34" charset="0"/>
              </a:rPr>
              <a:t>Též: </a:t>
            </a:r>
            <a:r>
              <a:rPr lang="cs-CZ" dirty="0" err="1" smtClean="0">
                <a:latin typeface="Arial" pitchFamily="34" charset="0"/>
                <a:cs typeface="Arial" pitchFamily="34" charset="0"/>
              </a:rPr>
              <a:t>Ishikawův</a:t>
            </a:r>
            <a:r>
              <a:rPr lang="cs-CZ" dirty="0" smtClean="0">
                <a:latin typeface="Arial" pitchFamily="34" charset="0"/>
                <a:cs typeface="Arial" pitchFamily="34" charset="0"/>
              </a:rPr>
              <a:t> diagram, rybí kost</a:t>
            </a:r>
            <a:endParaRPr lang="cs-CZ"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FISHB_1"/>
          <p:cNvPicPr>
            <a:picLocks noChangeAspect="1" noChangeArrowheads="1"/>
          </p:cNvPicPr>
          <p:nvPr/>
        </p:nvPicPr>
        <p:blipFill>
          <a:blip r:embed="rId3" cstate="print"/>
          <a:srcRect/>
          <a:stretch>
            <a:fillRect/>
          </a:stretch>
        </p:blipFill>
        <p:spPr bwMode="auto">
          <a:xfrm>
            <a:off x="971550" y="1628775"/>
            <a:ext cx="7559675" cy="3517900"/>
          </a:xfrm>
          <a:prstGeom prst="rect">
            <a:avLst/>
          </a:prstGeom>
          <a:noFill/>
          <a:ln w="9525">
            <a:noFill/>
            <a:miter lim="800000"/>
            <a:headEnd/>
            <a:tailEnd/>
          </a:ln>
        </p:spPr>
      </p:pic>
      <p:sp>
        <p:nvSpPr>
          <p:cNvPr id="218115" name="Text Box 3"/>
          <p:cNvSpPr txBox="1">
            <a:spLocks noChangeArrowheads="1"/>
          </p:cNvSpPr>
          <p:nvPr/>
        </p:nvSpPr>
        <p:spPr bwMode="auto">
          <a:xfrm>
            <a:off x="2411413" y="5734050"/>
            <a:ext cx="6318250" cy="641350"/>
          </a:xfrm>
          <a:prstGeom prst="rect">
            <a:avLst/>
          </a:prstGeom>
          <a:noFill/>
          <a:ln w="9525">
            <a:noFill/>
            <a:miter lim="800000"/>
            <a:headEnd/>
            <a:tailEnd/>
          </a:ln>
          <a:effectLst/>
        </p:spPr>
        <p:txBody>
          <a:bodyPr wrap="none">
            <a:spAutoFit/>
          </a:bodyPr>
          <a:lstStyle/>
          <a:p>
            <a:pPr eaLnBrk="1" hangingPunct="1"/>
            <a:r>
              <a:rPr lang="fr-FR" sz="1800" b="1">
                <a:latin typeface="Arial" pitchFamily="34" charset="0"/>
              </a:rPr>
              <a:t>INNOVATION MANAGEMENT TOOLS</a:t>
            </a:r>
            <a:endParaRPr lang="cs-CZ" sz="1800" b="1">
              <a:latin typeface="Arial" pitchFamily="34" charset="0"/>
            </a:endParaRPr>
          </a:p>
          <a:p>
            <a:pPr eaLnBrk="1" hangingPunct="1"/>
            <a:r>
              <a:rPr lang="fr-FR" sz="1800">
                <a:latin typeface="Arial" pitchFamily="34" charset="0"/>
                <a:hlinkClick r:id="rId4"/>
              </a:rPr>
              <a:t>http://www.wiley.co.uk/innovate/website/pages/atoz/atoz.htm</a:t>
            </a:r>
            <a:endParaRPr lang="cs-CZ" sz="1800">
              <a:latin typeface="Arial" pitchFamily="34"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9AC6B710-F538-4B7D-8C14-9DE044E2714B}" type="slidenum">
              <a:rPr lang="cs-CZ" smtClean="0"/>
              <a:pPr>
                <a:defRPr/>
              </a:pPr>
              <a:t>207</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descr="FISHB_2"/>
          <p:cNvPicPr>
            <a:picLocks noGrp="1" noChangeAspect="1" noChangeArrowheads="1"/>
          </p:cNvPicPr>
          <p:nvPr>
            <p:ph idx="4294967295"/>
          </p:nvPr>
        </p:nvPicPr>
        <p:blipFill>
          <a:blip r:embed="rId3" cstate="print"/>
          <a:srcRect/>
          <a:stretch>
            <a:fillRect/>
          </a:stretch>
        </p:blipFill>
        <p:spPr>
          <a:xfrm>
            <a:off x="1115616" y="332656"/>
            <a:ext cx="6911975" cy="5226050"/>
          </a:xfrm>
          <a:noFill/>
          <a:ln/>
        </p:spPr>
      </p:pic>
      <p:sp>
        <p:nvSpPr>
          <p:cNvPr id="220163" name="Text Box 3"/>
          <p:cNvSpPr txBox="1">
            <a:spLocks noChangeArrowheads="1"/>
          </p:cNvSpPr>
          <p:nvPr/>
        </p:nvSpPr>
        <p:spPr bwMode="auto">
          <a:xfrm>
            <a:off x="2411760" y="5733256"/>
            <a:ext cx="6318250" cy="641350"/>
          </a:xfrm>
          <a:prstGeom prst="rect">
            <a:avLst/>
          </a:prstGeom>
          <a:noFill/>
          <a:ln w="9525">
            <a:noFill/>
            <a:miter lim="800000"/>
            <a:headEnd/>
            <a:tailEnd/>
          </a:ln>
          <a:effectLst/>
        </p:spPr>
        <p:txBody>
          <a:bodyPr wrap="none">
            <a:spAutoFit/>
          </a:bodyPr>
          <a:lstStyle/>
          <a:p>
            <a:pPr eaLnBrk="1" hangingPunct="1"/>
            <a:r>
              <a:rPr lang="fr-FR" sz="1800" b="1" dirty="0">
                <a:latin typeface="Arial" pitchFamily="34" charset="0"/>
              </a:rPr>
              <a:t>INNOVATION MANAGEMENT TOOLS</a:t>
            </a:r>
            <a:endParaRPr lang="cs-CZ" sz="1800" b="1" dirty="0">
              <a:latin typeface="Arial" pitchFamily="34" charset="0"/>
            </a:endParaRPr>
          </a:p>
          <a:p>
            <a:pPr eaLnBrk="1" hangingPunct="1"/>
            <a:r>
              <a:rPr lang="fr-FR" sz="1800" dirty="0">
                <a:latin typeface="Arial" pitchFamily="34" charset="0"/>
                <a:hlinkClick r:id="rId4"/>
              </a:rPr>
              <a:t>http://www.wiley.co.uk/innovate/website/pages/atoz/atoz.htm</a:t>
            </a:r>
            <a:endParaRPr lang="cs-CZ" sz="1800" dirty="0">
              <a:latin typeface="Arial" pitchFamily="34"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9AC6B710-F538-4B7D-8C14-9DE044E2714B}" type="slidenum">
              <a:rPr lang="cs-CZ" smtClean="0"/>
              <a:pPr>
                <a:defRPr/>
              </a:pPr>
              <a:t>208</a:t>
            </a:fld>
            <a:endParaRPr lang="cs-CZ"/>
          </a:p>
        </p:txBody>
      </p:sp>
      <p:sp>
        <p:nvSpPr>
          <p:cNvPr id="6" name="Zástupný symbol pro zápatí 5"/>
          <p:cNvSpPr>
            <a:spLocks noGrp="1"/>
          </p:cNvSpPr>
          <p:nvPr>
            <p:ph type="ftr" sz="quarter" idx="12"/>
          </p:nvPr>
        </p:nvSpPr>
        <p:spPr/>
        <p:txBody>
          <a:bodyPr/>
          <a:lstStyle/>
          <a:p>
            <a:pPr>
              <a:defRPr/>
            </a:pPr>
            <a:r>
              <a:rPr lang="cs-CZ" dirty="0" smtClean="0"/>
              <a:t>FREE - </a:t>
            </a:r>
            <a:r>
              <a:rPr lang="cs-CZ" dirty="0" err="1" smtClean="0"/>
              <a:t>VaVaI</a:t>
            </a:r>
            <a:r>
              <a:rPr lang="cs-CZ" dirty="0" smtClean="0"/>
              <a:t>, TT</a:t>
            </a:r>
            <a:endParaRPr lang="cs-CZ" dirty="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cs-CZ" b="1">
                <a:latin typeface="Arial" pitchFamily="34" charset="0"/>
              </a:rPr>
              <a:t>PEER EVALUATION</a:t>
            </a:r>
          </a:p>
        </p:txBody>
      </p:sp>
      <p:pic>
        <p:nvPicPr>
          <p:cNvPr id="222214" name="Picture 6" descr="wpe"/>
          <p:cNvPicPr>
            <a:picLocks noChangeAspect="1" noChangeArrowheads="1"/>
          </p:cNvPicPr>
          <p:nvPr/>
        </p:nvPicPr>
        <p:blipFill>
          <a:blip r:embed="rId3" cstate="print"/>
          <a:srcRect/>
          <a:stretch>
            <a:fillRect/>
          </a:stretch>
        </p:blipFill>
        <p:spPr bwMode="auto">
          <a:xfrm>
            <a:off x="395288" y="1889125"/>
            <a:ext cx="8497887" cy="3133725"/>
          </a:xfrm>
          <a:prstGeom prst="rect">
            <a:avLst/>
          </a:prstGeom>
          <a:noFill/>
        </p:spPr>
      </p:pic>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209</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cs-CZ" b="1" smtClean="0">
                <a:latin typeface="Arial" charset="0"/>
                <a:cs typeface="Arial" charset="0"/>
              </a:rPr>
              <a:t>TŘI PODMÍNKY INOVACÍ</a:t>
            </a:r>
            <a:r>
              <a:rPr lang="cs-CZ" smtClean="0">
                <a:latin typeface="Arial" charset="0"/>
                <a:cs typeface="Arial" charset="0"/>
              </a:rPr>
              <a:t> </a:t>
            </a:r>
          </a:p>
        </p:txBody>
      </p:sp>
      <p:sp>
        <p:nvSpPr>
          <p:cNvPr id="47107" name="Rectangle 3"/>
          <p:cNvSpPr>
            <a:spLocks noGrp="1" noChangeArrowheads="1"/>
          </p:cNvSpPr>
          <p:nvPr>
            <p:ph type="body" idx="1"/>
          </p:nvPr>
        </p:nvSpPr>
        <p:spPr>
          <a:xfrm>
            <a:off x="685800" y="1714500"/>
            <a:ext cx="7772400" cy="4381500"/>
          </a:xfrm>
        </p:spPr>
        <p:txBody>
          <a:bodyPr/>
          <a:lstStyle/>
          <a:p>
            <a:pPr marL="457200" indent="-457200">
              <a:lnSpc>
                <a:spcPct val="80000"/>
              </a:lnSpc>
              <a:buFontTx/>
              <a:buAutoNum type="arabicPeriod"/>
            </a:pPr>
            <a:r>
              <a:rPr lang="cs-CZ" sz="2400" smtClean="0">
                <a:latin typeface="Arial" charset="0"/>
                <a:cs typeface="Arial" charset="0"/>
              </a:rPr>
              <a:t>Inovace znamená práci, tvrdou, soustředěnou, cílevědomou práci. Klade velké požadavky na pracovitost, vytrvalost a zodpovědnost. Pokud tyto vlastnosti chybí, nepomůže sebevětší talent, chytrost nebo znalosti.</a:t>
            </a:r>
          </a:p>
          <a:p>
            <a:pPr marL="457200" indent="-457200">
              <a:lnSpc>
                <a:spcPct val="80000"/>
              </a:lnSpc>
              <a:buFontTx/>
              <a:buAutoNum type="arabicPeriod"/>
            </a:pPr>
            <a:r>
              <a:rPr lang="cs-CZ" sz="2400" smtClean="0">
                <a:latin typeface="Arial" charset="0"/>
                <a:cs typeface="Arial" charset="0"/>
              </a:rPr>
              <a:t>Úspěšní inovátoři musí stavět na svých silných stránkách. Inovace musí být v souladu s povahou člověka, který ji zavádí. Nelze dobře podnikat v oboru, kterého si nevážíme. Inovace musí být pro inovátora důležitá, jinak nebude ochoten k obětem, které trpělivá, tvrdá a často frustrující práce spojená s inovacemi vyžaduje.</a:t>
            </a:r>
          </a:p>
          <a:p>
            <a:pPr marL="457200" indent="-457200">
              <a:lnSpc>
                <a:spcPct val="80000"/>
              </a:lnSpc>
              <a:buFontTx/>
              <a:buAutoNum type="arabicPeriod"/>
            </a:pPr>
            <a:r>
              <a:rPr lang="cs-CZ" sz="2400" smtClean="0">
                <a:latin typeface="Arial" charset="0"/>
                <a:cs typeface="Arial" charset="0"/>
              </a:rPr>
              <a:t>Inovace musí být soustředěna na trh, musí být řízena trhem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21</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cs-CZ" b="1">
                <a:latin typeface="Arial" pitchFamily="34" charset="0"/>
              </a:rPr>
              <a:t>TEAM BUILDING</a:t>
            </a:r>
          </a:p>
        </p:txBody>
      </p:sp>
      <p:pic>
        <p:nvPicPr>
          <p:cNvPr id="224262" name="Picture 6" descr="wtb"/>
          <p:cNvPicPr>
            <a:picLocks noChangeAspect="1" noChangeArrowheads="1"/>
          </p:cNvPicPr>
          <p:nvPr/>
        </p:nvPicPr>
        <p:blipFill>
          <a:blip r:embed="rId3" cstate="print"/>
          <a:srcRect/>
          <a:stretch>
            <a:fillRect/>
          </a:stretch>
        </p:blipFill>
        <p:spPr bwMode="auto">
          <a:xfrm>
            <a:off x="250825" y="2033588"/>
            <a:ext cx="8642350" cy="2790825"/>
          </a:xfrm>
          <a:prstGeom prst="rect">
            <a:avLst/>
          </a:prstGeom>
          <a:noFill/>
        </p:spPr>
      </p:pic>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210</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cs-CZ" b="1">
                <a:latin typeface="Arial" pitchFamily="34" charset="0"/>
              </a:rPr>
              <a:t>ISO</a:t>
            </a:r>
            <a:r>
              <a:rPr lang="cs-CZ"/>
              <a:t> </a:t>
            </a:r>
            <a:r>
              <a:rPr lang="cs-CZ" b="1">
                <a:latin typeface="Arial" pitchFamily="34" charset="0"/>
              </a:rPr>
              <a:t>9000</a:t>
            </a:r>
          </a:p>
        </p:txBody>
      </p:sp>
      <p:sp>
        <p:nvSpPr>
          <p:cNvPr id="226308" name="Rectangle 4"/>
          <p:cNvSpPr>
            <a:spLocks noGrp="1" noChangeArrowheads="1"/>
          </p:cNvSpPr>
          <p:nvPr>
            <p:ph type="body" sz="half" idx="2"/>
          </p:nvPr>
        </p:nvSpPr>
        <p:spPr>
          <a:xfrm>
            <a:off x="468313" y="4221163"/>
            <a:ext cx="8229600" cy="2087562"/>
          </a:xfrm>
        </p:spPr>
        <p:txBody>
          <a:bodyPr/>
          <a:lstStyle/>
          <a:p>
            <a:pPr algn="ctr">
              <a:lnSpc>
                <a:spcPct val="90000"/>
              </a:lnSpc>
              <a:buFontTx/>
              <a:buNone/>
            </a:pPr>
            <a:r>
              <a:rPr lang="cs-CZ" sz="4400" b="1" dirty="0">
                <a:solidFill>
                  <a:schemeClr val="tx2"/>
                </a:solidFill>
                <a:latin typeface="Arial" pitchFamily="34" charset="0"/>
              </a:rPr>
              <a:t>ISO 14000</a:t>
            </a:r>
          </a:p>
          <a:p>
            <a:pPr algn="ctr">
              <a:lnSpc>
                <a:spcPct val="90000"/>
              </a:lnSpc>
              <a:buFontTx/>
              <a:buNone/>
            </a:pPr>
            <a:r>
              <a:rPr lang="cs-CZ" sz="2800" dirty="0"/>
              <a:t> </a:t>
            </a:r>
            <a:r>
              <a:rPr lang="cs-CZ" sz="2800" dirty="0">
                <a:latin typeface="Arial" pitchFamily="34" charset="0"/>
                <a:cs typeface="Arial" pitchFamily="34" charset="0"/>
              </a:rPr>
              <a:t>postupy pro zajištění udržitelnosti a environmentální přijatelnosti</a:t>
            </a:r>
          </a:p>
          <a:p>
            <a:pPr algn="ctr">
              <a:lnSpc>
                <a:spcPct val="90000"/>
              </a:lnSpc>
              <a:buFontTx/>
              <a:buNone/>
            </a:pPr>
            <a:r>
              <a:rPr lang="cs-CZ" sz="2800" dirty="0">
                <a:latin typeface="Arial" pitchFamily="34" charset="0"/>
                <a:cs typeface="Arial" pitchFamily="34" charset="0"/>
              </a:rPr>
              <a:t>EIA – </a:t>
            </a:r>
            <a:r>
              <a:rPr lang="cs-CZ" sz="2800" dirty="0" err="1">
                <a:latin typeface="Arial" pitchFamily="34" charset="0"/>
                <a:cs typeface="Arial" pitchFamily="34" charset="0"/>
              </a:rPr>
              <a:t>Environmental</a:t>
            </a:r>
            <a:r>
              <a:rPr lang="cs-CZ" sz="2800" dirty="0">
                <a:latin typeface="Arial" pitchFamily="34" charset="0"/>
                <a:cs typeface="Arial" pitchFamily="34" charset="0"/>
              </a:rPr>
              <a:t> </a:t>
            </a:r>
            <a:r>
              <a:rPr lang="cs-CZ" sz="2800" dirty="0" err="1">
                <a:latin typeface="Arial" pitchFamily="34" charset="0"/>
                <a:cs typeface="Arial" pitchFamily="34" charset="0"/>
              </a:rPr>
              <a:t>Impact</a:t>
            </a:r>
            <a:r>
              <a:rPr lang="cs-CZ" sz="2800" dirty="0">
                <a:latin typeface="Arial" pitchFamily="34" charset="0"/>
                <a:cs typeface="Arial" pitchFamily="34" charset="0"/>
              </a:rPr>
              <a:t> </a:t>
            </a:r>
            <a:r>
              <a:rPr lang="cs-CZ" sz="2800" dirty="0" err="1">
                <a:latin typeface="Arial" pitchFamily="34" charset="0"/>
                <a:cs typeface="Arial" pitchFamily="34" charset="0"/>
              </a:rPr>
              <a:t>Assessment</a:t>
            </a:r>
            <a:endParaRPr lang="cs-CZ" sz="2800" dirty="0">
              <a:latin typeface="Arial" pitchFamily="34" charset="0"/>
              <a:cs typeface="Arial" pitchFamily="34" charset="0"/>
            </a:endParaRPr>
          </a:p>
        </p:txBody>
      </p:sp>
      <p:pic>
        <p:nvPicPr>
          <p:cNvPr id="226311" name="Picture 7" descr="wiso"/>
          <p:cNvPicPr>
            <a:picLocks noChangeAspect="1" noChangeArrowheads="1"/>
          </p:cNvPicPr>
          <p:nvPr/>
        </p:nvPicPr>
        <p:blipFill>
          <a:blip r:embed="rId3" cstate="print"/>
          <a:srcRect/>
          <a:stretch>
            <a:fillRect/>
          </a:stretch>
        </p:blipFill>
        <p:spPr bwMode="auto">
          <a:xfrm>
            <a:off x="971550" y="1628775"/>
            <a:ext cx="6913563" cy="2365375"/>
          </a:xfrm>
          <a:prstGeom prst="rect">
            <a:avLst/>
          </a:prstGeom>
          <a:noFill/>
        </p:spPr>
      </p:pic>
      <p:sp>
        <p:nvSpPr>
          <p:cNvPr id="5" name="Zástupný symbol pro datum 4"/>
          <p:cNvSpPr>
            <a:spLocks noGrp="1"/>
          </p:cNvSpPr>
          <p:nvPr>
            <p:ph type="dt" sz="half" idx="10"/>
          </p:nvPr>
        </p:nvSpPr>
        <p:spPr/>
        <p:txBody>
          <a:bodyPr/>
          <a:lstStyle/>
          <a:p>
            <a:r>
              <a:rPr lang="cs-CZ" smtClean="0"/>
              <a:t>19.-20.10.2010</a:t>
            </a:r>
            <a:endParaRPr lang="en-CA"/>
          </a:p>
        </p:txBody>
      </p:sp>
      <p:sp>
        <p:nvSpPr>
          <p:cNvPr id="6" name="Zástupný symbol pro číslo snímku 5"/>
          <p:cNvSpPr>
            <a:spLocks noGrp="1"/>
          </p:cNvSpPr>
          <p:nvPr>
            <p:ph type="sldNum" sz="quarter" idx="12"/>
          </p:nvPr>
        </p:nvSpPr>
        <p:spPr/>
        <p:txBody>
          <a:bodyPr/>
          <a:lstStyle/>
          <a:p>
            <a:fld id="{2095A1CF-F7EA-4F6C-BB64-F58E9B7C3415}" type="slidenum">
              <a:rPr lang="en-CA" smtClean="0"/>
              <a:pPr/>
              <a:t>211</a:t>
            </a:fld>
            <a:endParaRPr lang="en-CA"/>
          </a:p>
        </p:txBody>
      </p:sp>
      <p:sp>
        <p:nvSpPr>
          <p:cNvPr id="7" name="Zástupný symbol pro zápatí 6"/>
          <p:cNvSpPr>
            <a:spLocks noGrp="1"/>
          </p:cNvSpPr>
          <p:nvPr>
            <p:ph type="ftr" sz="quarter" idx="11"/>
          </p:nvPr>
        </p:nvSpPr>
        <p:spPr/>
        <p:txBody>
          <a:bodyPr/>
          <a:lstStyle/>
          <a:p>
            <a:r>
              <a:rPr lang="en-CA" smtClean="0"/>
              <a:t>FREE - VaVaI, TT</a:t>
            </a:r>
            <a:endParaRPr lang="en-CA"/>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539750" y="836613"/>
            <a:ext cx="8229600" cy="647700"/>
          </a:xfrm>
        </p:spPr>
        <p:txBody>
          <a:bodyPr/>
          <a:lstStyle/>
          <a:p>
            <a:r>
              <a:rPr lang="cs-CZ" sz="3200" b="1">
                <a:latin typeface="Arial" pitchFamily="34" charset="0"/>
              </a:rPr>
              <a:t>TOTAL PRODUCTIVE MAINTENANCE</a:t>
            </a:r>
          </a:p>
        </p:txBody>
      </p:sp>
      <p:pic>
        <p:nvPicPr>
          <p:cNvPr id="228358" name="Picture 6" descr="platetpm"/>
          <p:cNvPicPr>
            <a:picLocks noChangeAspect="1" noChangeArrowheads="1"/>
          </p:cNvPicPr>
          <p:nvPr/>
        </p:nvPicPr>
        <p:blipFill>
          <a:blip r:embed="rId3" cstate="print"/>
          <a:srcRect/>
          <a:stretch>
            <a:fillRect/>
          </a:stretch>
        </p:blipFill>
        <p:spPr bwMode="auto">
          <a:xfrm>
            <a:off x="539750" y="1693863"/>
            <a:ext cx="8208963" cy="3532187"/>
          </a:xfrm>
          <a:prstGeom prst="rect">
            <a:avLst/>
          </a:prstGeom>
          <a:noFill/>
        </p:spPr>
      </p:pic>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212</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ctrTitle"/>
          </p:nvPr>
        </p:nvSpPr>
        <p:spPr/>
        <p:txBody>
          <a:bodyPr/>
          <a:lstStyle/>
          <a:p>
            <a:r>
              <a:rPr lang="cs-CZ" sz="5400" b="1" i="1" dirty="0" smtClean="0">
                <a:latin typeface="Arial" pitchFamily="34" charset="0"/>
              </a:rPr>
              <a:t>Procesní inovační techniky</a:t>
            </a:r>
            <a:endParaRPr lang="cs-CZ" sz="5400" b="1" i="1" dirty="0">
              <a:latin typeface="Arial" pitchFamily="34" charset="0"/>
            </a:endParaRP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68313" y="836613"/>
            <a:ext cx="8229600" cy="1143000"/>
          </a:xfrm>
        </p:spPr>
        <p:txBody>
          <a:bodyPr/>
          <a:lstStyle/>
          <a:p>
            <a:r>
              <a:rPr lang="cs-CZ" sz="4000" b="1">
                <a:latin typeface="Arial" pitchFamily="34" charset="0"/>
              </a:rPr>
              <a:t>DESIGN FOR MANUFACTURING AND ASSEMBLY (DFMA)</a:t>
            </a:r>
          </a:p>
        </p:txBody>
      </p:sp>
      <p:pic>
        <p:nvPicPr>
          <p:cNvPr id="232454" name="Picture 6" descr="wdfma"/>
          <p:cNvPicPr>
            <a:picLocks noChangeAspect="1" noChangeArrowheads="1"/>
          </p:cNvPicPr>
          <p:nvPr/>
        </p:nvPicPr>
        <p:blipFill>
          <a:blip r:embed="rId3" cstate="print"/>
          <a:srcRect/>
          <a:stretch>
            <a:fillRect/>
          </a:stretch>
        </p:blipFill>
        <p:spPr bwMode="auto">
          <a:xfrm>
            <a:off x="323850" y="2349500"/>
            <a:ext cx="8496300" cy="3430588"/>
          </a:xfrm>
          <a:prstGeom prst="rect">
            <a:avLst/>
          </a:prstGeom>
          <a:noFill/>
        </p:spPr>
      </p:pic>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214</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cs-CZ" sz="4000" b="1">
                <a:latin typeface="Arial" pitchFamily="34" charset="0"/>
              </a:rPr>
              <a:t>LEAN THINKING</a:t>
            </a:r>
          </a:p>
        </p:txBody>
      </p:sp>
      <p:pic>
        <p:nvPicPr>
          <p:cNvPr id="234502" name="Picture 6" descr="wlt"/>
          <p:cNvPicPr>
            <a:picLocks noChangeAspect="1" noChangeArrowheads="1"/>
          </p:cNvPicPr>
          <p:nvPr/>
        </p:nvPicPr>
        <p:blipFill>
          <a:blip r:embed="rId3" cstate="print"/>
          <a:srcRect/>
          <a:stretch>
            <a:fillRect/>
          </a:stretch>
        </p:blipFill>
        <p:spPr bwMode="auto">
          <a:xfrm>
            <a:off x="755650" y="1800225"/>
            <a:ext cx="7848600" cy="3349625"/>
          </a:xfrm>
          <a:prstGeom prst="rect">
            <a:avLst/>
          </a:prstGeom>
          <a:noFill/>
        </p:spPr>
      </p:pic>
      <p:sp>
        <p:nvSpPr>
          <p:cNvPr id="234503" name="Text Box 7"/>
          <p:cNvSpPr txBox="1">
            <a:spLocks noChangeArrowheads="1"/>
          </p:cNvSpPr>
          <p:nvPr/>
        </p:nvSpPr>
        <p:spPr bwMode="auto">
          <a:xfrm>
            <a:off x="1600200" y="5537200"/>
            <a:ext cx="5788764" cy="646331"/>
          </a:xfrm>
          <a:prstGeom prst="rect">
            <a:avLst/>
          </a:prstGeom>
          <a:noFill/>
          <a:ln w="12700" cap="sq">
            <a:noFill/>
            <a:miter lim="800000"/>
            <a:headEnd type="none" w="sm" len="sm"/>
            <a:tailEnd type="none" w="sm" len="sm"/>
          </a:ln>
          <a:effectLst/>
        </p:spPr>
        <p:txBody>
          <a:bodyPr wrap="none">
            <a:spAutoFit/>
          </a:bodyPr>
          <a:lstStyle/>
          <a:p>
            <a:r>
              <a:rPr lang="cs-CZ" dirty="0" err="1">
                <a:latin typeface="Arial" pitchFamily="34" charset="0"/>
                <a:cs typeface="Arial" pitchFamily="34" charset="0"/>
              </a:rPr>
              <a:t>Košturiak</a:t>
            </a:r>
            <a:r>
              <a:rPr lang="cs-CZ" dirty="0">
                <a:latin typeface="Arial" pitchFamily="34" charset="0"/>
                <a:cs typeface="Arial" pitchFamily="34" charset="0"/>
              </a:rPr>
              <a:t> J., </a:t>
            </a:r>
            <a:r>
              <a:rPr lang="cs-CZ" dirty="0" err="1">
                <a:latin typeface="Arial" pitchFamily="34" charset="0"/>
                <a:cs typeface="Arial" pitchFamily="34" charset="0"/>
              </a:rPr>
              <a:t>Frolík</a:t>
            </a:r>
            <a:r>
              <a:rPr lang="cs-CZ" dirty="0">
                <a:latin typeface="Arial" pitchFamily="34" charset="0"/>
                <a:cs typeface="Arial" pitchFamily="34" charset="0"/>
              </a:rPr>
              <a:t> Z. a kol.: Štíhlý a inovativní podnik, </a:t>
            </a:r>
          </a:p>
          <a:p>
            <a:r>
              <a:rPr lang="cs-CZ" dirty="0">
                <a:latin typeface="Arial" pitchFamily="34" charset="0"/>
                <a:cs typeface="Arial" pitchFamily="34" charset="0"/>
              </a:rPr>
              <a:t>Alfa </a:t>
            </a:r>
            <a:r>
              <a:rPr lang="cs-CZ" dirty="0" err="1">
                <a:latin typeface="Arial" pitchFamily="34" charset="0"/>
                <a:cs typeface="Arial" pitchFamily="34" charset="0"/>
              </a:rPr>
              <a:t>Publishing</a:t>
            </a:r>
            <a:r>
              <a:rPr lang="cs-CZ" dirty="0">
                <a:latin typeface="Arial" pitchFamily="34" charset="0"/>
                <a:cs typeface="Arial" pitchFamily="34" charset="0"/>
              </a:rPr>
              <a:t>, 2006, ISBN 80-86851-38-9</a:t>
            </a:r>
          </a:p>
        </p:txBody>
      </p:sp>
      <p:sp>
        <p:nvSpPr>
          <p:cNvPr id="5" name="Zástupný symbol pro datum 4"/>
          <p:cNvSpPr>
            <a:spLocks noGrp="1"/>
          </p:cNvSpPr>
          <p:nvPr>
            <p:ph type="dt" sz="half" idx="10"/>
          </p:nvPr>
        </p:nvSpPr>
        <p:spPr/>
        <p:txBody>
          <a:bodyPr/>
          <a:lstStyle/>
          <a:p>
            <a:pPr>
              <a:defRPr/>
            </a:pPr>
            <a:r>
              <a:rPr lang="cs-CZ" smtClean="0"/>
              <a:t>19.-20.10.2010</a:t>
            </a:r>
            <a:endParaRPr lang="cs-CZ"/>
          </a:p>
        </p:txBody>
      </p:sp>
      <p:sp>
        <p:nvSpPr>
          <p:cNvPr id="6" name="Zástupný symbol pro číslo snímku 5"/>
          <p:cNvSpPr>
            <a:spLocks noGrp="1"/>
          </p:cNvSpPr>
          <p:nvPr>
            <p:ph type="sldNum" sz="quarter" idx="11"/>
          </p:nvPr>
        </p:nvSpPr>
        <p:spPr/>
        <p:txBody>
          <a:bodyPr/>
          <a:lstStyle/>
          <a:p>
            <a:pPr>
              <a:defRPr/>
            </a:pPr>
            <a:fld id="{440A598D-4714-4C6C-B4FE-528B95FE2A6D}" type="slidenum">
              <a:rPr lang="cs-CZ" smtClean="0"/>
              <a:pPr>
                <a:defRPr/>
              </a:pPr>
              <a:t>215</a:t>
            </a:fld>
            <a:endParaRPr lang="cs-CZ"/>
          </a:p>
        </p:txBody>
      </p:sp>
      <p:sp>
        <p:nvSpPr>
          <p:cNvPr id="7" name="Zástupný symbol pro zápatí 6"/>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cs-CZ" sz="4000" b="1">
                <a:latin typeface="Arial" pitchFamily="34" charset="0"/>
              </a:rPr>
              <a:t>CONTINUOUS IMPROVEMENT</a:t>
            </a:r>
          </a:p>
        </p:txBody>
      </p:sp>
      <p:pic>
        <p:nvPicPr>
          <p:cNvPr id="236550" name="Picture 6" descr="wci"/>
          <p:cNvPicPr>
            <a:picLocks noChangeAspect="1" noChangeArrowheads="1"/>
          </p:cNvPicPr>
          <p:nvPr/>
        </p:nvPicPr>
        <p:blipFill>
          <a:blip r:embed="rId3" cstate="print"/>
          <a:srcRect/>
          <a:stretch>
            <a:fillRect/>
          </a:stretch>
        </p:blipFill>
        <p:spPr bwMode="auto">
          <a:xfrm>
            <a:off x="827088" y="1952625"/>
            <a:ext cx="7632700" cy="3009900"/>
          </a:xfrm>
          <a:prstGeom prst="rect">
            <a:avLst/>
          </a:prstGeom>
          <a:noFill/>
        </p:spPr>
      </p:pic>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216</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685800" y="457200"/>
            <a:ext cx="7772400" cy="811213"/>
          </a:xfrm>
        </p:spPr>
        <p:txBody>
          <a:bodyPr/>
          <a:lstStyle/>
          <a:p>
            <a:r>
              <a:rPr lang="cs-CZ" sz="4000" b="1">
                <a:latin typeface="Arial" pitchFamily="34" charset="0"/>
              </a:rPr>
              <a:t>CONCURRENT ENGINEERING</a:t>
            </a:r>
          </a:p>
        </p:txBody>
      </p:sp>
      <p:pic>
        <p:nvPicPr>
          <p:cNvPr id="238598" name="Picture 6" descr="wce"/>
          <p:cNvPicPr>
            <a:picLocks noChangeAspect="1" noChangeArrowheads="1"/>
          </p:cNvPicPr>
          <p:nvPr/>
        </p:nvPicPr>
        <p:blipFill>
          <a:blip r:embed="rId3" cstate="print"/>
          <a:srcRect/>
          <a:stretch>
            <a:fillRect/>
          </a:stretch>
        </p:blipFill>
        <p:spPr bwMode="auto">
          <a:xfrm>
            <a:off x="1042988" y="1438275"/>
            <a:ext cx="7273925" cy="4811713"/>
          </a:xfrm>
          <a:prstGeom prst="rect">
            <a:avLst/>
          </a:prstGeom>
          <a:noFill/>
        </p:spPr>
      </p:pic>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217</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cs-CZ" b="1">
                <a:latin typeface="Arial" pitchFamily="34" charset="0"/>
              </a:rPr>
              <a:t>JUST IN TIME (JIT)</a:t>
            </a:r>
          </a:p>
        </p:txBody>
      </p:sp>
      <p:pic>
        <p:nvPicPr>
          <p:cNvPr id="240646" name="Picture 6" descr="wjit"/>
          <p:cNvPicPr>
            <a:picLocks noChangeAspect="1" noChangeArrowheads="1"/>
          </p:cNvPicPr>
          <p:nvPr/>
        </p:nvPicPr>
        <p:blipFill>
          <a:blip r:embed="rId3" cstate="print"/>
          <a:srcRect/>
          <a:stretch>
            <a:fillRect/>
          </a:stretch>
        </p:blipFill>
        <p:spPr bwMode="auto">
          <a:xfrm>
            <a:off x="395288" y="2222500"/>
            <a:ext cx="8353425" cy="2413000"/>
          </a:xfrm>
          <a:prstGeom prst="rect">
            <a:avLst/>
          </a:prstGeom>
          <a:noFill/>
        </p:spPr>
      </p:pic>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218</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4213" y="2276475"/>
            <a:ext cx="7772400" cy="1447800"/>
          </a:xfrm>
        </p:spPr>
        <p:txBody>
          <a:bodyPr/>
          <a:lstStyle/>
          <a:p>
            <a:r>
              <a:rPr lang="cs-CZ" sz="5400" b="1" dirty="0" smtClean="0">
                <a:latin typeface="Arial" pitchFamily="34" charset="0"/>
              </a:rPr>
              <a:t>Hodnocení inovačního potenciálu firmy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85800" y="1736725"/>
            <a:ext cx="7772400" cy="2196331"/>
          </a:xfrm>
        </p:spPr>
        <p:txBody>
          <a:bodyPr/>
          <a:lstStyle/>
          <a:p>
            <a:pPr marL="609600" indent="-609600" algn="l"/>
            <a:r>
              <a:rPr lang="cs-CZ" sz="4400" dirty="0" smtClean="0">
                <a:latin typeface="Arial" charset="0"/>
              </a:rPr>
              <a:t>Modely inovací: </a:t>
            </a:r>
            <a:br>
              <a:rPr lang="cs-CZ" sz="4400" dirty="0" smtClean="0">
                <a:latin typeface="Arial" charset="0"/>
              </a:rPr>
            </a:br>
            <a:r>
              <a:rPr lang="cs-CZ" sz="4400" i="1" dirty="0" err="1" smtClean="0">
                <a:latin typeface="Arial" charset="0"/>
              </a:rPr>
              <a:t>disruptivní</a:t>
            </a:r>
            <a:r>
              <a:rPr lang="cs-CZ" sz="4400" i="1" dirty="0" smtClean="0">
                <a:latin typeface="Arial" charset="0"/>
              </a:rPr>
              <a:t> a otevřené inovace</a:t>
            </a:r>
            <a:endParaRPr lang="cs-CZ" sz="4400" b="1" dirty="0" smtClean="0">
              <a:latin typeface="Arial" charset="0"/>
            </a:endParaRP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288" y="457200"/>
            <a:ext cx="8497887" cy="955675"/>
          </a:xfrm>
        </p:spPr>
        <p:txBody>
          <a:bodyPr/>
          <a:lstStyle/>
          <a:p>
            <a:r>
              <a:rPr lang="cs-CZ" sz="4000" dirty="0" smtClean="0">
                <a:latin typeface="Arial" pitchFamily="34" charset="0"/>
              </a:rPr>
              <a:t>Role hodnocení inovační výkonnosti</a:t>
            </a:r>
          </a:p>
        </p:txBody>
      </p:sp>
      <p:sp>
        <p:nvSpPr>
          <p:cNvPr id="8195" name="Rectangle 3"/>
          <p:cNvSpPr>
            <a:spLocks noGrp="1" noChangeArrowheads="1"/>
          </p:cNvSpPr>
          <p:nvPr>
            <p:ph type="body" idx="1"/>
          </p:nvPr>
        </p:nvSpPr>
        <p:spPr>
          <a:xfrm>
            <a:off x="755576" y="1844824"/>
            <a:ext cx="7772400" cy="4114800"/>
          </a:xfrm>
        </p:spPr>
        <p:txBody>
          <a:bodyPr/>
          <a:lstStyle/>
          <a:p>
            <a:r>
              <a:rPr lang="cs-CZ" sz="2800" dirty="0" smtClean="0">
                <a:latin typeface="Arial" pitchFamily="34" charset="0"/>
              </a:rPr>
              <a:t>Pozitivní přístup podniku k strategickému plánování a implementaci inovací umožňuje managementu</a:t>
            </a:r>
          </a:p>
          <a:p>
            <a:pPr lvl="1"/>
            <a:r>
              <a:rPr lang="cs-CZ" sz="2400" dirty="0" smtClean="0">
                <a:latin typeface="Arial" pitchFamily="34" charset="0"/>
              </a:rPr>
              <a:t>realisticky uvažovat o budoucnosti podniku, </a:t>
            </a:r>
          </a:p>
          <a:p>
            <a:pPr lvl="1"/>
            <a:r>
              <a:rPr lang="cs-CZ" sz="2400" dirty="0" smtClean="0">
                <a:latin typeface="Arial" pitchFamily="34" charset="0"/>
              </a:rPr>
              <a:t>posilovat konkurenceschopnost podniku </a:t>
            </a:r>
          </a:p>
          <a:p>
            <a:r>
              <a:rPr lang="cs-CZ" sz="2800" dirty="0" smtClean="0">
                <a:latin typeface="Arial" pitchFamily="34" charset="0"/>
              </a:rPr>
              <a:t>Objevování vztahů mezi znalostmi a inovacemi doplňuje tradiční inovační dovednosti a otevírá nové cesty k podnikatelským úspěchům.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220</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685800" y="1341438"/>
            <a:ext cx="7772400" cy="4754562"/>
          </a:xfrm>
        </p:spPr>
        <p:txBody>
          <a:bodyPr/>
          <a:lstStyle/>
          <a:p>
            <a:pPr>
              <a:lnSpc>
                <a:spcPct val="90000"/>
              </a:lnSpc>
            </a:pPr>
            <a:r>
              <a:rPr lang="cs-CZ" sz="2800" smtClean="0">
                <a:latin typeface="Arial" pitchFamily="34" charset="0"/>
              </a:rPr>
              <a:t>neexistuje přímá vazba mezi iniciací projektu s inovačním nábojem a ekonomickými výsledky projektu</a:t>
            </a:r>
          </a:p>
          <a:p>
            <a:pPr>
              <a:lnSpc>
                <a:spcPct val="90000"/>
              </a:lnSpc>
            </a:pPr>
            <a:r>
              <a:rPr lang="cs-CZ" sz="2800" smtClean="0">
                <a:latin typeface="Arial" pitchFamily="34" charset="0"/>
              </a:rPr>
              <a:t>je zřejmé, že i dobře formulované projekty, které nejsou zasazeny do kultivovaného interního prostředí s pozitivním inovačním nábojem, selhávají</a:t>
            </a:r>
          </a:p>
          <a:p>
            <a:pPr>
              <a:lnSpc>
                <a:spcPct val="90000"/>
              </a:lnSpc>
            </a:pPr>
            <a:r>
              <a:rPr lang="cs-CZ" sz="2800" smtClean="0">
                <a:latin typeface="Arial" pitchFamily="34" charset="0"/>
              </a:rPr>
              <a:t>tradiční metody hodnocení výkonnosti firem, založené na finančních ukazatelích, vypovídají o minulosti, nás však zajímá „kukátko“ do budoucnosti</a:t>
            </a:r>
          </a:p>
        </p:txBody>
      </p:sp>
      <p:sp>
        <p:nvSpPr>
          <p:cNvPr id="3" name="Zástupný symbol pro datum 2"/>
          <p:cNvSpPr>
            <a:spLocks noGrp="1"/>
          </p:cNvSpPr>
          <p:nvPr>
            <p:ph type="dt" sz="half" idx="10"/>
          </p:nvPr>
        </p:nvSpPr>
        <p:spPr/>
        <p:txBody>
          <a:bodyPr/>
          <a:lstStyle/>
          <a:p>
            <a:pPr>
              <a:defRPr/>
            </a:pPr>
            <a:r>
              <a:rPr lang="cs-CZ" smtClean="0"/>
              <a:t>19.-20.10.2010</a:t>
            </a:r>
            <a:endParaRPr lang="cs-CZ"/>
          </a:p>
        </p:txBody>
      </p:sp>
      <p:sp>
        <p:nvSpPr>
          <p:cNvPr id="4" name="Zástupný symbol pro číslo snímku 3"/>
          <p:cNvSpPr>
            <a:spLocks noGrp="1"/>
          </p:cNvSpPr>
          <p:nvPr>
            <p:ph type="sldNum" sz="quarter" idx="11"/>
          </p:nvPr>
        </p:nvSpPr>
        <p:spPr/>
        <p:txBody>
          <a:bodyPr/>
          <a:lstStyle/>
          <a:p>
            <a:pPr>
              <a:defRPr/>
            </a:pPr>
            <a:fld id="{440A598D-4714-4C6C-B4FE-528B95FE2A6D}" type="slidenum">
              <a:rPr lang="cs-CZ" smtClean="0"/>
              <a:pPr>
                <a:defRPr/>
              </a:pPr>
              <a:t>221</a:t>
            </a:fld>
            <a:endParaRPr lang="cs-CZ"/>
          </a:p>
        </p:txBody>
      </p:sp>
      <p:sp>
        <p:nvSpPr>
          <p:cNvPr id="5" name="Zástupný symbol pro zápatí 4"/>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cs-CZ" smtClean="0">
                <a:latin typeface="Arial" pitchFamily="34" charset="0"/>
              </a:rPr>
              <a:t>Metodika ZČU</a:t>
            </a:r>
          </a:p>
        </p:txBody>
      </p:sp>
      <p:sp>
        <p:nvSpPr>
          <p:cNvPr id="10243" name="Rectangle 3"/>
          <p:cNvSpPr>
            <a:spLocks noGrp="1" noChangeArrowheads="1"/>
          </p:cNvSpPr>
          <p:nvPr>
            <p:ph type="body" idx="1"/>
          </p:nvPr>
        </p:nvSpPr>
        <p:spPr/>
        <p:txBody>
          <a:bodyPr/>
          <a:lstStyle/>
          <a:p>
            <a:pPr>
              <a:lnSpc>
                <a:spcPct val="80000"/>
              </a:lnSpc>
            </a:pPr>
            <a:r>
              <a:rPr lang="cs-CZ" sz="2800" smtClean="0">
                <a:latin typeface="Arial" pitchFamily="34" charset="0"/>
              </a:rPr>
              <a:t>Pilotní projekt programu  Leonardo da Vinci</a:t>
            </a:r>
          </a:p>
          <a:p>
            <a:pPr lvl="1">
              <a:lnSpc>
                <a:spcPct val="80000"/>
              </a:lnSpc>
            </a:pPr>
            <a:r>
              <a:rPr lang="en-GB" sz="2400" smtClean="0">
                <a:latin typeface="Arial" pitchFamily="34" charset="0"/>
              </a:rPr>
              <a:t>U-SME Innovation: A model of a university – SME cooperation in innovations, </a:t>
            </a:r>
            <a:r>
              <a:rPr lang="cs-CZ" sz="2400" smtClean="0">
                <a:latin typeface="Arial" pitchFamily="34" charset="0"/>
              </a:rPr>
              <a:t>2001</a:t>
            </a:r>
            <a:r>
              <a:rPr lang="en-GB" sz="2400" smtClean="0">
                <a:latin typeface="Arial" pitchFamily="34" charset="0"/>
              </a:rPr>
              <a:t> http://www.kip.zcu.cz/USME</a:t>
            </a:r>
            <a:r>
              <a:rPr lang="cs-CZ" sz="2400" smtClean="0">
                <a:latin typeface="Arial" pitchFamily="34" charset="0"/>
              </a:rPr>
              <a:t> </a:t>
            </a:r>
          </a:p>
          <a:p>
            <a:pPr>
              <a:lnSpc>
                <a:spcPct val="80000"/>
              </a:lnSpc>
            </a:pPr>
            <a:r>
              <a:rPr lang="cs-CZ" sz="2800" smtClean="0">
                <a:latin typeface="Arial" pitchFamily="34" charset="0"/>
              </a:rPr>
              <a:t>Západočeská univerzita v Plzni</a:t>
            </a:r>
          </a:p>
          <a:p>
            <a:pPr>
              <a:lnSpc>
                <a:spcPct val="80000"/>
              </a:lnSpc>
            </a:pPr>
            <a:r>
              <a:rPr lang="en-GB" sz="2800" smtClean="0">
                <a:latin typeface="Arial" pitchFamily="34" charset="0"/>
              </a:rPr>
              <a:t>BIC Plzeň, VUHU Most, ELIS Plzeň, ATMOS Plzeň, UNIT Plus Plzeň, and VVV Most</a:t>
            </a:r>
            <a:endParaRPr lang="cs-CZ" sz="2800" smtClean="0">
              <a:latin typeface="Arial" pitchFamily="34" charset="0"/>
            </a:endParaRPr>
          </a:p>
          <a:p>
            <a:pPr>
              <a:lnSpc>
                <a:spcPct val="80000"/>
              </a:lnSpc>
            </a:pPr>
            <a:r>
              <a:rPr lang="en-GB" sz="2800" smtClean="0">
                <a:latin typeface="Arial" pitchFamily="34" charset="0"/>
              </a:rPr>
              <a:t>UK</a:t>
            </a:r>
            <a:r>
              <a:rPr lang="cs-CZ" sz="2800" smtClean="0">
                <a:latin typeface="Arial" pitchFamily="34" charset="0"/>
              </a:rPr>
              <a:t>:</a:t>
            </a:r>
            <a:r>
              <a:rPr lang="en-GB" sz="2800" smtClean="0">
                <a:latin typeface="Arial" pitchFamily="34" charset="0"/>
              </a:rPr>
              <a:t> Brunel University, Brunel University Science Park, Techni Chem, Corac Group</a:t>
            </a:r>
            <a:endParaRPr lang="cs-CZ" sz="2800" smtClean="0">
              <a:latin typeface="Arial" pitchFamily="34" charset="0"/>
            </a:endParaRPr>
          </a:p>
          <a:p>
            <a:pPr>
              <a:lnSpc>
                <a:spcPct val="80000"/>
              </a:lnSpc>
            </a:pPr>
            <a:r>
              <a:rPr lang="en-GB" sz="2800" smtClean="0">
                <a:latin typeface="Arial" pitchFamily="34" charset="0"/>
              </a:rPr>
              <a:t>France</a:t>
            </a:r>
            <a:r>
              <a:rPr lang="cs-CZ" sz="2800" smtClean="0">
                <a:latin typeface="Arial" pitchFamily="34" charset="0"/>
              </a:rPr>
              <a:t>:</a:t>
            </a:r>
            <a:r>
              <a:rPr lang="en-GB" sz="2800" smtClean="0">
                <a:latin typeface="Arial" pitchFamily="34" charset="0"/>
              </a:rPr>
              <a:t> University Montpellier, HYTEC SA, Sarl Prime Verre, Sarl Am 2e.</a:t>
            </a:r>
            <a:endParaRPr lang="cs-CZ" sz="2800" smtClean="0">
              <a:latin typeface="Arial" pitchFamily="34"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222</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cs-CZ" smtClean="0">
                <a:latin typeface="Arial" pitchFamily="34" charset="0"/>
              </a:rPr>
              <a:t>Aplikace metodiky</a:t>
            </a:r>
          </a:p>
        </p:txBody>
      </p:sp>
      <p:sp>
        <p:nvSpPr>
          <p:cNvPr id="11267" name="Rectangle 3"/>
          <p:cNvSpPr>
            <a:spLocks noGrp="1" noChangeArrowheads="1"/>
          </p:cNvSpPr>
          <p:nvPr>
            <p:ph type="body" idx="1"/>
          </p:nvPr>
        </p:nvSpPr>
        <p:spPr/>
        <p:txBody>
          <a:bodyPr/>
          <a:lstStyle/>
          <a:p>
            <a:pPr>
              <a:lnSpc>
                <a:spcPct val="90000"/>
              </a:lnSpc>
            </a:pPr>
            <a:r>
              <a:rPr lang="cs-CZ" sz="2800" smtClean="0">
                <a:latin typeface="Arial" pitchFamily="34" charset="0"/>
              </a:rPr>
              <a:t>UTB Zlín</a:t>
            </a:r>
          </a:p>
          <a:p>
            <a:pPr lvl="1">
              <a:lnSpc>
                <a:spcPct val="90000"/>
              </a:lnSpc>
            </a:pPr>
            <a:r>
              <a:rPr lang="cs-CZ" sz="2400" smtClean="0">
                <a:latin typeface="Arial" pitchFamily="34" charset="0"/>
              </a:rPr>
              <a:t>S.Ohnoutková, H.Kožíšková, M.Vráblík: Firemní inovační potenciál jako dominanta posilování konkurenceschopnosti české výrobní firmy, str. 161-171 v: Firma a konkurenční prostředí, sborník, Mendelova zemědělská a lesnická univerzita, Brno, 2002, ISBN 80-7302-029-7</a:t>
            </a:r>
          </a:p>
          <a:p>
            <a:pPr>
              <a:lnSpc>
                <a:spcPct val="90000"/>
              </a:lnSpc>
            </a:pPr>
            <a:r>
              <a:rPr lang="cs-CZ" sz="2800" smtClean="0">
                <a:latin typeface="Arial" pitchFamily="34" charset="0"/>
              </a:rPr>
              <a:t>VUT Liberec</a:t>
            </a:r>
          </a:p>
          <a:p>
            <a:pPr lvl="1">
              <a:lnSpc>
                <a:spcPct val="90000"/>
              </a:lnSpc>
            </a:pPr>
            <a:r>
              <a:rPr lang="cs-CZ" sz="2400" smtClean="0">
                <a:latin typeface="Arial" pitchFamily="34" charset="0"/>
              </a:rPr>
              <a:t>I.Jáč, P.Rydvalová, M. Žižka: Inovace v malém  a středním podnikání, Computer Press, Brno, 2005, ISBN 80-251-0853-8 (kap. 6)</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223</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cs-CZ" smtClean="0">
                <a:latin typeface="Arial" pitchFamily="34" charset="0"/>
              </a:rPr>
              <a:t>Oblasti hodnocení</a:t>
            </a:r>
          </a:p>
        </p:txBody>
      </p:sp>
      <p:sp>
        <p:nvSpPr>
          <p:cNvPr id="13315" name="Rectangle 3"/>
          <p:cNvSpPr>
            <a:spLocks noGrp="1" noChangeArrowheads="1"/>
          </p:cNvSpPr>
          <p:nvPr>
            <p:ph type="body" idx="1"/>
          </p:nvPr>
        </p:nvSpPr>
        <p:spPr/>
        <p:txBody>
          <a:bodyPr/>
          <a:lstStyle/>
          <a:p>
            <a:pPr marL="609600" indent="-609600">
              <a:buFontTx/>
              <a:buAutoNum type="arabicPeriod"/>
            </a:pPr>
            <a:r>
              <a:rPr lang="cs-CZ" smtClean="0">
                <a:latin typeface="Arial" pitchFamily="34" charset="0"/>
              </a:rPr>
              <a:t>strategie a plánování</a:t>
            </a:r>
          </a:p>
          <a:p>
            <a:pPr marL="609600" indent="-609600">
              <a:buFontTx/>
              <a:buAutoNum type="arabicPeriod"/>
            </a:pPr>
            <a:r>
              <a:rPr lang="cs-CZ" smtClean="0">
                <a:latin typeface="Arial" pitchFamily="34" charset="0"/>
              </a:rPr>
              <a:t>marketing</a:t>
            </a:r>
          </a:p>
          <a:p>
            <a:pPr marL="609600" indent="-609600">
              <a:buFontTx/>
              <a:buAutoNum type="arabicPeriod"/>
            </a:pPr>
            <a:r>
              <a:rPr lang="cs-CZ" smtClean="0">
                <a:latin typeface="Arial" pitchFamily="34" charset="0"/>
              </a:rPr>
              <a:t>technologické procesy</a:t>
            </a:r>
          </a:p>
          <a:p>
            <a:pPr marL="609600" indent="-609600">
              <a:buFontTx/>
              <a:buAutoNum type="arabicPeriod"/>
            </a:pPr>
            <a:r>
              <a:rPr lang="cs-CZ" smtClean="0">
                <a:latin typeface="Arial" pitchFamily="34" charset="0"/>
              </a:rPr>
              <a:t>kvalita a životní prostředí</a:t>
            </a:r>
          </a:p>
          <a:p>
            <a:pPr marL="609600" indent="-609600">
              <a:buFontTx/>
              <a:buAutoNum type="arabicPeriod"/>
            </a:pPr>
            <a:r>
              <a:rPr lang="cs-CZ" smtClean="0">
                <a:latin typeface="Arial" pitchFamily="34" charset="0"/>
              </a:rPr>
              <a:t>logistika</a:t>
            </a:r>
          </a:p>
          <a:p>
            <a:pPr marL="609600" indent="-609600">
              <a:buFontTx/>
              <a:buAutoNum type="arabicPeriod"/>
            </a:pPr>
            <a:r>
              <a:rPr lang="cs-CZ" smtClean="0">
                <a:latin typeface="Arial" pitchFamily="34" charset="0"/>
              </a:rPr>
              <a:t>organizace a lidské zdroje</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224</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cs-CZ" smtClean="0">
                <a:latin typeface="Arial" pitchFamily="34" charset="0"/>
              </a:rPr>
              <a:t>1. Strategie a plánování</a:t>
            </a:r>
          </a:p>
        </p:txBody>
      </p:sp>
      <p:sp>
        <p:nvSpPr>
          <p:cNvPr id="14339" name="Rectangle 3"/>
          <p:cNvSpPr>
            <a:spLocks noGrp="1" noChangeArrowheads="1"/>
          </p:cNvSpPr>
          <p:nvPr>
            <p:ph type="body" idx="1"/>
          </p:nvPr>
        </p:nvSpPr>
        <p:spPr/>
        <p:txBody>
          <a:bodyPr/>
          <a:lstStyle/>
          <a:p>
            <a:pPr>
              <a:lnSpc>
                <a:spcPct val="80000"/>
              </a:lnSpc>
            </a:pPr>
            <a:r>
              <a:rPr lang="cs-CZ" sz="2800" smtClean="0">
                <a:latin typeface="Arial" pitchFamily="34" charset="0"/>
              </a:rPr>
              <a:t>Poslání -  v čase relativně stabilní</a:t>
            </a:r>
          </a:p>
          <a:p>
            <a:pPr>
              <a:lnSpc>
                <a:spcPct val="80000"/>
              </a:lnSpc>
            </a:pPr>
            <a:r>
              <a:rPr lang="cs-CZ" sz="2800" smtClean="0">
                <a:latin typeface="Arial" pitchFamily="34" charset="0"/>
              </a:rPr>
              <a:t>Vize - představa o budoucím podnikání, musí zakotvovat jasně formulované a kvantifikované cíle</a:t>
            </a:r>
          </a:p>
          <a:p>
            <a:pPr>
              <a:lnSpc>
                <a:spcPct val="80000"/>
              </a:lnSpc>
            </a:pPr>
            <a:r>
              <a:rPr lang="cs-CZ" sz="2800" smtClean="0">
                <a:latin typeface="Arial" pitchFamily="34" charset="0"/>
              </a:rPr>
              <a:t>Strategie se v čase rozvíjí tak, aby byla v souladu s měnícími se podmínkami reálného prostředí. Je založena na výběru aktivit, které bude společnost dělat. Jádrem strategie je získání specifické strategické pozice a schopnost obhájit jedinečnost své pozice před konkurencí</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225</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cs-CZ" smtClean="0">
                <a:latin typeface="Arial" pitchFamily="34" charset="0"/>
              </a:rPr>
              <a:t>Úspěšné strategie změny</a:t>
            </a:r>
            <a:r>
              <a:rPr lang="cs-CZ" smtClean="0"/>
              <a:t> </a:t>
            </a:r>
          </a:p>
        </p:txBody>
      </p:sp>
      <p:sp>
        <p:nvSpPr>
          <p:cNvPr id="15363" name="Rectangle 3"/>
          <p:cNvSpPr>
            <a:spLocks noGrp="1" noChangeArrowheads="1"/>
          </p:cNvSpPr>
          <p:nvPr>
            <p:ph type="body" idx="1"/>
          </p:nvPr>
        </p:nvSpPr>
        <p:spPr/>
        <p:txBody>
          <a:bodyPr/>
          <a:lstStyle/>
          <a:p>
            <a:pPr>
              <a:lnSpc>
                <a:spcPct val="80000"/>
              </a:lnSpc>
            </a:pPr>
            <a:r>
              <a:rPr lang="cs-CZ" sz="2800" smtClean="0">
                <a:latin typeface="Arial" pitchFamily="34" charset="0"/>
              </a:rPr>
              <a:t>Myšlení ve prospěch zákazníka </a:t>
            </a:r>
          </a:p>
          <a:p>
            <a:pPr>
              <a:lnSpc>
                <a:spcPct val="80000"/>
              </a:lnSpc>
            </a:pPr>
            <a:r>
              <a:rPr lang="cs-CZ" sz="2800" smtClean="0">
                <a:latin typeface="Arial" pitchFamily="34" charset="0"/>
              </a:rPr>
              <a:t>Strategické myšlení </a:t>
            </a:r>
          </a:p>
          <a:p>
            <a:pPr>
              <a:lnSpc>
                <a:spcPct val="80000"/>
              </a:lnSpc>
            </a:pPr>
            <a:r>
              <a:rPr lang="cs-CZ" sz="2800" smtClean="0">
                <a:latin typeface="Arial" pitchFamily="34" charset="0"/>
              </a:rPr>
              <a:t>Odlišné myšlení (entrepreneurship, proaktivní)</a:t>
            </a:r>
          </a:p>
          <a:p>
            <a:pPr>
              <a:lnSpc>
                <a:spcPct val="80000"/>
              </a:lnSpc>
            </a:pPr>
            <a:r>
              <a:rPr lang="cs-CZ" sz="2800" smtClean="0">
                <a:latin typeface="Arial" pitchFamily="34" charset="0"/>
              </a:rPr>
              <a:t>Domýšlení detailů </a:t>
            </a:r>
          </a:p>
          <a:p>
            <a:pPr>
              <a:lnSpc>
                <a:spcPct val="80000"/>
              </a:lnSpc>
            </a:pPr>
            <a:r>
              <a:rPr lang="cs-CZ" sz="2800" smtClean="0">
                <a:latin typeface="Arial" pitchFamily="34" charset="0"/>
              </a:rPr>
              <a:t>uvědomování si silných a slabých míst a jejich uvědomělé ovlivňování </a:t>
            </a:r>
          </a:p>
          <a:p>
            <a:pPr>
              <a:lnSpc>
                <a:spcPct val="80000"/>
              </a:lnSpc>
            </a:pPr>
            <a:r>
              <a:rPr lang="cs-CZ" sz="2800" smtClean="0">
                <a:latin typeface="Arial" pitchFamily="34" charset="0"/>
              </a:rPr>
              <a:t>Důraz na znalosti </a:t>
            </a:r>
          </a:p>
          <a:p>
            <a:pPr>
              <a:lnSpc>
                <a:spcPct val="80000"/>
              </a:lnSpc>
            </a:pPr>
            <a:r>
              <a:rPr lang="cs-CZ" sz="2800" smtClean="0">
                <a:latin typeface="Arial" pitchFamily="34" charset="0"/>
              </a:rPr>
              <a:t>Práce s lidmi </a:t>
            </a:r>
          </a:p>
          <a:p>
            <a:pPr>
              <a:lnSpc>
                <a:spcPct val="80000"/>
              </a:lnSpc>
            </a:pPr>
            <a:r>
              <a:rPr lang="cs-CZ" sz="2800" smtClean="0">
                <a:latin typeface="Arial" pitchFamily="34" charset="0"/>
              </a:rPr>
              <a:t>Jednoduchá řešení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226</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latin typeface="Arial" pitchFamily="34" charset="0"/>
              </a:rPr>
              <a:t>Negativní vlivy</a:t>
            </a:r>
            <a:r>
              <a:rPr lang="cs-CZ" smtClean="0"/>
              <a:t> </a:t>
            </a:r>
          </a:p>
        </p:txBody>
      </p:sp>
      <p:sp>
        <p:nvSpPr>
          <p:cNvPr id="16387" name="Rectangle 3"/>
          <p:cNvSpPr>
            <a:spLocks noGrp="1" noChangeArrowheads="1"/>
          </p:cNvSpPr>
          <p:nvPr>
            <p:ph type="body" idx="1"/>
          </p:nvPr>
        </p:nvSpPr>
        <p:spPr/>
        <p:txBody>
          <a:bodyPr/>
          <a:lstStyle/>
          <a:p>
            <a:pPr marL="609600" indent="-609600">
              <a:lnSpc>
                <a:spcPct val="80000"/>
              </a:lnSpc>
            </a:pPr>
            <a:r>
              <a:rPr lang="cs-CZ" sz="2400" smtClean="0">
                <a:latin typeface="Arial" pitchFamily="34" charset="0"/>
              </a:rPr>
              <a:t>poslání, sdílené hodnoty a vize nejsou vyjádřeny tak, aby je bylo možno transformovat do akceschopné formy;</a:t>
            </a:r>
          </a:p>
          <a:p>
            <a:pPr marL="609600" indent="-609600">
              <a:lnSpc>
                <a:spcPct val="80000"/>
              </a:lnSpc>
            </a:pPr>
            <a:r>
              <a:rPr lang="cs-CZ" sz="2400" smtClean="0">
                <a:latin typeface="Arial" pitchFamily="34" charset="0"/>
              </a:rPr>
              <a:t>strategie není propojena s cíli stanovenými pro jednotlivé stupně řízení;</a:t>
            </a:r>
          </a:p>
          <a:p>
            <a:pPr marL="609600" indent="-609600">
              <a:lnSpc>
                <a:spcPct val="80000"/>
              </a:lnSpc>
            </a:pPr>
            <a:r>
              <a:rPr lang="cs-CZ" sz="2400" smtClean="0">
                <a:latin typeface="Arial" pitchFamily="34" charset="0"/>
              </a:rPr>
              <a:t>alokace zdrojů není z hlediska dlouhodobých priorit propojena se strategií;</a:t>
            </a:r>
          </a:p>
          <a:p>
            <a:pPr marL="609600" indent="-609600">
              <a:lnSpc>
                <a:spcPct val="80000"/>
              </a:lnSpc>
            </a:pPr>
            <a:r>
              <a:rPr lang="cs-CZ" sz="2400" smtClean="0">
                <a:latin typeface="Arial" pitchFamily="34" charset="0"/>
              </a:rPr>
              <a:t>není zajištěna zpětná vazba mezi výstupy podnikatelské činnosti a výkonností nutnou pro dosažení strategických cílů;</a:t>
            </a:r>
          </a:p>
          <a:p>
            <a:pPr marL="609600" indent="-609600">
              <a:lnSpc>
                <a:spcPct val="80000"/>
              </a:lnSpc>
            </a:pPr>
            <a:r>
              <a:rPr lang="cs-CZ" sz="2400" smtClean="0">
                <a:latin typeface="Arial" pitchFamily="34" charset="0"/>
              </a:rPr>
              <a:t>pozornost je primárně zaměřena zejména na krátkodobé finanční ukazatele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227</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smtClean="0">
                <a:latin typeface="Arial" pitchFamily="34" charset="0"/>
              </a:rPr>
              <a:t>Použití finančních ukazatelů</a:t>
            </a:r>
          </a:p>
        </p:txBody>
      </p:sp>
      <p:sp>
        <p:nvSpPr>
          <p:cNvPr id="17411" name="Rectangle 3"/>
          <p:cNvSpPr>
            <a:spLocks noGrp="1" noChangeArrowheads="1"/>
          </p:cNvSpPr>
          <p:nvPr>
            <p:ph type="body" idx="1"/>
          </p:nvPr>
        </p:nvSpPr>
        <p:spPr/>
        <p:txBody>
          <a:bodyPr/>
          <a:lstStyle/>
          <a:p>
            <a:r>
              <a:rPr lang="cs-CZ" sz="2800" smtClean="0">
                <a:latin typeface="Arial" pitchFamily="34" charset="0"/>
              </a:rPr>
              <a:t>Výlučné spoléhání se na finanční ukazatele manažerského systému často nutí společnost dělat špatné věci</a:t>
            </a:r>
          </a:p>
          <a:p>
            <a:r>
              <a:rPr lang="cs-CZ" sz="2800" smtClean="0">
                <a:latin typeface="Arial" pitchFamily="34" charset="0"/>
              </a:rPr>
              <a:t>Finanční ukazatele jsou zpožděné a poskytují informaci o minulosti, podporují krátkodobé chování společnosti a obětují dlouhodobou tvorbu hodnoty. Je proto nezbytné je doplnit o nositele budoucí finanční výkonnosti.</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228</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smtClean="0">
                <a:latin typeface="Arial" pitchFamily="34" charset="0"/>
              </a:rPr>
              <a:t>Inovační cesta</a:t>
            </a:r>
          </a:p>
        </p:txBody>
      </p:sp>
      <p:sp>
        <p:nvSpPr>
          <p:cNvPr id="18435" name="Rectangle 3"/>
          <p:cNvSpPr>
            <a:spLocks noGrp="1" noChangeArrowheads="1"/>
          </p:cNvSpPr>
          <p:nvPr>
            <p:ph type="body" idx="1"/>
          </p:nvPr>
        </p:nvSpPr>
        <p:spPr/>
        <p:txBody>
          <a:bodyPr/>
          <a:lstStyle/>
          <a:p>
            <a:r>
              <a:rPr lang="cs-CZ" smtClean="0">
                <a:latin typeface="Arial" pitchFamily="34" charset="0"/>
              </a:rPr>
              <a:t>třígenerační (3-Gen) </a:t>
            </a:r>
          </a:p>
          <a:p>
            <a:r>
              <a:rPr lang="cs-CZ" smtClean="0">
                <a:latin typeface="Arial" pitchFamily="34" charset="0"/>
              </a:rPr>
              <a:t>inovační cesta: určuje </a:t>
            </a:r>
          </a:p>
          <a:p>
            <a:pPr lvl="1"/>
            <a:r>
              <a:rPr lang="cs-CZ" smtClean="0">
                <a:latin typeface="Arial" pitchFamily="34" charset="0"/>
              </a:rPr>
              <a:t>směr, který bude podnik sledovat po určité plánovací období</a:t>
            </a:r>
          </a:p>
          <a:p>
            <a:pPr lvl="1"/>
            <a:r>
              <a:rPr lang="cs-CZ" smtClean="0">
                <a:latin typeface="Arial" pitchFamily="34" charset="0"/>
              </a:rPr>
              <a:t>milníky, kterých má být dosaženo, aby bylo možno vyvinout požadované výrobky a služby v daném čase.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229</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cs-CZ" smtClean="0">
                <a:latin typeface="Arial" charset="0"/>
              </a:rPr>
              <a:t>Plynulé vs. disruptivní</a:t>
            </a:r>
          </a:p>
        </p:txBody>
      </p:sp>
      <p:sp>
        <p:nvSpPr>
          <p:cNvPr id="65539" name="Rectangle 3"/>
          <p:cNvSpPr>
            <a:spLocks noGrp="1" noChangeArrowheads="1"/>
          </p:cNvSpPr>
          <p:nvPr>
            <p:ph type="body" idx="1"/>
          </p:nvPr>
        </p:nvSpPr>
        <p:spPr/>
        <p:txBody>
          <a:bodyPr/>
          <a:lstStyle/>
          <a:p>
            <a:pPr>
              <a:lnSpc>
                <a:spcPct val="80000"/>
              </a:lnSpc>
            </a:pPr>
            <a:r>
              <a:rPr lang="cs-CZ" sz="2800" b="1" i="1" smtClean="0">
                <a:latin typeface="Arial" charset="0"/>
              </a:rPr>
              <a:t>Plynulé inovace</a:t>
            </a:r>
            <a:r>
              <a:rPr lang="cs-CZ" sz="2800" smtClean="0">
                <a:latin typeface="Arial" charset="0"/>
              </a:rPr>
              <a:t>: zaměřují se na náročné uživatele; mohou být jak přírůstkové, tak přelomové, nezáleží na tom, jak jsou technologicky náročné. Stávající konkurenti mají motivaci i zdroje uspět.</a:t>
            </a:r>
          </a:p>
          <a:p>
            <a:pPr>
              <a:lnSpc>
                <a:spcPct val="80000"/>
              </a:lnSpc>
            </a:pPr>
            <a:r>
              <a:rPr lang="cs-CZ" sz="2800" b="1" i="1" smtClean="0">
                <a:latin typeface="Arial" charset="0"/>
              </a:rPr>
              <a:t>Disruptivní inovace</a:t>
            </a:r>
            <a:r>
              <a:rPr lang="cs-CZ" sz="2800" smtClean="0">
                <a:latin typeface="Arial" charset="0"/>
              </a:rPr>
              <a:t>: zavádějí výrobky a služby, které nejsou tak dokonalé jako existující, ale nabízejí jiné výhody (jsou jednodušší, levnější, snáze použitelné, ...) a jsou určeny pro nové nebo méně náročné zákazníky.</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23</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5"/>
          <p:cNvSpPr>
            <a:spLocks noChangeArrowheads="1"/>
          </p:cNvSpPr>
          <p:nvPr/>
        </p:nvSpPr>
        <p:spPr bwMode="auto">
          <a:xfrm>
            <a:off x="0" y="985838"/>
            <a:ext cx="9144000" cy="0"/>
          </a:xfrm>
          <a:prstGeom prst="rect">
            <a:avLst/>
          </a:prstGeom>
          <a:noFill/>
          <a:ln w="12700" cap="sq">
            <a:noFill/>
            <a:miter lim="800000"/>
            <a:headEnd type="none" w="sm" len="sm"/>
            <a:tailEnd type="none" w="sm" len="sm"/>
          </a:ln>
        </p:spPr>
        <p:txBody>
          <a:bodyPr wrap="none" anchor="ctr">
            <a:spAutoFit/>
          </a:bodyPr>
          <a:lstStyle/>
          <a:p>
            <a:endParaRPr lang="cs-CZ"/>
          </a:p>
        </p:txBody>
      </p:sp>
      <p:graphicFrame>
        <p:nvGraphicFramePr>
          <p:cNvPr id="1026" name="Object 4"/>
          <p:cNvGraphicFramePr>
            <a:graphicFrameLocks noChangeAspect="1"/>
          </p:cNvGraphicFramePr>
          <p:nvPr/>
        </p:nvGraphicFramePr>
        <p:xfrm>
          <a:off x="684213" y="260350"/>
          <a:ext cx="7704137" cy="6384925"/>
        </p:xfrm>
        <a:graphic>
          <a:graphicData uri="http://schemas.openxmlformats.org/presentationml/2006/ole">
            <p:oleObj spid="_x0000_s215042" name="Obrázek" r:id="rId4" imgW="5896356" imgH="4885944" progId="Word.Picture.8">
              <p:embed/>
            </p:oleObj>
          </a:graphicData>
        </a:graphic>
      </p:graphicFrame>
      <p:sp>
        <p:nvSpPr>
          <p:cNvPr id="5" name="Zástupný symbol pro číslo snímku 4"/>
          <p:cNvSpPr>
            <a:spLocks noGrp="1"/>
          </p:cNvSpPr>
          <p:nvPr>
            <p:ph type="sldNum" sz="quarter" idx="11"/>
          </p:nvPr>
        </p:nvSpPr>
        <p:spPr/>
        <p:txBody>
          <a:bodyPr/>
          <a:lstStyle/>
          <a:p>
            <a:pPr>
              <a:defRPr/>
            </a:pPr>
            <a:fld id="{9AC6B710-F538-4B7D-8C14-9DE044E2714B}" type="slidenum">
              <a:rPr lang="cs-CZ" smtClean="0"/>
              <a:pPr>
                <a:defRPr/>
              </a:pPr>
              <a:t>230</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cs-CZ" smtClean="0">
                <a:latin typeface="Arial" pitchFamily="34" charset="0"/>
              </a:rPr>
              <a:t>Předpoklady úspěšné inovace</a:t>
            </a:r>
          </a:p>
        </p:txBody>
      </p:sp>
      <p:sp>
        <p:nvSpPr>
          <p:cNvPr id="19459" name="Rectangle 3"/>
          <p:cNvSpPr>
            <a:spLocks noGrp="1" noChangeArrowheads="1"/>
          </p:cNvSpPr>
          <p:nvPr>
            <p:ph type="body" idx="1"/>
          </p:nvPr>
        </p:nvSpPr>
        <p:spPr/>
        <p:txBody>
          <a:bodyPr/>
          <a:lstStyle/>
          <a:p>
            <a:pPr>
              <a:lnSpc>
                <a:spcPct val="80000"/>
              </a:lnSpc>
            </a:pPr>
            <a:r>
              <a:rPr lang="cs-CZ" sz="2400" smtClean="0">
                <a:latin typeface="Arial" pitchFamily="34" charset="0"/>
              </a:rPr>
              <a:t>předem stanovit </a:t>
            </a:r>
          </a:p>
          <a:p>
            <a:pPr lvl="1">
              <a:lnSpc>
                <a:spcPct val="80000"/>
              </a:lnSpc>
            </a:pPr>
            <a:r>
              <a:rPr lang="cs-CZ" sz="2000" smtClean="0">
                <a:latin typeface="Arial" pitchFamily="34" charset="0"/>
              </a:rPr>
              <a:t>požadavky na zdroje a peněžní toky podmiňující navržení a vyvinutí produktu v dlouhodobém časovém horizontu</a:t>
            </a:r>
          </a:p>
          <a:p>
            <a:pPr lvl="1">
              <a:lnSpc>
                <a:spcPct val="80000"/>
              </a:lnSpc>
            </a:pPr>
            <a:r>
              <a:rPr lang="cs-CZ" sz="2000" smtClean="0">
                <a:latin typeface="Arial" pitchFamily="34" charset="0"/>
              </a:rPr>
              <a:t>podnikatelské systémy a procesy, které zajistí, aby tato činnost byla efektivní</a:t>
            </a:r>
          </a:p>
          <a:p>
            <a:pPr>
              <a:lnSpc>
                <a:spcPct val="80000"/>
              </a:lnSpc>
            </a:pPr>
            <a:r>
              <a:rPr lang="cs-CZ" sz="2400" smtClean="0">
                <a:latin typeface="Arial" pitchFamily="34" charset="0"/>
              </a:rPr>
              <a:t>zajistit, aby byly fondy k dispozici ve vhodnou dobu.</a:t>
            </a:r>
          </a:p>
          <a:p>
            <a:pPr>
              <a:lnSpc>
                <a:spcPct val="80000"/>
              </a:lnSpc>
            </a:pPr>
            <a:r>
              <a:rPr lang="cs-CZ" sz="2400" smtClean="0">
                <a:latin typeface="Arial" pitchFamily="34" charset="0"/>
              </a:rPr>
              <a:t>předem vyjasnit, jaké aktivity budou financovány z centrálních (podnikových) fondů jak různé části podniku přispějí do rozpočtu</a:t>
            </a:r>
          </a:p>
          <a:p>
            <a:pPr>
              <a:lnSpc>
                <a:spcPct val="80000"/>
              </a:lnSpc>
            </a:pPr>
            <a:r>
              <a:rPr lang="cs-CZ" sz="2400" smtClean="0">
                <a:latin typeface="Arial" pitchFamily="34" charset="0"/>
              </a:rPr>
              <a:t>financování rozdělit mezi kapitálový a příjmový účet, kapitálová aktiva vyčleněná pro inovace nepoužívat pro operativní účely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231</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cs-CZ" smtClean="0">
                <a:latin typeface="Arial" pitchFamily="34" charset="0"/>
              </a:rPr>
              <a:t>2. Marketing</a:t>
            </a:r>
          </a:p>
        </p:txBody>
      </p:sp>
      <p:sp>
        <p:nvSpPr>
          <p:cNvPr id="20483" name="Rectangle 3"/>
          <p:cNvSpPr>
            <a:spLocks noGrp="1" noChangeArrowheads="1"/>
          </p:cNvSpPr>
          <p:nvPr>
            <p:ph type="body" idx="1"/>
          </p:nvPr>
        </p:nvSpPr>
        <p:spPr/>
        <p:txBody>
          <a:bodyPr/>
          <a:lstStyle/>
          <a:p>
            <a:pPr>
              <a:lnSpc>
                <a:spcPct val="80000"/>
              </a:lnSpc>
            </a:pPr>
            <a:r>
              <a:rPr lang="cs-CZ" sz="2400" smtClean="0">
                <a:latin typeface="Arial" pitchFamily="34" charset="0"/>
              </a:rPr>
              <a:t>Koncepce: přemýšlení a jednání v rámci trhu, z hlediska relevantního zákazníka nebo spotřebitele, se zřetelem k zisku.</a:t>
            </a:r>
          </a:p>
          <a:p>
            <a:pPr>
              <a:lnSpc>
                <a:spcPct val="80000"/>
              </a:lnSpc>
            </a:pPr>
            <a:r>
              <a:rPr lang="cs-CZ" sz="2400" smtClean="0">
                <a:latin typeface="Arial" pitchFamily="34" charset="0"/>
              </a:rPr>
              <a:t>Činnosti zaměřené na podporu, usnadnění a provedení směnné transakce.</a:t>
            </a:r>
          </a:p>
          <a:p>
            <a:pPr>
              <a:lnSpc>
                <a:spcPct val="80000"/>
              </a:lnSpc>
            </a:pPr>
            <a:r>
              <a:rPr lang="cs-CZ" sz="2400" smtClean="0">
                <a:latin typeface="Arial" pitchFamily="34" charset="0"/>
              </a:rPr>
              <a:t>Funkce v rámci podniku, činnosti spojené s prodejem zboží nebo službami.</a:t>
            </a:r>
          </a:p>
          <a:p>
            <a:pPr>
              <a:lnSpc>
                <a:spcPct val="80000"/>
              </a:lnSpc>
            </a:pPr>
            <a:r>
              <a:rPr lang="cs-CZ" sz="2400" smtClean="0">
                <a:latin typeface="Arial" pitchFamily="34" charset="0"/>
              </a:rPr>
              <a:t>Soubor problémů, pro jejichž řešení lze na základě řady společných charakteristik použít společný přístup </a:t>
            </a:r>
          </a:p>
          <a:p>
            <a:pPr>
              <a:lnSpc>
                <a:spcPct val="80000"/>
              </a:lnSpc>
            </a:pPr>
            <a:r>
              <a:rPr lang="cs-CZ" sz="2400" smtClean="0">
                <a:latin typeface="Arial" pitchFamily="34" charset="0"/>
              </a:rPr>
              <a:t>Oblast výzkumu, zahrnující mikro-, meso- a makroúroveň. </a:t>
            </a:r>
          </a:p>
          <a:p>
            <a:pPr>
              <a:lnSpc>
                <a:spcPct val="80000"/>
              </a:lnSpc>
            </a:pPr>
            <a:endParaRPr lang="cs-CZ" sz="2400" smtClean="0">
              <a:latin typeface="Arial" pitchFamily="34"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232</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cs-CZ" smtClean="0">
                <a:latin typeface="Arial" pitchFamily="34" charset="0"/>
              </a:rPr>
              <a:t>Základní nástroje úspěchu</a:t>
            </a:r>
          </a:p>
        </p:txBody>
      </p:sp>
      <p:sp>
        <p:nvSpPr>
          <p:cNvPr id="21507" name="Rectangle 3"/>
          <p:cNvSpPr>
            <a:spLocks noGrp="1" noChangeArrowheads="1"/>
          </p:cNvSpPr>
          <p:nvPr>
            <p:ph type="body" idx="1"/>
          </p:nvPr>
        </p:nvSpPr>
        <p:spPr/>
        <p:txBody>
          <a:bodyPr/>
          <a:lstStyle/>
          <a:p>
            <a:pPr marL="609600" indent="-609600"/>
            <a:r>
              <a:rPr lang="cs-CZ" smtClean="0">
                <a:latin typeface="Arial" pitchFamily="34" charset="0"/>
              </a:rPr>
              <a:t>Správná inovační strategie je nutnou, nikoliv však postačující podmínkou úspěchu; stejně tak technologická excelence a kvalita</a:t>
            </a:r>
          </a:p>
          <a:p>
            <a:pPr marL="609600" indent="-609600"/>
            <a:r>
              <a:rPr lang="cs-CZ" smtClean="0">
                <a:latin typeface="Arial" pitchFamily="34" charset="0"/>
              </a:rPr>
              <a:t>Pro úspěch na trhu je stejně (ne-li více) důležitý podnikatelský model (business model)</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233</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cs-CZ" smtClean="0">
                <a:latin typeface="Arial" pitchFamily="34" charset="0"/>
              </a:rPr>
              <a:t>Tah trhu vs. tlak VaV</a:t>
            </a:r>
          </a:p>
        </p:txBody>
      </p:sp>
      <p:sp>
        <p:nvSpPr>
          <p:cNvPr id="22531" name="Rectangle 3"/>
          <p:cNvSpPr>
            <a:spLocks noGrp="1" noChangeArrowheads="1"/>
          </p:cNvSpPr>
          <p:nvPr>
            <p:ph type="body" idx="1"/>
          </p:nvPr>
        </p:nvSpPr>
        <p:spPr/>
        <p:txBody>
          <a:bodyPr/>
          <a:lstStyle/>
          <a:p>
            <a:pPr marL="609600" indent="-609600">
              <a:lnSpc>
                <a:spcPct val="90000"/>
              </a:lnSpc>
            </a:pPr>
            <a:r>
              <a:rPr lang="cs-CZ" sz="2400" smtClean="0">
                <a:latin typeface="Arial" pitchFamily="34" charset="0"/>
              </a:rPr>
              <a:t>Tah trhu (market pull): vede ke vzniku podnětů pro </a:t>
            </a:r>
            <a:r>
              <a:rPr lang="cs-CZ" sz="2400" u="sng" smtClean="0">
                <a:latin typeface="Arial" pitchFamily="34" charset="0"/>
              </a:rPr>
              <a:t>průběžné inovace; </a:t>
            </a:r>
            <a:r>
              <a:rPr lang="cs-CZ" sz="2400" smtClean="0">
                <a:latin typeface="Arial" pitchFamily="34" charset="0"/>
              </a:rPr>
              <a:t>reakce na změny v potřebách a přáních zákazníků, následná odezva firmy na vývoj zákaznických postojů </a:t>
            </a:r>
          </a:p>
          <a:p>
            <a:pPr marL="609600" indent="-609600">
              <a:lnSpc>
                <a:spcPct val="90000"/>
              </a:lnSpc>
            </a:pPr>
            <a:r>
              <a:rPr lang="cs-CZ" sz="2400" smtClean="0">
                <a:latin typeface="Arial" pitchFamily="34" charset="0"/>
              </a:rPr>
              <a:t>Tlak vědeckotechnického rozvoje (technology push): zdroj podnětů pro </a:t>
            </a:r>
            <a:r>
              <a:rPr lang="cs-CZ" sz="2400" u="sng" smtClean="0">
                <a:latin typeface="Arial" pitchFamily="34" charset="0"/>
              </a:rPr>
              <a:t>podstatné inovace; </a:t>
            </a:r>
            <a:r>
              <a:rPr lang="cs-CZ" sz="2400" smtClean="0">
                <a:latin typeface="Arial" pitchFamily="34" charset="0"/>
              </a:rPr>
              <a:t>vznik nových zákaznických potřeb, proaktivní, orientované na  předpokládaný vznik potřeb, které zákazníci doposud nepociťují, vytváření trhů</a:t>
            </a:r>
            <a:r>
              <a:rPr lang="cs-CZ" sz="2400" smtClean="0"/>
              <a:t>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234</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cs-CZ" sz="4000" smtClean="0">
                <a:latin typeface="Arial" pitchFamily="34" charset="0"/>
              </a:rPr>
              <a:t>Predikovatelnost a stabilita trhu</a:t>
            </a:r>
          </a:p>
        </p:txBody>
      </p:sp>
      <p:sp>
        <p:nvSpPr>
          <p:cNvPr id="23555" name="Rectangle 3"/>
          <p:cNvSpPr>
            <a:spLocks noGrp="1" noChangeArrowheads="1"/>
          </p:cNvSpPr>
          <p:nvPr>
            <p:ph type="body" idx="1"/>
          </p:nvPr>
        </p:nvSpPr>
        <p:spPr/>
        <p:txBody>
          <a:bodyPr/>
          <a:lstStyle/>
          <a:p>
            <a:r>
              <a:rPr lang="cs-CZ" smtClean="0">
                <a:latin typeface="Arial" pitchFamily="34" charset="0"/>
              </a:rPr>
              <a:t>Nejdůležitějším faktorem pro většinu firem není velikost tržního segmentu nebo jeho růst, ale predikovatelnost prostředí, do kterého má být investice učiněna.</a:t>
            </a:r>
          </a:p>
          <a:p>
            <a:r>
              <a:rPr lang="cs-CZ" smtClean="0">
                <a:latin typeface="Arial" pitchFamily="34" charset="0"/>
              </a:rPr>
              <a:t>Čím je trh stabilnější, tím nižší je stupeň nejistoty pro investiční rozhodování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235</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7544" y="620688"/>
            <a:ext cx="8229600" cy="1143000"/>
          </a:xfrm>
        </p:spPr>
        <p:txBody>
          <a:bodyPr/>
          <a:lstStyle/>
          <a:p>
            <a:r>
              <a:rPr lang="cs-CZ" sz="4000" b="1" dirty="0" smtClean="0">
                <a:latin typeface="Arial" pitchFamily="34" charset="0"/>
              </a:rPr>
              <a:t>Měřítka marketingového úspěchu</a:t>
            </a:r>
            <a:r>
              <a:rPr lang="cs-CZ" sz="4000" dirty="0" smtClean="0"/>
              <a:t> </a:t>
            </a:r>
          </a:p>
        </p:txBody>
      </p:sp>
      <p:sp>
        <p:nvSpPr>
          <p:cNvPr id="24579" name="Rectangle 3"/>
          <p:cNvSpPr>
            <a:spLocks noGrp="1" noChangeArrowheads="1"/>
          </p:cNvSpPr>
          <p:nvPr>
            <p:ph type="body" idx="1"/>
          </p:nvPr>
        </p:nvSpPr>
        <p:spPr>
          <a:xfrm>
            <a:off x="457200" y="2060848"/>
            <a:ext cx="8229600" cy="4065315"/>
          </a:xfrm>
        </p:spPr>
        <p:txBody>
          <a:bodyPr/>
          <a:lstStyle/>
          <a:p>
            <a:pPr>
              <a:lnSpc>
                <a:spcPct val="90000"/>
              </a:lnSpc>
            </a:pPr>
            <a:r>
              <a:rPr lang="cs-CZ" sz="2400" dirty="0" smtClean="0">
                <a:latin typeface="Arial" pitchFamily="34" charset="0"/>
              </a:rPr>
              <a:t>Zisková marže</a:t>
            </a:r>
          </a:p>
          <a:p>
            <a:pPr>
              <a:lnSpc>
                <a:spcPct val="90000"/>
              </a:lnSpc>
            </a:pPr>
            <a:r>
              <a:rPr lang="cs-CZ" sz="2400" dirty="0" smtClean="0">
                <a:latin typeface="Arial" pitchFamily="34" charset="0"/>
              </a:rPr>
              <a:t>Rentabilita investice</a:t>
            </a:r>
          </a:p>
          <a:p>
            <a:pPr>
              <a:lnSpc>
                <a:spcPct val="90000"/>
              </a:lnSpc>
            </a:pPr>
            <a:r>
              <a:rPr lang="cs-CZ" sz="2400" dirty="0" smtClean="0">
                <a:latin typeface="Arial" pitchFamily="34" charset="0"/>
              </a:rPr>
              <a:t>Podíl na domácím trhu</a:t>
            </a:r>
          </a:p>
          <a:p>
            <a:pPr>
              <a:lnSpc>
                <a:spcPct val="90000"/>
              </a:lnSpc>
            </a:pPr>
            <a:r>
              <a:rPr lang="cs-CZ" sz="2400" dirty="0" smtClean="0">
                <a:latin typeface="Arial" pitchFamily="34" charset="0"/>
              </a:rPr>
              <a:t>Podíl na zahraničních trzích</a:t>
            </a:r>
          </a:p>
          <a:p>
            <a:pPr>
              <a:lnSpc>
                <a:spcPct val="90000"/>
              </a:lnSpc>
            </a:pPr>
            <a:r>
              <a:rPr lang="cs-CZ" sz="2400" dirty="0" smtClean="0">
                <a:latin typeface="Arial" pitchFamily="34" charset="0"/>
              </a:rPr>
              <a:t>Objem prodeje</a:t>
            </a:r>
          </a:p>
          <a:p>
            <a:pPr>
              <a:lnSpc>
                <a:spcPct val="90000"/>
              </a:lnSpc>
            </a:pPr>
            <a:r>
              <a:rPr lang="cs-CZ" sz="2400" dirty="0" smtClean="0">
                <a:latin typeface="Arial" pitchFamily="34" charset="0"/>
              </a:rPr>
              <a:t>Objem tržeb</a:t>
            </a:r>
          </a:p>
          <a:p>
            <a:pPr>
              <a:lnSpc>
                <a:spcPct val="90000"/>
              </a:lnSpc>
            </a:pPr>
            <a:r>
              <a:rPr lang="cs-CZ" sz="2400" dirty="0" smtClean="0">
                <a:latin typeface="Arial" pitchFamily="34" charset="0"/>
              </a:rPr>
              <a:t>Dynamika prodeje</a:t>
            </a:r>
          </a:p>
          <a:p>
            <a:pPr>
              <a:lnSpc>
                <a:spcPct val="90000"/>
              </a:lnSpc>
            </a:pPr>
            <a:r>
              <a:rPr lang="cs-CZ" sz="2400" dirty="0" smtClean="0">
                <a:latin typeface="Arial" pitchFamily="34" charset="0"/>
              </a:rPr>
              <a:t>Nové prodejní příležitosti ve stávajících segmentech</a:t>
            </a:r>
          </a:p>
          <a:p>
            <a:pPr>
              <a:lnSpc>
                <a:spcPct val="90000"/>
              </a:lnSpc>
            </a:pPr>
            <a:r>
              <a:rPr lang="cs-CZ" sz="2400" dirty="0" smtClean="0">
                <a:latin typeface="Arial" pitchFamily="34" charset="0"/>
              </a:rPr>
              <a:t>Nové tržní segmenty</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236</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cs-CZ" smtClean="0">
                <a:latin typeface="Arial" pitchFamily="34" charset="0"/>
              </a:rPr>
              <a:t>Porterův model</a:t>
            </a:r>
          </a:p>
        </p:txBody>
      </p:sp>
      <p:sp>
        <p:nvSpPr>
          <p:cNvPr id="25603" name="Rectangle 3"/>
          <p:cNvSpPr>
            <a:spLocks noGrp="1" noChangeArrowheads="1"/>
          </p:cNvSpPr>
          <p:nvPr>
            <p:ph type="body" idx="1"/>
          </p:nvPr>
        </p:nvSpPr>
        <p:spPr/>
        <p:txBody>
          <a:bodyPr/>
          <a:lstStyle/>
          <a:p>
            <a:pPr>
              <a:lnSpc>
                <a:spcPct val="80000"/>
              </a:lnSpc>
            </a:pPr>
            <a:r>
              <a:rPr lang="cs-CZ" sz="2800" smtClean="0">
                <a:latin typeface="Arial" pitchFamily="34" charset="0"/>
              </a:rPr>
              <a:t>Kromě ryze technických výrobkových a procesních inovací se musí firma cíleně věnovat rozvoji trhu se zaměřením na zákazníka. Sebedokonalejší produkt, který nenajde svého zákazníka, nebude zdrojem příjmů a nepřinese do firmy zisk.</a:t>
            </a:r>
          </a:p>
          <a:p>
            <a:pPr>
              <a:lnSpc>
                <a:spcPct val="80000"/>
              </a:lnSpc>
            </a:pPr>
            <a:r>
              <a:rPr lang="cs-CZ" sz="2800" smtClean="0">
                <a:latin typeface="Arial" pitchFamily="34" charset="0"/>
              </a:rPr>
              <a:t>Smysluplná a koncepční marketingová strategie nese s sebou celou řadu aspektů, na jejichž špici je zákazník, ale přitom nelze opominout ani ostatní atributy </a:t>
            </a:r>
            <a:r>
              <a:rPr lang="cs-CZ" sz="2800" i="1" smtClean="0">
                <a:latin typeface="Arial" pitchFamily="34" charset="0"/>
              </a:rPr>
              <a:t>Porterova modelu pěti sil mezoprostředí:</a:t>
            </a:r>
            <a:r>
              <a:rPr lang="cs-CZ" sz="2800" smtClean="0"/>
              <a:t>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237</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23850" y="457200"/>
            <a:ext cx="8569325" cy="1371600"/>
          </a:xfrm>
        </p:spPr>
        <p:txBody>
          <a:bodyPr/>
          <a:lstStyle/>
          <a:p>
            <a:r>
              <a:rPr lang="cs-CZ" sz="4000" b="1" smtClean="0">
                <a:latin typeface="Arial" pitchFamily="34" charset="0"/>
              </a:rPr>
              <a:t>Model pěti sil podle M. E. Portera</a:t>
            </a:r>
            <a:r>
              <a:rPr lang="cs-CZ" sz="4000" smtClean="0"/>
              <a:t> </a:t>
            </a:r>
          </a:p>
        </p:txBody>
      </p:sp>
      <p:sp>
        <p:nvSpPr>
          <p:cNvPr id="203781" name="Rectangle 5" descr="Kuličky"/>
          <p:cNvSpPr>
            <a:spLocks noChangeArrowheads="1"/>
          </p:cNvSpPr>
          <p:nvPr/>
        </p:nvSpPr>
        <p:spPr bwMode="auto">
          <a:xfrm>
            <a:off x="3779838" y="3284538"/>
            <a:ext cx="2087562" cy="1223962"/>
          </a:xfrm>
          <a:prstGeom prst="rect">
            <a:avLst/>
          </a:prstGeom>
          <a:pattFill prst="sphere">
            <a:fgClr>
              <a:srgbClr val="CCFFFF"/>
            </a:fgClr>
            <a:bgClr>
              <a:srgbClr val="99CCFF"/>
            </a:bgClr>
          </a:pattFill>
          <a:ln w="9525">
            <a:solidFill>
              <a:srgbClr val="000000"/>
            </a:solidFill>
            <a:miter lim="800000"/>
            <a:headEnd/>
            <a:tailEnd/>
          </a:ln>
          <a:effectLst>
            <a:outerShdw dist="107763" dir="2700000" algn="ctr" rotWithShape="0">
              <a:srgbClr val="808080"/>
            </a:outerShdw>
          </a:effectLst>
        </p:spPr>
        <p:txBody>
          <a:bodyPr wrap="none" anchor="ctr"/>
          <a:lstStyle/>
          <a:p>
            <a:pPr algn="ctr">
              <a:defRPr/>
            </a:pPr>
            <a:r>
              <a:rPr lang="cs-CZ" sz="2000" b="1">
                <a:solidFill>
                  <a:srgbClr val="000000"/>
                </a:solidFill>
              </a:rPr>
              <a:t>5. Konkurence</a:t>
            </a:r>
          </a:p>
          <a:p>
            <a:pPr algn="ctr">
              <a:defRPr/>
            </a:pPr>
            <a:r>
              <a:rPr lang="cs-CZ" sz="2000" b="1">
                <a:solidFill>
                  <a:srgbClr val="000000"/>
                </a:solidFill>
              </a:rPr>
              <a:t>v oboru</a:t>
            </a:r>
          </a:p>
          <a:p>
            <a:pPr algn="ctr">
              <a:defRPr/>
            </a:pPr>
            <a:r>
              <a:rPr lang="cs-CZ" sz="1600" b="1">
                <a:solidFill>
                  <a:srgbClr val="990033"/>
                </a:solidFill>
              </a:rPr>
              <a:t>Rivalita mezi</a:t>
            </a:r>
          </a:p>
          <a:p>
            <a:pPr algn="ctr">
              <a:defRPr/>
            </a:pPr>
            <a:r>
              <a:rPr lang="cs-CZ" sz="1600" b="1">
                <a:solidFill>
                  <a:srgbClr val="990033"/>
                </a:solidFill>
              </a:rPr>
              <a:t>existujícími podniky</a:t>
            </a:r>
            <a:endParaRPr lang="cs-CZ" sz="1600"/>
          </a:p>
        </p:txBody>
      </p:sp>
      <p:sp>
        <p:nvSpPr>
          <p:cNvPr id="203782" name="Rectangle 6" descr="Kuličky"/>
          <p:cNvSpPr>
            <a:spLocks noChangeArrowheads="1"/>
          </p:cNvSpPr>
          <p:nvPr/>
        </p:nvSpPr>
        <p:spPr bwMode="auto">
          <a:xfrm>
            <a:off x="827088" y="3357563"/>
            <a:ext cx="1695450" cy="695325"/>
          </a:xfrm>
          <a:prstGeom prst="rect">
            <a:avLst/>
          </a:prstGeom>
          <a:pattFill prst="sphere">
            <a:fgClr>
              <a:srgbClr val="CCFFFF"/>
            </a:fgClr>
            <a:bgClr>
              <a:srgbClr val="99CCFF"/>
            </a:bgClr>
          </a:pattFill>
          <a:ln w="9525">
            <a:solidFill>
              <a:srgbClr val="000000"/>
            </a:solidFill>
            <a:miter lim="800000"/>
            <a:headEnd/>
            <a:tailEnd/>
          </a:ln>
          <a:effectLst>
            <a:outerShdw dist="107763" dir="2700000" algn="ctr" rotWithShape="0">
              <a:srgbClr val="808080"/>
            </a:outerShdw>
          </a:effectLst>
        </p:spPr>
        <p:txBody>
          <a:bodyPr wrap="none" anchor="ctr"/>
          <a:lstStyle/>
          <a:p>
            <a:pPr algn="ctr">
              <a:defRPr/>
            </a:pPr>
            <a:r>
              <a:rPr lang="cs-CZ" sz="2000" b="1">
                <a:solidFill>
                  <a:srgbClr val="000000"/>
                </a:solidFill>
              </a:rPr>
              <a:t>3. Substituční</a:t>
            </a:r>
          </a:p>
          <a:p>
            <a:pPr algn="ctr">
              <a:defRPr/>
            </a:pPr>
            <a:r>
              <a:rPr lang="cs-CZ" sz="2000" b="1">
                <a:solidFill>
                  <a:srgbClr val="000000"/>
                </a:solidFill>
              </a:rPr>
              <a:t>výrobky</a:t>
            </a:r>
            <a:endParaRPr lang="cs-CZ" sz="2000"/>
          </a:p>
        </p:txBody>
      </p:sp>
      <p:sp>
        <p:nvSpPr>
          <p:cNvPr id="203783" name="Rectangle 7" descr="Kuličky"/>
          <p:cNvSpPr>
            <a:spLocks noChangeArrowheads="1"/>
          </p:cNvSpPr>
          <p:nvPr/>
        </p:nvSpPr>
        <p:spPr bwMode="auto">
          <a:xfrm>
            <a:off x="3924300" y="5300663"/>
            <a:ext cx="1871663" cy="800100"/>
          </a:xfrm>
          <a:prstGeom prst="rect">
            <a:avLst/>
          </a:prstGeom>
          <a:pattFill prst="sphere">
            <a:fgClr>
              <a:srgbClr val="CCFFFF"/>
            </a:fgClr>
            <a:bgClr>
              <a:srgbClr val="99CCFF"/>
            </a:bgClr>
          </a:pattFill>
          <a:ln w="9525">
            <a:solidFill>
              <a:srgbClr val="000000"/>
            </a:solidFill>
            <a:miter lim="800000"/>
            <a:headEnd/>
            <a:tailEnd/>
          </a:ln>
          <a:effectLst>
            <a:outerShdw dist="107763" dir="2700000" algn="ctr" rotWithShape="0">
              <a:srgbClr val="808080"/>
            </a:outerShdw>
          </a:effectLst>
        </p:spPr>
        <p:txBody>
          <a:bodyPr wrap="none" anchor="ctr"/>
          <a:lstStyle/>
          <a:p>
            <a:pPr algn="ctr">
              <a:defRPr/>
            </a:pPr>
            <a:r>
              <a:rPr lang="cs-CZ" sz="2000" b="1">
                <a:solidFill>
                  <a:srgbClr val="000000"/>
                </a:solidFill>
              </a:rPr>
              <a:t>1. Zákazníci</a:t>
            </a:r>
            <a:endParaRPr lang="cs-CZ" sz="2000"/>
          </a:p>
        </p:txBody>
      </p:sp>
      <p:sp>
        <p:nvSpPr>
          <p:cNvPr id="203784" name="Rectangle 8" descr="Kuličky"/>
          <p:cNvSpPr>
            <a:spLocks noChangeArrowheads="1"/>
          </p:cNvSpPr>
          <p:nvPr/>
        </p:nvSpPr>
        <p:spPr bwMode="auto">
          <a:xfrm>
            <a:off x="3851275" y="1844675"/>
            <a:ext cx="1944688" cy="685800"/>
          </a:xfrm>
          <a:prstGeom prst="rect">
            <a:avLst/>
          </a:prstGeom>
          <a:pattFill prst="sphere">
            <a:fgClr>
              <a:srgbClr val="CCFFFF"/>
            </a:fgClr>
            <a:bgClr>
              <a:srgbClr val="99CCFF"/>
            </a:bgClr>
          </a:pattFill>
          <a:ln w="9525">
            <a:solidFill>
              <a:srgbClr val="000000"/>
            </a:solidFill>
            <a:miter lim="800000"/>
            <a:headEnd/>
            <a:tailEnd/>
          </a:ln>
          <a:effectLst>
            <a:outerShdw dist="107763" dir="2700000" algn="ctr" rotWithShape="0">
              <a:srgbClr val="808080"/>
            </a:outerShdw>
          </a:effectLst>
        </p:spPr>
        <p:txBody>
          <a:bodyPr wrap="none" anchor="ctr"/>
          <a:lstStyle/>
          <a:p>
            <a:pPr algn="ctr">
              <a:defRPr/>
            </a:pPr>
            <a:r>
              <a:rPr lang="cs-CZ" sz="2000" b="1">
                <a:solidFill>
                  <a:srgbClr val="000000"/>
                </a:solidFill>
              </a:rPr>
              <a:t>2. Dodavatelé</a:t>
            </a:r>
            <a:endParaRPr lang="cs-CZ" sz="2000"/>
          </a:p>
        </p:txBody>
      </p:sp>
      <p:sp>
        <p:nvSpPr>
          <p:cNvPr id="203785" name="AutoShape 9"/>
          <p:cNvSpPr>
            <a:spLocks noChangeArrowheads="1"/>
          </p:cNvSpPr>
          <p:nvPr/>
        </p:nvSpPr>
        <p:spPr bwMode="auto">
          <a:xfrm>
            <a:off x="4572000" y="2708275"/>
            <a:ext cx="457200" cy="419100"/>
          </a:xfrm>
          <a:prstGeom prst="downArrow">
            <a:avLst>
              <a:gd name="adj1" fmla="val 61111"/>
              <a:gd name="adj2" fmla="val 21968"/>
            </a:avLst>
          </a:prstGeom>
          <a:solidFill>
            <a:srgbClr val="CC00CC"/>
          </a:solidFill>
          <a:ln w="9525">
            <a:solidFill>
              <a:srgbClr val="000000"/>
            </a:solidFill>
            <a:miter lim="800000"/>
            <a:headEnd/>
            <a:tailEnd/>
          </a:ln>
          <a:effectLst>
            <a:outerShdw dist="107763" dir="2700000" algn="ctr" rotWithShape="0">
              <a:srgbClr val="808080"/>
            </a:outerShdw>
          </a:effectLst>
        </p:spPr>
        <p:txBody>
          <a:bodyPr wrap="none" anchor="ctr"/>
          <a:lstStyle/>
          <a:p>
            <a:pPr>
              <a:defRPr/>
            </a:pPr>
            <a:endParaRPr lang="cs-CZ"/>
          </a:p>
        </p:txBody>
      </p:sp>
      <p:sp>
        <p:nvSpPr>
          <p:cNvPr id="203786" name="AutoShape 10"/>
          <p:cNvSpPr>
            <a:spLocks noChangeArrowheads="1"/>
          </p:cNvSpPr>
          <p:nvPr/>
        </p:nvSpPr>
        <p:spPr bwMode="auto">
          <a:xfrm>
            <a:off x="4643438" y="4652963"/>
            <a:ext cx="457200" cy="457200"/>
          </a:xfrm>
          <a:prstGeom prst="upArrow">
            <a:avLst>
              <a:gd name="adj1" fmla="val 66667"/>
              <a:gd name="adj2" fmla="val 27380"/>
            </a:avLst>
          </a:prstGeom>
          <a:solidFill>
            <a:srgbClr val="CC00CC"/>
          </a:solidFill>
          <a:ln w="9525">
            <a:solidFill>
              <a:srgbClr val="000000"/>
            </a:solidFill>
            <a:miter lim="800000"/>
            <a:headEnd/>
            <a:tailEnd/>
          </a:ln>
          <a:effectLst>
            <a:outerShdw dist="107763" dir="2700000" algn="ctr" rotWithShape="0">
              <a:srgbClr val="808080"/>
            </a:outerShdw>
          </a:effectLst>
        </p:spPr>
        <p:txBody>
          <a:bodyPr wrap="none" anchor="ctr"/>
          <a:lstStyle/>
          <a:p>
            <a:pPr>
              <a:defRPr/>
            </a:pPr>
            <a:endParaRPr lang="cs-CZ"/>
          </a:p>
        </p:txBody>
      </p:sp>
      <p:sp>
        <p:nvSpPr>
          <p:cNvPr id="203787" name="AutoShape 11"/>
          <p:cNvSpPr>
            <a:spLocks noChangeArrowheads="1"/>
          </p:cNvSpPr>
          <p:nvPr/>
        </p:nvSpPr>
        <p:spPr bwMode="auto">
          <a:xfrm>
            <a:off x="2843213" y="3573463"/>
            <a:ext cx="571500" cy="381000"/>
          </a:xfrm>
          <a:prstGeom prst="rightArrow">
            <a:avLst>
              <a:gd name="adj1" fmla="val 50000"/>
              <a:gd name="adj2" fmla="val 30833"/>
            </a:avLst>
          </a:prstGeom>
          <a:solidFill>
            <a:srgbClr val="CC00CC"/>
          </a:solidFill>
          <a:ln w="9525">
            <a:solidFill>
              <a:srgbClr val="000000"/>
            </a:solidFill>
            <a:miter lim="800000"/>
            <a:headEnd/>
            <a:tailEnd/>
          </a:ln>
          <a:effectLst>
            <a:outerShdw dist="107763" dir="2700000" algn="ctr" rotWithShape="0">
              <a:srgbClr val="808080"/>
            </a:outerShdw>
          </a:effectLst>
        </p:spPr>
        <p:txBody>
          <a:bodyPr wrap="none" anchor="ctr"/>
          <a:lstStyle/>
          <a:p>
            <a:pPr>
              <a:defRPr/>
            </a:pPr>
            <a:endParaRPr lang="cs-CZ"/>
          </a:p>
        </p:txBody>
      </p:sp>
      <p:sp>
        <p:nvSpPr>
          <p:cNvPr id="203788" name="AutoShape 12"/>
          <p:cNvSpPr>
            <a:spLocks noChangeArrowheads="1"/>
          </p:cNvSpPr>
          <p:nvPr/>
        </p:nvSpPr>
        <p:spPr bwMode="auto">
          <a:xfrm>
            <a:off x="6084888" y="3573463"/>
            <a:ext cx="571500" cy="381000"/>
          </a:xfrm>
          <a:prstGeom prst="leftArrow">
            <a:avLst>
              <a:gd name="adj1" fmla="val 50000"/>
              <a:gd name="adj2" fmla="val 37500"/>
            </a:avLst>
          </a:prstGeom>
          <a:solidFill>
            <a:srgbClr val="CC00CC"/>
          </a:solidFill>
          <a:ln w="9525">
            <a:solidFill>
              <a:srgbClr val="000000"/>
            </a:solidFill>
            <a:miter lim="800000"/>
            <a:headEnd/>
            <a:tailEnd/>
          </a:ln>
          <a:effectLst>
            <a:outerShdw dist="107763" dir="2700000" algn="ctr" rotWithShape="0">
              <a:srgbClr val="808080"/>
            </a:outerShdw>
          </a:effectLst>
        </p:spPr>
        <p:txBody>
          <a:bodyPr wrap="none" anchor="ctr"/>
          <a:lstStyle/>
          <a:p>
            <a:pPr>
              <a:defRPr/>
            </a:pPr>
            <a:endParaRPr lang="cs-CZ"/>
          </a:p>
        </p:txBody>
      </p:sp>
      <p:sp>
        <p:nvSpPr>
          <p:cNvPr id="203789" name="Rectangle 13" descr="Kuličky"/>
          <p:cNvSpPr>
            <a:spLocks noChangeArrowheads="1"/>
          </p:cNvSpPr>
          <p:nvPr/>
        </p:nvSpPr>
        <p:spPr bwMode="auto">
          <a:xfrm>
            <a:off x="6804025" y="3429000"/>
            <a:ext cx="1944688" cy="936625"/>
          </a:xfrm>
          <a:prstGeom prst="rect">
            <a:avLst/>
          </a:prstGeom>
          <a:pattFill prst="sphere">
            <a:fgClr>
              <a:srgbClr val="CCFFFF"/>
            </a:fgClr>
            <a:bgClr>
              <a:srgbClr val="99CCFF"/>
            </a:bgClr>
          </a:pattFill>
          <a:ln w="9525">
            <a:solidFill>
              <a:srgbClr val="000000"/>
            </a:solidFill>
            <a:miter lim="800000"/>
            <a:headEnd/>
            <a:tailEnd/>
          </a:ln>
          <a:effectLst>
            <a:outerShdw dist="107763" dir="2700000" algn="ctr" rotWithShape="0">
              <a:srgbClr val="808080"/>
            </a:outerShdw>
          </a:effectLst>
        </p:spPr>
        <p:txBody>
          <a:bodyPr wrap="none" anchor="ctr"/>
          <a:lstStyle/>
          <a:p>
            <a:pPr algn="ctr">
              <a:defRPr/>
            </a:pPr>
            <a:r>
              <a:rPr lang="cs-CZ" sz="2000" b="1">
                <a:solidFill>
                  <a:srgbClr val="000000"/>
                </a:solidFill>
              </a:rPr>
              <a:t>4. Potencionální</a:t>
            </a:r>
          </a:p>
          <a:p>
            <a:pPr algn="ctr">
              <a:defRPr/>
            </a:pPr>
            <a:r>
              <a:rPr lang="cs-CZ" sz="2000" b="1">
                <a:solidFill>
                  <a:srgbClr val="000000"/>
                </a:solidFill>
              </a:rPr>
              <a:t>noví</a:t>
            </a:r>
          </a:p>
          <a:p>
            <a:pPr algn="ctr">
              <a:defRPr/>
            </a:pPr>
            <a:r>
              <a:rPr lang="cs-CZ" sz="2000" b="1">
                <a:solidFill>
                  <a:srgbClr val="000000"/>
                </a:solidFill>
              </a:rPr>
              <a:t>konkurenti</a:t>
            </a:r>
            <a:endParaRPr lang="cs-CZ" sz="2000"/>
          </a:p>
        </p:txBody>
      </p:sp>
      <p:sp>
        <p:nvSpPr>
          <p:cNvPr id="12" name="Zástupný symbol pro datum 11"/>
          <p:cNvSpPr>
            <a:spLocks noGrp="1"/>
          </p:cNvSpPr>
          <p:nvPr>
            <p:ph type="dt" sz="half" idx="10"/>
          </p:nvPr>
        </p:nvSpPr>
        <p:spPr/>
        <p:txBody>
          <a:bodyPr/>
          <a:lstStyle/>
          <a:p>
            <a:pPr>
              <a:defRPr/>
            </a:pPr>
            <a:r>
              <a:rPr lang="cs-CZ" smtClean="0"/>
              <a:t>19.-20.10.2010</a:t>
            </a:r>
            <a:endParaRPr lang="cs-CZ"/>
          </a:p>
        </p:txBody>
      </p:sp>
      <p:sp>
        <p:nvSpPr>
          <p:cNvPr id="13" name="Zástupný symbol pro číslo snímku 12"/>
          <p:cNvSpPr>
            <a:spLocks noGrp="1"/>
          </p:cNvSpPr>
          <p:nvPr>
            <p:ph type="sldNum" sz="quarter" idx="11"/>
          </p:nvPr>
        </p:nvSpPr>
        <p:spPr/>
        <p:txBody>
          <a:bodyPr/>
          <a:lstStyle/>
          <a:p>
            <a:pPr>
              <a:defRPr/>
            </a:pPr>
            <a:fld id="{D79E34C3-0224-4E8C-BA06-E43542B686D0}" type="slidenum">
              <a:rPr lang="cs-CZ" smtClean="0"/>
              <a:pPr>
                <a:defRPr/>
              </a:pPr>
              <a:t>238</a:t>
            </a:fld>
            <a:endParaRPr lang="cs-CZ"/>
          </a:p>
        </p:txBody>
      </p:sp>
      <p:sp>
        <p:nvSpPr>
          <p:cNvPr id="14" name="Zástupný symbol pro zápatí 13"/>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smtClean="0">
                <a:latin typeface="Arial" pitchFamily="34" charset="0"/>
              </a:rPr>
              <a:t>3. Technologické procesy</a:t>
            </a:r>
          </a:p>
        </p:txBody>
      </p:sp>
      <p:sp>
        <p:nvSpPr>
          <p:cNvPr id="27651" name="Rectangle 3"/>
          <p:cNvSpPr>
            <a:spLocks noGrp="1" noChangeArrowheads="1"/>
          </p:cNvSpPr>
          <p:nvPr>
            <p:ph type="body" idx="1"/>
          </p:nvPr>
        </p:nvSpPr>
        <p:spPr/>
        <p:txBody>
          <a:bodyPr/>
          <a:lstStyle/>
          <a:p>
            <a:r>
              <a:rPr lang="cs-CZ" smtClean="0">
                <a:latin typeface="Arial" pitchFamily="34" charset="0"/>
              </a:rPr>
              <a:t>Dva základní druhy podnikových procesů:</a:t>
            </a:r>
          </a:p>
          <a:p>
            <a:pPr lvl="1"/>
            <a:r>
              <a:rPr lang="cs-CZ" smtClean="0">
                <a:latin typeface="Arial" pitchFamily="34" charset="0"/>
              </a:rPr>
              <a:t>Hmotně-energetické: bezprostředně výroba produktů a služeb</a:t>
            </a:r>
          </a:p>
          <a:p>
            <a:pPr lvl="1"/>
            <a:r>
              <a:rPr lang="cs-CZ" smtClean="0">
                <a:latin typeface="Arial" pitchFamily="34" charset="0"/>
              </a:rPr>
              <a:t>Organizačně-řídící: řídící a organizační činnosti zajišťující fungování podniku prostřednictvím práce celé struktury řídících a štábních útvarů společnosti</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239</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cs-CZ" sz="4000" smtClean="0">
                <a:latin typeface="Arial" charset="0"/>
              </a:rPr>
              <a:t>Klíčové elementy disruptivnosti</a:t>
            </a:r>
            <a:r>
              <a:rPr lang="cs-CZ" sz="4000" smtClean="0"/>
              <a:t> </a:t>
            </a:r>
          </a:p>
        </p:txBody>
      </p:sp>
      <p:sp>
        <p:nvSpPr>
          <p:cNvPr id="66563" name="Rectangle 3"/>
          <p:cNvSpPr>
            <a:spLocks noGrp="1" noChangeArrowheads="1"/>
          </p:cNvSpPr>
          <p:nvPr>
            <p:ph type="body" idx="1"/>
          </p:nvPr>
        </p:nvSpPr>
        <p:spPr/>
        <p:txBody>
          <a:bodyPr/>
          <a:lstStyle/>
          <a:p>
            <a:pPr marL="609600" indent="-609600"/>
            <a:r>
              <a:rPr lang="cs-CZ" sz="2800" smtClean="0">
                <a:latin typeface="Arial" charset="0"/>
              </a:rPr>
              <a:t>Na každém trhu existuje rychlost změny, kterou zákazníci mohou využít (absorbovat)</a:t>
            </a:r>
          </a:p>
          <a:p>
            <a:pPr marL="609600" indent="-609600"/>
            <a:r>
              <a:rPr lang="cs-CZ" sz="2800" smtClean="0">
                <a:latin typeface="Arial" charset="0"/>
              </a:rPr>
              <a:t>Pro každý trh je typická trajektorie zdokonalování; technologický pokrok většinou předbíhá schopnost firem využít ho. Firmy se snaží o lepší produkty, které by mohly s vyšším ziskem prodávat stále ještě neuspokojeným zákazníkům</a:t>
            </a:r>
          </a:p>
          <a:p>
            <a:pPr marL="609600" indent="-609600"/>
            <a:endParaRPr lang="cs-CZ" sz="2800" smtClean="0">
              <a:latin typeface="Arial"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24</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cs-CZ" smtClean="0">
                <a:latin typeface="Arial" pitchFamily="34" charset="0"/>
              </a:rPr>
              <a:t>Hmotně-energetický systém</a:t>
            </a:r>
            <a:r>
              <a:rPr lang="cs-CZ" smtClean="0"/>
              <a:t> </a:t>
            </a:r>
          </a:p>
        </p:txBody>
      </p:sp>
      <p:sp>
        <p:nvSpPr>
          <p:cNvPr id="28675" name="Rectangle 3"/>
          <p:cNvSpPr>
            <a:spLocks noGrp="1" noChangeArrowheads="1"/>
          </p:cNvSpPr>
          <p:nvPr>
            <p:ph type="body" idx="1"/>
          </p:nvPr>
        </p:nvSpPr>
        <p:spPr>
          <a:xfrm>
            <a:off x="685800" y="1628775"/>
            <a:ext cx="7772400" cy="4752975"/>
          </a:xfrm>
        </p:spPr>
        <p:txBody>
          <a:bodyPr/>
          <a:lstStyle/>
          <a:p>
            <a:pPr>
              <a:lnSpc>
                <a:spcPct val="90000"/>
              </a:lnSpc>
            </a:pPr>
            <a:r>
              <a:rPr lang="cs-CZ" sz="2800" smtClean="0">
                <a:latin typeface="Arial" pitchFamily="34" charset="0"/>
              </a:rPr>
              <a:t>Místní hledisko –objekty, kde jsou připravovány a realizovány inovace (závody, divize, provozy, dílny až jednotlivá pracoviště)</a:t>
            </a:r>
          </a:p>
          <a:p>
            <a:pPr>
              <a:lnSpc>
                <a:spcPct val="90000"/>
              </a:lnSpc>
            </a:pPr>
            <a:r>
              <a:rPr lang="cs-CZ" sz="2800" smtClean="0">
                <a:latin typeface="Arial" pitchFamily="34" charset="0"/>
              </a:rPr>
              <a:t>Výrobně-strukturní hledisko – tři subsystémy:</a:t>
            </a:r>
          </a:p>
          <a:p>
            <a:pPr lvl="1">
              <a:lnSpc>
                <a:spcPct val="90000"/>
              </a:lnSpc>
            </a:pPr>
            <a:r>
              <a:rPr lang="cs-CZ" sz="2400" smtClean="0">
                <a:latin typeface="Arial" pitchFamily="34" charset="0"/>
              </a:rPr>
              <a:t>Výrobkový: inovační projekty výrobních programů;</a:t>
            </a:r>
          </a:p>
          <a:p>
            <a:pPr lvl="1">
              <a:lnSpc>
                <a:spcPct val="90000"/>
              </a:lnSpc>
            </a:pPr>
            <a:r>
              <a:rPr lang="cs-CZ" sz="2400" smtClean="0">
                <a:latin typeface="Arial" pitchFamily="34" charset="0"/>
              </a:rPr>
              <a:t>Výrobní: inovační projekty technologií, výrobních fází, či výrobních zařízení, včetně manipulací s materiálem a energetické hospodářství společnosti;</a:t>
            </a:r>
          </a:p>
          <a:p>
            <a:pPr lvl="1">
              <a:lnSpc>
                <a:spcPct val="90000"/>
              </a:lnSpc>
            </a:pPr>
            <a:r>
              <a:rPr lang="cs-CZ" sz="2400" smtClean="0">
                <a:latin typeface="Arial" pitchFamily="34" charset="0"/>
              </a:rPr>
              <a:t>Organizační: inovační projekty operativního řízení výroby a projekty inovace dispozičního uspořádání - generelu závodu.</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240</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cs-CZ" smtClean="0">
                <a:latin typeface="Arial" pitchFamily="34" charset="0"/>
              </a:rPr>
              <a:t>Načasování inovací</a:t>
            </a:r>
          </a:p>
        </p:txBody>
      </p:sp>
      <p:sp>
        <p:nvSpPr>
          <p:cNvPr id="29699" name="Rectangle 3"/>
          <p:cNvSpPr>
            <a:spLocks noGrp="1" noChangeArrowheads="1"/>
          </p:cNvSpPr>
          <p:nvPr>
            <p:ph type="body" idx="1"/>
          </p:nvPr>
        </p:nvSpPr>
        <p:spPr/>
        <p:txBody>
          <a:bodyPr/>
          <a:lstStyle/>
          <a:p>
            <a:pPr marL="609600" indent="-609600"/>
            <a:r>
              <a:rPr lang="cs-CZ" smtClean="0">
                <a:latin typeface="Arial" pitchFamily="34" charset="0"/>
              </a:rPr>
              <a:t>Identifikovat produkty, které by mohly být vyvinuty, a pak počkat do doby, kdy se objeví nová technologie, která umožní tyto produkty realizovat. </a:t>
            </a:r>
          </a:p>
          <a:p>
            <a:pPr marL="609600" indent="-609600"/>
            <a:r>
              <a:rPr lang="cs-CZ" smtClean="0">
                <a:latin typeface="Arial" pitchFamily="34" charset="0"/>
              </a:rPr>
              <a:t>Identifikovat kdekoliv používané nebo vyvíjené technologie a zkoumat, jakým způsobem by je podnik  mohl aplikovat.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241</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cs-CZ" smtClean="0">
                <a:latin typeface="Arial" pitchFamily="34" charset="0"/>
              </a:rPr>
              <a:t>Technologická mapa</a:t>
            </a:r>
            <a:r>
              <a:rPr lang="cs-CZ" smtClean="0"/>
              <a:t> </a:t>
            </a:r>
          </a:p>
        </p:txBody>
      </p:sp>
      <p:sp>
        <p:nvSpPr>
          <p:cNvPr id="30723" name="Rectangle 3"/>
          <p:cNvSpPr>
            <a:spLocks noGrp="1" noChangeArrowheads="1"/>
          </p:cNvSpPr>
          <p:nvPr>
            <p:ph type="body" idx="1"/>
          </p:nvPr>
        </p:nvSpPr>
        <p:spPr/>
        <p:txBody>
          <a:bodyPr/>
          <a:lstStyle/>
          <a:p>
            <a:pPr>
              <a:lnSpc>
                <a:spcPct val="80000"/>
              </a:lnSpc>
            </a:pPr>
            <a:r>
              <a:rPr lang="cs-CZ" sz="2800" smtClean="0">
                <a:latin typeface="Arial" pitchFamily="34" charset="0"/>
              </a:rPr>
              <a:t>Stanovit milníky, ve kterých se identifikované technologie pravděpodobně objeví</a:t>
            </a:r>
          </a:p>
          <a:p>
            <a:pPr>
              <a:lnSpc>
                <a:spcPct val="80000"/>
              </a:lnSpc>
            </a:pPr>
            <a:r>
              <a:rPr lang="cs-CZ" sz="2800" smtClean="0">
                <a:latin typeface="Arial" pitchFamily="34" charset="0"/>
              </a:rPr>
              <a:t>Odhadnout pravděpodobnou odezvu cílových trhů</a:t>
            </a:r>
          </a:p>
          <a:p>
            <a:pPr>
              <a:lnSpc>
                <a:spcPct val="80000"/>
              </a:lnSpc>
            </a:pPr>
            <a:r>
              <a:rPr lang="cs-CZ" sz="2800" smtClean="0">
                <a:latin typeface="Arial" pitchFamily="34" charset="0"/>
              </a:rPr>
              <a:t>V případě potřeby rozšířit organizační hranice podniku při používání „map možností“, které identifikují vědomostní základnu společnosti, její dovednosti podložené vybavením a službami </a:t>
            </a:r>
          </a:p>
          <a:p>
            <a:pPr>
              <a:lnSpc>
                <a:spcPct val="80000"/>
              </a:lnSpc>
            </a:pPr>
            <a:r>
              <a:rPr lang="cs-CZ" sz="2800" smtClean="0">
                <a:latin typeface="Arial" pitchFamily="34" charset="0"/>
              </a:rPr>
              <a:t>Technologický foresight a forecast</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242</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85800" y="692150"/>
            <a:ext cx="7772400" cy="865188"/>
          </a:xfrm>
        </p:spPr>
        <p:txBody>
          <a:bodyPr/>
          <a:lstStyle/>
          <a:p>
            <a:r>
              <a:rPr lang="cs-CZ" b="1" smtClean="0">
                <a:latin typeface="Arial" pitchFamily="34" charset="0"/>
              </a:rPr>
              <a:t>Inovační cesta s milníky</a:t>
            </a:r>
            <a:r>
              <a:rPr lang="cs-CZ" smtClean="0"/>
              <a:t> </a:t>
            </a:r>
          </a:p>
        </p:txBody>
      </p:sp>
      <p:sp>
        <p:nvSpPr>
          <p:cNvPr id="2052"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endParaRPr lang="cs-CZ"/>
          </a:p>
        </p:txBody>
      </p:sp>
      <p:graphicFrame>
        <p:nvGraphicFramePr>
          <p:cNvPr id="2050" name="Object 4"/>
          <p:cNvGraphicFramePr>
            <a:graphicFrameLocks noChangeAspect="1"/>
          </p:cNvGraphicFramePr>
          <p:nvPr/>
        </p:nvGraphicFramePr>
        <p:xfrm>
          <a:off x="1476375" y="1700213"/>
          <a:ext cx="6480175" cy="4570412"/>
        </p:xfrm>
        <a:graphic>
          <a:graphicData uri="http://schemas.openxmlformats.org/presentationml/2006/ole">
            <p:oleObj spid="_x0000_s216066" name="Obrázek" r:id="rId4" imgW="4858512" imgH="4056888" progId="Word.Picture.8">
              <p:embed/>
            </p:oleObj>
          </a:graphicData>
        </a:graphic>
      </p:graphicFrame>
      <p:sp>
        <p:nvSpPr>
          <p:cNvPr id="5" name="Zástupný symbol pro datum 4"/>
          <p:cNvSpPr>
            <a:spLocks noGrp="1"/>
          </p:cNvSpPr>
          <p:nvPr>
            <p:ph type="dt" sz="half" idx="10"/>
          </p:nvPr>
        </p:nvSpPr>
        <p:spPr/>
        <p:txBody>
          <a:bodyPr/>
          <a:lstStyle/>
          <a:p>
            <a:pPr>
              <a:defRPr/>
            </a:pPr>
            <a:r>
              <a:rPr lang="cs-CZ" smtClean="0"/>
              <a:t>19.-20.10.2010</a:t>
            </a:r>
            <a:endParaRPr lang="cs-CZ"/>
          </a:p>
        </p:txBody>
      </p:sp>
      <p:sp>
        <p:nvSpPr>
          <p:cNvPr id="6" name="Zástupný symbol pro číslo snímku 5"/>
          <p:cNvSpPr>
            <a:spLocks noGrp="1"/>
          </p:cNvSpPr>
          <p:nvPr>
            <p:ph type="sldNum" sz="quarter" idx="11"/>
          </p:nvPr>
        </p:nvSpPr>
        <p:spPr/>
        <p:txBody>
          <a:bodyPr/>
          <a:lstStyle/>
          <a:p>
            <a:pPr>
              <a:defRPr/>
            </a:pPr>
            <a:fld id="{D79E34C3-0224-4E8C-BA06-E43542B686D0}" type="slidenum">
              <a:rPr lang="cs-CZ" smtClean="0"/>
              <a:pPr>
                <a:defRPr/>
              </a:pPr>
              <a:t>243</a:t>
            </a:fld>
            <a:endParaRPr lang="cs-CZ"/>
          </a:p>
        </p:txBody>
      </p:sp>
      <p:sp>
        <p:nvSpPr>
          <p:cNvPr id="7" name="Zástupný symbol pro zápatí 6"/>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cs-CZ" smtClean="0">
                <a:latin typeface="Arial" pitchFamily="34" charset="0"/>
              </a:rPr>
              <a:t>Role VaV</a:t>
            </a:r>
          </a:p>
        </p:txBody>
      </p:sp>
      <p:sp>
        <p:nvSpPr>
          <p:cNvPr id="31747" name="Rectangle 3"/>
          <p:cNvSpPr>
            <a:spLocks noGrp="1" noChangeArrowheads="1"/>
          </p:cNvSpPr>
          <p:nvPr>
            <p:ph type="body" idx="1"/>
          </p:nvPr>
        </p:nvSpPr>
        <p:spPr/>
        <p:txBody>
          <a:bodyPr/>
          <a:lstStyle/>
          <a:p>
            <a:r>
              <a:rPr lang="cs-CZ" smtClean="0">
                <a:latin typeface="Arial" pitchFamily="34" charset="0"/>
              </a:rPr>
              <a:t>Nárůst výdajů na VaV v hlavních vyspělých zemích za posledních 15 let má za důsledek postupné snižování návratnosti investovaných zdrojů a tím i pokles dosahovaných marží</a:t>
            </a:r>
          </a:p>
          <a:p>
            <a:r>
              <a:rPr lang="cs-CZ" smtClean="0">
                <a:latin typeface="Arial" pitchFamily="34" charset="0"/>
              </a:rPr>
              <a:t>Růst zralosti trhů vyžaduje stále vyšší investice do VaV, které mají nejvyšší návratnost ve „zralých“ odvětvích.</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244</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685800" y="765175"/>
            <a:ext cx="7772400" cy="719138"/>
          </a:xfrm>
        </p:spPr>
        <p:txBody>
          <a:bodyPr/>
          <a:lstStyle/>
          <a:p>
            <a:r>
              <a:rPr lang="cs-CZ" sz="3200" b="1" smtClean="0">
                <a:latin typeface="Arial" pitchFamily="34" charset="0"/>
              </a:rPr>
              <a:t>Vývojová stádia světové ekonomiky</a:t>
            </a:r>
            <a:r>
              <a:rPr lang="cs-CZ" sz="4000" smtClean="0"/>
              <a:t> </a:t>
            </a:r>
          </a:p>
        </p:txBody>
      </p:sp>
      <p:graphicFrame>
        <p:nvGraphicFramePr>
          <p:cNvPr id="212026" name="Group 58"/>
          <p:cNvGraphicFramePr>
            <a:graphicFrameLocks noGrp="1"/>
          </p:cNvGraphicFramePr>
          <p:nvPr>
            <p:ph type="tbl" idx="1"/>
          </p:nvPr>
        </p:nvGraphicFramePr>
        <p:xfrm>
          <a:off x="827088" y="1700213"/>
          <a:ext cx="7772400" cy="4358958"/>
        </p:xfrm>
        <a:graphic>
          <a:graphicData uri="http://schemas.openxmlformats.org/drawingml/2006/table">
            <a:tbl>
              <a:tblPr/>
              <a:tblGrid>
                <a:gridCol w="1554162"/>
                <a:gridCol w="1554163"/>
                <a:gridCol w="1555750"/>
                <a:gridCol w="1554162"/>
                <a:gridCol w="1554163"/>
              </a:tblGrid>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800" b="1" i="0" u="none" strike="noStrike" cap="none" normalizeH="0" baseline="0" smtClean="0">
                          <a:ln>
                            <a:noFill/>
                          </a:ln>
                          <a:solidFill>
                            <a:schemeClr val="tx1"/>
                          </a:solidFill>
                          <a:effectLst/>
                          <a:latin typeface="Arial" charset="0"/>
                        </a:rPr>
                        <a:t>Faktor</a:t>
                      </a:r>
                      <a:r>
                        <a:rPr kumimoji="1" lang="cs-CZ" sz="2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1945 - 1955 </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rané stádium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1955 - 1969 </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růst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1970 - 1980 </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zralost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1990 -dosud </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pokles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1" i="0" u="none" strike="noStrike" cap="none" normalizeH="0" baseline="0" smtClean="0">
                          <a:ln>
                            <a:noFill/>
                          </a:ln>
                          <a:solidFill>
                            <a:schemeClr val="tx1"/>
                          </a:solidFill>
                          <a:effectLst/>
                          <a:latin typeface="Arial" charset="0"/>
                        </a:rPr>
                        <a:t>Těžiště výzkumných aktivit</a:t>
                      </a:r>
                      <a:r>
                        <a:rPr kumimoji="1" lang="cs-CZ" sz="16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Isolované patenty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Rozvoj patentových koncepcí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Důraz na efektivitu zhotovení produktu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Redukce nových produktů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1" i="0" u="none" strike="noStrike" cap="none" normalizeH="0" baseline="0" smtClean="0">
                          <a:ln>
                            <a:noFill/>
                          </a:ln>
                          <a:solidFill>
                            <a:schemeClr val="tx1"/>
                          </a:solidFill>
                          <a:effectLst/>
                          <a:latin typeface="Arial" charset="0"/>
                        </a:rPr>
                        <a:t>Návratnost výdajů na R&amp;D</a:t>
                      </a:r>
                      <a:r>
                        <a:rPr kumimoji="1" lang="cs-CZ" sz="16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Nízká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Vysoká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Klesající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Nízká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1" i="0" u="none" strike="noStrike" cap="none" normalizeH="0" baseline="0" smtClean="0">
                          <a:ln>
                            <a:noFill/>
                          </a:ln>
                          <a:solidFill>
                            <a:schemeClr val="tx1"/>
                          </a:solidFill>
                          <a:effectLst/>
                          <a:latin typeface="Arial" charset="0"/>
                        </a:rPr>
                        <a:t>Strategie zabezpečující růst</a:t>
                      </a:r>
                      <a:r>
                        <a:rPr kumimoji="1" lang="cs-CZ" sz="16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Nový produkt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Modifikace u nových produktů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Akvizice společností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Přenesení výroby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1" i="0" u="none" strike="noStrike" cap="none" normalizeH="0" baseline="0" smtClean="0">
                          <a:ln>
                            <a:noFill/>
                          </a:ln>
                          <a:solidFill>
                            <a:schemeClr val="tx1"/>
                          </a:solidFill>
                          <a:effectLst/>
                          <a:latin typeface="Arial" charset="0"/>
                        </a:rPr>
                        <a:t>Design</a:t>
                      </a:r>
                      <a:r>
                        <a:rPr kumimoji="1" lang="cs-CZ" sz="16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Užití nových materiálů / koncepcí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Rostoucí míra duplikací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Důraz na krycí příspěvek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Drobnější „kosmetické“ změny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B3B87D97-B2BC-4A8C-B98F-CF8D6098F4F6}" type="slidenum">
              <a:rPr lang="cs-CZ" smtClean="0"/>
              <a:pPr>
                <a:defRPr/>
              </a:pPr>
              <a:t>245</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765175"/>
            <a:ext cx="7772400" cy="719138"/>
          </a:xfrm>
        </p:spPr>
        <p:txBody>
          <a:bodyPr/>
          <a:lstStyle/>
          <a:p>
            <a:r>
              <a:rPr lang="cs-CZ" sz="3200" b="1" smtClean="0">
                <a:latin typeface="Arial" pitchFamily="34" charset="0"/>
              </a:rPr>
              <a:t>Vývojová stádia světové ekonomiky</a:t>
            </a:r>
            <a:r>
              <a:rPr lang="cs-CZ" sz="4000" smtClean="0"/>
              <a:t> </a:t>
            </a:r>
          </a:p>
        </p:txBody>
      </p:sp>
      <p:graphicFrame>
        <p:nvGraphicFramePr>
          <p:cNvPr id="215123" name="Group 83"/>
          <p:cNvGraphicFramePr>
            <a:graphicFrameLocks noGrp="1"/>
          </p:cNvGraphicFramePr>
          <p:nvPr>
            <p:ph type="tbl" idx="1"/>
          </p:nvPr>
        </p:nvGraphicFramePr>
        <p:xfrm>
          <a:off x="323850" y="1773238"/>
          <a:ext cx="8424863" cy="4101021"/>
        </p:xfrm>
        <a:graphic>
          <a:graphicData uri="http://schemas.openxmlformats.org/drawingml/2006/table">
            <a:tbl>
              <a:tblPr/>
              <a:tblGrid>
                <a:gridCol w="1439863"/>
                <a:gridCol w="1295400"/>
                <a:gridCol w="1800225"/>
                <a:gridCol w="1584325"/>
                <a:gridCol w="2305050"/>
              </a:tblGrid>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800" b="1" i="0" u="none" strike="noStrike" cap="none" normalizeH="0" baseline="0" smtClean="0">
                          <a:ln>
                            <a:noFill/>
                          </a:ln>
                          <a:solidFill>
                            <a:schemeClr val="tx1"/>
                          </a:solidFill>
                          <a:effectLst/>
                          <a:latin typeface="Arial" charset="0"/>
                        </a:rPr>
                        <a:t>Faktor</a:t>
                      </a:r>
                      <a:r>
                        <a:rPr kumimoji="1" lang="cs-CZ" sz="2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1945 - 1955 </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rané stádium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1955 - 1969 </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růst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1970 - 1980 </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zralost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1990 -dosud </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pokles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1" i="0" u="none" strike="noStrike" cap="none" normalizeH="0" baseline="0" smtClean="0">
                          <a:ln>
                            <a:noFill/>
                          </a:ln>
                          <a:solidFill>
                            <a:schemeClr val="tx1"/>
                          </a:solidFill>
                          <a:effectLst/>
                          <a:latin typeface="Arial" charset="0"/>
                        </a:rPr>
                        <a:t>Výroba</a:t>
                      </a:r>
                      <a:r>
                        <a:rPr kumimoji="1" lang="cs-CZ" sz="16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Malé ekonomiky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Nástup ekonomie z rozsahu</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Vrchol ekonomie z rozsahu</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Restrukturalizace, přebytek kapacit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1" i="0" u="none" strike="noStrike" cap="none" normalizeH="0" baseline="0" smtClean="0">
                          <a:ln>
                            <a:noFill/>
                          </a:ln>
                          <a:solidFill>
                            <a:schemeClr val="tx1"/>
                          </a:solidFill>
                          <a:effectLst/>
                          <a:latin typeface="Arial" charset="0"/>
                        </a:rPr>
                        <a:t>Náročnost na kapitál</a:t>
                      </a:r>
                      <a:r>
                        <a:rPr kumimoji="1" lang="cs-CZ" sz="16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Nízká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Rostoucí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Extrémně intenzivní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Omezování nových investic, zánik starých oborů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7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1" i="0" u="none" strike="noStrike" cap="none" normalizeH="0" baseline="0" smtClean="0">
                          <a:ln>
                            <a:noFill/>
                          </a:ln>
                          <a:solidFill>
                            <a:schemeClr val="tx1"/>
                          </a:solidFill>
                          <a:effectLst/>
                          <a:latin typeface="Arial" charset="0"/>
                        </a:rPr>
                        <a:t>Konkurenční vztahy</a:t>
                      </a:r>
                      <a:r>
                        <a:rPr kumimoji="1" lang="cs-CZ" sz="16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Místní, nevýrazné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v rámci národních ekonomik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Mezinárodní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Kartely, globální úmluvy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4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1" i="0" u="none" strike="noStrike" cap="none" normalizeH="0" baseline="0" smtClean="0">
                          <a:ln>
                            <a:noFill/>
                          </a:ln>
                          <a:solidFill>
                            <a:schemeClr val="tx1"/>
                          </a:solidFill>
                          <a:effectLst/>
                          <a:latin typeface="Arial" charset="0"/>
                        </a:rPr>
                        <a:t>Úroveň pracovní síly</a:t>
                      </a:r>
                      <a:r>
                        <a:rPr kumimoji="1" lang="cs-CZ" sz="16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Omezená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Vyškolení pracovníci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Důraz na dovednosti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Automatizace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55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1" i="0" u="none" strike="noStrike" cap="none" normalizeH="0" baseline="0" smtClean="0">
                          <a:ln>
                            <a:noFill/>
                          </a:ln>
                          <a:solidFill>
                            <a:schemeClr val="tx1"/>
                          </a:solidFill>
                          <a:effectLst/>
                          <a:latin typeface="Arial" charset="0"/>
                        </a:rPr>
                        <a:t>Celkový růst</a:t>
                      </a:r>
                      <a:r>
                        <a:rPr kumimoji="1" lang="cs-CZ" sz="16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Pomalý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Rychlý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Zpomalující se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rPr>
                        <a:t>Klesající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3839" name="Text Box 82"/>
          <p:cNvSpPr txBox="1">
            <a:spLocks noChangeArrowheads="1"/>
          </p:cNvSpPr>
          <p:nvPr/>
        </p:nvSpPr>
        <p:spPr bwMode="auto">
          <a:xfrm>
            <a:off x="4572000" y="5949950"/>
            <a:ext cx="4176713" cy="457200"/>
          </a:xfrm>
          <a:prstGeom prst="rect">
            <a:avLst/>
          </a:prstGeom>
          <a:noFill/>
          <a:ln w="12700" cap="sq">
            <a:noFill/>
            <a:miter lim="800000"/>
            <a:headEnd type="none" w="sm" len="sm"/>
            <a:tailEnd type="none" w="sm" len="sm"/>
          </a:ln>
        </p:spPr>
        <p:txBody>
          <a:bodyPr>
            <a:spAutoFit/>
          </a:bodyPr>
          <a:lstStyle/>
          <a:p>
            <a:pPr>
              <a:spcBef>
                <a:spcPct val="50000"/>
              </a:spcBef>
            </a:pPr>
            <a:r>
              <a:rPr lang="cs-CZ" sz="1600">
                <a:latin typeface="Arial" pitchFamily="34" charset="0"/>
              </a:rPr>
              <a:t>Zdroj: R. Rothwell </a:t>
            </a:r>
            <a:r>
              <a:rPr lang="cs-CZ" sz="1600" i="1">
                <a:latin typeface="Arial" pitchFamily="34" charset="0"/>
              </a:rPr>
              <a:t>Futures,</a:t>
            </a:r>
            <a:r>
              <a:rPr lang="cs-CZ" sz="1600">
                <a:latin typeface="Arial" pitchFamily="34" charset="0"/>
              </a:rPr>
              <a:t> 13(1), 1991</a:t>
            </a:r>
            <a:r>
              <a:rPr lang="cs-CZ"/>
              <a:t> </a:t>
            </a:r>
          </a:p>
        </p:txBody>
      </p:sp>
      <p:sp>
        <p:nvSpPr>
          <p:cNvPr id="5" name="Zástupný symbol pro datum 4"/>
          <p:cNvSpPr>
            <a:spLocks noGrp="1"/>
          </p:cNvSpPr>
          <p:nvPr>
            <p:ph type="dt" sz="half" idx="10"/>
          </p:nvPr>
        </p:nvSpPr>
        <p:spPr/>
        <p:txBody>
          <a:bodyPr/>
          <a:lstStyle/>
          <a:p>
            <a:pPr>
              <a:defRPr/>
            </a:pPr>
            <a:r>
              <a:rPr lang="cs-CZ" smtClean="0"/>
              <a:t>19.-20.10.2010</a:t>
            </a:r>
            <a:endParaRPr lang="cs-CZ"/>
          </a:p>
        </p:txBody>
      </p:sp>
      <p:sp>
        <p:nvSpPr>
          <p:cNvPr id="6" name="Zástupný symbol pro číslo snímku 5"/>
          <p:cNvSpPr>
            <a:spLocks noGrp="1"/>
          </p:cNvSpPr>
          <p:nvPr>
            <p:ph type="sldNum" sz="quarter" idx="11"/>
          </p:nvPr>
        </p:nvSpPr>
        <p:spPr/>
        <p:txBody>
          <a:bodyPr/>
          <a:lstStyle/>
          <a:p>
            <a:pPr>
              <a:defRPr/>
            </a:pPr>
            <a:fld id="{B3B87D97-B2BC-4A8C-B98F-CF8D6098F4F6}" type="slidenum">
              <a:rPr lang="cs-CZ" smtClean="0"/>
              <a:pPr>
                <a:defRPr/>
              </a:pPr>
              <a:t>246</a:t>
            </a:fld>
            <a:endParaRPr lang="cs-CZ"/>
          </a:p>
        </p:txBody>
      </p:sp>
      <p:sp>
        <p:nvSpPr>
          <p:cNvPr id="7" name="Zástupný symbol pro zápatí 6"/>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4213" y="404813"/>
            <a:ext cx="7772400" cy="792162"/>
          </a:xfrm>
        </p:spPr>
        <p:txBody>
          <a:bodyPr/>
          <a:lstStyle/>
          <a:p>
            <a:r>
              <a:rPr lang="cs-CZ" smtClean="0">
                <a:latin typeface="Arial" pitchFamily="34" charset="0"/>
              </a:rPr>
              <a:t>Výrobkové inovace</a:t>
            </a:r>
          </a:p>
        </p:txBody>
      </p:sp>
      <p:sp>
        <p:nvSpPr>
          <p:cNvPr id="34819" name="Rectangle 3"/>
          <p:cNvSpPr>
            <a:spLocks noGrp="1" noChangeArrowheads="1"/>
          </p:cNvSpPr>
          <p:nvPr>
            <p:ph type="body" idx="1"/>
          </p:nvPr>
        </p:nvSpPr>
        <p:spPr>
          <a:xfrm>
            <a:off x="611188" y="1196975"/>
            <a:ext cx="7848600" cy="4968875"/>
          </a:xfrm>
        </p:spPr>
        <p:txBody>
          <a:bodyPr/>
          <a:lstStyle/>
          <a:p>
            <a:pPr>
              <a:lnSpc>
                <a:spcPct val="80000"/>
              </a:lnSpc>
            </a:pPr>
            <a:r>
              <a:rPr lang="cs-CZ" sz="2400" smtClean="0">
                <a:latin typeface="Arial" pitchFamily="34" charset="0"/>
              </a:rPr>
              <a:t>Přírůstkové inovace méně finančně náročné a méně rizikové než radikální</a:t>
            </a:r>
          </a:p>
          <a:p>
            <a:pPr>
              <a:lnSpc>
                <a:spcPct val="80000"/>
              </a:lnSpc>
            </a:pPr>
            <a:r>
              <a:rPr lang="cs-CZ" sz="2400" smtClean="0">
                <a:latin typeface="Arial" pitchFamily="34" charset="0"/>
              </a:rPr>
              <a:t>Zlepšení vlastností produktu je rychleji akceptováno trhem, při zavádění nového produktu se vždy musí překonávat určité bariéry. </a:t>
            </a:r>
          </a:p>
          <a:p>
            <a:pPr>
              <a:lnSpc>
                <a:spcPct val="80000"/>
              </a:lnSpc>
            </a:pPr>
            <a:r>
              <a:rPr lang="cs-CZ" sz="2400" smtClean="0">
                <a:latin typeface="Arial" pitchFamily="34" charset="0"/>
              </a:rPr>
              <a:t>Relativní výhodou je vytvoření bezkonkurenčního prostředí; na délce jeho trvání závisí rozhodující měrou ekonomický efekt inovace. </a:t>
            </a:r>
          </a:p>
          <a:p>
            <a:pPr>
              <a:lnSpc>
                <a:spcPct val="80000"/>
              </a:lnSpc>
            </a:pPr>
            <a:r>
              <a:rPr lang="cs-CZ" sz="2400" smtClean="0">
                <a:latin typeface="Arial" pitchFamily="34" charset="0"/>
              </a:rPr>
              <a:t>Překonávání vstupních bariér vede ke zpomalení doby návratnosti investice</a:t>
            </a:r>
          </a:p>
          <a:p>
            <a:pPr>
              <a:lnSpc>
                <a:spcPct val="80000"/>
              </a:lnSpc>
            </a:pPr>
            <a:r>
              <a:rPr lang="cs-CZ" sz="2400" smtClean="0">
                <a:latin typeface="Arial" pitchFamily="34" charset="0"/>
              </a:rPr>
              <a:t>Vzhledem k vysoce konkurenčnímu prostředí to znamená zavádět výrobková zlepšení v co nejkratších termínech. </a:t>
            </a:r>
          </a:p>
          <a:p>
            <a:pPr>
              <a:lnSpc>
                <a:spcPct val="80000"/>
              </a:lnSpc>
            </a:pPr>
            <a:r>
              <a:rPr lang="cs-CZ" sz="2400" smtClean="0">
                <a:latin typeface="Arial" pitchFamily="34" charset="0"/>
              </a:rPr>
              <a:t>Výrobková zlepšení nalézají největší odezvu u společnosti s velkými objemy výroby.</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247</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cs-CZ" smtClean="0">
                <a:latin typeface="Arial" pitchFamily="34" charset="0"/>
              </a:rPr>
              <a:t>Procesní inovace</a:t>
            </a:r>
            <a:r>
              <a:rPr lang="cs-CZ" smtClean="0"/>
              <a:t> </a:t>
            </a:r>
          </a:p>
        </p:txBody>
      </p:sp>
      <p:sp>
        <p:nvSpPr>
          <p:cNvPr id="35843" name="Rectangle 3"/>
          <p:cNvSpPr>
            <a:spLocks noGrp="1" noChangeArrowheads="1"/>
          </p:cNvSpPr>
          <p:nvPr>
            <p:ph type="body" idx="1"/>
          </p:nvPr>
        </p:nvSpPr>
        <p:spPr/>
        <p:txBody>
          <a:bodyPr/>
          <a:lstStyle/>
          <a:p>
            <a:pPr>
              <a:lnSpc>
                <a:spcPct val="90000"/>
              </a:lnSpc>
            </a:pPr>
            <a:r>
              <a:rPr lang="cs-CZ" smtClean="0">
                <a:latin typeface="Arial" pitchFamily="34" charset="0"/>
              </a:rPr>
              <a:t>záměna stávajícího zařízení </a:t>
            </a:r>
          </a:p>
          <a:p>
            <a:pPr>
              <a:lnSpc>
                <a:spcPct val="90000"/>
              </a:lnSpc>
            </a:pPr>
            <a:r>
              <a:rPr lang="cs-CZ" smtClean="0">
                <a:latin typeface="Arial" pitchFamily="34" charset="0"/>
              </a:rPr>
              <a:t>zvýšení rychlosti výrobního procesu </a:t>
            </a:r>
          </a:p>
          <a:p>
            <a:pPr>
              <a:lnSpc>
                <a:spcPct val="90000"/>
              </a:lnSpc>
            </a:pPr>
            <a:r>
              <a:rPr lang="cs-CZ" smtClean="0">
                <a:latin typeface="Arial" pitchFamily="34" charset="0"/>
              </a:rPr>
              <a:t>větší flexibilita výroby </a:t>
            </a:r>
          </a:p>
          <a:p>
            <a:pPr>
              <a:lnSpc>
                <a:spcPct val="90000"/>
              </a:lnSpc>
            </a:pPr>
            <a:r>
              <a:rPr lang="cs-CZ" smtClean="0">
                <a:latin typeface="Arial" pitchFamily="34" charset="0"/>
              </a:rPr>
              <a:t>zkrácení času potřebného pro převedení úvodní koncepce do finálního produktu </a:t>
            </a:r>
          </a:p>
          <a:p>
            <a:pPr>
              <a:lnSpc>
                <a:spcPct val="90000"/>
              </a:lnSpc>
            </a:pPr>
            <a:r>
              <a:rPr lang="cs-CZ" smtClean="0">
                <a:latin typeface="Arial" pitchFamily="34" charset="0"/>
              </a:rPr>
              <a:t>zvýšení kvality výsledného produktu při snížení měrných vstupních nákladů.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248</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67544" y="692696"/>
            <a:ext cx="8229600" cy="1282154"/>
          </a:xfrm>
        </p:spPr>
        <p:txBody>
          <a:bodyPr/>
          <a:lstStyle/>
          <a:p>
            <a:r>
              <a:rPr lang="cs-CZ" sz="4000" dirty="0" smtClean="0">
                <a:latin typeface="Arial" pitchFamily="34" charset="0"/>
              </a:rPr>
              <a:t>Nové koncepty </a:t>
            </a:r>
            <a:br>
              <a:rPr lang="cs-CZ" sz="4000" dirty="0" smtClean="0">
                <a:latin typeface="Arial" pitchFamily="34" charset="0"/>
              </a:rPr>
            </a:br>
            <a:r>
              <a:rPr lang="cs-CZ" sz="4000" dirty="0" smtClean="0">
                <a:latin typeface="Arial" pitchFamily="34" charset="0"/>
              </a:rPr>
              <a:t>v managementu inovací</a:t>
            </a:r>
          </a:p>
        </p:txBody>
      </p:sp>
      <p:sp>
        <p:nvSpPr>
          <p:cNvPr id="36867" name="Rectangle 3"/>
          <p:cNvSpPr>
            <a:spLocks noGrp="1" noChangeArrowheads="1"/>
          </p:cNvSpPr>
          <p:nvPr>
            <p:ph type="body" idx="1"/>
          </p:nvPr>
        </p:nvSpPr>
        <p:spPr>
          <a:xfrm>
            <a:off x="685800" y="2924944"/>
            <a:ext cx="7772400" cy="2375719"/>
          </a:xfrm>
        </p:spPr>
        <p:txBody>
          <a:bodyPr/>
          <a:lstStyle/>
          <a:p>
            <a:r>
              <a:rPr lang="cs-CZ" dirty="0" err="1" smtClean="0">
                <a:latin typeface="Arial" pitchFamily="34" charset="0"/>
              </a:rPr>
              <a:t>Disruptivní</a:t>
            </a:r>
            <a:r>
              <a:rPr lang="cs-CZ" dirty="0" smtClean="0">
                <a:latin typeface="Arial" pitchFamily="34" charset="0"/>
              </a:rPr>
              <a:t> inovace – </a:t>
            </a:r>
            <a:r>
              <a:rPr lang="cs-CZ" dirty="0" err="1" smtClean="0">
                <a:latin typeface="Arial" pitchFamily="34" charset="0"/>
              </a:rPr>
              <a:t>Christensen</a:t>
            </a:r>
            <a:endParaRPr lang="cs-CZ" dirty="0" smtClean="0">
              <a:latin typeface="Arial" pitchFamily="34" charset="0"/>
            </a:endParaRPr>
          </a:p>
          <a:p>
            <a:r>
              <a:rPr lang="cs-CZ" dirty="0" smtClean="0">
                <a:latin typeface="Arial" pitchFamily="34" charset="0"/>
              </a:rPr>
              <a:t>Otevřené inovace – </a:t>
            </a:r>
            <a:r>
              <a:rPr lang="cs-CZ" dirty="0" err="1" smtClean="0">
                <a:latin typeface="Arial" pitchFamily="34" charset="0"/>
              </a:rPr>
              <a:t>Chesbrough</a:t>
            </a:r>
            <a:endParaRPr lang="cs-CZ" dirty="0" smtClean="0">
              <a:latin typeface="Arial" pitchFamily="34" charset="0"/>
            </a:endParaRPr>
          </a:p>
          <a:p>
            <a:r>
              <a:rPr lang="cs-CZ" dirty="0" smtClean="0">
                <a:latin typeface="Arial" pitchFamily="34" charset="0"/>
              </a:rPr>
              <a:t>Metoda fází a bran - </a:t>
            </a:r>
            <a:r>
              <a:rPr lang="cs-CZ" dirty="0" err="1" smtClean="0">
                <a:latin typeface="Arial" pitchFamily="34" charset="0"/>
              </a:rPr>
              <a:t>Cooper</a:t>
            </a:r>
            <a:endParaRPr lang="cs-CZ" dirty="0" smtClean="0">
              <a:latin typeface="Arial" pitchFamily="34"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249</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3568" y="404664"/>
            <a:ext cx="7772400" cy="758825"/>
          </a:xfrm>
        </p:spPr>
        <p:txBody>
          <a:bodyPr/>
          <a:lstStyle/>
          <a:p>
            <a:r>
              <a:rPr lang="cs-CZ" sz="4000" b="1" dirty="0" smtClean="0">
                <a:latin typeface="Arial" charset="0"/>
              </a:rPr>
              <a:t>Model </a:t>
            </a:r>
            <a:r>
              <a:rPr lang="cs-CZ" sz="4000" b="1" dirty="0" err="1" smtClean="0">
                <a:latin typeface="Arial" charset="0"/>
              </a:rPr>
              <a:t>disruptivních</a:t>
            </a:r>
            <a:r>
              <a:rPr lang="cs-CZ" sz="4000" b="1" dirty="0" smtClean="0">
                <a:latin typeface="Arial" charset="0"/>
              </a:rPr>
              <a:t> inovací</a:t>
            </a:r>
            <a:r>
              <a:rPr lang="cs-CZ" sz="4000" dirty="0" smtClean="0"/>
              <a:t> </a:t>
            </a:r>
          </a:p>
        </p:txBody>
      </p:sp>
      <p:pic>
        <p:nvPicPr>
          <p:cNvPr id="67587" name="Picture 3" descr="1"/>
          <p:cNvPicPr>
            <a:picLocks noGrp="1" noChangeAspect="1" noChangeArrowheads="1"/>
          </p:cNvPicPr>
          <p:nvPr>
            <p:ph idx="1"/>
          </p:nvPr>
        </p:nvPicPr>
        <p:blipFill>
          <a:blip r:embed="rId3" cstate="print"/>
          <a:srcRect l="-143" t="14777" b="3406"/>
          <a:stretch>
            <a:fillRect/>
          </a:stretch>
        </p:blipFill>
        <p:spPr>
          <a:xfrm>
            <a:off x="899592" y="1124744"/>
            <a:ext cx="7107237" cy="5116512"/>
          </a:xfrm>
          <a:noFill/>
        </p:spPr>
      </p:pic>
      <p:sp>
        <p:nvSpPr>
          <p:cNvPr id="67588" name="Text Box 4"/>
          <p:cNvSpPr txBox="1">
            <a:spLocks noChangeArrowheads="1"/>
          </p:cNvSpPr>
          <p:nvPr/>
        </p:nvSpPr>
        <p:spPr bwMode="auto">
          <a:xfrm>
            <a:off x="8172450" y="3284538"/>
            <a:ext cx="458788" cy="2838450"/>
          </a:xfrm>
          <a:prstGeom prst="rect">
            <a:avLst/>
          </a:prstGeom>
          <a:noFill/>
          <a:ln w="9525">
            <a:noFill/>
            <a:miter lim="800000"/>
            <a:headEnd/>
            <a:tailEnd/>
          </a:ln>
        </p:spPr>
        <p:txBody>
          <a:bodyPr vert="eaVert">
            <a:spAutoFit/>
          </a:bodyPr>
          <a:lstStyle/>
          <a:p>
            <a:pPr eaLnBrk="1" hangingPunct="1">
              <a:spcBef>
                <a:spcPct val="50000"/>
              </a:spcBef>
            </a:pPr>
            <a:r>
              <a:rPr lang="cs-CZ" sz="1800">
                <a:latin typeface="Verdana" pitchFamily="34" charset="0"/>
              </a:rPr>
              <a:t>Christensen 2003, p.33 </a:t>
            </a:r>
          </a:p>
        </p:txBody>
      </p:sp>
      <p:sp>
        <p:nvSpPr>
          <p:cNvPr id="5" name="Zástupný symbol pro datum 4"/>
          <p:cNvSpPr>
            <a:spLocks noGrp="1"/>
          </p:cNvSpPr>
          <p:nvPr>
            <p:ph type="dt" sz="half" idx="10"/>
          </p:nvPr>
        </p:nvSpPr>
        <p:spPr/>
        <p:txBody>
          <a:bodyPr/>
          <a:lstStyle/>
          <a:p>
            <a:pPr>
              <a:defRPr/>
            </a:pPr>
            <a:r>
              <a:rPr lang="cs-CZ" smtClean="0"/>
              <a:t>19.-20.10.2010</a:t>
            </a:r>
            <a:endParaRPr lang="cs-CZ"/>
          </a:p>
        </p:txBody>
      </p:sp>
      <p:sp>
        <p:nvSpPr>
          <p:cNvPr id="6" name="Zástupný symbol pro číslo snímku 5"/>
          <p:cNvSpPr>
            <a:spLocks noGrp="1"/>
          </p:cNvSpPr>
          <p:nvPr>
            <p:ph type="sldNum" sz="quarter" idx="11"/>
          </p:nvPr>
        </p:nvSpPr>
        <p:spPr/>
        <p:txBody>
          <a:bodyPr/>
          <a:lstStyle/>
          <a:p>
            <a:pPr>
              <a:defRPr/>
            </a:pPr>
            <a:fld id="{440A598D-4714-4C6C-B4FE-528B95FE2A6D}" type="slidenum">
              <a:rPr lang="cs-CZ" smtClean="0"/>
              <a:pPr>
                <a:defRPr/>
              </a:pPr>
              <a:t>25</a:t>
            </a:fld>
            <a:endParaRPr lang="cs-CZ"/>
          </a:p>
        </p:txBody>
      </p:sp>
      <p:sp>
        <p:nvSpPr>
          <p:cNvPr id="7" name="Zástupný symbol pro zápatí 6"/>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7544" y="548680"/>
            <a:ext cx="8229600" cy="1143000"/>
          </a:xfrm>
        </p:spPr>
        <p:txBody>
          <a:bodyPr/>
          <a:lstStyle/>
          <a:p>
            <a:r>
              <a:rPr lang="cs-CZ" dirty="0" smtClean="0">
                <a:latin typeface="Arial" pitchFamily="34" charset="0"/>
              </a:rPr>
              <a:t>4. Kvalita a životní prostředí</a:t>
            </a:r>
          </a:p>
        </p:txBody>
      </p:sp>
      <p:sp>
        <p:nvSpPr>
          <p:cNvPr id="37891" name="Rectangle 3"/>
          <p:cNvSpPr>
            <a:spLocks noGrp="1" noChangeArrowheads="1"/>
          </p:cNvSpPr>
          <p:nvPr>
            <p:ph type="body" idx="1"/>
          </p:nvPr>
        </p:nvSpPr>
        <p:spPr>
          <a:xfrm>
            <a:off x="457200" y="2204864"/>
            <a:ext cx="8229600" cy="3921299"/>
          </a:xfrm>
        </p:spPr>
        <p:txBody>
          <a:bodyPr/>
          <a:lstStyle/>
          <a:p>
            <a:r>
              <a:rPr lang="cs-CZ" sz="2800" dirty="0" smtClean="0">
                <a:latin typeface="Arial" pitchFamily="34" charset="0"/>
              </a:rPr>
              <a:t>ISO 9 000 - management kvality</a:t>
            </a:r>
          </a:p>
          <a:p>
            <a:r>
              <a:rPr lang="cs-CZ" sz="2800" dirty="0" smtClean="0">
                <a:latin typeface="Arial" pitchFamily="34" charset="0"/>
              </a:rPr>
              <a:t>ISO 14 000  - environmentální management</a:t>
            </a:r>
          </a:p>
          <a:p>
            <a:r>
              <a:rPr lang="cs-CZ" sz="2800" dirty="0" smtClean="0">
                <a:latin typeface="Arial" pitchFamily="34" charset="0"/>
              </a:rPr>
              <a:t>Normativní přístupy, předpokládají odhalování nedostatků a jejich následné řešení </a:t>
            </a:r>
          </a:p>
          <a:p>
            <a:r>
              <a:rPr lang="cs-CZ" sz="2800" dirty="0" smtClean="0">
                <a:latin typeface="Arial" pitchFamily="34" charset="0"/>
              </a:rPr>
              <a:t>TQM (</a:t>
            </a:r>
            <a:r>
              <a:rPr lang="cs-CZ" sz="2800" dirty="0" err="1" smtClean="0">
                <a:latin typeface="Arial" pitchFamily="34" charset="0"/>
              </a:rPr>
              <a:t>Total</a:t>
            </a:r>
            <a:r>
              <a:rPr lang="cs-CZ" sz="2800" dirty="0" smtClean="0">
                <a:latin typeface="Arial" pitchFamily="34" charset="0"/>
              </a:rPr>
              <a:t> </a:t>
            </a:r>
            <a:r>
              <a:rPr lang="cs-CZ" sz="2800" dirty="0" err="1" smtClean="0">
                <a:latin typeface="Arial" pitchFamily="34" charset="0"/>
              </a:rPr>
              <a:t>Quality</a:t>
            </a:r>
            <a:r>
              <a:rPr lang="cs-CZ" sz="2800" dirty="0" smtClean="0">
                <a:latin typeface="Arial" pitchFamily="34" charset="0"/>
              </a:rPr>
              <a:t> Management), </a:t>
            </a:r>
            <a:r>
              <a:rPr lang="cs-CZ" sz="2800" dirty="0" err="1" smtClean="0">
                <a:latin typeface="Arial" pitchFamily="34" charset="0"/>
              </a:rPr>
              <a:t>Demingův</a:t>
            </a:r>
            <a:r>
              <a:rPr lang="cs-CZ" sz="2800" dirty="0" smtClean="0">
                <a:latin typeface="Arial" pitchFamily="34" charset="0"/>
              </a:rPr>
              <a:t> cyklus PDCA, </a:t>
            </a:r>
            <a:r>
              <a:rPr lang="cs-CZ" sz="2800" dirty="0" err="1" smtClean="0">
                <a:latin typeface="Arial" pitchFamily="34" charset="0"/>
              </a:rPr>
              <a:t>Kaizen</a:t>
            </a:r>
            <a:r>
              <a:rPr lang="cs-CZ" sz="2800" dirty="0" smtClean="0">
                <a:latin typeface="Arial" pitchFamily="34" charset="0"/>
              </a:rPr>
              <a:t>, </a:t>
            </a:r>
            <a:r>
              <a:rPr lang="cs-CZ" sz="2800" dirty="0" err="1" smtClean="0">
                <a:latin typeface="Arial" pitchFamily="34" charset="0"/>
              </a:rPr>
              <a:t>Six</a:t>
            </a:r>
            <a:r>
              <a:rPr lang="cs-CZ" sz="2800" dirty="0" smtClean="0">
                <a:latin typeface="Arial" pitchFamily="34" charset="0"/>
              </a:rPr>
              <a:t> Sigma, </a:t>
            </a:r>
            <a:r>
              <a:rPr lang="cs-CZ" sz="2800" dirty="0" err="1" smtClean="0">
                <a:latin typeface="Arial" pitchFamily="34" charset="0"/>
              </a:rPr>
              <a:t>reengineering</a:t>
            </a:r>
            <a:r>
              <a:rPr lang="cs-CZ" sz="2800" dirty="0" smtClean="0">
                <a:latin typeface="Arial" pitchFamily="34" charset="0"/>
              </a:rPr>
              <a:t>.</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250</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cs-CZ" smtClean="0">
                <a:latin typeface="Arial" pitchFamily="34" charset="0"/>
              </a:rPr>
              <a:t>Požadavky na kvalitu</a:t>
            </a:r>
          </a:p>
        </p:txBody>
      </p:sp>
      <p:sp>
        <p:nvSpPr>
          <p:cNvPr id="38915" name="Rectangle 3"/>
          <p:cNvSpPr>
            <a:spLocks noGrp="1" noChangeArrowheads="1"/>
          </p:cNvSpPr>
          <p:nvPr>
            <p:ph type="body" idx="1"/>
          </p:nvPr>
        </p:nvSpPr>
        <p:spPr/>
        <p:txBody>
          <a:bodyPr/>
          <a:lstStyle/>
          <a:p>
            <a:r>
              <a:rPr lang="cs-CZ" sz="2800" smtClean="0">
                <a:latin typeface="Arial" pitchFamily="34" charset="0"/>
              </a:rPr>
              <a:t>Bezvadnost: případná vada může představovat negativní, snadno registrovatelný rys produktu a může zapříčinit až negativní postoj k výrobci;</a:t>
            </a:r>
          </a:p>
          <a:p>
            <a:r>
              <a:rPr lang="cs-CZ" sz="2800" smtClean="0">
                <a:latin typeface="Arial" pitchFamily="34" charset="0"/>
              </a:rPr>
              <a:t>Parametry produktu: zvláště ty vlastnosti, o které má zákazník zájem a které jsou pro něj hodnototvorné;</a:t>
            </a:r>
          </a:p>
          <a:p>
            <a:r>
              <a:rPr lang="cs-CZ" sz="2800" smtClean="0">
                <a:latin typeface="Arial" pitchFamily="34" charset="0"/>
              </a:rPr>
              <a:t>Stabilita jakosti: zajištění stanovené jakosti u každého produktu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251</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cs-CZ" smtClean="0">
                <a:latin typeface="Arial" pitchFamily="34" charset="0"/>
              </a:rPr>
              <a:t>Kontrola a audit</a:t>
            </a:r>
          </a:p>
        </p:txBody>
      </p:sp>
      <p:sp>
        <p:nvSpPr>
          <p:cNvPr id="39939" name="Rectangle 3"/>
          <p:cNvSpPr>
            <a:spLocks noGrp="1" noChangeArrowheads="1"/>
          </p:cNvSpPr>
          <p:nvPr>
            <p:ph type="body" idx="1"/>
          </p:nvPr>
        </p:nvSpPr>
        <p:spPr/>
        <p:txBody>
          <a:bodyPr/>
          <a:lstStyle/>
          <a:p>
            <a:r>
              <a:rPr lang="cs-CZ" smtClean="0">
                <a:latin typeface="Arial" pitchFamily="34" charset="0"/>
              </a:rPr>
              <a:t>Technické kontroly: z pohledu přidané hodnoty přinášejí pro zákazníka jen malý přínos, jedná se spíše o minimalizaci ztrát.</a:t>
            </a:r>
          </a:p>
          <a:p>
            <a:r>
              <a:rPr lang="cs-CZ" smtClean="0">
                <a:latin typeface="Arial" pitchFamily="34" charset="0"/>
              </a:rPr>
              <a:t>Audit: nestranné ověření určité skutečnosti, funkce útvaru, produktu apod. z hlediska procesů i z hlediska výsledků.</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252</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900113" y="476250"/>
            <a:ext cx="7416800" cy="5903913"/>
          </a:xfrm>
          <a:prstGeom prst="rect">
            <a:avLst/>
          </a:prstGeom>
          <a:solidFill>
            <a:srgbClr val="FFFFCC"/>
          </a:solidFill>
          <a:ln w="9525">
            <a:solidFill>
              <a:srgbClr val="FFFFCC"/>
            </a:solidFill>
            <a:miter lim="800000"/>
            <a:headEnd/>
            <a:tailEnd/>
          </a:ln>
        </p:spPr>
        <p:txBody>
          <a:bodyPr wrap="none" anchor="ctr"/>
          <a:lstStyle/>
          <a:p>
            <a:pPr algn="ctr"/>
            <a:endParaRPr lang="cs-CZ"/>
          </a:p>
        </p:txBody>
      </p:sp>
      <p:sp>
        <p:nvSpPr>
          <p:cNvPr id="40963" name="Line 6"/>
          <p:cNvSpPr>
            <a:spLocks noChangeShapeType="1"/>
          </p:cNvSpPr>
          <p:nvPr/>
        </p:nvSpPr>
        <p:spPr bwMode="auto">
          <a:xfrm flipV="1">
            <a:off x="2700338" y="2205038"/>
            <a:ext cx="1587" cy="1222375"/>
          </a:xfrm>
          <a:prstGeom prst="line">
            <a:avLst/>
          </a:prstGeom>
          <a:noFill/>
          <a:ln w="9525">
            <a:solidFill>
              <a:srgbClr val="000000"/>
            </a:solidFill>
            <a:round/>
            <a:headEnd/>
            <a:tailEnd type="triangle" w="med" len="med"/>
          </a:ln>
        </p:spPr>
        <p:txBody>
          <a:bodyPr/>
          <a:lstStyle/>
          <a:p>
            <a:endParaRPr lang="cs-CZ"/>
          </a:p>
        </p:txBody>
      </p:sp>
      <p:sp>
        <p:nvSpPr>
          <p:cNvPr id="40964" name="Rectangle 7"/>
          <p:cNvSpPr>
            <a:spLocks noChangeArrowheads="1"/>
          </p:cNvSpPr>
          <p:nvPr/>
        </p:nvSpPr>
        <p:spPr bwMode="auto">
          <a:xfrm>
            <a:off x="1692275" y="1773238"/>
            <a:ext cx="766763" cy="450850"/>
          </a:xfrm>
          <a:prstGeom prst="rect">
            <a:avLst/>
          </a:prstGeom>
          <a:solidFill>
            <a:srgbClr val="FFFFCC"/>
          </a:solidFill>
          <a:ln w="9525">
            <a:solidFill>
              <a:srgbClr val="FFFFCC"/>
            </a:solidFill>
            <a:miter lim="800000"/>
            <a:headEnd/>
            <a:tailEnd/>
          </a:ln>
        </p:spPr>
        <p:txBody>
          <a:bodyPr wrap="none" anchor="ctr"/>
          <a:lstStyle/>
          <a:p>
            <a:pPr algn="ctr"/>
            <a:r>
              <a:rPr lang="cs-CZ" sz="1600" i="1">
                <a:solidFill>
                  <a:srgbClr val="000000"/>
                </a:solidFill>
              </a:rPr>
              <a:t>Vyšší</a:t>
            </a:r>
            <a:endParaRPr lang="cs-CZ" sz="1600"/>
          </a:p>
        </p:txBody>
      </p:sp>
      <p:sp>
        <p:nvSpPr>
          <p:cNvPr id="40965" name="Rectangle 8"/>
          <p:cNvSpPr>
            <a:spLocks noChangeArrowheads="1"/>
          </p:cNvSpPr>
          <p:nvPr/>
        </p:nvSpPr>
        <p:spPr bwMode="auto">
          <a:xfrm>
            <a:off x="1692275" y="3716338"/>
            <a:ext cx="806450" cy="515937"/>
          </a:xfrm>
          <a:prstGeom prst="rect">
            <a:avLst/>
          </a:prstGeom>
          <a:solidFill>
            <a:srgbClr val="FFFFCC"/>
          </a:solidFill>
          <a:ln w="9525">
            <a:solidFill>
              <a:srgbClr val="FFFFCC"/>
            </a:solidFill>
            <a:miter lim="800000"/>
            <a:headEnd/>
            <a:tailEnd/>
          </a:ln>
        </p:spPr>
        <p:txBody>
          <a:bodyPr wrap="none" anchor="ctr"/>
          <a:lstStyle/>
          <a:p>
            <a:pPr algn="ctr"/>
            <a:r>
              <a:rPr lang="cs-CZ" sz="1600" i="1">
                <a:solidFill>
                  <a:srgbClr val="000000"/>
                </a:solidFill>
              </a:rPr>
              <a:t>nižší</a:t>
            </a:r>
            <a:endParaRPr lang="cs-CZ" sz="1600"/>
          </a:p>
        </p:txBody>
      </p:sp>
      <p:sp>
        <p:nvSpPr>
          <p:cNvPr id="40966" name="Rectangle 9"/>
          <p:cNvSpPr>
            <a:spLocks noChangeArrowheads="1"/>
          </p:cNvSpPr>
          <p:nvPr/>
        </p:nvSpPr>
        <p:spPr bwMode="auto">
          <a:xfrm>
            <a:off x="1403350" y="2565400"/>
            <a:ext cx="1150938" cy="609600"/>
          </a:xfrm>
          <a:prstGeom prst="rect">
            <a:avLst/>
          </a:prstGeom>
          <a:solidFill>
            <a:srgbClr val="FFFFCC"/>
          </a:solidFill>
          <a:ln w="9525">
            <a:solidFill>
              <a:srgbClr val="FFFFCC"/>
            </a:solidFill>
            <a:miter lim="800000"/>
            <a:headEnd/>
            <a:tailEnd/>
          </a:ln>
        </p:spPr>
        <p:txBody>
          <a:bodyPr wrap="none" anchor="ctr"/>
          <a:lstStyle/>
          <a:p>
            <a:pPr algn="ctr"/>
            <a:r>
              <a:rPr lang="cs-CZ" sz="2000" b="1" i="1">
                <a:solidFill>
                  <a:srgbClr val="000000"/>
                </a:solidFill>
              </a:rPr>
              <a:t>Náklady</a:t>
            </a:r>
            <a:endParaRPr lang="cs-CZ" sz="2000"/>
          </a:p>
        </p:txBody>
      </p:sp>
      <p:sp>
        <p:nvSpPr>
          <p:cNvPr id="40967" name="Line 10"/>
          <p:cNvSpPr>
            <a:spLocks noChangeShapeType="1"/>
          </p:cNvSpPr>
          <p:nvPr/>
        </p:nvSpPr>
        <p:spPr bwMode="auto">
          <a:xfrm flipH="1">
            <a:off x="3779838" y="4797425"/>
            <a:ext cx="1916112" cy="1588"/>
          </a:xfrm>
          <a:prstGeom prst="line">
            <a:avLst/>
          </a:prstGeom>
          <a:noFill/>
          <a:ln w="9525">
            <a:solidFill>
              <a:srgbClr val="000000"/>
            </a:solidFill>
            <a:round/>
            <a:headEnd/>
            <a:tailEnd type="triangle" w="med" len="med"/>
          </a:ln>
        </p:spPr>
        <p:txBody>
          <a:bodyPr/>
          <a:lstStyle/>
          <a:p>
            <a:endParaRPr lang="cs-CZ"/>
          </a:p>
        </p:txBody>
      </p:sp>
      <p:sp>
        <p:nvSpPr>
          <p:cNvPr id="40968" name="Rectangle 11"/>
          <p:cNvSpPr>
            <a:spLocks noChangeArrowheads="1"/>
          </p:cNvSpPr>
          <p:nvPr/>
        </p:nvSpPr>
        <p:spPr bwMode="auto">
          <a:xfrm>
            <a:off x="4140200" y="5013325"/>
            <a:ext cx="1279525" cy="541338"/>
          </a:xfrm>
          <a:prstGeom prst="rect">
            <a:avLst/>
          </a:prstGeom>
          <a:solidFill>
            <a:srgbClr val="FFFFCC"/>
          </a:solidFill>
          <a:ln w="9525">
            <a:solidFill>
              <a:srgbClr val="FFFFCC"/>
            </a:solidFill>
            <a:miter lim="800000"/>
            <a:headEnd/>
            <a:tailEnd/>
          </a:ln>
        </p:spPr>
        <p:txBody>
          <a:bodyPr wrap="none" anchor="ctr"/>
          <a:lstStyle/>
          <a:p>
            <a:pPr algn="ctr"/>
            <a:r>
              <a:rPr lang="cs-CZ" sz="2000" b="1" i="1">
                <a:solidFill>
                  <a:srgbClr val="000000"/>
                </a:solidFill>
              </a:rPr>
              <a:t>Kvalita</a:t>
            </a:r>
            <a:endParaRPr lang="cs-CZ" sz="2000"/>
          </a:p>
        </p:txBody>
      </p:sp>
      <p:sp>
        <p:nvSpPr>
          <p:cNvPr id="40969" name="Rectangle 12"/>
          <p:cNvSpPr>
            <a:spLocks noChangeArrowheads="1"/>
          </p:cNvSpPr>
          <p:nvPr/>
        </p:nvSpPr>
        <p:spPr bwMode="auto">
          <a:xfrm>
            <a:off x="6011863" y="5013325"/>
            <a:ext cx="895350" cy="450850"/>
          </a:xfrm>
          <a:prstGeom prst="rect">
            <a:avLst/>
          </a:prstGeom>
          <a:solidFill>
            <a:srgbClr val="FFFFCC"/>
          </a:solidFill>
          <a:ln w="9525">
            <a:solidFill>
              <a:srgbClr val="FFFFCC"/>
            </a:solidFill>
            <a:miter lim="800000"/>
            <a:headEnd/>
            <a:tailEnd/>
          </a:ln>
        </p:spPr>
        <p:txBody>
          <a:bodyPr wrap="none" anchor="ctr"/>
          <a:lstStyle/>
          <a:p>
            <a:pPr algn="ctr"/>
            <a:r>
              <a:rPr lang="cs-CZ" sz="1600" i="1">
                <a:solidFill>
                  <a:srgbClr val="000000"/>
                </a:solidFill>
              </a:rPr>
              <a:t>lepší</a:t>
            </a:r>
            <a:endParaRPr lang="cs-CZ" sz="1600"/>
          </a:p>
        </p:txBody>
      </p:sp>
      <p:sp>
        <p:nvSpPr>
          <p:cNvPr id="40970" name="Rectangle 13"/>
          <p:cNvSpPr>
            <a:spLocks noChangeArrowheads="1"/>
          </p:cNvSpPr>
          <p:nvPr/>
        </p:nvSpPr>
        <p:spPr bwMode="auto">
          <a:xfrm>
            <a:off x="2700338" y="4941888"/>
            <a:ext cx="895350" cy="450850"/>
          </a:xfrm>
          <a:prstGeom prst="rect">
            <a:avLst/>
          </a:prstGeom>
          <a:solidFill>
            <a:srgbClr val="FFFFCC"/>
          </a:solidFill>
          <a:ln w="9525">
            <a:solidFill>
              <a:srgbClr val="FFFFCC"/>
            </a:solidFill>
            <a:miter lim="800000"/>
            <a:headEnd/>
            <a:tailEnd/>
          </a:ln>
        </p:spPr>
        <p:txBody>
          <a:bodyPr wrap="none" anchor="ctr"/>
          <a:lstStyle/>
          <a:p>
            <a:pPr algn="ctr"/>
            <a:r>
              <a:rPr lang="cs-CZ" sz="1600" i="1">
                <a:solidFill>
                  <a:srgbClr val="000000"/>
                </a:solidFill>
              </a:rPr>
              <a:t>horší</a:t>
            </a:r>
            <a:endParaRPr lang="cs-CZ" sz="1600"/>
          </a:p>
        </p:txBody>
      </p:sp>
      <p:sp>
        <p:nvSpPr>
          <p:cNvPr id="228366" name="Rectangle 14"/>
          <p:cNvSpPr>
            <a:spLocks noChangeArrowheads="1"/>
          </p:cNvSpPr>
          <p:nvPr/>
        </p:nvSpPr>
        <p:spPr bwMode="auto">
          <a:xfrm>
            <a:off x="2987675" y="1412875"/>
            <a:ext cx="2089150" cy="1223963"/>
          </a:xfrm>
          <a:prstGeom prst="rect">
            <a:avLst/>
          </a:prstGeom>
          <a:gradFill rotWithShape="0">
            <a:gsLst>
              <a:gs pos="0">
                <a:srgbClr val="00FF00"/>
              </a:gs>
              <a:gs pos="100000">
                <a:srgbClr val="CCFFFF"/>
              </a:gs>
            </a:gsLst>
            <a:path path="rect">
              <a:fillToRect r="100000" b="100000"/>
            </a:path>
          </a:gradFill>
          <a:ln w="9525">
            <a:solidFill>
              <a:srgbClr val="000000"/>
            </a:solidFill>
            <a:miter lim="800000"/>
            <a:headEnd/>
            <a:tailEnd/>
          </a:ln>
        </p:spPr>
        <p:txBody>
          <a:bodyPr wrap="none" anchor="ctr"/>
          <a:lstStyle/>
          <a:p>
            <a:pPr>
              <a:defRPr/>
            </a:pPr>
            <a:r>
              <a:rPr lang="cs-CZ" sz="1600">
                <a:solidFill>
                  <a:srgbClr val="000000"/>
                </a:solidFill>
                <a:effectLst>
                  <a:outerShdw blurRad="38100" dist="38100" dir="2700000" algn="tl">
                    <a:srgbClr val="FFFFFF"/>
                  </a:outerShdw>
                </a:effectLst>
              </a:rPr>
              <a:t>AKCE</a:t>
            </a:r>
          </a:p>
          <a:p>
            <a:pPr>
              <a:defRPr/>
            </a:pPr>
            <a:r>
              <a:rPr lang="cs-CZ" sz="1600">
                <a:solidFill>
                  <a:srgbClr val="000000"/>
                </a:solidFill>
              </a:rPr>
              <a:t>  - hodnotová analýza</a:t>
            </a:r>
          </a:p>
          <a:p>
            <a:pPr>
              <a:defRPr/>
            </a:pPr>
            <a:r>
              <a:rPr lang="cs-CZ" sz="1600">
                <a:solidFill>
                  <a:srgbClr val="000000"/>
                </a:solidFill>
              </a:rPr>
              <a:t>  - imitace konkurence</a:t>
            </a:r>
            <a:endParaRPr lang="cs-CZ" sz="1600"/>
          </a:p>
        </p:txBody>
      </p:sp>
      <p:sp>
        <p:nvSpPr>
          <p:cNvPr id="228367" name="Rectangle 15"/>
          <p:cNvSpPr>
            <a:spLocks noChangeArrowheads="1"/>
          </p:cNvSpPr>
          <p:nvPr/>
        </p:nvSpPr>
        <p:spPr bwMode="auto">
          <a:xfrm>
            <a:off x="5076825" y="1412875"/>
            <a:ext cx="2016125" cy="1223963"/>
          </a:xfrm>
          <a:prstGeom prst="rect">
            <a:avLst/>
          </a:prstGeom>
          <a:gradFill rotWithShape="0">
            <a:gsLst>
              <a:gs pos="0">
                <a:srgbClr val="00FF00"/>
              </a:gs>
              <a:gs pos="100000">
                <a:srgbClr val="CCFFFF"/>
              </a:gs>
            </a:gsLst>
            <a:path path="rect">
              <a:fillToRect l="100000" b="100000"/>
            </a:path>
          </a:gradFill>
          <a:ln w="9525">
            <a:solidFill>
              <a:srgbClr val="000000"/>
            </a:solidFill>
            <a:miter lim="800000"/>
            <a:headEnd/>
            <a:tailEnd/>
          </a:ln>
        </p:spPr>
        <p:txBody>
          <a:bodyPr wrap="none" anchor="ctr"/>
          <a:lstStyle/>
          <a:p>
            <a:pPr>
              <a:defRPr/>
            </a:pPr>
            <a:r>
              <a:rPr lang="cs-CZ" sz="1600">
                <a:solidFill>
                  <a:srgbClr val="000000"/>
                </a:solidFill>
                <a:effectLst>
                  <a:outerShdw blurRad="38100" dist="38100" dir="2700000" algn="tl">
                    <a:srgbClr val="FFFFFF"/>
                  </a:outerShdw>
                </a:effectLst>
              </a:rPr>
              <a:t>TRVALÉ</a:t>
            </a:r>
          </a:p>
          <a:p>
            <a:pPr>
              <a:defRPr/>
            </a:pPr>
            <a:r>
              <a:rPr lang="cs-CZ" sz="1600">
                <a:solidFill>
                  <a:srgbClr val="000000"/>
                </a:solidFill>
                <a:effectLst>
                  <a:outerShdw blurRad="38100" dist="38100" dir="2700000" algn="tl">
                    <a:srgbClr val="FFFFFF"/>
                  </a:outerShdw>
                </a:effectLst>
              </a:rPr>
              <a:t>ZLEPŠOVÁNÍ</a:t>
            </a:r>
          </a:p>
          <a:p>
            <a:pPr>
              <a:defRPr/>
            </a:pPr>
            <a:r>
              <a:rPr lang="cs-CZ" sz="1600">
                <a:solidFill>
                  <a:srgbClr val="000000"/>
                </a:solidFill>
              </a:rPr>
              <a:t>   - přehodnotit ceny</a:t>
            </a:r>
          </a:p>
          <a:p>
            <a:pPr>
              <a:defRPr/>
            </a:pPr>
            <a:r>
              <a:rPr lang="cs-CZ" sz="1600">
                <a:solidFill>
                  <a:srgbClr val="000000"/>
                </a:solidFill>
              </a:rPr>
              <a:t>   - hodnotová analýza</a:t>
            </a:r>
            <a:endParaRPr lang="cs-CZ" sz="1600"/>
          </a:p>
        </p:txBody>
      </p:sp>
      <p:sp>
        <p:nvSpPr>
          <p:cNvPr id="228368" name="Rectangle 16"/>
          <p:cNvSpPr>
            <a:spLocks noChangeArrowheads="1"/>
          </p:cNvSpPr>
          <p:nvPr/>
        </p:nvSpPr>
        <p:spPr bwMode="auto">
          <a:xfrm>
            <a:off x="2984500" y="2636838"/>
            <a:ext cx="2092325" cy="1800225"/>
          </a:xfrm>
          <a:prstGeom prst="rect">
            <a:avLst/>
          </a:prstGeom>
          <a:gradFill rotWithShape="0">
            <a:gsLst>
              <a:gs pos="0">
                <a:srgbClr val="00FF00"/>
              </a:gs>
              <a:gs pos="100000">
                <a:srgbClr val="CCFFFF"/>
              </a:gs>
            </a:gsLst>
            <a:path path="rect">
              <a:fillToRect t="100000" r="100000"/>
            </a:path>
          </a:gradFill>
          <a:ln w="9525">
            <a:solidFill>
              <a:srgbClr val="000000"/>
            </a:solidFill>
            <a:miter lim="800000"/>
            <a:headEnd/>
            <a:tailEnd/>
          </a:ln>
        </p:spPr>
        <p:txBody>
          <a:bodyPr wrap="none" anchor="ctr"/>
          <a:lstStyle/>
          <a:p>
            <a:pPr>
              <a:defRPr/>
            </a:pPr>
            <a:r>
              <a:rPr lang="cs-CZ" sz="1600">
                <a:solidFill>
                  <a:srgbClr val="000000"/>
                </a:solidFill>
                <a:effectLst>
                  <a:outerShdw blurRad="38100" dist="38100" dir="2700000" algn="tl">
                    <a:srgbClr val="FFFFFF"/>
                  </a:outerShdw>
                </a:effectLst>
              </a:rPr>
              <a:t>ZÁKAZNICKÉ</a:t>
            </a:r>
          </a:p>
          <a:p>
            <a:pPr>
              <a:defRPr/>
            </a:pPr>
            <a:r>
              <a:rPr lang="cs-CZ" sz="1600">
                <a:solidFill>
                  <a:srgbClr val="000000"/>
                </a:solidFill>
                <a:effectLst>
                  <a:outerShdw blurRad="38100" dist="38100" dir="2700000" algn="tl">
                    <a:srgbClr val="FFFFFF"/>
                  </a:outerShdw>
                </a:effectLst>
              </a:rPr>
              <a:t>PREFERENCE</a:t>
            </a:r>
          </a:p>
          <a:p>
            <a:pPr>
              <a:defRPr/>
            </a:pPr>
            <a:r>
              <a:rPr lang="cs-CZ" sz="1600">
                <a:solidFill>
                  <a:srgbClr val="000000"/>
                </a:solidFill>
                <a:effectLst>
                  <a:outerShdw blurRad="38100" dist="38100" dir="2700000" algn="tl">
                    <a:srgbClr val="FFFFFF"/>
                  </a:outerShdw>
                </a:effectLst>
              </a:rPr>
              <a:t>  </a:t>
            </a:r>
            <a:r>
              <a:rPr lang="cs-CZ" sz="1600">
                <a:solidFill>
                  <a:srgbClr val="000000"/>
                </a:solidFill>
              </a:rPr>
              <a:t>- hodnotová analýza</a:t>
            </a:r>
          </a:p>
          <a:p>
            <a:pPr>
              <a:defRPr/>
            </a:pPr>
            <a:r>
              <a:rPr lang="cs-CZ" sz="1600">
                <a:solidFill>
                  <a:srgbClr val="000000"/>
                </a:solidFill>
              </a:rPr>
              <a:t>   - minimální změny</a:t>
            </a:r>
            <a:endParaRPr lang="cs-CZ" sz="1600"/>
          </a:p>
        </p:txBody>
      </p:sp>
      <p:sp>
        <p:nvSpPr>
          <p:cNvPr id="228369" name="Rectangle 17"/>
          <p:cNvSpPr>
            <a:spLocks noChangeArrowheads="1"/>
          </p:cNvSpPr>
          <p:nvPr/>
        </p:nvSpPr>
        <p:spPr bwMode="auto">
          <a:xfrm>
            <a:off x="5076825" y="2636838"/>
            <a:ext cx="2012950" cy="1790700"/>
          </a:xfrm>
          <a:prstGeom prst="rect">
            <a:avLst/>
          </a:prstGeom>
          <a:gradFill rotWithShape="0">
            <a:gsLst>
              <a:gs pos="0">
                <a:srgbClr val="00FF00"/>
              </a:gs>
              <a:gs pos="100000">
                <a:srgbClr val="CCFFFF"/>
              </a:gs>
            </a:gsLst>
            <a:path path="rect">
              <a:fillToRect l="100000" t="100000"/>
            </a:path>
          </a:gradFill>
          <a:ln w="9525">
            <a:solidFill>
              <a:srgbClr val="000000"/>
            </a:solidFill>
            <a:miter lim="800000"/>
            <a:headEnd/>
            <a:tailEnd/>
          </a:ln>
        </p:spPr>
        <p:txBody>
          <a:bodyPr wrap="none" anchor="ctr"/>
          <a:lstStyle/>
          <a:p>
            <a:pPr>
              <a:defRPr/>
            </a:pPr>
            <a:r>
              <a:rPr lang="cs-CZ" sz="1600">
                <a:solidFill>
                  <a:srgbClr val="000000"/>
                </a:solidFill>
                <a:effectLst>
                  <a:outerShdw blurRad="38100" dist="38100" dir="2700000" algn="tl">
                    <a:srgbClr val="FFFFFF"/>
                  </a:outerShdw>
                </a:effectLst>
              </a:rPr>
              <a:t>UDRŽET </a:t>
            </a:r>
          </a:p>
          <a:p>
            <a:pPr>
              <a:defRPr/>
            </a:pPr>
            <a:r>
              <a:rPr lang="cs-CZ" sz="1600">
                <a:solidFill>
                  <a:srgbClr val="000000"/>
                </a:solidFill>
                <a:effectLst>
                  <a:outerShdw blurRad="38100" dist="38100" dir="2700000" algn="tl">
                    <a:srgbClr val="FFFFFF"/>
                  </a:outerShdw>
                </a:effectLst>
              </a:rPr>
              <a:t>TREND</a:t>
            </a:r>
          </a:p>
          <a:p>
            <a:pPr>
              <a:defRPr/>
            </a:pPr>
            <a:r>
              <a:rPr lang="cs-CZ" sz="1600">
                <a:solidFill>
                  <a:srgbClr val="000000"/>
                </a:solidFill>
              </a:rPr>
              <a:t>   - minimální změny</a:t>
            </a:r>
            <a:endParaRPr lang="cs-CZ" sz="1600"/>
          </a:p>
        </p:txBody>
      </p:sp>
      <p:sp>
        <p:nvSpPr>
          <p:cNvPr id="40975" name="Text Box 18"/>
          <p:cNvSpPr txBox="1">
            <a:spLocks noChangeArrowheads="1"/>
          </p:cNvSpPr>
          <p:nvPr/>
        </p:nvSpPr>
        <p:spPr bwMode="auto">
          <a:xfrm>
            <a:off x="1187450" y="549275"/>
            <a:ext cx="6913563" cy="457200"/>
          </a:xfrm>
          <a:prstGeom prst="rect">
            <a:avLst/>
          </a:prstGeom>
          <a:noFill/>
          <a:ln w="12700" cap="sq">
            <a:noFill/>
            <a:miter lim="800000"/>
            <a:headEnd type="none" w="sm" len="sm"/>
            <a:tailEnd type="none" w="sm" len="sm"/>
          </a:ln>
        </p:spPr>
        <p:txBody>
          <a:bodyPr>
            <a:spAutoFit/>
          </a:bodyPr>
          <a:lstStyle/>
          <a:p>
            <a:pPr algn="ctr">
              <a:spcBef>
                <a:spcPct val="50000"/>
              </a:spcBef>
            </a:pPr>
            <a:r>
              <a:rPr lang="cs-CZ" b="1">
                <a:solidFill>
                  <a:schemeClr val="bg2"/>
                </a:solidFill>
              </a:rPr>
              <a:t>Reakce managementu na výsledky auditu</a:t>
            </a:r>
            <a:r>
              <a:rPr lang="cs-CZ"/>
              <a:t> </a:t>
            </a:r>
          </a:p>
        </p:txBody>
      </p:sp>
      <p:sp>
        <p:nvSpPr>
          <p:cNvPr id="16" name="Zástupný symbol pro datum 15"/>
          <p:cNvSpPr>
            <a:spLocks noGrp="1"/>
          </p:cNvSpPr>
          <p:nvPr>
            <p:ph type="dt" sz="half" idx="10"/>
          </p:nvPr>
        </p:nvSpPr>
        <p:spPr/>
        <p:txBody>
          <a:bodyPr/>
          <a:lstStyle/>
          <a:p>
            <a:pPr>
              <a:defRPr/>
            </a:pPr>
            <a:r>
              <a:rPr lang="cs-CZ" smtClean="0"/>
              <a:t>19.-20.10.2010</a:t>
            </a:r>
            <a:endParaRPr lang="cs-CZ"/>
          </a:p>
        </p:txBody>
      </p:sp>
      <p:sp>
        <p:nvSpPr>
          <p:cNvPr id="17" name="Zástupný symbol pro číslo snímku 16"/>
          <p:cNvSpPr>
            <a:spLocks noGrp="1"/>
          </p:cNvSpPr>
          <p:nvPr>
            <p:ph type="sldNum" sz="quarter" idx="11"/>
          </p:nvPr>
        </p:nvSpPr>
        <p:spPr/>
        <p:txBody>
          <a:bodyPr/>
          <a:lstStyle/>
          <a:p>
            <a:pPr>
              <a:defRPr/>
            </a:pPr>
            <a:fld id="{9AC6B710-F538-4B7D-8C14-9DE044E2714B}" type="slidenum">
              <a:rPr lang="cs-CZ" smtClean="0"/>
              <a:pPr>
                <a:defRPr/>
              </a:pPr>
              <a:t>253</a:t>
            </a:fld>
            <a:endParaRPr lang="cs-CZ"/>
          </a:p>
        </p:txBody>
      </p:sp>
      <p:sp>
        <p:nvSpPr>
          <p:cNvPr id="18" name="Zástupný symbol pro zápatí 17"/>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cs-CZ" smtClean="0">
                <a:latin typeface="Arial" pitchFamily="34" charset="0"/>
              </a:rPr>
              <a:t>Opatření pro zlepšování</a:t>
            </a:r>
            <a:r>
              <a:rPr lang="cs-CZ" smtClean="0"/>
              <a:t> </a:t>
            </a:r>
          </a:p>
        </p:txBody>
      </p:sp>
      <p:sp>
        <p:nvSpPr>
          <p:cNvPr id="41987" name="Rectangle 3"/>
          <p:cNvSpPr>
            <a:spLocks noGrp="1" noChangeArrowheads="1"/>
          </p:cNvSpPr>
          <p:nvPr>
            <p:ph type="body" idx="1"/>
          </p:nvPr>
        </p:nvSpPr>
        <p:spPr/>
        <p:txBody>
          <a:bodyPr/>
          <a:lstStyle/>
          <a:p>
            <a:pPr marL="609600" indent="-609600">
              <a:lnSpc>
                <a:spcPct val="90000"/>
              </a:lnSpc>
            </a:pPr>
            <a:r>
              <a:rPr lang="cs-CZ" sz="2800" smtClean="0">
                <a:latin typeface="Arial" pitchFamily="34" charset="0"/>
              </a:rPr>
              <a:t>analyzování a hodnocení existující situace, aby se identifikovaly oblasti vhodné pro inovační aktivity</a:t>
            </a:r>
          </a:p>
          <a:p>
            <a:pPr marL="609600" indent="-609600">
              <a:lnSpc>
                <a:spcPct val="90000"/>
              </a:lnSpc>
            </a:pPr>
            <a:r>
              <a:rPr lang="cs-CZ" sz="2800" smtClean="0">
                <a:latin typeface="Arial" pitchFamily="34" charset="0"/>
              </a:rPr>
              <a:t>stanovení inovačních cílů </a:t>
            </a:r>
          </a:p>
          <a:p>
            <a:pPr marL="609600" indent="-609600">
              <a:lnSpc>
                <a:spcPct val="90000"/>
              </a:lnSpc>
            </a:pPr>
            <a:r>
              <a:rPr lang="cs-CZ" sz="2800" smtClean="0">
                <a:latin typeface="Arial" pitchFamily="34" charset="0"/>
              </a:rPr>
              <a:t>vyhledávání možných řešení pro jejich dosažení</a:t>
            </a:r>
          </a:p>
          <a:p>
            <a:pPr marL="609600" indent="-609600">
              <a:lnSpc>
                <a:spcPct val="90000"/>
              </a:lnSpc>
            </a:pPr>
            <a:r>
              <a:rPr lang="cs-CZ" sz="2800" smtClean="0">
                <a:latin typeface="Arial" pitchFamily="34" charset="0"/>
              </a:rPr>
              <a:t>hodnocení těchto řešení, měření, ověřování, analyzování a hodnocení výsledků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254</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cs-CZ" smtClean="0">
                <a:latin typeface="Arial" pitchFamily="34" charset="0"/>
              </a:rPr>
              <a:t>Měření a analýza</a:t>
            </a:r>
            <a:r>
              <a:rPr lang="cs-CZ" smtClean="0"/>
              <a:t> </a:t>
            </a:r>
          </a:p>
        </p:txBody>
      </p:sp>
      <p:sp>
        <p:nvSpPr>
          <p:cNvPr id="43011" name="Rectangle 3"/>
          <p:cNvSpPr>
            <a:spLocks noGrp="1" noChangeArrowheads="1"/>
          </p:cNvSpPr>
          <p:nvPr>
            <p:ph type="body" idx="1"/>
          </p:nvPr>
        </p:nvSpPr>
        <p:spPr/>
        <p:txBody>
          <a:bodyPr/>
          <a:lstStyle/>
          <a:p>
            <a:r>
              <a:rPr lang="cs-CZ" sz="2800" smtClean="0">
                <a:latin typeface="Arial" pitchFamily="34" charset="0"/>
              </a:rPr>
              <a:t>stanovení priorit</a:t>
            </a:r>
          </a:p>
          <a:p>
            <a:r>
              <a:rPr lang="cs-CZ" sz="2800" smtClean="0">
                <a:latin typeface="Arial" pitchFamily="34" charset="0"/>
              </a:rPr>
              <a:t>použití vhodných statistických metod nebo jiných metod může napomoci při chápání variability procesu, řízením této variability lze zlepšovat výkonnost procesu a výrobku</a:t>
            </a:r>
          </a:p>
          <a:p>
            <a:r>
              <a:rPr lang="cs-CZ" sz="2800" smtClean="0">
                <a:latin typeface="Arial" pitchFamily="34" charset="0"/>
              </a:rPr>
              <a:t>včasné odhalení chyby zabrání následným ztrátám – sebekontrola; nutnost odpovídající organizační kultury, vazba na motivační systém</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255</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cs-CZ" smtClean="0">
                <a:latin typeface="Arial" pitchFamily="34" charset="0"/>
              </a:rPr>
              <a:t>Požadavky ŽP</a:t>
            </a:r>
          </a:p>
        </p:txBody>
      </p:sp>
      <p:sp>
        <p:nvSpPr>
          <p:cNvPr id="44035" name="Rectangle 3"/>
          <p:cNvSpPr>
            <a:spLocks noGrp="1" noChangeArrowheads="1"/>
          </p:cNvSpPr>
          <p:nvPr>
            <p:ph type="body" idx="1"/>
          </p:nvPr>
        </p:nvSpPr>
        <p:spPr/>
        <p:txBody>
          <a:bodyPr/>
          <a:lstStyle/>
          <a:p>
            <a:pPr marL="609600" indent="-609600">
              <a:lnSpc>
                <a:spcPct val="90000"/>
              </a:lnSpc>
            </a:pPr>
            <a:r>
              <a:rPr lang="cs-CZ" sz="2400" smtClean="0">
                <a:latin typeface="Arial" pitchFamily="34" charset="0"/>
              </a:rPr>
              <a:t>redukovat spotřebu energie ve výrobních procesech;</a:t>
            </a:r>
          </a:p>
          <a:p>
            <a:pPr marL="609600" indent="-609600">
              <a:lnSpc>
                <a:spcPct val="90000"/>
              </a:lnSpc>
            </a:pPr>
            <a:r>
              <a:rPr lang="cs-CZ" sz="2400" smtClean="0">
                <a:latin typeface="Arial" pitchFamily="34" charset="0"/>
              </a:rPr>
              <a:t>redukovat spotřebu energie výrobků při jejich využívání;</a:t>
            </a:r>
          </a:p>
          <a:p>
            <a:pPr marL="609600" indent="-609600">
              <a:lnSpc>
                <a:spcPct val="90000"/>
              </a:lnSpc>
            </a:pPr>
            <a:r>
              <a:rPr lang="cs-CZ" sz="2400" smtClean="0">
                <a:latin typeface="Arial" pitchFamily="34" charset="0"/>
              </a:rPr>
              <a:t>redukovat odpadní materiál (například během výroby a balení);</a:t>
            </a:r>
          </a:p>
          <a:p>
            <a:pPr marL="609600" indent="-609600">
              <a:lnSpc>
                <a:spcPct val="90000"/>
              </a:lnSpc>
            </a:pPr>
            <a:r>
              <a:rPr lang="cs-CZ" sz="2400" smtClean="0">
                <a:latin typeface="Arial" pitchFamily="34" charset="0"/>
              </a:rPr>
              <a:t>redukovat nebo eliminovat nepříznivý vliv na prostředí emisemi nebo vypouštěním odpadu;</a:t>
            </a:r>
          </a:p>
          <a:p>
            <a:pPr marL="609600" indent="-609600">
              <a:lnSpc>
                <a:spcPct val="90000"/>
              </a:lnSpc>
            </a:pPr>
            <a:r>
              <a:rPr lang="cs-CZ" sz="2400" smtClean="0">
                <a:latin typeface="Arial" pitchFamily="34" charset="0"/>
              </a:rPr>
              <a:t>eliminovat složité procesy ve výrobě a při montáži (například redukovat nadbytečné množství materiálů nebo součástek);</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256</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cs-CZ" smtClean="0">
                <a:latin typeface="Arial" pitchFamily="34" charset="0"/>
              </a:rPr>
              <a:t>Požadavky ŽP</a:t>
            </a:r>
          </a:p>
        </p:txBody>
      </p:sp>
      <p:sp>
        <p:nvSpPr>
          <p:cNvPr id="45059" name="Rectangle 3"/>
          <p:cNvSpPr>
            <a:spLocks noGrp="1" noChangeArrowheads="1"/>
          </p:cNvSpPr>
          <p:nvPr>
            <p:ph type="body" idx="1"/>
          </p:nvPr>
        </p:nvSpPr>
        <p:spPr/>
        <p:txBody>
          <a:bodyPr/>
          <a:lstStyle/>
          <a:p>
            <a:pPr>
              <a:lnSpc>
                <a:spcPct val="90000"/>
              </a:lnSpc>
            </a:pPr>
            <a:r>
              <a:rPr lang="cs-CZ" sz="2400" smtClean="0">
                <a:latin typeface="Arial" pitchFamily="34" charset="0"/>
              </a:rPr>
              <a:t>zavést recyklaci materiálu a opotřebovaných součástek;</a:t>
            </a:r>
          </a:p>
          <a:p>
            <a:pPr>
              <a:lnSpc>
                <a:spcPct val="90000"/>
              </a:lnSpc>
            </a:pPr>
            <a:r>
              <a:rPr lang="cs-CZ" sz="2400" smtClean="0">
                <a:latin typeface="Arial" pitchFamily="34" charset="0"/>
              </a:rPr>
              <a:t>umožnit kompatibilitu při inovaci bez nutnosti celkové výměny (modularizace);</a:t>
            </a:r>
          </a:p>
          <a:p>
            <a:pPr>
              <a:lnSpc>
                <a:spcPct val="90000"/>
              </a:lnSpc>
            </a:pPr>
            <a:r>
              <a:rPr lang="cs-CZ" sz="2400" smtClean="0">
                <a:latin typeface="Arial" pitchFamily="34" charset="0"/>
              </a:rPr>
              <a:t>rozšířit spolehlivost a využitelnou délku života výrobků s návrhem na postupné stahování z trhu při morálním stárnutí;</a:t>
            </a:r>
          </a:p>
          <a:p>
            <a:pPr>
              <a:lnSpc>
                <a:spcPct val="90000"/>
              </a:lnSpc>
            </a:pPr>
            <a:r>
              <a:rPr lang="cs-CZ" sz="2400" smtClean="0">
                <a:latin typeface="Arial" pitchFamily="34" charset="0"/>
              </a:rPr>
              <a:t>zvýšit efektivnost distribuce redukováním velikosti, zlepšením manipulovatelnosti a skladovatelnosti;</a:t>
            </a:r>
          </a:p>
          <a:p>
            <a:pPr>
              <a:lnSpc>
                <a:spcPct val="90000"/>
              </a:lnSpc>
            </a:pPr>
            <a:r>
              <a:rPr lang="cs-CZ" sz="2400" smtClean="0">
                <a:latin typeface="Arial" pitchFamily="34" charset="0"/>
              </a:rPr>
              <a:t>redukovat náklady (včetně těch na likvidaci použitých nebo zastaralých výrobků).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257</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cs-CZ" sz="3600" smtClean="0">
                <a:latin typeface="Arial" pitchFamily="34" charset="0"/>
              </a:rPr>
              <a:t>Ekologické + kvalitní = ekonomické</a:t>
            </a:r>
          </a:p>
        </p:txBody>
      </p:sp>
      <p:sp>
        <p:nvSpPr>
          <p:cNvPr id="46083" name="Rectangle 3"/>
          <p:cNvSpPr>
            <a:spLocks noGrp="1" noChangeArrowheads="1"/>
          </p:cNvSpPr>
          <p:nvPr>
            <p:ph type="body" idx="1"/>
          </p:nvPr>
        </p:nvSpPr>
        <p:spPr/>
        <p:txBody>
          <a:bodyPr/>
          <a:lstStyle/>
          <a:p>
            <a:pPr>
              <a:lnSpc>
                <a:spcPct val="90000"/>
              </a:lnSpc>
            </a:pPr>
            <a:r>
              <a:rPr lang="cs-CZ" sz="2800" smtClean="0">
                <a:latin typeface="Arial" pitchFamily="34" charset="0"/>
              </a:rPr>
              <a:t>Splnění požadavků ŽP vytváří významnou konkurenční výhodu (social responsibility)</a:t>
            </a:r>
          </a:p>
          <a:p>
            <a:pPr>
              <a:lnSpc>
                <a:spcPct val="90000"/>
              </a:lnSpc>
            </a:pPr>
            <a:r>
              <a:rPr lang="cs-CZ" sz="2800" smtClean="0">
                <a:latin typeface="Arial" pitchFamily="34" charset="0"/>
              </a:rPr>
              <a:t>Rostoucí okruh zájmových skupin (stakeholders)</a:t>
            </a:r>
          </a:p>
          <a:p>
            <a:pPr>
              <a:lnSpc>
                <a:spcPct val="90000"/>
              </a:lnSpc>
            </a:pPr>
            <a:r>
              <a:rPr lang="cs-CZ" sz="2800" smtClean="0">
                <a:latin typeface="Arial" pitchFamily="34" charset="0"/>
              </a:rPr>
              <a:t>Nedostatky kvality, ekologické problémy, nedodržování požadavků na pracovní prostředí a bezpečnost práce, konflikty s orgány veřejné správy a provozní havárie mohou ohrozit samotnou existenci podnikatelského subjektu.</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258</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cs-CZ" smtClean="0">
                <a:latin typeface="Arial" pitchFamily="34" charset="0"/>
              </a:rPr>
              <a:t>5. Logistika</a:t>
            </a:r>
          </a:p>
        </p:txBody>
      </p:sp>
      <p:sp>
        <p:nvSpPr>
          <p:cNvPr id="47107" name="Rectangle 3"/>
          <p:cNvSpPr>
            <a:spLocks noGrp="1" noChangeArrowheads="1"/>
          </p:cNvSpPr>
          <p:nvPr>
            <p:ph type="body" idx="1"/>
          </p:nvPr>
        </p:nvSpPr>
        <p:spPr/>
        <p:txBody>
          <a:bodyPr/>
          <a:lstStyle/>
          <a:p>
            <a:r>
              <a:rPr lang="cs-CZ" smtClean="0">
                <a:latin typeface="Arial" pitchFamily="34" charset="0"/>
              </a:rPr>
              <a:t>Organizování, plánování, řízení a uskutečňování toku zboží, počínaje vývojem, nákupem a konče výrobou a distribucí podle objednávky finálního zákazníka tak, aby byly splněny všechny požadavky trhu při co nejnižších nákladech</a:t>
            </a:r>
            <a:endParaRPr lang="cs-CZ" smtClean="0"/>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259</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cs-CZ" smtClean="0">
                <a:latin typeface="Arial" charset="0"/>
              </a:rPr>
              <a:t>Podstata úspěchu</a:t>
            </a:r>
          </a:p>
        </p:txBody>
      </p:sp>
      <p:sp>
        <p:nvSpPr>
          <p:cNvPr id="68611" name="Rectangle 3"/>
          <p:cNvSpPr>
            <a:spLocks noGrp="1" noChangeArrowheads="1"/>
          </p:cNvSpPr>
          <p:nvPr>
            <p:ph type="body" idx="1"/>
          </p:nvPr>
        </p:nvSpPr>
        <p:spPr/>
        <p:txBody>
          <a:bodyPr/>
          <a:lstStyle/>
          <a:p>
            <a:pPr>
              <a:lnSpc>
                <a:spcPct val="90000"/>
              </a:lnSpc>
            </a:pPr>
            <a:r>
              <a:rPr lang="cs-CZ" smtClean="0">
                <a:latin typeface="Arial" charset="0"/>
              </a:rPr>
              <a:t>Díky technologickému pokroku disruptivní inovace po nějaké době přetne trajektorii potřeb náročných zákazníků a začne vytlačovat zavedené firmy, které jsou z principu neschopny adekvátní reakce, protože jsou motivovány uspět na „lepších“ trzích, ne bránit se na nových nebo „horších“ trzích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26</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cs-CZ" smtClean="0">
                <a:latin typeface="Arial" pitchFamily="34" charset="0"/>
              </a:rPr>
              <a:t>Logistika ve strategii</a:t>
            </a:r>
          </a:p>
        </p:txBody>
      </p:sp>
      <p:sp>
        <p:nvSpPr>
          <p:cNvPr id="48131" name="Rectangle 3"/>
          <p:cNvSpPr>
            <a:spLocks noGrp="1" noChangeArrowheads="1"/>
          </p:cNvSpPr>
          <p:nvPr>
            <p:ph type="body" idx="1"/>
          </p:nvPr>
        </p:nvSpPr>
        <p:spPr/>
        <p:txBody>
          <a:bodyPr/>
          <a:lstStyle/>
          <a:p>
            <a:r>
              <a:rPr lang="cs-CZ" sz="2800" smtClean="0">
                <a:latin typeface="Arial" pitchFamily="34" charset="0"/>
              </a:rPr>
              <a:t>Logistika jako ucelený systém se stává součástí strategie</a:t>
            </a:r>
          </a:p>
          <a:p>
            <a:r>
              <a:rPr lang="cs-CZ" sz="2800" smtClean="0">
                <a:latin typeface="Arial" pitchFamily="34" charset="0"/>
              </a:rPr>
              <a:t>Sleduje rozmisťování zdrojů v čase (lidí, kapacit, informací) s cílem dosáhnout vyšší konkurenceschopnosti podniku</a:t>
            </a:r>
          </a:p>
          <a:p>
            <a:r>
              <a:rPr lang="cs-CZ" sz="2800" smtClean="0">
                <a:latin typeface="Arial" pitchFamily="34" charset="0"/>
              </a:rPr>
              <a:t>Propojuje výrobce s dodavateli a dále pak se všemi distribučními a obchodními články až po konečného zákazníka.</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260</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457200"/>
            <a:ext cx="7772400" cy="811213"/>
          </a:xfrm>
        </p:spPr>
        <p:txBody>
          <a:bodyPr/>
          <a:lstStyle/>
          <a:p>
            <a:r>
              <a:rPr lang="cs-CZ" smtClean="0">
                <a:latin typeface="Arial" pitchFamily="34" charset="0"/>
              </a:rPr>
              <a:t>Logistika a CRM</a:t>
            </a:r>
          </a:p>
        </p:txBody>
      </p:sp>
      <p:sp>
        <p:nvSpPr>
          <p:cNvPr id="49155" name="Rectangle 3"/>
          <p:cNvSpPr>
            <a:spLocks noGrp="1" noChangeArrowheads="1"/>
          </p:cNvSpPr>
          <p:nvPr>
            <p:ph type="body" idx="1"/>
          </p:nvPr>
        </p:nvSpPr>
        <p:spPr>
          <a:xfrm>
            <a:off x="685800" y="1341438"/>
            <a:ext cx="7772400" cy="4754562"/>
          </a:xfrm>
        </p:spPr>
        <p:txBody>
          <a:bodyPr/>
          <a:lstStyle/>
          <a:p>
            <a:pPr>
              <a:lnSpc>
                <a:spcPct val="80000"/>
              </a:lnSpc>
            </a:pPr>
            <a:r>
              <a:rPr lang="cs-CZ" sz="2400" smtClean="0">
                <a:latin typeface="Arial" pitchFamily="34" charset="0"/>
              </a:rPr>
              <a:t>Stupeň synergie mezi stávajícím produktem a nově zaváděným produktem značně přispívá k úspěchu. </a:t>
            </a:r>
          </a:p>
          <a:p>
            <a:pPr>
              <a:lnSpc>
                <a:spcPct val="80000"/>
              </a:lnSpc>
            </a:pPr>
            <a:r>
              <a:rPr lang="cs-CZ" sz="2400" smtClean="0">
                <a:latin typeface="Arial" pitchFamily="34" charset="0"/>
              </a:rPr>
              <a:t>Společnost úspěšně zavedená na trhu má větší naději na úspěch než její méně zdatný konkurent. </a:t>
            </a:r>
          </a:p>
          <a:p>
            <a:pPr>
              <a:lnSpc>
                <a:spcPct val="80000"/>
              </a:lnSpc>
            </a:pPr>
            <a:r>
              <a:rPr lang="cs-CZ" sz="2400" smtClean="0">
                <a:latin typeface="Arial" pitchFamily="34" charset="0"/>
              </a:rPr>
              <a:t>Rozdíl v nákladech na získání nových zákazníků oproti udržení stávajících je až sedminásobný. </a:t>
            </a:r>
          </a:p>
          <a:p>
            <a:pPr>
              <a:lnSpc>
                <a:spcPct val="80000"/>
              </a:lnSpc>
            </a:pPr>
            <a:r>
              <a:rPr lang="cs-CZ" sz="2400" smtClean="0">
                <a:latin typeface="Arial" pitchFamily="34" charset="0"/>
              </a:rPr>
              <a:t>Rozhodující je budování a používání kvalitních informačních databází, které jsou samozřejmě i velice nákladné. </a:t>
            </a:r>
          </a:p>
          <a:p>
            <a:pPr>
              <a:lnSpc>
                <a:spcPct val="80000"/>
              </a:lnSpc>
            </a:pPr>
            <a:r>
              <a:rPr lang="cs-CZ" sz="2400" smtClean="0">
                <a:latin typeface="Arial" pitchFamily="34" charset="0"/>
              </a:rPr>
              <a:t>V Evropě náklady na logistiku v průměru dosahují 21%. </a:t>
            </a:r>
          </a:p>
          <a:p>
            <a:pPr>
              <a:lnSpc>
                <a:spcPct val="80000"/>
              </a:lnSpc>
            </a:pPr>
            <a:r>
              <a:rPr lang="cs-CZ" sz="2400" smtClean="0">
                <a:latin typeface="Arial" pitchFamily="34" charset="0"/>
              </a:rPr>
              <a:t>omezený přístup k relevantním informacím vždy důvodem ke zhoršení kvality plánování a rozhodování</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261</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cs-CZ" b="1" smtClean="0">
                <a:latin typeface="Arial" pitchFamily="34" charset="0"/>
              </a:rPr>
              <a:t>Účinnost zavádění IS/IT</a:t>
            </a:r>
          </a:p>
        </p:txBody>
      </p:sp>
      <p:sp>
        <p:nvSpPr>
          <p:cNvPr id="50179" name="Rectangle 3"/>
          <p:cNvSpPr>
            <a:spLocks noGrp="1" noChangeArrowheads="1"/>
          </p:cNvSpPr>
          <p:nvPr>
            <p:ph type="body" idx="1"/>
          </p:nvPr>
        </p:nvSpPr>
        <p:spPr>
          <a:xfrm>
            <a:off x="395288" y="1981200"/>
            <a:ext cx="8424862" cy="4114800"/>
          </a:xfrm>
        </p:spPr>
        <p:txBody>
          <a:bodyPr/>
          <a:lstStyle/>
          <a:p>
            <a:pPr>
              <a:lnSpc>
                <a:spcPct val="90000"/>
              </a:lnSpc>
            </a:pPr>
            <a:r>
              <a:rPr lang="cs-CZ" sz="2400" smtClean="0">
                <a:latin typeface="Arial" pitchFamily="34" charset="0"/>
              </a:rPr>
              <a:t>Nikdy prakticky nepoužit  nebo ani nepřevzat		47 %</a:t>
            </a:r>
          </a:p>
          <a:p>
            <a:pPr>
              <a:lnSpc>
                <a:spcPct val="90000"/>
              </a:lnSpc>
            </a:pPr>
            <a:r>
              <a:rPr lang="cs-CZ" sz="2400" smtClean="0">
                <a:latin typeface="Arial" pitchFamily="34" charset="0"/>
              </a:rPr>
              <a:t>Dříve či později opuštěn či zásadně přepracován	29 %</a:t>
            </a:r>
          </a:p>
          <a:p>
            <a:pPr>
              <a:lnSpc>
                <a:spcPct val="90000"/>
              </a:lnSpc>
            </a:pPr>
            <a:r>
              <a:rPr lang="cs-CZ" sz="2400" smtClean="0">
                <a:latin typeface="Arial" pitchFamily="34" charset="0"/>
              </a:rPr>
              <a:t>Použit po změnách většího rozsahu			18 %</a:t>
            </a:r>
          </a:p>
          <a:p>
            <a:pPr>
              <a:lnSpc>
                <a:spcPct val="90000"/>
              </a:lnSpc>
            </a:pPr>
            <a:r>
              <a:rPr lang="cs-CZ" sz="2400" smtClean="0">
                <a:latin typeface="Arial" pitchFamily="34" charset="0"/>
              </a:rPr>
              <a:t>Použit po menších změnách			  	  3 %</a:t>
            </a:r>
          </a:p>
          <a:p>
            <a:pPr>
              <a:lnSpc>
                <a:spcPct val="90000"/>
              </a:lnSpc>
            </a:pPr>
            <a:r>
              <a:rPr lang="cs-CZ" sz="2400" smtClean="0">
                <a:latin typeface="Arial" pitchFamily="34" charset="0"/>
              </a:rPr>
              <a:t>Bez problémů převzat do užívání			  2 %</a:t>
            </a:r>
          </a:p>
          <a:p>
            <a:pPr>
              <a:lnSpc>
                <a:spcPct val="90000"/>
              </a:lnSpc>
            </a:pPr>
            <a:endParaRPr lang="cs-CZ" sz="2400" smtClean="0">
              <a:latin typeface="Arial" pitchFamily="34" charset="0"/>
            </a:endParaRPr>
          </a:p>
          <a:p>
            <a:pPr>
              <a:lnSpc>
                <a:spcPct val="90000"/>
              </a:lnSpc>
            </a:pPr>
            <a:r>
              <a:rPr lang="cs-CZ" sz="2400" smtClean="0">
                <a:latin typeface="Arial" pitchFamily="34" charset="0"/>
              </a:rPr>
              <a:t>Pramen: prof. Ing. Jan Truneček,CSc.,</a:t>
            </a:r>
            <a:r>
              <a:rPr lang="cs-CZ" sz="2400" i="1" smtClean="0">
                <a:latin typeface="Arial" pitchFamily="34" charset="0"/>
              </a:rPr>
              <a:t> Přednášky</a:t>
            </a:r>
            <a:r>
              <a:rPr lang="cs-CZ" sz="2400" i="1" smtClean="0"/>
              <a:t> a interní materiály katedry</a:t>
            </a:r>
            <a:r>
              <a:rPr lang="cs-CZ" sz="2400" smtClean="0"/>
              <a:t>, VŠE Praha 2000</a:t>
            </a:r>
            <a:r>
              <a:rPr lang="cs-CZ" sz="2400" i="1" smtClean="0"/>
              <a:t>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262</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cs-CZ" smtClean="0">
                <a:latin typeface="Arial" pitchFamily="34" charset="0"/>
              </a:rPr>
              <a:t>Trendy</a:t>
            </a:r>
            <a:r>
              <a:rPr lang="cs-CZ" smtClean="0"/>
              <a:t> </a:t>
            </a:r>
          </a:p>
        </p:txBody>
      </p:sp>
      <p:sp>
        <p:nvSpPr>
          <p:cNvPr id="51203" name="Rectangle 3"/>
          <p:cNvSpPr>
            <a:spLocks noGrp="1" noChangeArrowheads="1"/>
          </p:cNvSpPr>
          <p:nvPr>
            <p:ph type="body" idx="1"/>
          </p:nvPr>
        </p:nvSpPr>
        <p:spPr/>
        <p:txBody>
          <a:bodyPr/>
          <a:lstStyle/>
          <a:p>
            <a:pPr marL="609600" indent="-609600">
              <a:lnSpc>
                <a:spcPct val="80000"/>
              </a:lnSpc>
            </a:pPr>
            <a:r>
              <a:rPr lang="cs-CZ" sz="2800" smtClean="0">
                <a:latin typeface="Arial" pitchFamily="34" charset="0"/>
              </a:rPr>
              <a:t>Zrychlování reakcí na změny v poptávce. </a:t>
            </a:r>
          </a:p>
          <a:p>
            <a:pPr marL="609600" indent="-609600">
              <a:lnSpc>
                <a:spcPct val="80000"/>
              </a:lnSpc>
            </a:pPr>
            <a:r>
              <a:rPr lang="cs-CZ" sz="2800" smtClean="0">
                <a:latin typeface="Arial" pitchFamily="34" charset="0"/>
              </a:rPr>
              <a:t>Permanentní snižování nákladů (redukce zásob)</a:t>
            </a:r>
          </a:p>
          <a:p>
            <a:pPr marL="609600" indent="-609600">
              <a:lnSpc>
                <a:spcPct val="80000"/>
              </a:lnSpc>
            </a:pPr>
            <a:r>
              <a:rPr lang="cs-CZ" sz="2800" smtClean="0">
                <a:latin typeface="Arial" pitchFamily="34" charset="0"/>
              </a:rPr>
              <a:t>Průběžné zlepšování logistických procesů (zavádění reengineeringových logistických projektů s cílem: zvýšit produktivitu celého logistického řetězce, snížit výrobní zásoby i zásoby hotových výrobků, snížit odpady, zkrátit doby manipulace a přepravy, redukovat náklady na výrobní i skladové plochy apod.</a:t>
            </a:r>
            <a:r>
              <a:rPr lang="cs-CZ" sz="2800" smtClean="0"/>
              <a:t>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263</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1258888" y="333375"/>
            <a:ext cx="6840537" cy="6053138"/>
          </a:xfrm>
          <a:prstGeom prst="rect">
            <a:avLst/>
          </a:prstGeom>
          <a:solidFill>
            <a:srgbClr val="FFFFCC"/>
          </a:solidFill>
          <a:ln w="9525">
            <a:solidFill>
              <a:srgbClr val="FFFF99"/>
            </a:solidFill>
            <a:miter lim="800000"/>
            <a:headEnd/>
            <a:tailEnd/>
          </a:ln>
        </p:spPr>
        <p:txBody>
          <a:bodyPr wrap="none" anchor="ctr"/>
          <a:lstStyle/>
          <a:p>
            <a:endParaRPr lang="cs-CZ"/>
          </a:p>
        </p:txBody>
      </p:sp>
      <p:sp>
        <p:nvSpPr>
          <p:cNvPr id="249861" name="Rectangle 5"/>
          <p:cNvSpPr>
            <a:spLocks noChangeArrowheads="1"/>
          </p:cNvSpPr>
          <p:nvPr/>
        </p:nvSpPr>
        <p:spPr bwMode="auto">
          <a:xfrm>
            <a:off x="1835150" y="1844675"/>
            <a:ext cx="1800225" cy="381000"/>
          </a:xfrm>
          <a:prstGeom prst="rect">
            <a:avLst/>
          </a:prstGeom>
          <a:gradFill rotWithShape="0">
            <a:gsLst>
              <a:gs pos="0">
                <a:srgbClr val="5E9EFF"/>
              </a:gs>
              <a:gs pos="39999">
                <a:srgbClr val="85C2FF"/>
              </a:gs>
              <a:gs pos="70000">
                <a:srgbClr val="C4D6EB"/>
              </a:gs>
              <a:gs pos="100000">
                <a:srgbClr val="FFEBFA"/>
              </a:gs>
            </a:gsLst>
            <a:lin ang="5400000" scaled="1"/>
          </a:gradFill>
          <a:ln w="9525">
            <a:solidFill>
              <a:srgbClr val="000000"/>
            </a:solidFill>
            <a:miter lim="800000"/>
            <a:headEnd/>
            <a:tailEnd/>
          </a:ln>
        </p:spPr>
        <p:txBody>
          <a:bodyPr wrap="none" anchor="ctr"/>
          <a:lstStyle/>
          <a:p>
            <a:pPr algn="ctr">
              <a:defRPr/>
            </a:pPr>
            <a:r>
              <a:rPr lang="cs-CZ" sz="1800">
                <a:solidFill>
                  <a:srgbClr val="000000"/>
                </a:solidFill>
                <a:effectLst>
                  <a:outerShdw blurRad="38100" dist="38100" dir="2700000" algn="tl">
                    <a:srgbClr val="FFFFFF"/>
                  </a:outerShdw>
                </a:effectLst>
              </a:rPr>
              <a:t>Zaměření se na:</a:t>
            </a:r>
            <a:endParaRPr lang="cs-CZ" sz="1800"/>
          </a:p>
        </p:txBody>
      </p:sp>
      <p:sp>
        <p:nvSpPr>
          <p:cNvPr id="249862" name="Rectangle 6"/>
          <p:cNvSpPr>
            <a:spLocks noChangeArrowheads="1"/>
          </p:cNvSpPr>
          <p:nvPr/>
        </p:nvSpPr>
        <p:spPr bwMode="auto">
          <a:xfrm>
            <a:off x="3851275" y="1844675"/>
            <a:ext cx="1800225" cy="381000"/>
          </a:xfrm>
          <a:prstGeom prst="rect">
            <a:avLst/>
          </a:prstGeom>
          <a:gradFill rotWithShape="0">
            <a:gsLst>
              <a:gs pos="0">
                <a:srgbClr val="5E9EFF"/>
              </a:gs>
              <a:gs pos="39999">
                <a:srgbClr val="85C2FF"/>
              </a:gs>
              <a:gs pos="70000">
                <a:srgbClr val="C4D6EB"/>
              </a:gs>
              <a:gs pos="100000">
                <a:srgbClr val="FFEBFA"/>
              </a:gs>
            </a:gsLst>
            <a:lin ang="5400000" scaled="1"/>
          </a:gradFill>
          <a:ln w="9525">
            <a:solidFill>
              <a:srgbClr val="000000"/>
            </a:solidFill>
            <a:miter lim="800000"/>
            <a:headEnd/>
            <a:tailEnd/>
          </a:ln>
        </p:spPr>
        <p:txBody>
          <a:bodyPr wrap="none" anchor="ctr"/>
          <a:lstStyle/>
          <a:p>
            <a:pPr algn="ctr">
              <a:defRPr/>
            </a:pPr>
            <a:r>
              <a:rPr lang="cs-CZ" sz="1800">
                <a:solidFill>
                  <a:srgbClr val="000000"/>
                </a:solidFill>
                <a:effectLst>
                  <a:outerShdw blurRad="38100" dist="38100" dir="2700000" algn="tl">
                    <a:srgbClr val="FFFFFF"/>
                  </a:outerShdw>
                </a:effectLst>
              </a:rPr>
              <a:t>Inovační aktivity:</a:t>
            </a:r>
            <a:endParaRPr lang="cs-CZ" sz="1800"/>
          </a:p>
        </p:txBody>
      </p:sp>
      <p:sp>
        <p:nvSpPr>
          <p:cNvPr id="249863" name="Rectangle 7"/>
          <p:cNvSpPr>
            <a:spLocks noChangeArrowheads="1"/>
          </p:cNvSpPr>
          <p:nvPr/>
        </p:nvSpPr>
        <p:spPr bwMode="auto">
          <a:xfrm>
            <a:off x="6227763" y="1844675"/>
            <a:ext cx="1066800" cy="381000"/>
          </a:xfrm>
          <a:prstGeom prst="rect">
            <a:avLst/>
          </a:prstGeom>
          <a:gradFill rotWithShape="0">
            <a:gsLst>
              <a:gs pos="0">
                <a:srgbClr val="5E9EFF"/>
              </a:gs>
              <a:gs pos="39999">
                <a:srgbClr val="85C2FF"/>
              </a:gs>
              <a:gs pos="70000">
                <a:srgbClr val="C4D6EB"/>
              </a:gs>
              <a:gs pos="100000">
                <a:srgbClr val="FFEBFA"/>
              </a:gs>
            </a:gsLst>
            <a:lin ang="5400000" scaled="1"/>
          </a:gradFill>
          <a:ln w="9525">
            <a:solidFill>
              <a:srgbClr val="000000"/>
            </a:solidFill>
            <a:miter lim="800000"/>
            <a:headEnd/>
            <a:tailEnd/>
          </a:ln>
        </p:spPr>
        <p:txBody>
          <a:bodyPr wrap="none" anchor="ctr"/>
          <a:lstStyle/>
          <a:p>
            <a:pPr algn="ctr">
              <a:defRPr/>
            </a:pPr>
            <a:r>
              <a:rPr lang="cs-CZ" sz="1800">
                <a:solidFill>
                  <a:srgbClr val="000000"/>
                </a:solidFill>
                <a:effectLst>
                  <a:outerShdw blurRad="38100" dist="38100" dir="2700000" algn="tl">
                    <a:srgbClr val="FFFFFF"/>
                  </a:outerShdw>
                </a:effectLst>
              </a:rPr>
              <a:t>Realizace</a:t>
            </a:r>
            <a:r>
              <a:rPr lang="cs-CZ" sz="1000">
                <a:solidFill>
                  <a:srgbClr val="000000"/>
                </a:solidFill>
                <a:effectLst>
                  <a:outerShdw blurRad="38100" dist="38100" dir="2700000" algn="tl">
                    <a:srgbClr val="FFFFFF"/>
                  </a:outerShdw>
                </a:effectLst>
              </a:rPr>
              <a:t>:</a:t>
            </a:r>
            <a:endParaRPr lang="cs-CZ"/>
          </a:p>
        </p:txBody>
      </p:sp>
      <p:sp>
        <p:nvSpPr>
          <p:cNvPr id="52230" name="Rectangle 8"/>
          <p:cNvSpPr>
            <a:spLocks noChangeArrowheads="1"/>
          </p:cNvSpPr>
          <p:nvPr/>
        </p:nvSpPr>
        <p:spPr bwMode="auto">
          <a:xfrm>
            <a:off x="1835150" y="2420938"/>
            <a:ext cx="1800225" cy="3024187"/>
          </a:xfrm>
          <a:prstGeom prst="rect">
            <a:avLst/>
          </a:prstGeom>
          <a:gradFill rotWithShape="0">
            <a:gsLst>
              <a:gs pos="0">
                <a:srgbClr val="FFEFD1"/>
              </a:gs>
              <a:gs pos="64999">
                <a:srgbClr val="F0EBD5"/>
              </a:gs>
              <a:gs pos="100000">
                <a:srgbClr val="D1C39F"/>
              </a:gs>
            </a:gsLst>
            <a:path path="shape">
              <a:fillToRect l="50000" t="50000" r="50000" b="50000"/>
            </a:path>
          </a:gradFill>
          <a:ln w="9525">
            <a:solidFill>
              <a:srgbClr val="000000"/>
            </a:solidFill>
            <a:miter lim="800000"/>
            <a:headEnd/>
            <a:tailEnd/>
          </a:ln>
        </p:spPr>
        <p:txBody>
          <a:bodyPr wrap="none" anchor="ctr"/>
          <a:lstStyle/>
          <a:p>
            <a:pPr>
              <a:buSzPts val="900"/>
            </a:pPr>
            <a:r>
              <a:rPr lang="cs-CZ" sz="1600">
                <a:solidFill>
                  <a:srgbClr val="000000"/>
                </a:solidFill>
              </a:rPr>
              <a:t>Racionalizaci </a:t>
            </a:r>
          </a:p>
          <a:p>
            <a:r>
              <a:rPr lang="cs-CZ" sz="1600">
                <a:solidFill>
                  <a:srgbClr val="000000"/>
                </a:solidFill>
              </a:rPr>
              <a:t> portfólia </a:t>
            </a:r>
          </a:p>
          <a:p>
            <a:r>
              <a:rPr lang="cs-CZ" sz="1600">
                <a:solidFill>
                  <a:srgbClr val="000000"/>
                </a:solidFill>
              </a:rPr>
              <a:t>  e-business</a:t>
            </a:r>
          </a:p>
          <a:p>
            <a:pPr>
              <a:buSzPts val="900"/>
            </a:pPr>
            <a:r>
              <a:rPr lang="cs-CZ" sz="1600">
                <a:solidFill>
                  <a:srgbClr val="000000"/>
                </a:solidFill>
              </a:rPr>
              <a:t>Soustřeďování</a:t>
            </a:r>
          </a:p>
          <a:p>
            <a:r>
              <a:rPr lang="cs-CZ" sz="1600">
                <a:solidFill>
                  <a:srgbClr val="000000"/>
                </a:solidFill>
              </a:rPr>
              <a:t>  zdrojů do oblastí</a:t>
            </a:r>
          </a:p>
          <a:p>
            <a:r>
              <a:rPr lang="cs-CZ" sz="1600">
                <a:solidFill>
                  <a:srgbClr val="000000"/>
                </a:solidFill>
              </a:rPr>
              <a:t>  hodnotového</a:t>
            </a:r>
          </a:p>
          <a:p>
            <a:r>
              <a:rPr lang="cs-CZ" sz="1600">
                <a:solidFill>
                  <a:srgbClr val="000000"/>
                </a:solidFill>
              </a:rPr>
              <a:t>  systému </a:t>
            </a:r>
          </a:p>
          <a:p>
            <a:r>
              <a:rPr lang="cs-CZ" sz="1600">
                <a:solidFill>
                  <a:srgbClr val="000000"/>
                </a:solidFill>
              </a:rPr>
              <a:t>  společnosti s</a:t>
            </a:r>
          </a:p>
          <a:p>
            <a:r>
              <a:rPr lang="cs-CZ" sz="1600">
                <a:solidFill>
                  <a:srgbClr val="000000"/>
                </a:solidFill>
              </a:rPr>
              <a:t>  předpokládanou</a:t>
            </a:r>
          </a:p>
          <a:p>
            <a:r>
              <a:rPr lang="cs-CZ" sz="1600">
                <a:solidFill>
                  <a:srgbClr val="000000"/>
                </a:solidFill>
              </a:rPr>
              <a:t>  vysokou přidanou</a:t>
            </a:r>
          </a:p>
          <a:p>
            <a:r>
              <a:rPr lang="cs-CZ" sz="1600">
                <a:solidFill>
                  <a:srgbClr val="000000"/>
                </a:solidFill>
              </a:rPr>
              <a:t>  hodnotou</a:t>
            </a:r>
            <a:endParaRPr lang="cs-CZ" sz="1600"/>
          </a:p>
        </p:txBody>
      </p:sp>
      <p:sp>
        <p:nvSpPr>
          <p:cNvPr id="52231" name="Rectangle 9"/>
          <p:cNvSpPr>
            <a:spLocks noChangeArrowheads="1"/>
          </p:cNvSpPr>
          <p:nvPr/>
        </p:nvSpPr>
        <p:spPr bwMode="auto">
          <a:xfrm>
            <a:off x="4067175" y="2420938"/>
            <a:ext cx="1584325" cy="3024187"/>
          </a:xfrm>
          <a:prstGeom prst="rect">
            <a:avLst/>
          </a:prstGeom>
          <a:gradFill rotWithShape="0">
            <a:gsLst>
              <a:gs pos="0">
                <a:srgbClr val="FFEFD1"/>
              </a:gs>
              <a:gs pos="64999">
                <a:srgbClr val="F0EBD5"/>
              </a:gs>
              <a:gs pos="100000">
                <a:srgbClr val="D1C39F"/>
              </a:gs>
            </a:gsLst>
            <a:path path="shape">
              <a:fillToRect l="50000" t="50000" r="50000" b="50000"/>
            </a:path>
          </a:gradFill>
          <a:ln w="9525">
            <a:solidFill>
              <a:srgbClr val="000000"/>
            </a:solidFill>
            <a:miter lim="800000"/>
            <a:headEnd/>
            <a:tailEnd/>
          </a:ln>
        </p:spPr>
        <p:txBody>
          <a:bodyPr wrap="none" anchor="ctr"/>
          <a:lstStyle/>
          <a:p>
            <a:pPr>
              <a:buSzPts val="900"/>
            </a:pPr>
            <a:endParaRPr lang="cs-CZ" sz="1800">
              <a:solidFill>
                <a:srgbClr val="000000"/>
              </a:solidFill>
            </a:endParaRPr>
          </a:p>
          <a:p>
            <a:pPr>
              <a:buSzPts val="900"/>
            </a:pPr>
            <a:r>
              <a:rPr lang="cs-CZ" sz="1800">
                <a:solidFill>
                  <a:srgbClr val="000000"/>
                </a:solidFill>
              </a:rPr>
              <a:t>Hledání nových</a:t>
            </a:r>
          </a:p>
          <a:p>
            <a:r>
              <a:rPr lang="cs-CZ" sz="1800">
                <a:solidFill>
                  <a:srgbClr val="000000"/>
                </a:solidFill>
              </a:rPr>
              <a:t>  invencí v již</a:t>
            </a:r>
          </a:p>
          <a:p>
            <a:r>
              <a:rPr lang="cs-CZ" sz="1800">
                <a:solidFill>
                  <a:srgbClr val="000000"/>
                </a:solidFill>
              </a:rPr>
              <a:t>  existujících </a:t>
            </a:r>
          </a:p>
          <a:p>
            <a:r>
              <a:rPr lang="cs-CZ" sz="1800">
                <a:solidFill>
                  <a:srgbClr val="000000"/>
                </a:solidFill>
              </a:rPr>
              <a:t>  procesech</a:t>
            </a:r>
          </a:p>
          <a:p>
            <a:r>
              <a:rPr lang="cs-CZ" sz="1800">
                <a:solidFill>
                  <a:srgbClr val="000000"/>
                </a:solidFill>
              </a:rPr>
              <a:t>  a další  zdroje</a:t>
            </a:r>
          </a:p>
          <a:p>
            <a:r>
              <a:rPr lang="cs-CZ" sz="1800">
                <a:solidFill>
                  <a:srgbClr val="000000"/>
                </a:solidFill>
              </a:rPr>
              <a:t>  hodnot pro</a:t>
            </a:r>
          </a:p>
          <a:p>
            <a:r>
              <a:rPr lang="cs-CZ" sz="1800">
                <a:solidFill>
                  <a:srgbClr val="000000"/>
                </a:solidFill>
              </a:rPr>
              <a:t>  zákazníka</a:t>
            </a:r>
          </a:p>
          <a:p>
            <a:endParaRPr lang="cs-CZ" sz="1800">
              <a:solidFill>
                <a:srgbClr val="000000"/>
              </a:solidFill>
            </a:endParaRPr>
          </a:p>
          <a:p>
            <a:endParaRPr lang="cs-CZ" sz="1800">
              <a:solidFill>
                <a:srgbClr val="000000"/>
              </a:solidFill>
            </a:endParaRPr>
          </a:p>
          <a:p>
            <a:endParaRPr lang="cs-CZ" sz="1800">
              <a:solidFill>
                <a:srgbClr val="000000"/>
              </a:solidFill>
            </a:endParaRPr>
          </a:p>
          <a:p>
            <a:endParaRPr lang="cs-CZ" sz="1800"/>
          </a:p>
        </p:txBody>
      </p:sp>
      <p:sp>
        <p:nvSpPr>
          <p:cNvPr id="52232" name="Rectangle 10"/>
          <p:cNvSpPr>
            <a:spLocks noChangeArrowheads="1"/>
          </p:cNvSpPr>
          <p:nvPr/>
        </p:nvSpPr>
        <p:spPr bwMode="auto">
          <a:xfrm>
            <a:off x="6084888" y="2420938"/>
            <a:ext cx="1655762" cy="3024187"/>
          </a:xfrm>
          <a:prstGeom prst="rect">
            <a:avLst/>
          </a:prstGeom>
          <a:gradFill rotWithShape="0">
            <a:gsLst>
              <a:gs pos="0">
                <a:srgbClr val="FFEFD1"/>
              </a:gs>
              <a:gs pos="64999">
                <a:srgbClr val="F0EBD5"/>
              </a:gs>
              <a:gs pos="100000">
                <a:srgbClr val="D1C39F"/>
              </a:gs>
            </a:gsLst>
            <a:path path="shape">
              <a:fillToRect l="50000" t="50000" r="50000" b="50000"/>
            </a:path>
          </a:gradFill>
          <a:ln w="9525">
            <a:solidFill>
              <a:srgbClr val="000000"/>
            </a:solidFill>
            <a:miter lim="800000"/>
            <a:headEnd/>
            <a:tailEnd/>
          </a:ln>
        </p:spPr>
        <p:txBody>
          <a:bodyPr wrap="none" anchor="ctr"/>
          <a:lstStyle/>
          <a:p>
            <a:pPr>
              <a:buSzPts val="900"/>
            </a:pPr>
            <a:endParaRPr lang="cs-CZ" sz="1800">
              <a:solidFill>
                <a:srgbClr val="000000"/>
              </a:solidFill>
            </a:endParaRPr>
          </a:p>
          <a:p>
            <a:pPr>
              <a:buSzPts val="900"/>
            </a:pPr>
            <a:r>
              <a:rPr lang="cs-CZ" sz="1800">
                <a:solidFill>
                  <a:srgbClr val="000000"/>
                </a:solidFill>
              </a:rPr>
              <a:t>Implementování</a:t>
            </a:r>
          </a:p>
          <a:p>
            <a:r>
              <a:rPr lang="cs-CZ" sz="900">
                <a:solidFill>
                  <a:srgbClr val="000000"/>
                </a:solidFill>
              </a:rPr>
              <a:t>  </a:t>
            </a:r>
            <a:r>
              <a:rPr lang="cs-CZ" sz="1800">
                <a:solidFill>
                  <a:srgbClr val="000000"/>
                </a:solidFill>
              </a:rPr>
              <a:t>e – business</a:t>
            </a:r>
          </a:p>
          <a:p>
            <a:r>
              <a:rPr lang="cs-CZ" sz="1800">
                <a:solidFill>
                  <a:srgbClr val="000000"/>
                </a:solidFill>
              </a:rPr>
              <a:t>  projektů s </a:t>
            </a:r>
          </a:p>
          <a:p>
            <a:r>
              <a:rPr lang="cs-CZ" sz="1800">
                <a:solidFill>
                  <a:srgbClr val="000000"/>
                </a:solidFill>
              </a:rPr>
              <a:t>  důrazem na </a:t>
            </a:r>
          </a:p>
          <a:p>
            <a:r>
              <a:rPr lang="cs-CZ" sz="1800">
                <a:solidFill>
                  <a:srgbClr val="000000"/>
                </a:solidFill>
              </a:rPr>
              <a:t>  hmatatelné </a:t>
            </a:r>
          </a:p>
          <a:p>
            <a:r>
              <a:rPr lang="cs-CZ" sz="1800">
                <a:solidFill>
                  <a:srgbClr val="000000"/>
                </a:solidFill>
              </a:rPr>
              <a:t>  výsledky a se</a:t>
            </a:r>
          </a:p>
          <a:p>
            <a:r>
              <a:rPr lang="cs-CZ" sz="1800">
                <a:solidFill>
                  <a:srgbClr val="000000"/>
                </a:solidFill>
              </a:rPr>
              <a:t>  zaměřením se</a:t>
            </a:r>
          </a:p>
          <a:p>
            <a:r>
              <a:rPr lang="cs-CZ" sz="1800">
                <a:solidFill>
                  <a:srgbClr val="000000"/>
                </a:solidFill>
              </a:rPr>
              <a:t>  na vývoj </a:t>
            </a:r>
          </a:p>
          <a:p>
            <a:r>
              <a:rPr lang="cs-CZ" sz="1800">
                <a:solidFill>
                  <a:srgbClr val="000000"/>
                </a:solidFill>
              </a:rPr>
              <a:t>  ukazatele ROI</a:t>
            </a:r>
          </a:p>
          <a:p>
            <a:endParaRPr lang="cs-CZ" sz="1800">
              <a:solidFill>
                <a:srgbClr val="000000"/>
              </a:solidFill>
            </a:endParaRPr>
          </a:p>
          <a:p>
            <a:endParaRPr lang="cs-CZ"/>
          </a:p>
        </p:txBody>
      </p:sp>
      <p:sp>
        <p:nvSpPr>
          <p:cNvPr id="52233" name="Line 11"/>
          <p:cNvSpPr>
            <a:spLocks noChangeShapeType="1"/>
          </p:cNvSpPr>
          <p:nvPr/>
        </p:nvSpPr>
        <p:spPr bwMode="auto">
          <a:xfrm>
            <a:off x="2771775" y="1700213"/>
            <a:ext cx="4032250" cy="0"/>
          </a:xfrm>
          <a:prstGeom prst="line">
            <a:avLst/>
          </a:prstGeom>
          <a:noFill/>
          <a:ln w="9525">
            <a:solidFill>
              <a:srgbClr val="000000"/>
            </a:solidFill>
            <a:round/>
            <a:headEnd/>
            <a:tailEnd/>
          </a:ln>
        </p:spPr>
        <p:txBody>
          <a:bodyPr/>
          <a:lstStyle/>
          <a:p>
            <a:endParaRPr lang="cs-CZ"/>
          </a:p>
        </p:txBody>
      </p:sp>
      <p:sp>
        <p:nvSpPr>
          <p:cNvPr id="52234" name="Line 12"/>
          <p:cNvSpPr>
            <a:spLocks noChangeShapeType="1"/>
          </p:cNvSpPr>
          <p:nvPr/>
        </p:nvSpPr>
        <p:spPr bwMode="auto">
          <a:xfrm flipV="1">
            <a:off x="4787900" y="981075"/>
            <a:ext cx="0" cy="685800"/>
          </a:xfrm>
          <a:prstGeom prst="line">
            <a:avLst/>
          </a:prstGeom>
          <a:noFill/>
          <a:ln w="12700">
            <a:solidFill>
              <a:srgbClr val="000000"/>
            </a:solidFill>
            <a:round/>
            <a:headEnd/>
            <a:tailEnd/>
          </a:ln>
        </p:spPr>
        <p:txBody>
          <a:bodyPr/>
          <a:lstStyle/>
          <a:p>
            <a:endParaRPr lang="cs-CZ"/>
          </a:p>
        </p:txBody>
      </p:sp>
      <p:sp>
        <p:nvSpPr>
          <p:cNvPr id="249869" name="Text Box 13"/>
          <p:cNvSpPr txBox="1">
            <a:spLocks noChangeArrowheads="1"/>
          </p:cNvSpPr>
          <p:nvPr/>
        </p:nvSpPr>
        <p:spPr bwMode="auto">
          <a:xfrm>
            <a:off x="1835150" y="765175"/>
            <a:ext cx="5905500" cy="396875"/>
          </a:xfrm>
          <a:prstGeom prst="rect">
            <a:avLst/>
          </a:prstGeom>
          <a:gradFill rotWithShape="0">
            <a:gsLst>
              <a:gs pos="0">
                <a:srgbClr val="5E9EFF"/>
              </a:gs>
              <a:gs pos="39999">
                <a:srgbClr val="85C2FF"/>
              </a:gs>
              <a:gs pos="70000">
                <a:srgbClr val="C4D6EB"/>
              </a:gs>
              <a:gs pos="100000">
                <a:srgbClr val="FFEBFA"/>
              </a:gs>
            </a:gsLst>
            <a:lin ang="5400000" scaled="1"/>
          </a:gradFill>
          <a:ln w="9525">
            <a:noFill/>
            <a:miter lim="800000"/>
            <a:headEnd/>
            <a:tailEnd/>
          </a:ln>
        </p:spPr>
        <p:txBody>
          <a:bodyPr>
            <a:spAutoFit/>
          </a:bodyPr>
          <a:lstStyle/>
          <a:p>
            <a:pPr algn="ctr">
              <a:defRPr/>
            </a:pPr>
            <a:r>
              <a:rPr lang="cs-CZ" sz="2000">
                <a:solidFill>
                  <a:srgbClr val="000000"/>
                </a:solidFill>
                <a:effectLst>
                  <a:outerShdw blurRad="38100" dist="38100" dir="2700000" algn="tl">
                    <a:srgbClr val="FFFFFF"/>
                  </a:outerShdw>
                </a:effectLst>
              </a:rPr>
              <a:t>Tvorba hodnot prostřednictvím e - business</a:t>
            </a:r>
            <a:endParaRPr lang="cs-CZ" sz="2000"/>
          </a:p>
        </p:txBody>
      </p:sp>
      <p:sp>
        <p:nvSpPr>
          <p:cNvPr id="52236" name="Line 14"/>
          <p:cNvSpPr>
            <a:spLocks noChangeShapeType="1"/>
          </p:cNvSpPr>
          <p:nvPr/>
        </p:nvSpPr>
        <p:spPr bwMode="auto">
          <a:xfrm>
            <a:off x="2771775" y="1555750"/>
            <a:ext cx="0" cy="288925"/>
          </a:xfrm>
          <a:prstGeom prst="line">
            <a:avLst/>
          </a:prstGeom>
          <a:noFill/>
          <a:ln w="12700" cap="sq">
            <a:solidFill>
              <a:schemeClr val="tx1"/>
            </a:solidFill>
            <a:round/>
            <a:headEnd type="none" w="sm" len="sm"/>
            <a:tailEnd type="none" w="sm" len="sm"/>
          </a:ln>
        </p:spPr>
        <p:txBody>
          <a:bodyPr/>
          <a:lstStyle/>
          <a:p>
            <a:endParaRPr lang="cs-CZ"/>
          </a:p>
        </p:txBody>
      </p:sp>
      <p:sp>
        <p:nvSpPr>
          <p:cNvPr id="52237" name="Line 15"/>
          <p:cNvSpPr>
            <a:spLocks noChangeShapeType="1"/>
          </p:cNvSpPr>
          <p:nvPr/>
        </p:nvSpPr>
        <p:spPr bwMode="auto">
          <a:xfrm flipH="1">
            <a:off x="2771775" y="1555750"/>
            <a:ext cx="142875" cy="288925"/>
          </a:xfrm>
          <a:prstGeom prst="line">
            <a:avLst/>
          </a:prstGeom>
          <a:noFill/>
          <a:ln w="12700" cap="sq">
            <a:solidFill>
              <a:schemeClr val="tx1"/>
            </a:solidFill>
            <a:round/>
            <a:headEnd type="none" w="sm" len="sm"/>
            <a:tailEnd type="none" w="sm" len="sm"/>
          </a:ln>
        </p:spPr>
        <p:txBody>
          <a:bodyPr/>
          <a:lstStyle/>
          <a:p>
            <a:endParaRPr lang="cs-CZ"/>
          </a:p>
        </p:txBody>
      </p:sp>
      <p:sp>
        <p:nvSpPr>
          <p:cNvPr id="14" name="Zástupný symbol pro datum 13"/>
          <p:cNvSpPr>
            <a:spLocks noGrp="1"/>
          </p:cNvSpPr>
          <p:nvPr>
            <p:ph type="dt" sz="half" idx="10"/>
          </p:nvPr>
        </p:nvSpPr>
        <p:spPr/>
        <p:txBody>
          <a:bodyPr/>
          <a:lstStyle/>
          <a:p>
            <a:pPr>
              <a:defRPr/>
            </a:pPr>
            <a:r>
              <a:rPr lang="cs-CZ" smtClean="0"/>
              <a:t>19.-20.10.2010</a:t>
            </a:r>
            <a:endParaRPr lang="cs-CZ"/>
          </a:p>
        </p:txBody>
      </p:sp>
      <p:sp>
        <p:nvSpPr>
          <p:cNvPr id="15" name="Zástupný symbol pro číslo snímku 14"/>
          <p:cNvSpPr>
            <a:spLocks noGrp="1"/>
          </p:cNvSpPr>
          <p:nvPr>
            <p:ph type="sldNum" sz="quarter" idx="11"/>
          </p:nvPr>
        </p:nvSpPr>
        <p:spPr/>
        <p:txBody>
          <a:bodyPr/>
          <a:lstStyle/>
          <a:p>
            <a:pPr>
              <a:defRPr/>
            </a:pPr>
            <a:fld id="{9AC6B710-F538-4B7D-8C14-9DE044E2714B}" type="slidenum">
              <a:rPr lang="cs-CZ" smtClean="0"/>
              <a:pPr>
                <a:defRPr/>
              </a:pPr>
              <a:t>264</a:t>
            </a:fld>
            <a:endParaRPr lang="cs-CZ"/>
          </a:p>
        </p:txBody>
      </p:sp>
      <p:sp>
        <p:nvSpPr>
          <p:cNvPr id="16" name="Zástupný symbol pro zápatí 1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457200"/>
            <a:ext cx="7772400" cy="955675"/>
          </a:xfrm>
        </p:spPr>
        <p:txBody>
          <a:bodyPr/>
          <a:lstStyle/>
          <a:p>
            <a:r>
              <a:rPr lang="cs-CZ" smtClean="0">
                <a:latin typeface="Arial" pitchFamily="34" charset="0"/>
              </a:rPr>
              <a:t>Outsourcing</a:t>
            </a:r>
          </a:p>
        </p:txBody>
      </p:sp>
      <p:sp>
        <p:nvSpPr>
          <p:cNvPr id="53251" name="Rectangle 3"/>
          <p:cNvSpPr>
            <a:spLocks noGrp="1" noChangeArrowheads="1"/>
          </p:cNvSpPr>
          <p:nvPr>
            <p:ph type="body" idx="1"/>
          </p:nvPr>
        </p:nvSpPr>
        <p:spPr>
          <a:xfrm>
            <a:off x="685800" y="1484313"/>
            <a:ext cx="7772400" cy="4611687"/>
          </a:xfrm>
        </p:spPr>
        <p:txBody>
          <a:bodyPr/>
          <a:lstStyle/>
          <a:p>
            <a:pPr>
              <a:lnSpc>
                <a:spcPct val="80000"/>
              </a:lnSpc>
            </a:pPr>
            <a:r>
              <a:rPr lang="cs-CZ" sz="2400" smtClean="0">
                <a:latin typeface="Arial" pitchFamily="34" charset="0"/>
              </a:rPr>
              <a:t>Prostředek ke snížení nákladů ve společnosti, koncentrace na malý počet nejdůležitějších podnikových činností, které jsou podstatné pro její konkurenční schopnost. </a:t>
            </a:r>
          </a:p>
          <a:p>
            <a:pPr>
              <a:lnSpc>
                <a:spcPct val="80000"/>
              </a:lnSpc>
            </a:pPr>
            <a:r>
              <a:rPr lang="cs-CZ" sz="2400" smtClean="0">
                <a:latin typeface="Arial" pitchFamily="34" charset="0"/>
              </a:rPr>
              <a:t>Určit ty činnosti nebo procesy, jejichž zabezpečování vlastními silami je prokazatelně neefektivní, případně  provozní potřeby neumožňují plnohodnotné vytížení instalovaných kapacit. Tyto činnosti jsou na podkladě výběrového řízení zabezpečovány externími dodavateli</a:t>
            </a:r>
          </a:p>
          <a:p>
            <a:pPr>
              <a:lnSpc>
                <a:spcPct val="80000"/>
              </a:lnSpc>
            </a:pPr>
            <a:r>
              <a:rPr lang="cs-CZ" sz="2400" smtClean="0">
                <a:latin typeface="Arial" pitchFamily="34" charset="0"/>
              </a:rPr>
              <a:t>Nové vazby mezi dodavateli a odběrateli vedou k včleňování externích subjektů do interního prostředí podniku, čímž se původně striktní hranice mezi externím a interním prostředím stávají méně zřetelné.</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265</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cs-CZ" smtClean="0">
                <a:latin typeface="Arial" pitchFamily="34" charset="0"/>
              </a:rPr>
              <a:t>Co dělat</a:t>
            </a:r>
          </a:p>
        </p:txBody>
      </p:sp>
      <p:sp>
        <p:nvSpPr>
          <p:cNvPr id="54275" name="Rectangle 3"/>
          <p:cNvSpPr>
            <a:spLocks noGrp="1" noChangeArrowheads="1"/>
          </p:cNvSpPr>
          <p:nvPr>
            <p:ph type="body" idx="1"/>
          </p:nvPr>
        </p:nvSpPr>
        <p:spPr/>
        <p:txBody>
          <a:bodyPr/>
          <a:lstStyle/>
          <a:p>
            <a:r>
              <a:rPr lang="cs-CZ" smtClean="0">
                <a:latin typeface="Arial" pitchFamily="34" charset="0"/>
              </a:rPr>
              <a:t>Investovat do dodatečných technologií za účelem kustomizace v reálném čase.</a:t>
            </a:r>
          </a:p>
          <a:p>
            <a:r>
              <a:rPr lang="cs-CZ" smtClean="0">
                <a:latin typeface="Arial" pitchFamily="34" charset="0"/>
              </a:rPr>
              <a:t>Integrovat dodavatele ve větší míře do operací a vývoje nových produktů.</a:t>
            </a:r>
          </a:p>
          <a:p>
            <a:r>
              <a:rPr lang="cs-CZ" smtClean="0">
                <a:latin typeface="Arial" pitchFamily="34" charset="0"/>
              </a:rPr>
              <a:t>Svázat s produktem více služeb nebo zvýšit jeho informační obsah</a:t>
            </a:r>
            <a:endParaRPr lang="cs-CZ" sz="2800" smtClean="0">
              <a:latin typeface="Arial" pitchFamily="34"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266</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cs-CZ" smtClean="0">
                <a:latin typeface="Arial" pitchFamily="34" charset="0"/>
              </a:rPr>
              <a:t>6. Organizace a lidské zdroje</a:t>
            </a:r>
          </a:p>
        </p:txBody>
      </p:sp>
      <p:sp>
        <p:nvSpPr>
          <p:cNvPr id="55299" name="Rectangle 3"/>
          <p:cNvSpPr>
            <a:spLocks noGrp="1" noChangeArrowheads="1"/>
          </p:cNvSpPr>
          <p:nvPr>
            <p:ph type="body" idx="1"/>
          </p:nvPr>
        </p:nvSpPr>
        <p:spPr/>
        <p:txBody>
          <a:bodyPr/>
          <a:lstStyle/>
          <a:p>
            <a:pPr>
              <a:lnSpc>
                <a:spcPct val="90000"/>
              </a:lnSpc>
            </a:pPr>
            <a:r>
              <a:rPr lang="cs-CZ" sz="2400" smtClean="0">
                <a:latin typeface="Arial" pitchFamily="34" charset="0"/>
              </a:rPr>
              <a:t>Intelektuální bohatství společnosti tvoří ti pracovníci, kteří přispívají k vytváření a řízení společné základny vědomostí s cílem zlepšit výsledky ve vědě, výzkumu a vývoji a tím i v samotném podnikání. </a:t>
            </a:r>
          </a:p>
          <a:p>
            <a:pPr>
              <a:lnSpc>
                <a:spcPct val="90000"/>
              </a:lnSpc>
            </a:pPr>
            <a:r>
              <a:rPr lang="cs-CZ" sz="2400" smtClean="0">
                <a:latin typeface="Arial" pitchFamily="34" charset="0"/>
              </a:rPr>
              <a:t>Role pracovníků tvořících intelektuální bohatství společnosti se odklánějí od tradiční role, která od nich očekávala formulaci patentů a návodů na jejich aplikaci. </a:t>
            </a:r>
          </a:p>
          <a:p>
            <a:pPr>
              <a:lnSpc>
                <a:spcPct val="90000"/>
              </a:lnSpc>
            </a:pPr>
            <a:r>
              <a:rPr lang="cs-CZ" sz="2400" smtClean="0">
                <a:latin typeface="Arial" pitchFamily="34" charset="0"/>
              </a:rPr>
              <a:t>V rámci managementu znalostí se úloha této skupiny orientuje  na ovlivňování zaměření aktivit VaV</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267</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cs-CZ" sz="4000" smtClean="0">
                <a:latin typeface="Arial" pitchFamily="34" charset="0"/>
              </a:rPr>
              <a:t>Role personálního managementu</a:t>
            </a:r>
          </a:p>
        </p:txBody>
      </p:sp>
      <p:sp>
        <p:nvSpPr>
          <p:cNvPr id="56323" name="Rectangle 3"/>
          <p:cNvSpPr>
            <a:spLocks noGrp="1" noChangeArrowheads="1"/>
          </p:cNvSpPr>
          <p:nvPr>
            <p:ph type="body" idx="1"/>
          </p:nvPr>
        </p:nvSpPr>
        <p:spPr/>
        <p:txBody>
          <a:bodyPr/>
          <a:lstStyle/>
          <a:p>
            <a:pPr marL="609600" indent="-609600">
              <a:lnSpc>
                <a:spcPct val="80000"/>
              </a:lnSpc>
            </a:pPr>
            <a:r>
              <a:rPr lang="cs-CZ" sz="2800" b="1" dirty="0" smtClean="0">
                <a:latin typeface="Arial" pitchFamily="34" charset="0"/>
                <a:cs typeface="Arial" pitchFamily="34" charset="0"/>
              </a:rPr>
              <a:t>Výběru a rozdělování pracovníků</a:t>
            </a:r>
            <a:r>
              <a:rPr lang="cs-CZ" sz="2800" dirty="0" smtClean="0">
                <a:latin typeface="Arial" pitchFamily="34" charset="0"/>
                <a:cs typeface="Arial" pitchFamily="34" charset="0"/>
              </a:rPr>
              <a:t>  (popisy prací, plán podle kapacitního propočtu, profesní rozdělení, organizační rozmístění, principy odměňování, zvyšování kvalifikace)</a:t>
            </a:r>
            <a:endParaRPr lang="cs-CZ" sz="2800" b="1" dirty="0" smtClean="0">
              <a:latin typeface="Arial" pitchFamily="34" charset="0"/>
              <a:cs typeface="Arial" pitchFamily="34" charset="0"/>
            </a:endParaRPr>
          </a:p>
          <a:p>
            <a:pPr marL="609600" indent="-609600">
              <a:lnSpc>
                <a:spcPct val="80000"/>
              </a:lnSpc>
            </a:pPr>
            <a:r>
              <a:rPr lang="cs-CZ" sz="2800" b="1" dirty="0" smtClean="0">
                <a:latin typeface="Arial" pitchFamily="34" charset="0"/>
                <a:cs typeface="Arial" pitchFamily="34" charset="0"/>
              </a:rPr>
              <a:t>Vedení pracovníků</a:t>
            </a:r>
            <a:r>
              <a:rPr lang="cs-CZ" sz="2800" dirty="0" smtClean="0">
                <a:latin typeface="Arial" pitchFamily="34" charset="0"/>
                <a:cs typeface="Arial" pitchFamily="34" charset="0"/>
              </a:rPr>
              <a:t>  </a:t>
            </a:r>
          </a:p>
          <a:p>
            <a:pPr marL="609600" indent="-609600">
              <a:lnSpc>
                <a:spcPct val="80000"/>
              </a:lnSpc>
            </a:pPr>
            <a:r>
              <a:rPr lang="cs-CZ" sz="2800" b="1" dirty="0" smtClean="0">
                <a:latin typeface="Arial" pitchFamily="34" charset="0"/>
                <a:cs typeface="Arial" pitchFamily="34" charset="0"/>
              </a:rPr>
              <a:t>Motivace pracovníků</a:t>
            </a:r>
            <a:r>
              <a:rPr lang="cs-CZ" sz="2800" dirty="0" smtClean="0">
                <a:latin typeface="Arial" pitchFamily="34" charset="0"/>
                <a:cs typeface="Arial" pitchFamily="34" charset="0"/>
              </a:rPr>
              <a:t>   </a:t>
            </a:r>
          </a:p>
          <a:p>
            <a:pPr marL="609600" indent="-609600">
              <a:lnSpc>
                <a:spcPct val="80000"/>
              </a:lnSpc>
            </a:pPr>
            <a:endParaRPr lang="cs-CZ" sz="2800" dirty="0" smtClean="0">
              <a:latin typeface="Arial" pitchFamily="34" charset="0"/>
              <a:cs typeface="Arial" pitchFamily="34" charset="0"/>
            </a:endParaRPr>
          </a:p>
          <a:p>
            <a:pPr marL="609600" indent="-609600">
              <a:lnSpc>
                <a:spcPct val="80000"/>
              </a:lnSpc>
            </a:pPr>
            <a:r>
              <a:rPr lang="cs-CZ" sz="2800" dirty="0" smtClean="0">
                <a:latin typeface="Arial" pitchFamily="34" charset="0"/>
                <a:cs typeface="Arial" pitchFamily="34" charset="0"/>
              </a:rPr>
              <a:t>H. </a:t>
            </a:r>
            <a:r>
              <a:rPr lang="cs-CZ" sz="2800" dirty="0" err="1" smtClean="0">
                <a:latin typeface="Arial" pitchFamily="34" charset="0"/>
                <a:cs typeface="Arial" pitchFamily="34" charset="0"/>
              </a:rPr>
              <a:t>Mintzberg</a:t>
            </a:r>
            <a:r>
              <a:rPr lang="cs-CZ" sz="2800" dirty="0" smtClean="0">
                <a:latin typeface="Arial" pitchFamily="34" charset="0"/>
                <a:cs typeface="Arial" pitchFamily="34" charset="0"/>
              </a:rPr>
              <a:t>: rozhodující vztah a závislost strategického programu a organizační uspořádání</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268</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3" cstate="print"/>
          <a:srcRect/>
          <a:stretch>
            <a:fillRect/>
          </a:stretch>
        </p:blipFill>
        <p:spPr bwMode="auto">
          <a:xfrm>
            <a:off x="684213" y="1196975"/>
            <a:ext cx="7775575" cy="5368925"/>
          </a:xfrm>
          <a:prstGeom prst="rect">
            <a:avLst/>
          </a:prstGeom>
          <a:noFill/>
          <a:ln w="12700" cap="sq">
            <a:noFill/>
            <a:miter lim="800000"/>
            <a:headEnd type="none" w="sm" len="sm"/>
            <a:tailEnd type="none" w="sm" len="sm"/>
          </a:ln>
        </p:spPr>
      </p:pic>
      <p:sp>
        <p:nvSpPr>
          <p:cNvPr id="57347" name="Text Box 5"/>
          <p:cNvSpPr txBox="1">
            <a:spLocks noChangeArrowheads="1"/>
          </p:cNvSpPr>
          <p:nvPr/>
        </p:nvSpPr>
        <p:spPr bwMode="auto">
          <a:xfrm>
            <a:off x="1979613" y="404813"/>
            <a:ext cx="4824412" cy="523220"/>
          </a:xfrm>
          <a:prstGeom prst="rect">
            <a:avLst/>
          </a:prstGeom>
          <a:noFill/>
          <a:ln w="12700" cap="sq">
            <a:noFill/>
            <a:miter lim="800000"/>
            <a:headEnd type="none" w="sm" len="sm"/>
            <a:tailEnd type="none" w="sm" len="sm"/>
          </a:ln>
        </p:spPr>
        <p:txBody>
          <a:bodyPr>
            <a:spAutoFit/>
          </a:bodyPr>
          <a:lstStyle/>
          <a:p>
            <a:pPr algn="ctr">
              <a:spcBef>
                <a:spcPct val="50000"/>
              </a:spcBef>
            </a:pPr>
            <a:r>
              <a:rPr kumimoji="1" lang="cs-CZ" sz="2800" b="1" dirty="0" err="1">
                <a:latin typeface="Arial" pitchFamily="34" charset="0"/>
                <a:cs typeface="Arial" pitchFamily="34" charset="0"/>
              </a:rPr>
              <a:t>Mintzbergův</a:t>
            </a:r>
            <a:r>
              <a:rPr kumimoji="1" lang="cs-CZ" sz="2800" b="1" dirty="0">
                <a:latin typeface="Arial" pitchFamily="34" charset="0"/>
                <a:cs typeface="Arial" pitchFamily="34" charset="0"/>
              </a:rPr>
              <a:t> pentagon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3568" y="476672"/>
            <a:ext cx="7772400" cy="585788"/>
          </a:xfrm>
        </p:spPr>
        <p:txBody>
          <a:bodyPr/>
          <a:lstStyle/>
          <a:p>
            <a:r>
              <a:rPr lang="cs-CZ" sz="3600" b="1" dirty="0" smtClean="0">
                <a:latin typeface="Arial" charset="0"/>
              </a:rPr>
              <a:t>Příklad - Migrace </a:t>
            </a:r>
            <a:r>
              <a:rPr lang="cs-CZ" sz="3600" b="1" dirty="0" err="1" smtClean="0">
                <a:latin typeface="Arial" charset="0"/>
              </a:rPr>
              <a:t>minihutí</a:t>
            </a:r>
            <a:r>
              <a:rPr lang="cs-CZ" sz="4000" dirty="0" smtClean="0"/>
              <a:t> </a:t>
            </a:r>
          </a:p>
        </p:txBody>
      </p:sp>
      <p:pic>
        <p:nvPicPr>
          <p:cNvPr id="69635" name="Picture 3" descr="2-2"/>
          <p:cNvPicPr>
            <a:picLocks noGrp="1" noChangeAspect="1" noChangeArrowheads="1"/>
          </p:cNvPicPr>
          <p:nvPr>
            <p:ph idx="1"/>
          </p:nvPr>
        </p:nvPicPr>
        <p:blipFill>
          <a:blip r:embed="rId3" cstate="print">
            <a:lum bright="-12000" contrast="36000"/>
          </a:blip>
          <a:srcRect t="12898" b="10841"/>
          <a:stretch>
            <a:fillRect/>
          </a:stretch>
        </p:blipFill>
        <p:spPr>
          <a:xfrm>
            <a:off x="1403648" y="1052736"/>
            <a:ext cx="6121400" cy="5210175"/>
          </a:xfrm>
          <a:noFill/>
        </p:spPr>
      </p:pic>
      <p:sp>
        <p:nvSpPr>
          <p:cNvPr id="69636" name="Text Box 4"/>
          <p:cNvSpPr txBox="1">
            <a:spLocks noChangeArrowheads="1"/>
          </p:cNvSpPr>
          <p:nvPr/>
        </p:nvSpPr>
        <p:spPr bwMode="auto">
          <a:xfrm>
            <a:off x="8101013" y="1844675"/>
            <a:ext cx="458787" cy="4211638"/>
          </a:xfrm>
          <a:prstGeom prst="rect">
            <a:avLst/>
          </a:prstGeom>
          <a:noFill/>
          <a:ln w="9525">
            <a:noFill/>
            <a:miter lim="800000"/>
            <a:headEnd/>
            <a:tailEnd/>
          </a:ln>
        </p:spPr>
        <p:txBody>
          <a:bodyPr vert="eaVert">
            <a:spAutoFit/>
          </a:bodyPr>
          <a:lstStyle/>
          <a:p>
            <a:pPr eaLnBrk="1" hangingPunct="1">
              <a:spcBef>
                <a:spcPct val="50000"/>
              </a:spcBef>
            </a:pPr>
            <a:r>
              <a:rPr lang="cs-CZ" sz="1800">
                <a:latin typeface="Verdana" pitchFamily="34" charset="0"/>
              </a:rPr>
              <a:t>Christensen 2003, p.37 </a:t>
            </a:r>
          </a:p>
        </p:txBody>
      </p:sp>
      <p:sp>
        <p:nvSpPr>
          <p:cNvPr id="5" name="Zástupný symbol pro datum 4"/>
          <p:cNvSpPr>
            <a:spLocks noGrp="1"/>
          </p:cNvSpPr>
          <p:nvPr>
            <p:ph type="dt" sz="half" idx="10"/>
          </p:nvPr>
        </p:nvSpPr>
        <p:spPr/>
        <p:txBody>
          <a:bodyPr/>
          <a:lstStyle/>
          <a:p>
            <a:pPr>
              <a:defRPr/>
            </a:pPr>
            <a:r>
              <a:rPr lang="cs-CZ" smtClean="0"/>
              <a:t>19.-20.10.2010</a:t>
            </a:r>
            <a:endParaRPr lang="cs-CZ"/>
          </a:p>
        </p:txBody>
      </p:sp>
      <p:sp>
        <p:nvSpPr>
          <p:cNvPr id="6" name="Zástupný symbol pro číslo snímku 5"/>
          <p:cNvSpPr>
            <a:spLocks noGrp="1"/>
          </p:cNvSpPr>
          <p:nvPr>
            <p:ph type="sldNum" sz="quarter" idx="11"/>
          </p:nvPr>
        </p:nvSpPr>
        <p:spPr/>
        <p:txBody>
          <a:bodyPr/>
          <a:lstStyle/>
          <a:p>
            <a:pPr>
              <a:defRPr/>
            </a:pPr>
            <a:fld id="{440A598D-4714-4C6C-B4FE-528B95FE2A6D}" type="slidenum">
              <a:rPr lang="cs-CZ" smtClean="0"/>
              <a:pPr>
                <a:defRPr/>
              </a:pPr>
              <a:t>27</a:t>
            </a:fld>
            <a:endParaRPr lang="cs-CZ"/>
          </a:p>
        </p:txBody>
      </p:sp>
      <p:sp>
        <p:nvSpPr>
          <p:cNvPr id="7" name="Zástupný symbol pro zápatí 6"/>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cs-CZ" smtClean="0">
                <a:latin typeface="Arial" pitchFamily="34" charset="0"/>
              </a:rPr>
              <a:t>Role VaV, intelektuální kapitál</a:t>
            </a:r>
          </a:p>
        </p:txBody>
      </p:sp>
      <p:sp>
        <p:nvSpPr>
          <p:cNvPr id="58371" name="Rectangle 3"/>
          <p:cNvSpPr>
            <a:spLocks noGrp="1" noChangeArrowheads="1"/>
          </p:cNvSpPr>
          <p:nvPr>
            <p:ph type="body" idx="1"/>
          </p:nvPr>
        </p:nvSpPr>
        <p:spPr/>
        <p:txBody>
          <a:bodyPr/>
          <a:lstStyle/>
          <a:p>
            <a:pPr marL="609600" indent="-609600">
              <a:lnSpc>
                <a:spcPct val="90000"/>
              </a:lnSpc>
            </a:pPr>
            <a:r>
              <a:rPr lang="cs-CZ" sz="2400" smtClean="0">
                <a:latin typeface="Arial" pitchFamily="34" charset="0"/>
              </a:rPr>
              <a:t>Úzká spolupráce mezi pracovníky vědy a výzkumu a odborníky v oblasti aplikace umožňuje rychlou informovanost a interpretaci týkající se patentových strategií konkurence. </a:t>
            </a:r>
          </a:p>
          <a:p>
            <a:pPr marL="609600" indent="-609600">
              <a:lnSpc>
                <a:spcPct val="90000"/>
              </a:lnSpc>
            </a:pPr>
            <a:r>
              <a:rPr lang="cs-CZ" sz="2400" smtClean="0">
                <a:latin typeface="Arial" pitchFamily="34" charset="0"/>
              </a:rPr>
              <a:t>Specialisté firmy pomáhají formulovat alternativní varianty řešení a postupů, pomáhají předvídat překážky a mezery, které se mohou stát bariérami obchodního využití inovací. </a:t>
            </a:r>
          </a:p>
          <a:p>
            <a:pPr marL="609600" indent="-609600">
              <a:lnSpc>
                <a:spcPct val="90000"/>
              </a:lnSpc>
            </a:pPr>
            <a:r>
              <a:rPr lang="cs-CZ" sz="2400" smtClean="0">
                <a:latin typeface="Arial" pitchFamily="34" charset="0"/>
              </a:rPr>
              <a:t>Vypracovávání studií proveditelnosti na základě zhodnocení intelektuálního bohatství firmy a dalších příbuzných informací.</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270</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cs-CZ" smtClean="0">
                <a:latin typeface="Arial" pitchFamily="34" charset="0"/>
              </a:rPr>
              <a:t>Role VaV, intelektuální kapitál</a:t>
            </a:r>
          </a:p>
        </p:txBody>
      </p:sp>
      <p:sp>
        <p:nvSpPr>
          <p:cNvPr id="59395" name="Rectangle 3"/>
          <p:cNvSpPr>
            <a:spLocks noGrp="1" noChangeArrowheads="1"/>
          </p:cNvSpPr>
          <p:nvPr>
            <p:ph type="body" idx="1"/>
          </p:nvPr>
        </p:nvSpPr>
        <p:spPr/>
        <p:txBody>
          <a:bodyPr/>
          <a:lstStyle/>
          <a:p>
            <a:pPr>
              <a:lnSpc>
                <a:spcPct val="80000"/>
              </a:lnSpc>
            </a:pPr>
            <a:r>
              <a:rPr lang="cs-CZ" sz="2800" smtClean="0">
                <a:latin typeface="Arial" pitchFamily="34" charset="0"/>
              </a:rPr>
              <a:t>Firma zjišťuje údaje o intelektuálním bohatství konkurence, především s ohledem na současný vývoj.</a:t>
            </a:r>
          </a:p>
          <a:p>
            <a:pPr>
              <a:lnSpc>
                <a:spcPct val="80000"/>
              </a:lnSpc>
            </a:pPr>
            <a:r>
              <a:rPr lang="cs-CZ" sz="2800" smtClean="0">
                <a:latin typeface="Arial" pitchFamily="34" charset="0"/>
              </a:rPr>
              <a:t>V případě zamýšlené akvizice či utvoření aliance s jinou firmou je věnována identifikaci možností pramenících z intelektuálního bohatství analyzované firmy prioritní pozornost.</a:t>
            </a:r>
          </a:p>
          <a:p>
            <a:pPr>
              <a:lnSpc>
                <a:spcPct val="80000"/>
              </a:lnSpc>
            </a:pPr>
            <a:r>
              <a:rPr lang="cs-CZ" sz="2800" smtClean="0">
                <a:latin typeface="Arial" pitchFamily="34" charset="0"/>
              </a:rPr>
              <a:t>Jednou z aktivit členů předmětného týmu je pátrání v oblasti patentových a licenčních strategií firmy i jejích externích konkurentů.</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271</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71500" y="428625"/>
            <a:ext cx="7772400" cy="1371600"/>
          </a:xfrm>
        </p:spPr>
        <p:txBody>
          <a:bodyPr/>
          <a:lstStyle/>
          <a:p>
            <a:r>
              <a:rPr lang="cs-CZ" smtClean="0">
                <a:latin typeface="Arial" pitchFamily="34" charset="0"/>
              </a:rPr>
              <a:t>Princip vnitropodnikatelství (intrapreneurship)</a:t>
            </a:r>
            <a:r>
              <a:rPr lang="cs-CZ" smtClean="0"/>
              <a:t> </a:t>
            </a:r>
          </a:p>
        </p:txBody>
      </p:sp>
      <p:sp>
        <p:nvSpPr>
          <p:cNvPr id="60419" name="Rectangle 3"/>
          <p:cNvSpPr>
            <a:spLocks noGrp="1" noChangeArrowheads="1"/>
          </p:cNvSpPr>
          <p:nvPr>
            <p:ph type="body" idx="1"/>
          </p:nvPr>
        </p:nvSpPr>
        <p:spPr>
          <a:xfrm>
            <a:off x="642938" y="2143125"/>
            <a:ext cx="7772400" cy="4167188"/>
          </a:xfrm>
        </p:spPr>
        <p:txBody>
          <a:bodyPr/>
          <a:lstStyle/>
          <a:p>
            <a:pPr marL="609600" indent="-609600">
              <a:lnSpc>
                <a:spcPct val="80000"/>
              </a:lnSpc>
            </a:pPr>
            <a:r>
              <a:rPr lang="cs-CZ" sz="2400" b="1" smtClean="0">
                <a:latin typeface="Arial" pitchFamily="34" charset="0"/>
              </a:rPr>
              <a:t>Lean production </a:t>
            </a:r>
            <a:r>
              <a:rPr lang="cs-CZ" sz="2400" smtClean="0">
                <a:latin typeface="Arial" pitchFamily="34" charset="0"/>
              </a:rPr>
              <a:t>(rychlost vývoje, účast zákazníka v procesu realizace projektu, JIT, strategický sourcing, metody sledování kvality)</a:t>
            </a:r>
            <a:endParaRPr lang="cs-CZ" sz="2400" b="1" smtClean="0">
              <a:latin typeface="Arial" pitchFamily="34" charset="0"/>
            </a:endParaRPr>
          </a:p>
          <a:p>
            <a:pPr marL="609600" indent="-609600">
              <a:lnSpc>
                <a:spcPct val="80000"/>
              </a:lnSpc>
            </a:pPr>
            <a:r>
              <a:rPr lang="cs-CZ" sz="2400" b="1" smtClean="0">
                <a:latin typeface="Arial" pitchFamily="34" charset="0"/>
              </a:rPr>
              <a:t>Rozdělení firmy na fraktály či buňky </a:t>
            </a:r>
            <a:r>
              <a:rPr lang="cs-CZ" sz="2400" smtClean="0">
                <a:latin typeface="Arial" pitchFamily="34" charset="0"/>
              </a:rPr>
              <a:t>(podnikatelské myšlení samostatných částí firmy, optimalizace strategie části se strategií celé firmy, samokorekce a optimalizace postupů)</a:t>
            </a:r>
            <a:endParaRPr lang="cs-CZ" sz="2400" b="1" smtClean="0">
              <a:latin typeface="Arial" pitchFamily="34" charset="0"/>
            </a:endParaRPr>
          </a:p>
          <a:p>
            <a:pPr marL="609600" indent="-609600">
              <a:lnSpc>
                <a:spcPct val="80000"/>
              </a:lnSpc>
            </a:pPr>
            <a:r>
              <a:rPr lang="cs-CZ" sz="2400" b="1" smtClean="0">
                <a:latin typeface="Arial" pitchFamily="34" charset="0"/>
              </a:rPr>
              <a:t>Duté podniky </a:t>
            </a:r>
            <a:r>
              <a:rPr lang="cs-CZ" sz="2400" smtClean="0">
                <a:latin typeface="Arial" pitchFamily="34" charset="0"/>
              </a:rPr>
              <a:t>(hollow - v podniku se ponechávají pouze činnosti přinášející největší přidanou hodnotu)</a:t>
            </a:r>
            <a:endParaRPr lang="cs-CZ" sz="2400" b="1" smtClean="0">
              <a:latin typeface="Arial" pitchFamily="34" charset="0"/>
            </a:endParaRPr>
          </a:p>
          <a:p>
            <a:pPr marL="609600" indent="-609600">
              <a:lnSpc>
                <a:spcPct val="80000"/>
              </a:lnSpc>
            </a:pPr>
            <a:r>
              <a:rPr lang="cs-CZ" sz="2400" b="1" smtClean="0">
                <a:latin typeface="Arial" pitchFamily="34" charset="0"/>
              </a:rPr>
              <a:t>Síťové a virtuální podniky </a:t>
            </a:r>
            <a:r>
              <a:rPr lang="cs-CZ" sz="2400" smtClean="0">
                <a:latin typeface="Arial" pitchFamily="34" charset="0"/>
              </a:rPr>
              <a:t>(počítačovými systémy řízená kooperace mezi jednotlivými částmi takového podniku s využitím přínosů specializace)</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272</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8229600" cy="1570186"/>
          </a:xfrm>
        </p:spPr>
        <p:txBody>
          <a:bodyPr/>
          <a:lstStyle/>
          <a:p>
            <a:r>
              <a:rPr lang="cs-CZ" dirty="0" smtClean="0">
                <a:latin typeface="Arial" pitchFamily="34" charset="0"/>
              </a:rPr>
              <a:t>Pracovní nasazení podmiňuje:</a:t>
            </a:r>
          </a:p>
        </p:txBody>
      </p:sp>
      <p:sp>
        <p:nvSpPr>
          <p:cNvPr id="61443" name="Rectangle 3"/>
          <p:cNvSpPr>
            <a:spLocks noGrp="1" noChangeArrowheads="1"/>
          </p:cNvSpPr>
          <p:nvPr>
            <p:ph type="body" idx="1"/>
          </p:nvPr>
        </p:nvSpPr>
        <p:spPr>
          <a:xfrm>
            <a:off x="457200" y="2060848"/>
            <a:ext cx="8229600" cy="4065315"/>
          </a:xfrm>
        </p:spPr>
        <p:txBody>
          <a:bodyPr/>
          <a:lstStyle/>
          <a:p>
            <a:pPr>
              <a:lnSpc>
                <a:spcPct val="90000"/>
              </a:lnSpc>
            </a:pPr>
            <a:r>
              <a:rPr lang="cs-CZ" sz="2400" b="1" dirty="0" smtClean="0">
                <a:latin typeface="Arial" pitchFamily="34" charset="0"/>
              </a:rPr>
              <a:t>Svoboda volby</a:t>
            </a:r>
            <a:r>
              <a:rPr lang="cs-CZ" sz="2400" dirty="0" smtClean="0">
                <a:latin typeface="Arial" pitchFamily="34" charset="0"/>
              </a:rPr>
              <a:t>, která může vést k:</a:t>
            </a:r>
          </a:p>
          <a:p>
            <a:pPr lvl="1">
              <a:lnSpc>
                <a:spcPct val="90000"/>
              </a:lnSpc>
            </a:pPr>
            <a:r>
              <a:rPr lang="cs-CZ" sz="2000" dirty="0" smtClean="0">
                <a:latin typeface="Arial" pitchFamily="34" charset="0"/>
              </a:rPr>
              <a:t>pocitu osobní zodpovědnosti</a:t>
            </a:r>
          </a:p>
          <a:p>
            <a:pPr lvl="1">
              <a:lnSpc>
                <a:spcPct val="90000"/>
              </a:lnSpc>
            </a:pPr>
            <a:r>
              <a:rPr lang="cs-CZ" sz="2000" dirty="0" smtClean="0">
                <a:latin typeface="Arial" pitchFamily="34" charset="0"/>
              </a:rPr>
              <a:t>pozitivnímu přístupu při volbě</a:t>
            </a:r>
          </a:p>
          <a:p>
            <a:pPr lvl="1">
              <a:lnSpc>
                <a:spcPct val="90000"/>
              </a:lnSpc>
            </a:pPr>
            <a:r>
              <a:rPr lang="cs-CZ" sz="2000" dirty="0" smtClean="0">
                <a:latin typeface="Arial" pitchFamily="34" charset="0"/>
              </a:rPr>
              <a:t>odbourání alibismu v jednání</a:t>
            </a:r>
            <a:endParaRPr lang="cs-CZ" sz="2000" b="1" dirty="0" smtClean="0">
              <a:latin typeface="Arial" pitchFamily="34" charset="0"/>
            </a:endParaRPr>
          </a:p>
          <a:p>
            <a:pPr>
              <a:lnSpc>
                <a:spcPct val="90000"/>
              </a:lnSpc>
            </a:pPr>
            <a:r>
              <a:rPr lang="cs-CZ" sz="2400" b="1" dirty="0" smtClean="0">
                <a:latin typeface="Arial" pitchFamily="34" charset="0"/>
              </a:rPr>
              <a:t>Zviditelnění</a:t>
            </a:r>
            <a:r>
              <a:rPr lang="cs-CZ" sz="2400" dirty="0" smtClean="0">
                <a:latin typeface="Arial" pitchFamily="34" charset="0"/>
              </a:rPr>
              <a:t> rozhodnutí jednotlivce před ostatními:</a:t>
            </a:r>
          </a:p>
          <a:p>
            <a:pPr lvl="1">
              <a:lnSpc>
                <a:spcPct val="90000"/>
              </a:lnSpc>
            </a:pPr>
            <a:r>
              <a:rPr lang="cs-CZ" sz="2000" dirty="0" smtClean="0">
                <a:latin typeface="Arial" pitchFamily="34" charset="0"/>
              </a:rPr>
              <a:t>ztěžuje omlouvání neproveditelnosti</a:t>
            </a:r>
          </a:p>
          <a:p>
            <a:pPr lvl="1">
              <a:lnSpc>
                <a:spcPct val="90000"/>
              </a:lnSpc>
            </a:pPr>
            <a:r>
              <a:rPr lang="cs-CZ" sz="2000" dirty="0" smtClean="0">
                <a:latin typeface="Arial" pitchFamily="34" charset="0"/>
              </a:rPr>
              <a:t>zvyšuje motivaci zapojení se</a:t>
            </a:r>
          </a:p>
          <a:p>
            <a:pPr lvl="1">
              <a:lnSpc>
                <a:spcPct val="90000"/>
              </a:lnSpc>
            </a:pPr>
            <a:r>
              <a:rPr lang="cs-CZ" sz="2000" dirty="0" smtClean="0">
                <a:latin typeface="Arial" pitchFamily="34" charset="0"/>
              </a:rPr>
              <a:t>poskytuje modelové zkušenosti pro ostatní</a:t>
            </a:r>
            <a:endParaRPr lang="cs-CZ" sz="2000" b="1" dirty="0" smtClean="0">
              <a:latin typeface="Arial" pitchFamily="34" charset="0"/>
            </a:endParaRPr>
          </a:p>
          <a:p>
            <a:pPr>
              <a:lnSpc>
                <a:spcPct val="90000"/>
              </a:lnSpc>
            </a:pPr>
            <a:r>
              <a:rPr lang="cs-CZ" sz="2400" b="1" dirty="0" smtClean="0">
                <a:latin typeface="Arial" pitchFamily="34" charset="0"/>
              </a:rPr>
              <a:t>Neodvolatelnost</a:t>
            </a:r>
            <a:r>
              <a:rPr lang="cs-CZ" sz="2400" dirty="0" smtClean="0">
                <a:latin typeface="Arial" pitchFamily="34" charset="0"/>
              </a:rPr>
              <a:t> rozhodnutí:</a:t>
            </a:r>
          </a:p>
          <a:p>
            <a:pPr lvl="1">
              <a:lnSpc>
                <a:spcPct val="90000"/>
              </a:lnSpc>
            </a:pPr>
            <a:r>
              <a:rPr lang="cs-CZ" sz="2000" dirty="0" smtClean="0">
                <a:latin typeface="Arial" pitchFamily="34" charset="0"/>
              </a:rPr>
              <a:t>zabraňuje uvažovat o alternativách</a:t>
            </a:r>
          </a:p>
          <a:p>
            <a:pPr lvl="1">
              <a:lnSpc>
                <a:spcPct val="90000"/>
              </a:lnSpc>
            </a:pPr>
            <a:r>
              <a:rPr lang="cs-CZ" sz="2000" dirty="0" smtClean="0">
                <a:latin typeface="Arial" pitchFamily="34" charset="0"/>
              </a:rPr>
              <a:t>zaměřuje energii do zvoleného směru</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273</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cs-CZ" smtClean="0">
                <a:latin typeface="Arial" pitchFamily="34" charset="0"/>
              </a:rPr>
              <a:t>Svoboda volby</a:t>
            </a:r>
          </a:p>
        </p:txBody>
      </p:sp>
      <p:sp>
        <p:nvSpPr>
          <p:cNvPr id="62467" name="Rectangle 3"/>
          <p:cNvSpPr>
            <a:spLocks noGrp="1" noChangeArrowheads="1"/>
          </p:cNvSpPr>
          <p:nvPr>
            <p:ph type="body" idx="1"/>
          </p:nvPr>
        </p:nvSpPr>
        <p:spPr/>
        <p:txBody>
          <a:bodyPr/>
          <a:lstStyle/>
          <a:p>
            <a:pPr>
              <a:lnSpc>
                <a:spcPct val="90000"/>
              </a:lnSpc>
            </a:pPr>
            <a:r>
              <a:rPr lang="cs-CZ" sz="2400" smtClean="0">
                <a:latin typeface="Arial" pitchFamily="34" charset="0"/>
              </a:rPr>
              <a:t>navrhovat systémy a procedury, které nutí lidi provádět trvale změny</a:t>
            </a:r>
          </a:p>
          <a:p>
            <a:pPr>
              <a:lnSpc>
                <a:spcPct val="90000"/>
              </a:lnSpc>
            </a:pPr>
            <a:r>
              <a:rPr lang="cs-CZ" sz="2400" smtClean="0">
                <a:latin typeface="Arial" pitchFamily="34" charset="0"/>
              </a:rPr>
              <a:t>nebát se používat systém odměn za plnění úkolů</a:t>
            </a:r>
          </a:p>
          <a:p>
            <a:pPr>
              <a:lnSpc>
                <a:spcPct val="90000"/>
              </a:lnSpc>
            </a:pPr>
            <a:r>
              <a:rPr lang="cs-CZ" sz="2400" smtClean="0">
                <a:latin typeface="Arial" pitchFamily="34" charset="0"/>
              </a:rPr>
              <a:t>podněcovat inkrementální změny</a:t>
            </a:r>
          </a:p>
          <a:p>
            <a:pPr>
              <a:lnSpc>
                <a:spcPct val="90000"/>
              </a:lnSpc>
            </a:pPr>
            <a:r>
              <a:rPr lang="cs-CZ" sz="2400" smtClean="0">
                <a:latin typeface="Arial" pitchFamily="34" charset="0"/>
              </a:rPr>
              <a:t>nenutit lidi obhajovat názory, se kterými nesouhlasí</a:t>
            </a:r>
          </a:p>
          <a:p>
            <a:pPr>
              <a:lnSpc>
                <a:spcPct val="90000"/>
              </a:lnSpc>
            </a:pPr>
            <a:r>
              <a:rPr lang="cs-CZ" sz="2400" smtClean="0">
                <a:latin typeface="Arial" pitchFamily="34" charset="0"/>
              </a:rPr>
              <a:t>ubezpečit se, že lidé mají realistické představy před tím, než se pro něco rozhodnou a předcházet tím budoucím překvapením</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274</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cs-CZ" smtClean="0">
                <a:latin typeface="Arial" pitchFamily="34" charset="0"/>
              </a:rPr>
              <a:t>Zviditelnění</a:t>
            </a:r>
            <a:r>
              <a:rPr lang="cs-CZ" smtClean="0"/>
              <a:t>   </a:t>
            </a:r>
          </a:p>
        </p:txBody>
      </p:sp>
      <p:sp>
        <p:nvSpPr>
          <p:cNvPr id="63491" name="Rectangle 3"/>
          <p:cNvSpPr>
            <a:spLocks noGrp="1" noChangeArrowheads="1"/>
          </p:cNvSpPr>
          <p:nvPr>
            <p:ph type="body" idx="1"/>
          </p:nvPr>
        </p:nvSpPr>
        <p:spPr/>
        <p:txBody>
          <a:bodyPr/>
          <a:lstStyle/>
          <a:p>
            <a:pPr>
              <a:lnSpc>
                <a:spcPct val="90000"/>
              </a:lnSpc>
            </a:pPr>
            <a:r>
              <a:rPr lang="cs-CZ" sz="2400" smtClean="0">
                <a:latin typeface="Arial" pitchFamily="34" charset="0"/>
              </a:rPr>
              <a:t>zveřejňovat činnosti subjektu před jeho kolegy, ostatními zaměstnanci, zákazníky a 	blízkými</a:t>
            </a:r>
          </a:p>
          <a:p>
            <a:pPr>
              <a:lnSpc>
                <a:spcPct val="90000"/>
              </a:lnSpc>
            </a:pPr>
            <a:r>
              <a:rPr lang="cs-CZ" sz="2400" smtClean="0">
                <a:latin typeface="Arial" pitchFamily="34" charset="0"/>
              </a:rPr>
              <a:t>využívat slavnostních příležitostí k prohlubování smyslu sounáležitosti a identifikace</a:t>
            </a:r>
          </a:p>
          <a:p>
            <a:pPr>
              <a:lnSpc>
                <a:spcPct val="90000"/>
              </a:lnSpc>
            </a:pPr>
            <a:r>
              <a:rPr lang="cs-CZ" sz="2400" smtClean="0">
                <a:latin typeface="Arial" pitchFamily="34" charset="0"/>
              </a:rPr>
              <a:t>posilovat veřejné projevy loajality</a:t>
            </a:r>
          </a:p>
          <a:p>
            <a:pPr>
              <a:lnSpc>
                <a:spcPct val="90000"/>
              </a:lnSpc>
            </a:pPr>
            <a:r>
              <a:rPr lang="cs-CZ" sz="2400" smtClean="0">
                <a:latin typeface="Arial" pitchFamily="34" charset="0"/>
              </a:rPr>
              <a:t>posilovat rozvoj sociálních vztahů mezi členy týmu</a:t>
            </a:r>
          </a:p>
          <a:p>
            <a:pPr>
              <a:lnSpc>
                <a:spcPct val="90000"/>
              </a:lnSpc>
            </a:pPr>
            <a:r>
              <a:rPr lang="cs-CZ" sz="2400" smtClean="0">
                <a:latin typeface="Arial" pitchFamily="34" charset="0"/>
              </a:rPr>
              <a:t>využívat odsouhlasování kolektivem při budování zpětnovazebních procesů</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275</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cs-CZ" smtClean="0">
                <a:latin typeface="Arial" pitchFamily="34" charset="0"/>
              </a:rPr>
              <a:t>Neodvolatelnost</a:t>
            </a:r>
            <a:r>
              <a:rPr lang="cs-CZ" smtClean="0"/>
              <a:t>  </a:t>
            </a:r>
          </a:p>
        </p:txBody>
      </p:sp>
      <p:sp>
        <p:nvSpPr>
          <p:cNvPr id="64515" name="Rectangle 3"/>
          <p:cNvSpPr>
            <a:spLocks noGrp="1" noChangeArrowheads="1"/>
          </p:cNvSpPr>
          <p:nvPr>
            <p:ph type="body" idx="1"/>
          </p:nvPr>
        </p:nvSpPr>
        <p:spPr/>
        <p:txBody>
          <a:bodyPr/>
          <a:lstStyle/>
          <a:p>
            <a:pPr>
              <a:lnSpc>
                <a:spcPct val="90000"/>
              </a:lnSpc>
            </a:pPr>
            <a:r>
              <a:rPr lang="cs-CZ" sz="2800" smtClean="0">
                <a:latin typeface="Arial" pitchFamily="34" charset="0"/>
              </a:rPr>
              <a:t>označit některá rozhodnutí za důležitá</a:t>
            </a:r>
          </a:p>
          <a:p>
            <a:pPr>
              <a:lnSpc>
                <a:spcPct val="90000"/>
              </a:lnSpc>
            </a:pPr>
            <a:r>
              <a:rPr lang="cs-CZ" sz="2800" smtClean="0">
                <a:latin typeface="Arial" pitchFamily="34" charset="0"/>
              </a:rPr>
              <a:t>odhodlat se činit rozhodnutí podle priorit</a:t>
            </a:r>
          </a:p>
          <a:p>
            <a:pPr>
              <a:lnSpc>
                <a:spcPct val="90000"/>
              </a:lnSpc>
            </a:pPr>
            <a:r>
              <a:rPr lang="cs-CZ" sz="2800" smtClean="0">
                <a:latin typeface="Arial" pitchFamily="34" charset="0"/>
              </a:rPr>
              <a:t>vzbudit přesvědčení, že osobní nasazení je zapotřebí na dočasnou dobu</a:t>
            </a:r>
          </a:p>
          <a:p>
            <a:pPr>
              <a:lnSpc>
                <a:spcPct val="90000"/>
              </a:lnSpc>
            </a:pPr>
            <a:r>
              <a:rPr lang="cs-CZ" sz="2800" smtClean="0">
                <a:latin typeface="Arial" pitchFamily="34" charset="0"/>
              </a:rPr>
              <a:t>navrhovat takový systém odměn, který neumožní polevit v nasazení</a:t>
            </a:r>
          </a:p>
          <a:p>
            <a:pPr>
              <a:lnSpc>
                <a:spcPct val="90000"/>
              </a:lnSpc>
            </a:pPr>
            <a:r>
              <a:rPr lang="cs-CZ" sz="2800" smtClean="0">
                <a:latin typeface="Arial" pitchFamily="34" charset="0"/>
              </a:rPr>
              <a:t>zdůrazňovat možnost kariérního růstu</a:t>
            </a:r>
          </a:p>
          <a:p>
            <a:pPr>
              <a:lnSpc>
                <a:spcPct val="90000"/>
              </a:lnSpc>
            </a:pPr>
            <a:r>
              <a:rPr lang="cs-CZ" sz="2800" smtClean="0">
                <a:latin typeface="Arial" pitchFamily="34" charset="0"/>
              </a:rPr>
              <a:t>vyzdvihnout osobní oběti, které vyžaduje vysoké nasazení</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276</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cs-CZ" smtClean="0"/>
          </a:p>
        </p:txBody>
      </p:sp>
      <p:sp>
        <p:nvSpPr>
          <p:cNvPr id="65539" name="Rectangle 3"/>
          <p:cNvSpPr>
            <a:spLocks noGrp="1" noChangeArrowheads="1"/>
          </p:cNvSpPr>
          <p:nvPr>
            <p:ph type="body" idx="1"/>
          </p:nvPr>
        </p:nvSpPr>
        <p:spPr/>
        <p:txBody>
          <a:bodyPr/>
          <a:lstStyle/>
          <a:p>
            <a:r>
              <a:rPr lang="cs-CZ" smtClean="0">
                <a:latin typeface="Arial" pitchFamily="34" charset="0"/>
              </a:rPr>
              <a:t>aktivovat proces sdílení vědomostí a rozvoj interdisciplinárních kvalifikací </a:t>
            </a:r>
          </a:p>
          <a:p>
            <a:r>
              <a:rPr lang="cs-CZ" smtClean="0">
                <a:latin typeface="Arial" pitchFamily="34" charset="0"/>
              </a:rPr>
              <a:t>transformovat činnosti informačního managementu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277</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457200"/>
            <a:ext cx="7772400" cy="955675"/>
          </a:xfrm>
        </p:spPr>
        <p:txBody>
          <a:bodyPr/>
          <a:lstStyle/>
          <a:p>
            <a:r>
              <a:rPr lang="cs-CZ" smtClean="0">
                <a:latin typeface="Arial" pitchFamily="34" charset="0"/>
              </a:rPr>
              <a:t>Transformace činností IM</a:t>
            </a:r>
          </a:p>
        </p:txBody>
      </p:sp>
      <p:sp>
        <p:nvSpPr>
          <p:cNvPr id="66563" name="Rectangle 3"/>
          <p:cNvSpPr>
            <a:spLocks noGrp="1" noChangeArrowheads="1"/>
          </p:cNvSpPr>
          <p:nvPr>
            <p:ph type="body" idx="1"/>
          </p:nvPr>
        </p:nvSpPr>
        <p:spPr>
          <a:xfrm>
            <a:off x="468313" y="1557338"/>
            <a:ext cx="8351837" cy="4321175"/>
          </a:xfrm>
        </p:spPr>
        <p:txBody>
          <a:bodyPr/>
          <a:lstStyle/>
          <a:p>
            <a:pPr marL="609600" indent="-609600">
              <a:lnSpc>
                <a:spcPct val="80000"/>
              </a:lnSpc>
            </a:pPr>
            <a:r>
              <a:rPr lang="cs-CZ" sz="2400" smtClean="0">
                <a:latin typeface="Arial" pitchFamily="34" charset="0"/>
              </a:rPr>
              <a:t>Umožnit řízený externí vstup pro zákazníky a externí spolupracovníky firmy za účelem identifikace a akcelerace klíčových vývojových aktivit.</a:t>
            </a:r>
          </a:p>
          <a:p>
            <a:pPr marL="609600" indent="-609600">
              <a:lnSpc>
                <a:spcPct val="80000"/>
              </a:lnSpc>
            </a:pPr>
            <a:r>
              <a:rPr lang="cs-CZ" sz="2400" smtClean="0">
                <a:latin typeface="Arial" pitchFamily="34" charset="0"/>
              </a:rPr>
              <a:t>Zakládat „virtuální týmy“ produkující novátorská řešení.</a:t>
            </a:r>
          </a:p>
          <a:p>
            <a:pPr marL="609600" indent="-609600">
              <a:lnSpc>
                <a:spcPct val="80000"/>
              </a:lnSpc>
            </a:pPr>
            <a:r>
              <a:rPr lang="cs-CZ" sz="2400" smtClean="0">
                <a:latin typeface="Arial" pitchFamily="34" charset="0"/>
              </a:rPr>
              <a:t>Vymezit prostoru pro poskytování „navigace pomocí informací“, který má velký význam pro management především v časných stadiích projektů.</a:t>
            </a:r>
          </a:p>
          <a:p>
            <a:pPr marL="609600" indent="-609600">
              <a:lnSpc>
                <a:spcPct val="80000"/>
              </a:lnSpc>
            </a:pPr>
            <a:r>
              <a:rPr lang="cs-CZ" sz="2400" smtClean="0">
                <a:latin typeface="Arial" pitchFamily="34" charset="0"/>
              </a:rPr>
              <a:t>Zavést webového výzkumu, tzv. „</a:t>
            </a:r>
            <a:r>
              <a:rPr lang="cs-CZ" sz="2400" i="1" smtClean="0">
                <a:latin typeface="Arial" pitchFamily="34" charset="0"/>
              </a:rPr>
              <a:t>bílé stránky</a:t>
            </a:r>
            <a:r>
              <a:rPr lang="cs-CZ" sz="2400" smtClean="0">
                <a:latin typeface="Arial" pitchFamily="34" charset="0"/>
              </a:rPr>
              <a:t>“ na intranetu.</a:t>
            </a:r>
          </a:p>
          <a:p>
            <a:pPr marL="609600" indent="-609600">
              <a:lnSpc>
                <a:spcPct val="80000"/>
              </a:lnSpc>
            </a:pPr>
            <a:r>
              <a:rPr lang="cs-CZ" sz="2400" smtClean="0">
                <a:latin typeface="Arial" pitchFamily="34" charset="0"/>
              </a:rPr>
              <a:t>Rozšiřovat dosahu působnosti vně podniku s rozhraním umožňujícím sdílení informací jak v organizačních strukturách, tak i směrem k zákazníkům</a:t>
            </a:r>
            <a:r>
              <a:rPr lang="cs-CZ" sz="2400" smtClean="0"/>
              <a:t>.</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278</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ctrTitle"/>
          </p:nvPr>
        </p:nvSpPr>
        <p:spPr/>
        <p:txBody>
          <a:bodyPr/>
          <a:lstStyle/>
          <a:p>
            <a:r>
              <a:rPr lang="cs-CZ" sz="6000" b="1" dirty="0" smtClean="0">
                <a:latin typeface="Arial" pitchFamily="34" charset="0"/>
                <a:cs typeface="Arial" pitchFamily="34" charset="0"/>
              </a:rPr>
              <a:t>METODIKA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d1-7"/>
          <p:cNvPicPr>
            <a:picLocks noChangeAspect="1" noChangeArrowheads="1"/>
          </p:cNvPicPr>
          <p:nvPr/>
        </p:nvPicPr>
        <p:blipFill>
          <a:blip r:embed="rId3" cstate="print"/>
          <a:srcRect/>
          <a:stretch>
            <a:fillRect/>
          </a:stretch>
        </p:blipFill>
        <p:spPr bwMode="auto">
          <a:xfrm>
            <a:off x="0" y="0"/>
            <a:ext cx="5305425" cy="6858000"/>
          </a:xfrm>
          <a:prstGeom prst="rect">
            <a:avLst/>
          </a:prstGeom>
          <a:noFill/>
          <a:ln w="9525">
            <a:noFill/>
            <a:miter lim="800000"/>
            <a:headEnd/>
            <a:tailEnd/>
          </a:ln>
        </p:spPr>
      </p:pic>
      <p:sp>
        <p:nvSpPr>
          <p:cNvPr id="70659" name="Text Box 5"/>
          <p:cNvSpPr txBox="1">
            <a:spLocks noChangeArrowheads="1"/>
          </p:cNvSpPr>
          <p:nvPr/>
        </p:nvSpPr>
        <p:spPr bwMode="auto">
          <a:xfrm rot="-5400000">
            <a:off x="5431632" y="2931318"/>
            <a:ext cx="5975350" cy="779463"/>
          </a:xfrm>
          <a:prstGeom prst="rect">
            <a:avLst/>
          </a:prstGeom>
          <a:noFill/>
          <a:ln w="12700" cap="sq">
            <a:noFill/>
            <a:miter lim="800000"/>
            <a:headEnd type="none" w="sm" len="sm"/>
            <a:tailEnd type="none" w="sm" len="sm"/>
          </a:ln>
        </p:spPr>
        <p:txBody>
          <a:bodyPr>
            <a:spAutoFit/>
          </a:bodyPr>
          <a:lstStyle/>
          <a:p>
            <a:pPr algn="r">
              <a:spcBef>
                <a:spcPct val="50000"/>
              </a:spcBef>
            </a:pPr>
            <a:r>
              <a:rPr lang="cs-CZ" sz="1800">
                <a:latin typeface="Arial" charset="0"/>
              </a:rPr>
              <a:t>Clayton M. Christensen: The Innovator´s Solution, </a:t>
            </a:r>
          </a:p>
          <a:p>
            <a:pPr algn="r">
              <a:spcBef>
                <a:spcPct val="50000"/>
              </a:spcBef>
            </a:pPr>
            <a:r>
              <a:rPr lang="cs-CZ" sz="1800">
                <a:latin typeface="Arial" charset="0"/>
              </a:rPr>
              <a:t>Harvard Business Press, 2003</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9AC6B710-F538-4B7D-8C14-9DE044E2714B}" type="slidenum">
              <a:rPr lang="cs-CZ" smtClean="0"/>
              <a:pPr>
                <a:defRPr/>
              </a:pPr>
              <a:t>28</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cs-CZ" smtClean="0">
                <a:latin typeface="Arial" pitchFamily="34" charset="0"/>
              </a:rPr>
              <a:t>Dotazník</a:t>
            </a:r>
          </a:p>
        </p:txBody>
      </p:sp>
      <p:sp>
        <p:nvSpPr>
          <p:cNvPr id="68611" name="Rectangle 3"/>
          <p:cNvSpPr>
            <a:spLocks noGrp="1" noChangeArrowheads="1"/>
          </p:cNvSpPr>
          <p:nvPr>
            <p:ph type="body" idx="1"/>
          </p:nvPr>
        </p:nvSpPr>
        <p:spPr/>
        <p:txBody>
          <a:bodyPr/>
          <a:lstStyle/>
          <a:p>
            <a:r>
              <a:rPr lang="cs-CZ" smtClean="0">
                <a:latin typeface="Arial" pitchFamily="34" charset="0"/>
              </a:rPr>
              <a:t>V každé kategorii 6 otázek se 4 stupni hodnocení</a:t>
            </a:r>
          </a:p>
          <a:p>
            <a:r>
              <a:rPr lang="cs-CZ" smtClean="0">
                <a:latin typeface="Arial" pitchFamily="34" charset="0"/>
              </a:rPr>
              <a:t>Metodika založená na sebehodnocení</a:t>
            </a:r>
          </a:p>
          <a:p>
            <a:r>
              <a:rPr lang="cs-CZ" smtClean="0">
                <a:latin typeface="Arial" pitchFamily="34" charset="0"/>
              </a:rPr>
              <a:t>Nástroj v Excelu s grafickými výstupy</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280</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0" y="2490788"/>
            <a:ext cx="9144000" cy="0"/>
          </a:xfrm>
          <a:prstGeom prst="rect">
            <a:avLst/>
          </a:prstGeom>
          <a:noFill/>
          <a:ln w="9525">
            <a:noFill/>
            <a:miter lim="800000"/>
            <a:headEnd/>
            <a:tailEnd/>
          </a:ln>
        </p:spPr>
        <p:txBody>
          <a:bodyPr wrap="none" anchor="ctr">
            <a:spAutoFit/>
          </a:bodyPr>
          <a:lstStyle/>
          <a:p>
            <a:endParaRPr lang="cs-CZ"/>
          </a:p>
        </p:txBody>
      </p:sp>
      <p:graphicFrame>
        <p:nvGraphicFramePr>
          <p:cNvPr id="3074" name="Object 3"/>
          <p:cNvGraphicFramePr>
            <a:graphicFrameLocks noChangeAspect="1"/>
          </p:cNvGraphicFramePr>
          <p:nvPr/>
        </p:nvGraphicFramePr>
        <p:xfrm>
          <a:off x="611188" y="976313"/>
          <a:ext cx="8064500" cy="4892675"/>
        </p:xfrm>
        <a:graphic>
          <a:graphicData uri="http://schemas.openxmlformats.org/presentationml/2006/ole">
            <p:oleObj spid="_x0000_s217090" name="List" r:id="rId4" imgW="4819740" imgH="2924054" progId="Excel.Sheet.8">
              <p:embed/>
            </p:oleObj>
          </a:graphicData>
        </a:graphic>
      </p:graphicFrame>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9AC6B710-F538-4B7D-8C14-9DE044E2714B}" type="slidenum">
              <a:rPr lang="cs-CZ" smtClean="0"/>
              <a:pPr>
                <a:defRPr/>
              </a:pPr>
              <a:t>281</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0" y="2333625"/>
            <a:ext cx="9144000" cy="0"/>
          </a:xfrm>
          <a:prstGeom prst="rect">
            <a:avLst/>
          </a:prstGeom>
          <a:noFill/>
          <a:ln w="9525">
            <a:noFill/>
            <a:miter lim="800000"/>
            <a:headEnd/>
            <a:tailEnd/>
          </a:ln>
        </p:spPr>
        <p:txBody>
          <a:bodyPr wrap="none" anchor="ctr">
            <a:spAutoFit/>
          </a:bodyPr>
          <a:lstStyle/>
          <a:p>
            <a:endParaRPr lang="cs-CZ"/>
          </a:p>
        </p:txBody>
      </p:sp>
      <p:graphicFrame>
        <p:nvGraphicFramePr>
          <p:cNvPr id="4098" name="Object 3"/>
          <p:cNvGraphicFramePr>
            <a:graphicFrameLocks noChangeAspect="1"/>
          </p:cNvGraphicFramePr>
          <p:nvPr/>
        </p:nvGraphicFramePr>
        <p:xfrm>
          <a:off x="1116013" y="549275"/>
          <a:ext cx="7200900" cy="5581650"/>
        </p:xfrm>
        <a:graphic>
          <a:graphicData uri="http://schemas.openxmlformats.org/presentationml/2006/ole">
            <p:oleObj spid="_x0000_s218114" name="List" r:id="rId4" imgW="4809990" imgH="3581279" progId="Excel.Sheet.8">
              <p:embed/>
            </p:oleObj>
          </a:graphicData>
        </a:graphic>
      </p:graphicFrame>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9AC6B710-F538-4B7D-8C14-9DE044E2714B}" type="slidenum">
              <a:rPr lang="cs-CZ" smtClean="0"/>
              <a:pPr>
                <a:defRPr/>
              </a:pPr>
              <a:t>282</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4213" y="549275"/>
            <a:ext cx="7772400" cy="936625"/>
          </a:xfrm>
        </p:spPr>
        <p:txBody>
          <a:bodyPr/>
          <a:lstStyle/>
          <a:p>
            <a:r>
              <a:rPr lang="cs-CZ" b="1" smtClean="0">
                <a:latin typeface="Arial" pitchFamily="34" charset="0"/>
              </a:rPr>
              <a:t>Třídy </a:t>
            </a:r>
            <a:r>
              <a:rPr lang="en-GB" b="1" smtClean="0">
                <a:latin typeface="Arial" pitchFamily="34" charset="0"/>
              </a:rPr>
              <a:t>C, AB, B, A</a:t>
            </a:r>
            <a:endParaRPr lang="cs-CZ" b="1" smtClean="0">
              <a:latin typeface="Arial" pitchFamily="34" charset="0"/>
            </a:endParaRPr>
          </a:p>
        </p:txBody>
      </p:sp>
      <p:sp>
        <p:nvSpPr>
          <p:cNvPr id="75779" name="Rectangle 3"/>
          <p:cNvSpPr>
            <a:spLocks noGrp="1" noChangeArrowheads="1"/>
          </p:cNvSpPr>
          <p:nvPr>
            <p:ph type="body" idx="1"/>
          </p:nvPr>
        </p:nvSpPr>
        <p:spPr>
          <a:xfrm>
            <a:off x="900113" y="1700213"/>
            <a:ext cx="7775575" cy="4535487"/>
          </a:xfrm>
        </p:spPr>
        <p:txBody>
          <a:bodyPr/>
          <a:lstStyle/>
          <a:p>
            <a:pPr>
              <a:lnSpc>
                <a:spcPct val="90000"/>
              </a:lnSpc>
            </a:pPr>
            <a:r>
              <a:rPr lang="en-GB" b="1" smtClean="0">
                <a:latin typeface="Arial" pitchFamily="34" charset="0"/>
              </a:rPr>
              <a:t>C</a:t>
            </a:r>
            <a:r>
              <a:rPr lang="cs-CZ" b="1" smtClean="0">
                <a:latin typeface="Arial" pitchFamily="34" charset="0"/>
              </a:rPr>
              <a:t> - </a:t>
            </a:r>
            <a:r>
              <a:rPr lang="cs-CZ" smtClean="0">
                <a:latin typeface="Arial" pitchFamily="34" charset="0"/>
              </a:rPr>
              <a:t>podnik není připraven k rozvojovým aktivitám</a:t>
            </a:r>
          </a:p>
          <a:p>
            <a:pPr>
              <a:lnSpc>
                <a:spcPct val="90000"/>
              </a:lnSpc>
            </a:pPr>
            <a:r>
              <a:rPr lang="en-GB" b="1" smtClean="0">
                <a:latin typeface="Arial" pitchFamily="34" charset="0"/>
              </a:rPr>
              <a:t>AB</a:t>
            </a:r>
            <a:r>
              <a:rPr lang="en-GB" smtClean="0">
                <a:latin typeface="Arial" pitchFamily="34" charset="0"/>
              </a:rPr>
              <a:t> </a:t>
            </a:r>
            <a:r>
              <a:rPr lang="cs-CZ" smtClean="0">
                <a:latin typeface="Arial" pitchFamily="34" charset="0"/>
              </a:rPr>
              <a:t>–připraven ke zvyšování výkonnosti, musí soustavně zdokonalovat základní procesy</a:t>
            </a:r>
          </a:p>
          <a:p>
            <a:pPr>
              <a:lnSpc>
                <a:spcPct val="90000"/>
              </a:lnSpc>
            </a:pPr>
            <a:r>
              <a:rPr lang="en-GB" b="1" smtClean="0">
                <a:latin typeface="Arial" pitchFamily="34" charset="0"/>
              </a:rPr>
              <a:t>B</a:t>
            </a:r>
            <a:r>
              <a:rPr lang="en-GB" smtClean="0">
                <a:latin typeface="Arial" pitchFamily="34" charset="0"/>
              </a:rPr>
              <a:t> </a:t>
            </a:r>
            <a:r>
              <a:rPr lang="cs-CZ" smtClean="0">
                <a:latin typeface="Arial" pitchFamily="34" charset="0"/>
              </a:rPr>
              <a:t>–</a:t>
            </a:r>
            <a:r>
              <a:rPr lang="en-GB" smtClean="0">
                <a:latin typeface="Arial" pitchFamily="34" charset="0"/>
              </a:rPr>
              <a:t> </a:t>
            </a:r>
            <a:r>
              <a:rPr lang="cs-CZ" smtClean="0">
                <a:latin typeface="Arial" pitchFamily="34" charset="0"/>
              </a:rPr>
              <a:t>připraven k tomu, aby prošel procesy certifikace</a:t>
            </a:r>
          </a:p>
          <a:p>
            <a:pPr>
              <a:lnSpc>
                <a:spcPct val="90000"/>
              </a:lnSpc>
            </a:pPr>
            <a:r>
              <a:rPr lang="en-GB" b="1" smtClean="0">
                <a:latin typeface="Arial" pitchFamily="34" charset="0"/>
              </a:rPr>
              <a:t>A</a:t>
            </a:r>
            <a:r>
              <a:rPr lang="en-GB" smtClean="0">
                <a:latin typeface="Arial" pitchFamily="34" charset="0"/>
              </a:rPr>
              <a:t> </a:t>
            </a:r>
            <a:r>
              <a:rPr lang="cs-CZ" smtClean="0">
                <a:latin typeface="Arial" pitchFamily="34" charset="0"/>
              </a:rPr>
              <a:t>vysoce výkonný a konkurenceschopný</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283</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cs-CZ" b="1" smtClean="0">
                <a:latin typeface="Arial" pitchFamily="34" charset="0"/>
              </a:rPr>
              <a:t>Ověření metodiky</a:t>
            </a:r>
          </a:p>
        </p:txBody>
      </p:sp>
      <p:sp>
        <p:nvSpPr>
          <p:cNvPr id="76803" name="Rectangle 3"/>
          <p:cNvSpPr>
            <a:spLocks noGrp="1" noChangeArrowheads="1"/>
          </p:cNvSpPr>
          <p:nvPr>
            <p:ph type="body" idx="1"/>
          </p:nvPr>
        </p:nvSpPr>
        <p:spPr/>
        <p:txBody>
          <a:bodyPr/>
          <a:lstStyle/>
          <a:p>
            <a:pPr>
              <a:lnSpc>
                <a:spcPct val="90000"/>
              </a:lnSpc>
            </a:pPr>
            <a:r>
              <a:rPr lang="cs-CZ" sz="2400" b="1" dirty="0" smtClean="0">
                <a:latin typeface="Arial" pitchFamily="34" charset="0"/>
                <a:cs typeface="Arial" pitchFamily="34" charset="0"/>
              </a:rPr>
              <a:t>VACÍK, E. </a:t>
            </a:r>
            <a:r>
              <a:rPr lang="cs-CZ" sz="2400" b="1" i="1" dirty="0" smtClean="0">
                <a:latin typeface="Arial" pitchFamily="34" charset="0"/>
                <a:cs typeface="Arial" pitchFamily="34" charset="0"/>
              </a:rPr>
              <a:t>Měření výkonnosti firem a rozvojový potenciál, doktorská disertační práce, </a:t>
            </a:r>
            <a:r>
              <a:rPr lang="cs-CZ" sz="2400" b="1" dirty="0" smtClean="0">
                <a:latin typeface="Arial" pitchFamily="34" charset="0"/>
                <a:cs typeface="Arial" pitchFamily="34" charset="0"/>
              </a:rPr>
              <a:t>Praha: VŠE, 2003</a:t>
            </a:r>
            <a:r>
              <a:rPr lang="cs-CZ" sz="2400" dirty="0" smtClean="0">
                <a:latin typeface="Arial" pitchFamily="34" charset="0"/>
                <a:cs typeface="Arial" pitchFamily="34" charset="0"/>
              </a:rPr>
              <a:t> </a:t>
            </a:r>
            <a:endParaRPr lang="cs-CZ" sz="2400" b="1" dirty="0" smtClean="0">
              <a:latin typeface="Arial" pitchFamily="34" charset="0"/>
              <a:cs typeface="Arial" pitchFamily="34" charset="0"/>
            </a:endParaRPr>
          </a:p>
          <a:p>
            <a:pPr>
              <a:lnSpc>
                <a:spcPct val="90000"/>
              </a:lnSpc>
            </a:pPr>
            <a:r>
              <a:rPr lang="en-GB" sz="2400" b="1" dirty="0" smtClean="0">
                <a:latin typeface="Arial" pitchFamily="34" charset="0"/>
              </a:rPr>
              <a:t>Fa</a:t>
            </a:r>
            <a:r>
              <a:rPr lang="cs-CZ" sz="2400" b="1" dirty="0" smtClean="0">
                <a:latin typeface="Arial" pitchFamily="34" charset="0"/>
              </a:rPr>
              <a:t>k</a:t>
            </a:r>
            <a:r>
              <a:rPr lang="en-GB" sz="2400" b="1" dirty="0" smtClean="0">
                <a:latin typeface="Arial" pitchFamily="34" charset="0"/>
              </a:rPr>
              <a:t>ult</a:t>
            </a:r>
            <a:r>
              <a:rPr lang="cs-CZ" sz="2400" b="1" dirty="0" smtClean="0">
                <a:latin typeface="Arial" pitchFamily="34" charset="0"/>
              </a:rPr>
              <a:t>a m</a:t>
            </a:r>
            <a:r>
              <a:rPr lang="en-GB" sz="2400" b="1" dirty="0" smtClean="0">
                <a:latin typeface="Arial" pitchFamily="34" charset="0"/>
              </a:rPr>
              <a:t>anagement</a:t>
            </a:r>
            <a:r>
              <a:rPr lang="cs-CZ" sz="2400" b="1" dirty="0" smtClean="0">
                <a:latin typeface="Arial" pitchFamily="34" charset="0"/>
              </a:rPr>
              <a:t>u UTB </a:t>
            </a:r>
            <a:r>
              <a:rPr lang="en-GB" sz="2400" b="1" dirty="0" smtClean="0">
                <a:latin typeface="Arial" pitchFamily="34" charset="0"/>
              </a:rPr>
              <a:t> Zlín</a:t>
            </a:r>
            <a:r>
              <a:rPr lang="cs-CZ" sz="2400" b="1" dirty="0" smtClean="0">
                <a:latin typeface="Arial" pitchFamily="34" charset="0"/>
              </a:rPr>
              <a:t>, 2. čtvrtletí </a:t>
            </a:r>
            <a:r>
              <a:rPr lang="en-GB" sz="2400" b="1" dirty="0" smtClean="0">
                <a:latin typeface="Arial" pitchFamily="34" charset="0"/>
              </a:rPr>
              <a:t>2002</a:t>
            </a:r>
            <a:r>
              <a:rPr lang="en-GB" sz="2400" dirty="0" smtClean="0">
                <a:latin typeface="Arial" pitchFamily="34" charset="0"/>
              </a:rPr>
              <a:t> </a:t>
            </a:r>
            <a:endParaRPr lang="cs-CZ" sz="2400" dirty="0" smtClean="0">
              <a:latin typeface="Arial" pitchFamily="34" charset="0"/>
            </a:endParaRPr>
          </a:p>
          <a:p>
            <a:pPr lvl="1">
              <a:lnSpc>
                <a:spcPct val="90000"/>
              </a:lnSpc>
            </a:pPr>
            <a:r>
              <a:rPr lang="en-GB" sz="2000" dirty="0" smtClean="0">
                <a:latin typeface="Arial" pitchFamily="34" charset="0"/>
              </a:rPr>
              <a:t>13  - </a:t>
            </a:r>
            <a:r>
              <a:rPr lang="cs-CZ" sz="2000" dirty="0" smtClean="0">
                <a:latin typeface="Arial" pitchFamily="34" charset="0"/>
              </a:rPr>
              <a:t>gumárenství a plasty</a:t>
            </a:r>
            <a:r>
              <a:rPr lang="en-GB" sz="2000" dirty="0" smtClean="0">
                <a:latin typeface="Arial" pitchFamily="34" charset="0"/>
              </a:rPr>
              <a:t>;</a:t>
            </a:r>
          </a:p>
          <a:p>
            <a:pPr lvl="1">
              <a:lnSpc>
                <a:spcPct val="90000"/>
              </a:lnSpc>
            </a:pPr>
            <a:r>
              <a:rPr lang="en-GB" sz="2000" dirty="0" smtClean="0">
                <a:latin typeface="Arial" pitchFamily="34" charset="0"/>
              </a:rPr>
              <a:t>20  - </a:t>
            </a:r>
            <a:r>
              <a:rPr lang="cs-CZ" sz="2000" dirty="0" smtClean="0">
                <a:latin typeface="Arial" pitchFamily="34" charset="0"/>
              </a:rPr>
              <a:t>strojírenství</a:t>
            </a:r>
            <a:r>
              <a:rPr lang="en-GB" sz="2000" dirty="0" smtClean="0">
                <a:latin typeface="Arial" pitchFamily="34" charset="0"/>
              </a:rPr>
              <a:t>;</a:t>
            </a:r>
          </a:p>
          <a:p>
            <a:pPr lvl="1">
              <a:lnSpc>
                <a:spcPct val="90000"/>
              </a:lnSpc>
            </a:pPr>
            <a:r>
              <a:rPr lang="en-GB" sz="2000" dirty="0" smtClean="0">
                <a:latin typeface="Arial" pitchFamily="34" charset="0"/>
              </a:rPr>
              <a:t>12 – </a:t>
            </a:r>
            <a:r>
              <a:rPr lang="cs-CZ" sz="2000" dirty="0" smtClean="0">
                <a:latin typeface="Arial" pitchFamily="34" charset="0"/>
              </a:rPr>
              <a:t>ocel a ocelové výrobky</a:t>
            </a:r>
            <a:r>
              <a:rPr lang="en-GB" sz="2000" dirty="0" smtClean="0">
                <a:latin typeface="Arial" pitchFamily="34" charset="0"/>
              </a:rPr>
              <a:t>;</a:t>
            </a:r>
          </a:p>
          <a:p>
            <a:pPr lvl="1">
              <a:lnSpc>
                <a:spcPct val="90000"/>
              </a:lnSpc>
            </a:pPr>
            <a:r>
              <a:rPr lang="cs-CZ" sz="2000" dirty="0" smtClean="0">
                <a:latin typeface="Arial" pitchFamily="34" charset="0"/>
              </a:rPr>
              <a:t>  </a:t>
            </a:r>
            <a:r>
              <a:rPr lang="en-GB" sz="2000" dirty="0" smtClean="0">
                <a:latin typeface="Arial" pitchFamily="34" charset="0"/>
              </a:rPr>
              <a:t>5 – </a:t>
            </a:r>
            <a:r>
              <a:rPr lang="cs-CZ" sz="2000" dirty="0" smtClean="0">
                <a:latin typeface="Arial" pitchFamily="34" charset="0"/>
              </a:rPr>
              <a:t>strojírenství</a:t>
            </a:r>
          </a:p>
          <a:p>
            <a:pPr>
              <a:lnSpc>
                <a:spcPct val="90000"/>
              </a:lnSpc>
            </a:pPr>
            <a:r>
              <a:rPr lang="en-GB" sz="2400" b="1" dirty="0" smtClean="0">
                <a:latin typeface="Arial" pitchFamily="34" charset="0"/>
              </a:rPr>
              <a:t>5 </a:t>
            </a:r>
            <a:r>
              <a:rPr lang="cs-CZ" sz="2400" b="1" dirty="0" smtClean="0">
                <a:latin typeface="Arial" pitchFamily="34" charset="0"/>
              </a:rPr>
              <a:t>podniků z Plzeňského kraje</a:t>
            </a:r>
          </a:p>
          <a:p>
            <a:pPr>
              <a:lnSpc>
                <a:spcPct val="90000"/>
              </a:lnSpc>
            </a:pPr>
            <a:r>
              <a:rPr lang="en-GB" sz="2400" b="1" dirty="0" smtClean="0">
                <a:latin typeface="Arial" pitchFamily="34" charset="0"/>
              </a:rPr>
              <a:t>9 AB, 27 B, 14 A</a:t>
            </a:r>
            <a:r>
              <a:rPr lang="cs-CZ" sz="2400" b="1" dirty="0" smtClean="0">
                <a:latin typeface="Arial" pitchFamily="34" charset="0"/>
              </a:rPr>
              <a:t>, žádný C</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284</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cs-CZ" b="1" smtClean="0">
                <a:latin typeface="Arial" pitchFamily="34" charset="0"/>
              </a:rPr>
              <a:t>Statistická analýza</a:t>
            </a:r>
          </a:p>
        </p:txBody>
      </p:sp>
      <p:sp>
        <p:nvSpPr>
          <p:cNvPr id="77827" name="Rectangle 3"/>
          <p:cNvSpPr>
            <a:spLocks noGrp="1" noChangeArrowheads="1"/>
          </p:cNvSpPr>
          <p:nvPr>
            <p:ph type="body" idx="1"/>
          </p:nvPr>
        </p:nvSpPr>
        <p:spPr/>
        <p:txBody>
          <a:bodyPr/>
          <a:lstStyle/>
          <a:p>
            <a:r>
              <a:rPr lang="en-GB" b="1" i="1" smtClean="0">
                <a:latin typeface="Arial" pitchFamily="34" charset="0"/>
              </a:rPr>
              <a:t>Marketing</a:t>
            </a:r>
            <a:r>
              <a:rPr lang="en-GB" smtClean="0">
                <a:latin typeface="Arial" pitchFamily="34" charset="0"/>
              </a:rPr>
              <a:t> </a:t>
            </a:r>
            <a:r>
              <a:rPr lang="cs-CZ" smtClean="0">
                <a:latin typeface="Arial" pitchFamily="34" charset="0"/>
              </a:rPr>
              <a:t>– nejnižší hodnoty</a:t>
            </a:r>
          </a:p>
          <a:p>
            <a:r>
              <a:rPr lang="cs-CZ" smtClean="0">
                <a:latin typeface="Arial" pitchFamily="34" charset="0"/>
              </a:rPr>
              <a:t>Gumárenství a plasty: nejnižší hodnoty v oblasti lidských zdrojů a informačních systémů</a:t>
            </a:r>
          </a:p>
          <a:p>
            <a:r>
              <a:rPr lang="cs-CZ" smtClean="0">
                <a:latin typeface="Arial" pitchFamily="34" charset="0"/>
              </a:rPr>
              <a:t>Ocel: nadprůměrné hodnocení v </a:t>
            </a:r>
            <a:r>
              <a:rPr lang="cs-CZ" b="1" i="1" smtClean="0">
                <a:latin typeface="Arial" pitchFamily="34" charset="0"/>
              </a:rPr>
              <a:t>m</a:t>
            </a:r>
            <a:r>
              <a:rPr lang="en-GB" b="1" i="1" smtClean="0">
                <a:latin typeface="Arial" pitchFamily="34" charset="0"/>
              </a:rPr>
              <a:t>arketing</a:t>
            </a:r>
            <a:r>
              <a:rPr lang="cs-CZ" b="1" i="1" smtClean="0">
                <a:latin typeface="Arial" pitchFamily="34" charset="0"/>
              </a:rPr>
              <a:t>u</a:t>
            </a:r>
            <a:r>
              <a:rPr lang="en-GB" smtClean="0">
                <a:latin typeface="Arial" pitchFamily="34" charset="0"/>
              </a:rPr>
              <a:t> a </a:t>
            </a:r>
            <a:r>
              <a:rPr lang="cs-CZ" b="1" i="1" smtClean="0">
                <a:latin typeface="Arial" pitchFamily="34" charset="0"/>
              </a:rPr>
              <a:t>l</a:t>
            </a:r>
            <a:r>
              <a:rPr lang="en-GB" b="1" i="1" smtClean="0">
                <a:latin typeface="Arial" pitchFamily="34" charset="0"/>
              </a:rPr>
              <a:t>ogistic</a:t>
            </a:r>
            <a:r>
              <a:rPr lang="cs-CZ" b="1" i="1" smtClean="0">
                <a:latin typeface="Arial" pitchFamily="34" charset="0"/>
              </a:rPr>
              <a:t>e</a:t>
            </a:r>
            <a:r>
              <a:rPr lang="en-GB" smtClean="0">
                <a:latin typeface="Arial" pitchFamily="34" charset="0"/>
              </a:rPr>
              <a:t>, </a:t>
            </a:r>
            <a:r>
              <a:rPr lang="cs-CZ" smtClean="0">
                <a:latin typeface="Arial" pitchFamily="34" charset="0"/>
              </a:rPr>
              <a:t>podprůměrné ve </a:t>
            </a:r>
            <a:r>
              <a:rPr lang="cs-CZ" b="1" i="1" smtClean="0">
                <a:latin typeface="Arial" pitchFamily="34" charset="0"/>
              </a:rPr>
              <a:t>st</a:t>
            </a:r>
            <a:r>
              <a:rPr lang="en-GB" b="1" i="1" smtClean="0">
                <a:latin typeface="Arial" pitchFamily="34" charset="0"/>
              </a:rPr>
              <a:t>rateg</a:t>
            </a:r>
            <a:r>
              <a:rPr lang="cs-CZ" b="1" i="1" smtClean="0">
                <a:latin typeface="Arial" pitchFamily="34" charset="0"/>
              </a:rPr>
              <a:t>ii</a:t>
            </a:r>
            <a:r>
              <a:rPr lang="en-GB" b="1" i="1" smtClean="0">
                <a:latin typeface="Arial" pitchFamily="34" charset="0"/>
              </a:rPr>
              <a:t> a pl</a:t>
            </a:r>
            <a:r>
              <a:rPr lang="cs-CZ" b="1" i="1" smtClean="0">
                <a:latin typeface="Arial" pitchFamily="34" charset="0"/>
              </a:rPr>
              <a:t>á</a:t>
            </a:r>
            <a:r>
              <a:rPr lang="en-GB" b="1" i="1" smtClean="0">
                <a:latin typeface="Arial" pitchFamily="34" charset="0"/>
              </a:rPr>
              <a:t>n</a:t>
            </a:r>
            <a:r>
              <a:rPr lang="cs-CZ" b="1" i="1" smtClean="0">
                <a:latin typeface="Arial" pitchFamily="34" charset="0"/>
              </a:rPr>
              <a:t>ování</a:t>
            </a:r>
            <a:endParaRPr lang="cs-CZ" smtClean="0">
              <a:latin typeface="Arial" pitchFamily="34"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285</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457200"/>
            <a:ext cx="7772400" cy="811213"/>
          </a:xfrm>
        </p:spPr>
        <p:txBody>
          <a:bodyPr/>
          <a:lstStyle/>
          <a:p>
            <a:r>
              <a:rPr lang="cs-CZ" sz="4800" b="1" smtClean="0">
                <a:latin typeface="Arial" pitchFamily="34" charset="0"/>
              </a:rPr>
              <a:t>Klastrová analýza</a:t>
            </a:r>
          </a:p>
        </p:txBody>
      </p:sp>
      <p:pic>
        <p:nvPicPr>
          <p:cNvPr id="78851" name="Picture 3" descr="dendro"/>
          <p:cNvPicPr>
            <a:picLocks noGrp="1" noChangeAspect="1" noChangeArrowheads="1"/>
          </p:cNvPicPr>
          <p:nvPr>
            <p:ph idx="1"/>
          </p:nvPr>
        </p:nvPicPr>
        <p:blipFill>
          <a:blip r:embed="rId3" cstate="print"/>
          <a:srcRect/>
          <a:stretch>
            <a:fillRect/>
          </a:stretch>
        </p:blipFill>
        <p:spPr>
          <a:xfrm>
            <a:off x="683568" y="1268760"/>
            <a:ext cx="7773987" cy="4967287"/>
          </a:xfrm>
          <a:noFill/>
        </p:spPr>
      </p:pic>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286</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457200"/>
            <a:ext cx="7772400" cy="955675"/>
          </a:xfrm>
        </p:spPr>
        <p:txBody>
          <a:bodyPr/>
          <a:lstStyle/>
          <a:p>
            <a:r>
              <a:rPr lang="cs-CZ" sz="5400" b="1" smtClean="0">
                <a:latin typeface="Arial" pitchFamily="34" charset="0"/>
              </a:rPr>
              <a:t>Regresní analýza</a:t>
            </a:r>
            <a:r>
              <a:rPr lang="cs-CZ" smtClean="0"/>
              <a:t> </a:t>
            </a:r>
          </a:p>
        </p:txBody>
      </p:sp>
      <p:sp>
        <p:nvSpPr>
          <p:cNvPr id="79875" name="Rectangle 3"/>
          <p:cNvSpPr>
            <a:spLocks noGrp="1" noChangeArrowheads="1"/>
          </p:cNvSpPr>
          <p:nvPr>
            <p:ph type="body" idx="1"/>
          </p:nvPr>
        </p:nvSpPr>
        <p:spPr>
          <a:xfrm>
            <a:off x="685800" y="1557338"/>
            <a:ext cx="7772400" cy="4538662"/>
          </a:xfrm>
        </p:spPr>
        <p:txBody>
          <a:bodyPr/>
          <a:lstStyle/>
          <a:p>
            <a:pPr>
              <a:buFontTx/>
              <a:buNone/>
            </a:pPr>
            <a:r>
              <a:rPr lang="cs-CZ" b="1" smtClean="0"/>
              <a:t>DP =   - 0,0037 </a:t>
            </a:r>
          </a:p>
          <a:p>
            <a:pPr>
              <a:buFontTx/>
              <a:buNone/>
            </a:pPr>
            <a:r>
              <a:rPr lang="cs-CZ" b="1" smtClean="0"/>
              <a:t>+ 0,1809 * Kvalita a ŽP </a:t>
            </a:r>
          </a:p>
          <a:p>
            <a:pPr>
              <a:buFontTx/>
              <a:buNone/>
            </a:pPr>
            <a:r>
              <a:rPr lang="cs-CZ" b="1" smtClean="0"/>
              <a:t>+ 0,1683 * Logistika </a:t>
            </a:r>
          </a:p>
          <a:p>
            <a:pPr>
              <a:buFontTx/>
              <a:buNone/>
            </a:pPr>
            <a:r>
              <a:rPr lang="cs-CZ" b="1" smtClean="0"/>
              <a:t>+ 0,1938 * Marketing </a:t>
            </a:r>
          </a:p>
          <a:p>
            <a:pPr>
              <a:buFontTx/>
              <a:buNone/>
            </a:pPr>
            <a:r>
              <a:rPr lang="cs-CZ" b="1" smtClean="0"/>
              <a:t>+ 0,1488 * IS a lidské zdroje </a:t>
            </a:r>
          </a:p>
          <a:p>
            <a:pPr>
              <a:buFontTx/>
              <a:buNone/>
            </a:pPr>
            <a:r>
              <a:rPr lang="cs-CZ" b="1" smtClean="0"/>
              <a:t>+ 0,1775 * Strategie a plánování </a:t>
            </a:r>
          </a:p>
          <a:p>
            <a:pPr>
              <a:buFontTx/>
              <a:buNone/>
            </a:pPr>
            <a:r>
              <a:rPr lang="cs-CZ" b="1" smtClean="0"/>
              <a:t>+ 0,1305 *Výrobní procesy a technologie</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287</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95536" y="1052736"/>
            <a:ext cx="8229600" cy="1143000"/>
          </a:xfrm>
        </p:spPr>
        <p:txBody>
          <a:bodyPr/>
          <a:lstStyle/>
          <a:p>
            <a:r>
              <a:rPr lang="cs-CZ" b="1" dirty="0" smtClean="0">
                <a:latin typeface="Arial" pitchFamily="34" charset="0"/>
              </a:rPr>
              <a:t>Rozvojový potenciál a finanční výkonnost</a:t>
            </a:r>
          </a:p>
        </p:txBody>
      </p:sp>
      <p:sp>
        <p:nvSpPr>
          <p:cNvPr id="80899" name="Rectangle 3"/>
          <p:cNvSpPr>
            <a:spLocks noGrp="1" noChangeArrowheads="1"/>
          </p:cNvSpPr>
          <p:nvPr>
            <p:ph type="body" idx="1"/>
          </p:nvPr>
        </p:nvSpPr>
        <p:spPr>
          <a:xfrm>
            <a:off x="685800" y="2780928"/>
            <a:ext cx="7772400" cy="3315072"/>
          </a:xfrm>
        </p:spPr>
        <p:txBody>
          <a:bodyPr/>
          <a:lstStyle/>
          <a:p>
            <a:pPr>
              <a:buFontTx/>
              <a:buNone/>
            </a:pPr>
            <a:r>
              <a:rPr lang="cs-CZ" b="1" dirty="0" smtClean="0"/>
              <a:t>Korelační analýza:</a:t>
            </a:r>
          </a:p>
          <a:p>
            <a:r>
              <a:rPr lang="cs-CZ" sz="2400" b="1" dirty="0" smtClean="0">
                <a:latin typeface="Arial" pitchFamily="34" charset="0"/>
              </a:rPr>
              <a:t>Rozvojový potenciál a finanční výkonnost jsou ve vzájemné pozitivní korelaci</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288</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457200"/>
            <a:ext cx="7772400" cy="1027113"/>
          </a:xfrm>
        </p:spPr>
        <p:txBody>
          <a:bodyPr/>
          <a:lstStyle/>
          <a:p>
            <a:r>
              <a:rPr lang="cs-CZ" sz="4800" b="1" dirty="0" smtClean="0">
                <a:latin typeface="Arial" pitchFamily="34" charset="0"/>
                <a:cs typeface="Arial" pitchFamily="34" charset="0"/>
              </a:rPr>
              <a:t>ZÁVĚRY</a:t>
            </a:r>
            <a:r>
              <a:rPr lang="cs-CZ" dirty="0" smtClean="0">
                <a:latin typeface="Arial" pitchFamily="34" charset="0"/>
                <a:cs typeface="Arial" pitchFamily="34" charset="0"/>
              </a:rPr>
              <a:t> </a:t>
            </a:r>
          </a:p>
        </p:txBody>
      </p:sp>
      <p:sp>
        <p:nvSpPr>
          <p:cNvPr id="81923" name="Rectangle 3"/>
          <p:cNvSpPr>
            <a:spLocks noGrp="1" noChangeArrowheads="1"/>
          </p:cNvSpPr>
          <p:nvPr>
            <p:ph type="body" idx="1"/>
          </p:nvPr>
        </p:nvSpPr>
        <p:spPr>
          <a:xfrm>
            <a:off x="685800" y="1628775"/>
            <a:ext cx="7772400" cy="4467225"/>
          </a:xfrm>
        </p:spPr>
        <p:txBody>
          <a:bodyPr/>
          <a:lstStyle/>
          <a:p>
            <a:r>
              <a:rPr lang="cs-CZ" sz="2400" smtClean="0">
                <a:latin typeface="Arial" pitchFamily="34" charset="0"/>
              </a:rPr>
              <a:t>Vlastníci a management mohou ovlivnit komponenty rozvojového potenciálu</a:t>
            </a:r>
          </a:p>
          <a:p>
            <a:r>
              <a:rPr lang="cs-CZ" sz="2400" smtClean="0">
                <a:latin typeface="Arial" pitchFamily="34" charset="0"/>
              </a:rPr>
              <a:t>RP má prokazatelný vliv na finanční výkonnost a tvorbu hodnot a spolu s vybranými finančními indikátory může být cenným nástrojem rozhodování</a:t>
            </a:r>
          </a:p>
          <a:p>
            <a:r>
              <a:rPr lang="cs-CZ" sz="2400" smtClean="0">
                <a:latin typeface="Arial" pitchFamily="34" charset="0"/>
              </a:rPr>
              <a:t>Použitelnost byla prokázána statistickými metodami.</a:t>
            </a:r>
          </a:p>
          <a:p>
            <a:r>
              <a:rPr lang="cs-CZ" sz="2400" smtClean="0">
                <a:latin typeface="Arial" pitchFamily="34" charset="0"/>
              </a:rPr>
              <a:t>Jde o analytický nástroj podporující efektivní implementaci podnikových cílů</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289</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d3-3"/>
          <p:cNvPicPr>
            <a:picLocks noChangeAspect="1" noChangeArrowheads="1"/>
          </p:cNvPicPr>
          <p:nvPr/>
        </p:nvPicPr>
        <p:blipFill>
          <a:blip r:embed="rId3" cstate="print"/>
          <a:srcRect/>
          <a:stretch>
            <a:fillRect/>
          </a:stretch>
        </p:blipFill>
        <p:spPr bwMode="auto">
          <a:xfrm>
            <a:off x="0" y="0"/>
            <a:ext cx="7451725" cy="6880225"/>
          </a:xfrm>
          <a:prstGeom prst="rect">
            <a:avLst/>
          </a:prstGeom>
          <a:noFill/>
          <a:ln w="9525">
            <a:noFill/>
            <a:miter lim="800000"/>
            <a:headEnd/>
            <a:tailEnd/>
          </a:ln>
        </p:spPr>
      </p:pic>
      <p:sp>
        <p:nvSpPr>
          <p:cNvPr id="71683" name="Text Box 5"/>
          <p:cNvSpPr txBox="1">
            <a:spLocks noChangeArrowheads="1"/>
          </p:cNvSpPr>
          <p:nvPr/>
        </p:nvSpPr>
        <p:spPr bwMode="auto">
          <a:xfrm rot="-5400000">
            <a:off x="5431632" y="2931318"/>
            <a:ext cx="5975350" cy="779463"/>
          </a:xfrm>
          <a:prstGeom prst="rect">
            <a:avLst/>
          </a:prstGeom>
          <a:noFill/>
          <a:ln w="12700" cap="sq">
            <a:noFill/>
            <a:miter lim="800000"/>
            <a:headEnd type="none" w="sm" len="sm"/>
            <a:tailEnd type="none" w="sm" len="sm"/>
          </a:ln>
        </p:spPr>
        <p:txBody>
          <a:bodyPr>
            <a:spAutoFit/>
          </a:bodyPr>
          <a:lstStyle/>
          <a:p>
            <a:pPr algn="r">
              <a:spcBef>
                <a:spcPct val="50000"/>
              </a:spcBef>
            </a:pPr>
            <a:r>
              <a:rPr lang="cs-CZ" sz="1800">
                <a:latin typeface="Arial" charset="0"/>
              </a:rPr>
              <a:t>Clayton M. Christensen: The Innovator´s Solution, </a:t>
            </a:r>
          </a:p>
          <a:p>
            <a:pPr algn="r">
              <a:spcBef>
                <a:spcPct val="50000"/>
              </a:spcBef>
            </a:pPr>
            <a:r>
              <a:rPr lang="cs-CZ" sz="1800">
                <a:latin typeface="Arial" charset="0"/>
              </a:rPr>
              <a:t>Harvard Business Press, 2003</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9AC6B710-F538-4B7D-8C14-9DE044E2714B}" type="slidenum">
              <a:rPr lang="cs-CZ" smtClean="0"/>
              <a:pPr>
                <a:defRPr/>
              </a:pPr>
              <a:t>29</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GB" sz="4800" b="1" i="1" dirty="0" smtClean="0">
                <a:latin typeface="Arial" pitchFamily="34" charset="0"/>
                <a:cs typeface="Arial" pitchFamily="34" charset="0"/>
              </a:rPr>
              <a:t>Marketing</a:t>
            </a:r>
            <a:endParaRPr lang="cs-CZ" sz="4800" b="1" i="1" dirty="0" smtClean="0">
              <a:latin typeface="Arial" pitchFamily="34" charset="0"/>
              <a:cs typeface="Arial" pitchFamily="34" charset="0"/>
            </a:endParaRPr>
          </a:p>
        </p:txBody>
      </p:sp>
      <p:sp>
        <p:nvSpPr>
          <p:cNvPr id="82947" name="Rectangle 3"/>
          <p:cNvSpPr>
            <a:spLocks noGrp="1" noChangeArrowheads="1"/>
          </p:cNvSpPr>
          <p:nvPr>
            <p:ph type="body" idx="1"/>
          </p:nvPr>
        </p:nvSpPr>
        <p:spPr/>
        <p:txBody>
          <a:bodyPr/>
          <a:lstStyle/>
          <a:p>
            <a:r>
              <a:rPr lang="cs-CZ" dirty="0" smtClean="0">
                <a:latin typeface="Arial" pitchFamily="34" charset="0"/>
                <a:cs typeface="Arial" pitchFamily="34" charset="0"/>
              </a:rPr>
              <a:t>nejcitlivější komponenta</a:t>
            </a:r>
          </a:p>
          <a:p>
            <a:r>
              <a:rPr lang="cs-CZ" dirty="0" smtClean="0">
                <a:latin typeface="Arial" pitchFamily="34" charset="0"/>
                <a:cs typeface="Arial" pitchFamily="34" charset="0"/>
              </a:rPr>
              <a:t>ve sledovaném vzorku nejnižší hodnoty</a:t>
            </a:r>
          </a:p>
          <a:p>
            <a:r>
              <a:rPr lang="cs-CZ" dirty="0" smtClean="0">
                <a:latin typeface="Arial" pitchFamily="34" charset="0"/>
                <a:cs typeface="Arial" pitchFamily="34" charset="0"/>
              </a:rPr>
              <a:t>firmy obecně nemají dostatek informací o chování zákazníků, což ovlivňuje rozhodování v kritických situacích s vysokým rizikem</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290</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cs-CZ" sz="3600" b="1" i="1" dirty="0" smtClean="0">
                <a:latin typeface="Arial" pitchFamily="34" charset="0"/>
                <a:cs typeface="Arial" pitchFamily="34" charset="0"/>
              </a:rPr>
              <a:t>Výrobní</a:t>
            </a:r>
            <a:r>
              <a:rPr lang="en-GB" sz="3600" b="1" i="1" dirty="0" smtClean="0">
                <a:latin typeface="Arial" pitchFamily="34" charset="0"/>
                <a:cs typeface="Arial" pitchFamily="34" charset="0"/>
              </a:rPr>
              <a:t> proces</a:t>
            </a:r>
            <a:r>
              <a:rPr lang="cs-CZ" sz="3600" b="1" i="1" dirty="0" smtClean="0">
                <a:latin typeface="Arial" pitchFamily="34" charset="0"/>
                <a:cs typeface="Arial" pitchFamily="34" charset="0"/>
              </a:rPr>
              <a:t>y</a:t>
            </a:r>
            <a:r>
              <a:rPr lang="en-GB" sz="3600" b="1" i="1" dirty="0" smtClean="0">
                <a:latin typeface="Arial" pitchFamily="34" charset="0"/>
                <a:cs typeface="Arial" pitchFamily="34" charset="0"/>
              </a:rPr>
              <a:t> a technologie</a:t>
            </a:r>
            <a:endParaRPr lang="cs-CZ" sz="3600" b="1" i="1" dirty="0" smtClean="0">
              <a:latin typeface="Arial" pitchFamily="34" charset="0"/>
              <a:cs typeface="Arial" pitchFamily="34" charset="0"/>
            </a:endParaRPr>
          </a:p>
        </p:txBody>
      </p:sp>
      <p:sp>
        <p:nvSpPr>
          <p:cNvPr id="83971" name="Rectangle 3"/>
          <p:cNvSpPr>
            <a:spLocks noGrp="1" noChangeArrowheads="1"/>
          </p:cNvSpPr>
          <p:nvPr>
            <p:ph type="body" idx="1"/>
          </p:nvPr>
        </p:nvSpPr>
        <p:spPr/>
        <p:txBody>
          <a:bodyPr/>
          <a:lstStyle/>
          <a:p>
            <a:r>
              <a:rPr lang="cs-CZ" dirty="0" smtClean="0">
                <a:latin typeface="Arial" pitchFamily="34" charset="0"/>
                <a:cs typeface="Arial" pitchFamily="34" charset="0"/>
              </a:rPr>
              <a:t>nejvyšší hodnocení</a:t>
            </a:r>
          </a:p>
          <a:p>
            <a:r>
              <a:rPr lang="cs-CZ" dirty="0" smtClean="0">
                <a:latin typeface="Arial" pitchFamily="34" charset="0"/>
                <a:cs typeface="Arial" pitchFamily="34" charset="0"/>
              </a:rPr>
              <a:t>pro podniky ve sledovaném vzorku šlo vždy o důležitou komponentu</a:t>
            </a:r>
          </a:p>
          <a:p>
            <a:r>
              <a:rPr lang="cs-CZ" dirty="0" smtClean="0">
                <a:latin typeface="Arial" pitchFamily="34" charset="0"/>
                <a:cs typeface="Arial" pitchFamily="34" charset="0"/>
              </a:rPr>
              <a:t>korelace s </a:t>
            </a:r>
            <a:r>
              <a:rPr lang="en-GB" dirty="0" smtClean="0">
                <a:latin typeface="Arial" pitchFamily="34" charset="0"/>
                <a:cs typeface="Arial" pitchFamily="34" charset="0"/>
              </a:rPr>
              <a:t>ROE </a:t>
            </a:r>
            <a:r>
              <a:rPr lang="cs-CZ" dirty="0" smtClean="0">
                <a:latin typeface="Arial" pitchFamily="34" charset="0"/>
                <a:cs typeface="Arial" pitchFamily="34" charset="0"/>
              </a:rPr>
              <a:t>je nejsilnější</a:t>
            </a:r>
          </a:p>
          <a:p>
            <a:r>
              <a:rPr lang="cs-CZ" dirty="0" smtClean="0">
                <a:latin typeface="Arial" pitchFamily="34" charset="0"/>
                <a:cs typeface="Arial" pitchFamily="34" charset="0"/>
              </a:rPr>
              <a:t>podnik s dobrou pozicí v technologiích a kvalitě je přitažlivý pro dobré zaměstnance a dokáže uspokojit zákazníky</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291</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GB" sz="4800" b="1" i="1" dirty="0" smtClean="0">
                <a:latin typeface="Arial" pitchFamily="34" charset="0"/>
                <a:cs typeface="Arial" pitchFamily="34" charset="0"/>
              </a:rPr>
              <a:t>Strateg</a:t>
            </a:r>
            <a:r>
              <a:rPr lang="cs-CZ" sz="4800" b="1" i="1" dirty="0" err="1" smtClean="0">
                <a:latin typeface="Arial" pitchFamily="34" charset="0"/>
                <a:cs typeface="Arial" pitchFamily="34" charset="0"/>
              </a:rPr>
              <a:t>ie</a:t>
            </a:r>
            <a:r>
              <a:rPr lang="en-GB" sz="4800" b="1" i="1" dirty="0" smtClean="0">
                <a:latin typeface="Arial" pitchFamily="34" charset="0"/>
                <a:cs typeface="Arial" pitchFamily="34" charset="0"/>
              </a:rPr>
              <a:t> a pl</a:t>
            </a:r>
            <a:r>
              <a:rPr lang="cs-CZ" sz="4800" b="1" i="1" dirty="0" err="1" smtClean="0">
                <a:latin typeface="Arial" pitchFamily="34" charset="0"/>
                <a:cs typeface="Arial" pitchFamily="34" charset="0"/>
              </a:rPr>
              <a:t>ánování</a:t>
            </a:r>
            <a:endParaRPr lang="cs-CZ" sz="4800" b="1" i="1" dirty="0" smtClean="0">
              <a:latin typeface="Arial" pitchFamily="34" charset="0"/>
              <a:cs typeface="Arial" pitchFamily="34" charset="0"/>
            </a:endParaRPr>
          </a:p>
        </p:txBody>
      </p:sp>
      <p:sp>
        <p:nvSpPr>
          <p:cNvPr id="84995" name="Rectangle 3"/>
          <p:cNvSpPr>
            <a:spLocks noGrp="1" noChangeArrowheads="1"/>
          </p:cNvSpPr>
          <p:nvPr>
            <p:ph type="body" idx="1"/>
          </p:nvPr>
        </p:nvSpPr>
        <p:spPr/>
        <p:txBody>
          <a:bodyPr/>
          <a:lstStyle/>
          <a:p>
            <a:r>
              <a:rPr lang="cs-CZ" dirty="0" smtClean="0">
                <a:latin typeface="Arial" pitchFamily="34" charset="0"/>
                <a:cs typeface="Arial" pitchFamily="34" charset="0"/>
              </a:rPr>
              <a:t>výrazně ovlivňuje klasifikaci firmy podle RP</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292</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ctrTitle"/>
          </p:nvPr>
        </p:nvSpPr>
        <p:spPr/>
        <p:txBody>
          <a:bodyPr/>
          <a:lstStyle/>
          <a:p>
            <a:r>
              <a:rPr lang="cs-CZ" sz="4000" b="1" smtClean="0">
                <a:latin typeface="Arial" pitchFamily="34" charset="0"/>
              </a:rPr>
              <a:t>HODNOCENÍ NA MAKROEKONOMICKÉ ÚROVNI</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cs-CZ" b="1" dirty="0" err="1" smtClean="0">
                <a:latin typeface="Arial" pitchFamily="34" charset="0"/>
                <a:cs typeface="Arial" pitchFamily="34" charset="0"/>
              </a:rPr>
              <a:t>Innovation</a:t>
            </a:r>
            <a:r>
              <a:rPr lang="cs-CZ" b="1" dirty="0" smtClean="0">
                <a:latin typeface="Arial" pitchFamily="34" charset="0"/>
                <a:cs typeface="Arial" pitchFamily="34" charset="0"/>
              </a:rPr>
              <a:t> </a:t>
            </a:r>
            <a:r>
              <a:rPr lang="cs-CZ" b="1" dirty="0" err="1" smtClean="0">
                <a:latin typeface="Arial" pitchFamily="34" charset="0"/>
                <a:cs typeface="Arial" pitchFamily="34" charset="0"/>
              </a:rPr>
              <a:t>Scoreboard</a:t>
            </a:r>
            <a:endParaRPr lang="cs-CZ" b="1" dirty="0" smtClean="0">
              <a:latin typeface="Arial" pitchFamily="34" charset="0"/>
              <a:cs typeface="Arial" pitchFamily="34" charset="0"/>
            </a:endParaRPr>
          </a:p>
        </p:txBody>
      </p:sp>
      <p:sp>
        <p:nvSpPr>
          <p:cNvPr id="87043" name="Rectangle 3"/>
          <p:cNvSpPr>
            <a:spLocks noGrp="1" noChangeArrowheads="1"/>
          </p:cNvSpPr>
          <p:nvPr>
            <p:ph type="body" idx="1"/>
          </p:nvPr>
        </p:nvSpPr>
        <p:spPr>
          <a:xfrm>
            <a:off x="685800" y="1981200"/>
            <a:ext cx="7772400" cy="1376363"/>
          </a:xfrm>
        </p:spPr>
        <p:txBody>
          <a:bodyPr/>
          <a:lstStyle/>
          <a:p>
            <a:pPr marL="609600" indent="-609600">
              <a:buFontTx/>
              <a:buNone/>
            </a:pPr>
            <a:r>
              <a:rPr lang="cs-CZ" sz="2800" i="1" dirty="0" smtClean="0">
                <a:latin typeface="Arial" pitchFamily="34" charset="0"/>
                <a:cs typeface="Arial" pitchFamily="34" charset="0"/>
              </a:rPr>
              <a:t>TRENDCHART – Komplexní obraz inovační politiky v Evropě, </a:t>
            </a:r>
            <a:r>
              <a:rPr lang="cs-CZ" sz="2800" dirty="0" smtClean="0">
                <a:latin typeface="Arial" pitchFamily="34" charset="0"/>
                <a:cs typeface="Arial" pitchFamily="34" charset="0"/>
              </a:rPr>
              <a:t>Česká společnost pro materiály a technologie, 2004, ISBN 80-7329-067-7</a:t>
            </a:r>
          </a:p>
        </p:txBody>
      </p:sp>
      <p:sp>
        <p:nvSpPr>
          <p:cNvPr id="87044" name="Text Box 4"/>
          <p:cNvSpPr txBox="1">
            <a:spLocks noChangeArrowheads="1"/>
          </p:cNvSpPr>
          <p:nvPr/>
        </p:nvSpPr>
        <p:spPr bwMode="auto">
          <a:xfrm>
            <a:off x="611560" y="3861048"/>
            <a:ext cx="7488237" cy="1754326"/>
          </a:xfrm>
          <a:prstGeom prst="rect">
            <a:avLst/>
          </a:prstGeom>
          <a:solidFill>
            <a:schemeClr val="accent2"/>
          </a:solidFill>
          <a:ln w="9525">
            <a:noFill/>
            <a:miter lim="800000"/>
            <a:headEnd/>
            <a:tailEnd/>
          </a:ln>
        </p:spPr>
        <p:txBody>
          <a:bodyPr>
            <a:spAutoFit/>
          </a:bodyPr>
          <a:lstStyle/>
          <a:p>
            <a:pPr eaLnBrk="1" hangingPunct="1"/>
            <a:r>
              <a:rPr lang="cs-CZ" i="1" dirty="0">
                <a:solidFill>
                  <a:schemeClr val="bg1"/>
                </a:solidFill>
                <a:latin typeface="Arial" pitchFamily="34" charset="0"/>
                <a:cs typeface="Arial" pitchFamily="34" charset="0"/>
              </a:rPr>
              <a:t>DG </a:t>
            </a:r>
            <a:r>
              <a:rPr lang="cs-CZ" i="1" dirty="0" err="1" smtClean="0">
                <a:solidFill>
                  <a:schemeClr val="bg1"/>
                </a:solidFill>
                <a:latin typeface="Arial" pitchFamily="34" charset="0"/>
                <a:cs typeface="Arial" pitchFamily="34" charset="0"/>
              </a:rPr>
              <a:t>Enterprise</a:t>
            </a:r>
            <a:r>
              <a:rPr lang="cs-CZ" i="1" dirty="0" smtClean="0">
                <a:solidFill>
                  <a:schemeClr val="bg1"/>
                </a:solidFill>
                <a:latin typeface="Arial" pitchFamily="34" charset="0"/>
                <a:cs typeface="Arial" pitchFamily="34" charset="0"/>
              </a:rPr>
              <a:t> </a:t>
            </a:r>
            <a:r>
              <a:rPr lang="cs-CZ" i="1" dirty="0" err="1">
                <a:solidFill>
                  <a:schemeClr val="bg1"/>
                </a:solidFill>
                <a:latin typeface="Arial" pitchFamily="34" charset="0"/>
                <a:cs typeface="Arial" pitchFamily="34" charset="0"/>
              </a:rPr>
              <a:t>and</a:t>
            </a:r>
            <a:r>
              <a:rPr lang="cs-CZ" i="1" dirty="0">
                <a:solidFill>
                  <a:schemeClr val="bg1"/>
                </a:solidFill>
                <a:latin typeface="Arial" pitchFamily="34" charset="0"/>
                <a:cs typeface="Arial" pitchFamily="34" charset="0"/>
              </a:rPr>
              <a:t> </a:t>
            </a:r>
            <a:r>
              <a:rPr lang="cs-CZ" i="1" dirty="0" err="1">
                <a:solidFill>
                  <a:schemeClr val="bg1"/>
                </a:solidFill>
                <a:latin typeface="Arial" pitchFamily="34" charset="0"/>
                <a:cs typeface="Arial" pitchFamily="34" charset="0"/>
              </a:rPr>
              <a:t>Industry</a:t>
            </a:r>
            <a:r>
              <a:rPr lang="cs-CZ" i="1" dirty="0">
                <a:solidFill>
                  <a:schemeClr val="bg1"/>
                </a:solidFill>
                <a:latin typeface="Arial" pitchFamily="34" charset="0"/>
                <a:cs typeface="Arial" pitchFamily="34" charset="0"/>
              </a:rPr>
              <a:t> - </a:t>
            </a:r>
            <a:r>
              <a:rPr lang="cs-CZ" i="1" dirty="0" err="1">
                <a:solidFill>
                  <a:schemeClr val="bg1"/>
                </a:solidFill>
                <a:latin typeface="Arial" pitchFamily="34" charset="0"/>
                <a:cs typeface="Arial" pitchFamily="34" charset="0"/>
              </a:rPr>
              <a:t>European</a:t>
            </a:r>
            <a:r>
              <a:rPr lang="cs-CZ" i="1" dirty="0">
                <a:solidFill>
                  <a:schemeClr val="bg1"/>
                </a:solidFill>
                <a:latin typeface="Arial" pitchFamily="34" charset="0"/>
                <a:cs typeface="Arial" pitchFamily="34" charset="0"/>
              </a:rPr>
              <a:t> </a:t>
            </a:r>
            <a:r>
              <a:rPr lang="cs-CZ" i="1" dirty="0" err="1">
                <a:solidFill>
                  <a:schemeClr val="bg1"/>
                </a:solidFill>
                <a:latin typeface="Arial" pitchFamily="34" charset="0"/>
                <a:cs typeface="Arial" pitchFamily="34" charset="0"/>
              </a:rPr>
              <a:t>Innovation</a:t>
            </a:r>
            <a:r>
              <a:rPr lang="cs-CZ" i="1" dirty="0">
                <a:solidFill>
                  <a:schemeClr val="bg1"/>
                </a:solidFill>
                <a:latin typeface="Arial" pitchFamily="34" charset="0"/>
                <a:cs typeface="Arial" pitchFamily="34" charset="0"/>
              </a:rPr>
              <a:t> </a:t>
            </a:r>
            <a:r>
              <a:rPr lang="cs-CZ" i="1" dirty="0" err="1">
                <a:solidFill>
                  <a:schemeClr val="bg1"/>
                </a:solidFill>
                <a:latin typeface="Arial" pitchFamily="34" charset="0"/>
                <a:cs typeface="Arial" pitchFamily="34" charset="0"/>
              </a:rPr>
              <a:t>Policy</a:t>
            </a:r>
            <a:r>
              <a:rPr lang="cs-CZ" i="1" dirty="0">
                <a:solidFill>
                  <a:schemeClr val="bg1"/>
                </a:solidFill>
                <a:latin typeface="Arial" pitchFamily="34" charset="0"/>
                <a:cs typeface="Arial" pitchFamily="34" charset="0"/>
              </a:rPr>
              <a:t>,</a:t>
            </a:r>
            <a:r>
              <a:rPr lang="cs-CZ" i="1" dirty="0">
                <a:latin typeface="Arial" pitchFamily="34" charset="0"/>
                <a:cs typeface="Arial" pitchFamily="34" charset="0"/>
              </a:rPr>
              <a:t> </a:t>
            </a:r>
            <a:r>
              <a:rPr lang="cs-CZ" dirty="0">
                <a:latin typeface="Arial" pitchFamily="34" charset="0"/>
                <a:cs typeface="Arial" pitchFamily="34" charset="0"/>
                <a:hlinkClick r:id="rId3"/>
              </a:rPr>
              <a:t>http://ec.europa.eu/enterprise/innovation/index_en.htm</a:t>
            </a:r>
            <a:r>
              <a:rPr lang="cs-CZ" dirty="0">
                <a:latin typeface="Arial" pitchFamily="34" charset="0"/>
                <a:cs typeface="Arial" pitchFamily="34" charset="0"/>
              </a:rPr>
              <a:t> </a:t>
            </a:r>
          </a:p>
          <a:p>
            <a:pPr eaLnBrk="1" hangingPunct="1"/>
            <a:r>
              <a:rPr lang="cs-CZ" dirty="0">
                <a:latin typeface="Arial" pitchFamily="34" charset="0"/>
                <a:cs typeface="Arial" pitchFamily="34" charset="0"/>
              </a:rPr>
              <a:t>video </a:t>
            </a:r>
            <a:r>
              <a:rPr lang="cs-CZ" b="1" dirty="0">
                <a:latin typeface="Arial" pitchFamily="34" charset="0"/>
                <a:cs typeface="Arial" pitchFamily="34" charset="0"/>
              </a:rPr>
              <a:t>"</a:t>
            </a:r>
            <a:r>
              <a:rPr lang="cs-CZ" b="1" dirty="0" err="1">
                <a:latin typeface="Arial" pitchFamily="34" charset="0"/>
                <a:cs typeface="Arial" pitchFamily="34" charset="0"/>
                <a:hlinkClick r:id="rId4"/>
              </a:rPr>
              <a:t>The</a:t>
            </a:r>
            <a:r>
              <a:rPr lang="cs-CZ" b="1" dirty="0">
                <a:latin typeface="Arial" pitchFamily="34" charset="0"/>
                <a:cs typeface="Arial" pitchFamily="34" charset="0"/>
                <a:hlinkClick r:id="rId4"/>
              </a:rPr>
              <a:t> </a:t>
            </a:r>
            <a:r>
              <a:rPr lang="cs-CZ" b="1" dirty="0" err="1">
                <a:latin typeface="Arial" pitchFamily="34" charset="0"/>
                <a:cs typeface="Arial" pitchFamily="34" charset="0"/>
                <a:hlinkClick r:id="rId4"/>
              </a:rPr>
              <a:t>Key</a:t>
            </a:r>
            <a:r>
              <a:rPr lang="cs-CZ" b="1" dirty="0">
                <a:latin typeface="Arial" pitchFamily="34" charset="0"/>
                <a:cs typeface="Arial" pitchFamily="34" charset="0"/>
                <a:hlinkClick r:id="rId4"/>
              </a:rPr>
              <a:t> to </a:t>
            </a:r>
            <a:r>
              <a:rPr lang="cs-CZ" b="1" dirty="0" err="1">
                <a:latin typeface="Arial" pitchFamily="34" charset="0"/>
                <a:cs typeface="Arial" pitchFamily="34" charset="0"/>
                <a:hlinkClick r:id="rId4"/>
              </a:rPr>
              <a:t>Innovation</a:t>
            </a:r>
            <a:r>
              <a:rPr lang="cs-CZ" b="1" dirty="0">
                <a:latin typeface="Arial" pitchFamily="34" charset="0"/>
                <a:cs typeface="Arial" pitchFamily="34" charset="0"/>
              </a:rPr>
              <a:t>"</a:t>
            </a:r>
            <a:r>
              <a:rPr lang="cs-CZ" dirty="0">
                <a:latin typeface="Arial" pitchFamily="34" charset="0"/>
                <a:cs typeface="Arial" pitchFamily="34" charset="0"/>
              </a:rPr>
              <a:t>(May 2007) </a:t>
            </a:r>
          </a:p>
          <a:p>
            <a:pPr eaLnBrk="1" hangingPunct="1"/>
            <a:r>
              <a:rPr lang="cs-CZ" b="1" dirty="0">
                <a:latin typeface="Arial" pitchFamily="34" charset="0"/>
                <a:cs typeface="Arial" pitchFamily="34" charset="0"/>
              </a:rPr>
              <a:t>PRO INNO </a:t>
            </a:r>
            <a:r>
              <a:rPr lang="cs-CZ" b="1" dirty="0" err="1">
                <a:latin typeface="Arial" pitchFamily="34" charset="0"/>
                <a:cs typeface="Arial" pitchFamily="34" charset="0"/>
              </a:rPr>
              <a:t>Europe</a:t>
            </a:r>
            <a:r>
              <a:rPr lang="cs-CZ" b="1" dirty="0">
                <a:latin typeface="Arial" pitchFamily="34" charset="0"/>
                <a:cs typeface="Arial" pitchFamily="34" charset="0"/>
              </a:rPr>
              <a:t>, </a:t>
            </a:r>
            <a:r>
              <a:rPr lang="cs-CZ" dirty="0">
                <a:latin typeface="Arial" pitchFamily="34" charset="0"/>
                <a:cs typeface="Arial" pitchFamily="34" charset="0"/>
                <a:hlinkClick r:id="rId5"/>
              </a:rPr>
              <a:t>http://www.</a:t>
            </a:r>
            <a:r>
              <a:rPr lang="cs-CZ" dirty="0" err="1">
                <a:latin typeface="Arial" pitchFamily="34" charset="0"/>
                <a:cs typeface="Arial" pitchFamily="34" charset="0"/>
                <a:hlinkClick r:id="rId5"/>
              </a:rPr>
              <a:t>proinno</a:t>
            </a:r>
            <a:r>
              <a:rPr lang="cs-CZ" dirty="0">
                <a:latin typeface="Arial" pitchFamily="34" charset="0"/>
                <a:cs typeface="Arial" pitchFamily="34" charset="0"/>
                <a:hlinkClick r:id="rId5"/>
              </a:rPr>
              <a:t>-</a:t>
            </a:r>
            <a:r>
              <a:rPr lang="cs-CZ" dirty="0" err="1">
                <a:latin typeface="Arial" pitchFamily="34" charset="0"/>
                <a:cs typeface="Arial" pitchFamily="34" charset="0"/>
                <a:hlinkClick r:id="rId5"/>
              </a:rPr>
              <a:t>europe.eu</a:t>
            </a:r>
            <a:r>
              <a:rPr lang="cs-CZ" dirty="0">
                <a:latin typeface="Arial" pitchFamily="34" charset="0"/>
                <a:cs typeface="Arial" pitchFamily="34" charset="0"/>
                <a:hlinkClick r:id="rId5"/>
              </a:rPr>
              <a:t>/</a:t>
            </a:r>
            <a:r>
              <a:rPr lang="cs-CZ" dirty="0">
                <a:latin typeface="Arial" pitchFamily="34" charset="0"/>
                <a:cs typeface="Arial" pitchFamily="34" charset="0"/>
              </a:rPr>
              <a:t> </a:t>
            </a:r>
          </a:p>
          <a:p>
            <a:pPr eaLnBrk="1" hangingPunct="1"/>
            <a:r>
              <a:rPr lang="cs-CZ" dirty="0" err="1">
                <a:latin typeface="Arial" pitchFamily="34" charset="0"/>
                <a:cs typeface="Arial" pitchFamily="34" charset="0"/>
              </a:rPr>
              <a:t>Europe</a:t>
            </a:r>
            <a:r>
              <a:rPr lang="cs-CZ" dirty="0">
                <a:latin typeface="Arial" pitchFamily="34" charset="0"/>
                <a:cs typeface="Arial" pitchFamily="34" charset="0"/>
              </a:rPr>
              <a:t> INNOVA, </a:t>
            </a:r>
            <a:r>
              <a:rPr lang="cs-CZ" dirty="0">
                <a:latin typeface="Arial" pitchFamily="34" charset="0"/>
                <a:cs typeface="Arial" pitchFamily="34" charset="0"/>
                <a:hlinkClick r:id="rId6"/>
              </a:rPr>
              <a:t>http://www.</a:t>
            </a:r>
            <a:r>
              <a:rPr lang="cs-CZ" dirty="0" err="1">
                <a:latin typeface="Arial" pitchFamily="34" charset="0"/>
                <a:cs typeface="Arial" pitchFamily="34" charset="0"/>
                <a:hlinkClick r:id="rId6"/>
              </a:rPr>
              <a:t>europe</a:t>
            </a:r>
            <a:r>
              <a:rPr lang="cs-CZ" dirty="0">
                <a:latin typeface="Arial" pitchFamily="34" charset="0"/>
                <a:cs typeface="Arial" pitchFamily="34" charset="0"/>
                <a:hlinkClick r:id="rId6"/>
              </a:rPr>
              <a:t>-</a:t>
            </a:r>
            <a:r>
              <a:rPr lang="cs-CZ" dirty="0" err="1">
                <a:latin typeface="Arial" pitchFamily="34" charset="0"/>
                <a:cs typeface="Arial" pitchFamily="34" charset="0"/>
                <a:hlinkClick r:id="rId6"/>
              </a:rPr>
              <a:t>innova.org</a:t>
            </a:r>
            <a:r>
              <a:rPr lang="cs-CZ" dirty="0">
                <a:latin typeface="Arial" pitchFamily="34" charset="0"/>
                <a:cs typeface="Arial" pitchFamily="34" charset="0"/>
              </a:rPr>
              <a:t> </a:t>
            </a:r>
          </a:p>
          <a:p>
            <a:pPr eaLnBrk="1" hangingPunct="1"/>
            <a:endParaRPr lang="cs-CZ" dirty="0"/>
          </a:p>
        </p:txBody>
      </p:sp>
      <p:sp>
        <p:nvSpPr>
          <p:cNvPr id="5" name="Zástupný symbol pro datum 4"/>
          <p:cNvSpPr>
            <a:spLocks noGrp="1"/>
          </p:cNvSpPr>
          <p:nvPr>
            <p:ph type="dt" sz="half" idx="10"/>
          </p:nvPr>
        </p:nvSpPr>
        <p:spPr/>
        <p:txBody>
          <a:bodyPr/>
          <a:lstStyle/>
          <a:p>
            <a:pPr>
              <a:defRPr/>
            </a:pPr>
            <a:r>
              <a:rPr lang="cs-CZ" smtClean="0"/>
              <a:t>19.-20.10.2010</a:t>
            </a:r>
            <a:endParaRPr lang="cs-CZ"/>
          </a:p>
        </p:txBody>
      </p:sp>
      <p:sp>
        <p:nvSpPr>
          <p:cNvPr id="6" name="Zástupný symbol pro číslo snímku 5"/>
          <p:cNvSpPr>
            <a:spLocks noGrp="1"/>
          </p:cNvSpPr>
          <p:nvPr>
            <p:ph type="sldNum" sz="quarter" idx="11"/>
          </p:nvPr>
        </p:nvSpPr>
        <p:spPr/>
        <p:txBody>
          <a:bodyPr/>
          <a:lstStyle/>
          <a:p>
            <a:pPr>
              <a:defRPr/>
            </a:pPr>
            <a:fld id="{440A598D-4714-4C6C-B4FE-528B95FE2A6D}" type="slidenum">
              <a:rPr lang="cs-CZ" smtClean="0"/>
              <a:pPr>
                <a:defRPr/>
              </a:pPr>
              <a:t>294</a:t>
            </a:fld>
            <a:endParaRPr lang="cs-CZ"/>
          </a:p>
        </p:txBody>
      </p:sp>
      <p:sp>
        <p:nvSpPr>
          <p:cNvPr id="7" name="Zástupný symbol pro zápatí 6"/>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Nadpis 1"/>
          <p:cNvSpPr>
            <a:spLocks noGrp="1"/>
          </p:cNvSpPr>
          <p:nvPr>
            <p:ph type="title"/>
          </p:nvPr>
        </p:nvSpPr>
        <p:spPr>
          <a:xfrm>
            <a:off x="428625" y="457200"/>
            <a:ext cx="8286750" cy="1371600"/>
          </a:xfrm>
        </p:spPr>
        <p:txBody>
          <a:bodyPr/>
          <a:lstStyle/>
          <a:p>
            <a:r>
              <a:rPr lang="cs-CZ" sz="4000" b="1" dirty="0" err="1" smtClean="0">
                <a:latin typeface="Arial" pitchFamily="34" charset="0"/>
                <a:cs typeface="Arial" pitchFamily="34" charset="0"/>
              </a:rPr>
              <a:t>Regional</a:t>
            </a:r>
            <a:r>
              <a:rPr lang="cs-CZ" sz="4000" b="1" dirty="0" smtClean="0">
                <a:latin typeface="Arial" pitchFamily="34" charset="0"/>
                <a:cs typeface="Arial" pitchFamily="34" charset="0"/>
              </a:rPr>
              <a:t> </a:t>
            </a:r>
            <a:r>
              <a:rPr lang="cs-CZ" sz="4000" b="1" dirty="0" err="1" smtClean="0">
                <a:latin typeface="Arial" pitchFamily="34" charset="0"/>
                <a:cs typeface="Arial" pitchFamily="34" charset="0"/>
              </a:rPr>
              <a:t>Innovation</a:t>
            </a:r>
            <a:r>
              <a:rPr lang="cs-CZ" sz="4000" b="1" dirty="0" smtClean="0">
                <a:latin typeface="Arial" pitchFamily="34" charset="0"/>
                <a:cs typeface="Arial" pitchFamily="34" charset="0"/>
              </a:rPr>
              <a:t> </a:t>
            </a:r>
            <a:r>
              <a:rPr lang="cs-CZ" sz="4000" b="1" dirty="0" err="1" smtClean="0">
                <a:latin typeface="Arial" pitchFamily="34" charset="0"/>
                <a:cs typeface="Arial" pitchFamily="34" charset="0"/>
              </a:rPr>
              <a:t>Scoreboard</a:t>
            </a:r>
            <a:r>
              <a:rPr lang="cs-CZ" sz="4000" b="1" dirty="0" smtClean="0">
                <a:latin typeface="Arial" pitchFamily="34" charset="0"/>
                <a:cs typeface="Arial" pitchFamily="34" charset="0"/>
              </a:rPr>
              <a:t> </a:t>
            </a:r>
            <a:br>
              <a:rPr lang="cs-CZ" sz="4000" b="1" dirty="0" smtClean="0">
                <a:latin typeface="Arial" pitchFamily="34" charset="0"/>
                <a:cs typeface="Arial" pitchFamily="34" charset="0"/>
              </a:rPr>
            </a:br>
            <a:r>
              <a:rPr lang="cs-CZ" sz="4000" b="1" dirty="0" smtClean="0">
                <a:latin typeface="Arial" pitchFamily="34" charset="0"/>
                <a:cs typeface="Arial" pitchFamily="34" charset="0"/>
              </a:rPr>
              <a:t>(RIS) 2009</a:t>
            </a:r>
            <a:endParaRPr lang="cs-CZ" sz="4000" dirty="0" smtClean="0">
              <a:latin typeface="Arial" pitchFamily="34" charset="0"/>
              <a:cs typeface="Arial" pitchFamily="34" charset="0"/>
            </a:endParaRPr>
          </a:p>
        </p:txBody>
      </p:sp>
      <p:sp>
        <p:nvSpPr>
          <p:cNvPr id="98307" name="Zástupný symbol pro obsah 3"/>
          <p:cNvSpPr>
            <a:spLocks noGrp="1"/>
          </p:cNvSpPr>
          <p:nvPr>
            <p:ph idx="1"/>
          </p:nvPr>
        </p:nvSpPr>
        <p:spPr>
          <a:xfrm>
            <a:off x="457200" y="2276872"/>
            <a:ext cx="8229600" cy="3849291"/>
          </a:xfrm>
        </p:spPr>
        <p:txBody>
          <a:bodyPr/>
          <a:lstStyle/>
          <a:p>
            <a:r>
              <a:rPr lang="cs-CZ" dirty="0" smtClean="0">
                <a:latin typeface="Arial" pitchFamily="34" charset="0"/>
                <a:cs typeface="Arial" pitchFamily="34" charset="0"/>
                <a:hlinkClick r:id="rId3"/>
              </a:rPr>
              <a:t>http://www.</a:t>
            </a:r>
            <a:r>
              <a:rPr lang="cs-CZ" dirty="0" err="1" smtClean="0">
                <a:latin typeface="Arial" pitchFamily="34" charset="0"/>
                <a:cs typeface="Arial" pitchFamily="34" charset="0"/>
                <a:hlinkClick r:id="rId3"/>
              </a:rPr>
              <a:t>proinno</a:t>
            </a:r>
            <a:r>
              <a:rPr lang="cs-CZ" dirty="0" smtClean="0">
                <a:latin typeface="Arial" pitchFamily="34" charset="0"/>
                <a:cs typeface="Arial" pitchFamily="34" charset="0"/>
                <a:hlinkClick r:id="rId3"/>
              </a:rPr>
              <a:t>-</a:t>
            </a:r>
            <a:r>
              <a:rPr lang="cs-CZ" dirty="0" err="1" smtClean="0">
                <a:latin typeface="Arial" pitchFamily="34" charset="0"/>
                <a:cs typeface="Arial" pitchFamily="34" charset="0"/>
                <a:hlinkClick r:id="rId3"/>
              </a:rPr>
              <a:t>europe.eu</a:t>
            </a:r>
            <a:r>
              <a:rPr lang="cs-CZ" dirty="0" smtClean="0">
                <a:latin typeface="Arial" pitchFamily="34" charset="0"/>
                <a:cs typeface="Arial" pitchFamily="34" charset="0"/>
                <a:hlinkClick r:id="rId3"/>
              </a:rPr>
              <a:t>/</a:t>
            </a:r>
            <a:r>
              <a:rPr lang="cs-CZ" dirty="0" err="1" smtClean="0">
                <a:latin typeface="Arial" pitchFamily="34" charset="0"/>
                <a:cs typeface="Arial" pitchFamily="34" charset="0"/>
                <a:hlinkClick r:id="rId3"/>
              </a:rPr>
              <a:t>admin</a:t>
            </a:r>
            <a:r>
              <a:rPr lang="cs-CZ" dirty="0" smtClean="0">
                <a:latin typeface="Arial" pitchFamily="34" charset="0"/>
                <a:cs typeface="Arial" pitchFamily="34" charset="0"/>
                <a:hlinkClick r:id="rId3"/>
              </a:rPr>
              <a:t>/</a:t>
            </a:r>
            <a:r>
              <a:rPr lang="cs-CZ" dirty="0" err="1" smtClean="0">
                <a:latin typeface="Arial" pitchFamily="34" charset="0"/>
                <a:cs typeface="Arial" pitchFamily="34" charset="0"/>
                <a:hlinkClick r:id="rId3"/>
              </a:rPr>
              <a:t>uploaded</a:t>
            </a:r>
            <a:r>
              <a:rPr lang="cs-CZ" dirty="0" smtClean="0">
                <a:latin typeface="Arial" pitchFamily="34" charset="0"/>
                <a:cs typeface="Arial" pitchFamily="34" charset="0"/>
                <a:hlinkClick r:id="rId3"/>
              </a:rPr>
              <a:t>_</a:t>
            </a:r>
            <a:r>
              <a:rPr lang="cs-CZ" dirty="0" err="1" smtClean="0">
                <a:latin typeface="Arial" pitchFamily="34" charset="0"/>
                <a:cs typeface="Arial" pitchFamily="34" charset="0"/>
                <a:hlinkClick r:id="rId3"/>
              </a:rPr>
              <a:t>documents</a:t>
            </a:r>
            <a:r>
              <a:rPr lang="cs-CZ" dirty="0" smtClean="0">
                <a:latin typeface="Arial" pitchFamily="34" charset="0"/>
                <a:cs typeface="Arial" pitchFamily="34" charset="0"/>
                <a:hlinkClick r:id="rId3"/>
              </a:rPr>
              <a:t>/RIS_2009-</a:t>
            </a:r>
            <a:r>
              <a:rPr lang="cs-CZ" dirty="0" err="1" smtClean="0">
                <a:latin typeface="Arial" pitchFamily="34" charset="0"/>
                <a:cs typeface="Arial" pitchFamily="34" charset="0"/>
                <a:hlinkClick r:id="rId3"/>
              </a:rPr>
              <a:t>Regional</a:t>
            </a:r>
            <a:r>
              <a:rPr lang="cs-CZ" dirty="0" smtClean="0">
                <a:latin typeface="Arial" pitchFamily="34" charset="0"/>
                <a:cs typeface="Arial" pitchFamily="34" charset="0"/>
                <a:hlinkClick r:id="rId3"/>
              </a:rPr>
              <a:t>_</a:t>
            </a:r>
            <a:r>
              <a:rPr lang="cs-CZ" dirty="0" err="1" smtClean="0">
                <a:latin typeface="Arial" pitchFamily="34" charset="0"/>
                <a:cs typeface="Arial" pitchFamily="34" charset="0"/>
                <a:hlinkClick r:id="rId3"/>
              </a:rPr>
              <a:t>Innovation</a:t>
            </a:r>
            <a:r>
              <a:rPr lang="cs-CZ" dirty="0" smtClean="0">
                <a:latin typeface="Arial" pitchFamily="34" charset="0"/>
                <a:cs typeface="Arial" pitchFamily="34" charset="0"/>
                <a:hlinkClick r:id="rId3"/>
              </a:rPr>
              <a:t>_</a:t>
            </a:r>
            <a:r>
              <a:rPr lang="cs-CZ" dirty="0" err="1" smtClean="0">
                <a:latin typeface="Arial" pitchFamily="34" charset="0"/>
                <a:cs typeface="Arial" pitchFamily="34" charset="0"/>
                <a:hlinkClick r:id="rId3"/>
              </a:rPr>
              <a:t>Scoreboard.pdf</a:t>
            </a:r>
            <a:r>
              <a:rPr lang="cs-CZ" dirty="0" smtClean="0">
                <a:latin typeface="Arial" pitchFamily="34" charset="0"/>
                <a:cs typeface="Arial" pitchFamily="34" charset="0"/>
              </a:rPr>
              <a:t>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295</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3"/>
          <p:cNvSpPr txBox="1">
            <a:spLocks noChangeArrowheads="1"/>
          </p:cNvSpPr>
          <p:nvPr/>
        </p:nvSpPr>
        <p:spPr bwMode="auto">
          <a:xfrm>
            <a:off x="2787650" y="4581525"/>
            <a:ext cx="184150" cy="457200"/>
          </a:xfrm>
          <a:prstGeom prst="rect">
            <a:avLst/>
          </a:prstGeom>
          <a:noFill/>
          <a:ln w="9525">
            <a:noFill/>
            <a:miter lim="800000"/>
            <a:headEnd/>
            <a:tailEnd/>
          </a:ln>
        </p:spPr>
        <p:txBody>
          <a:bodyPr>
            <a:spAutoFit/>
          </a:bodyPr>
          <a:lstStyle/>
          <a:p>
            <a:pPr eaLnBrk="1" hangingPunct="1">
              <a:spcBef>
                <a:spcPct val="50000"/>
              </a:spcBef>
            </a:pPr>
            <a:endParaRPr lang="cs-CZ"/>
          </a:p>
        </p:txBody>
      </p:sp>
      <p:sp>
        <p:nvSpPr>
          <p:cNvPr id="88067" name="AutoShape 4"/>
          <p:cNvSpPr>
            <a:spLocks noChangeArrowheads="1"/>
          </p:cNvSpPr>
          <p:nvPr/>
        </p:nvSpPr>
        <p:spPr bwMode="auto">
          <a:xfrm>
            <a:off x="4139952" y="5229200"/>
            <a:ext cx="485775" cy="976312"/>
          </a:xfrm>
          <a:prstGeom prst="up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cs-CZ"/>
          </a:p>
        </p:txBody>
      </p:sp>
      <p:sp>
        <p:nvSpPr>
          <p:cNvPr id="9" name="Nadpis 8"/>
          <p:cNvSpPr>
            <a:spLocks noGrp="1"/>
          </p:cNvSpPr>
          <p:nvPr>
            <p:ph type="title"/>
          </p:nvPr>
        </p:nvSpPr>
        <p:spPr/>
        <p:txBody>
          <a:bodyPr/>
          <a:lstStyle/>
          <a:p>
            <a:r>
              <a:rPr lang="cs-CZ" sz="2800" dirty="0" smtClean="0">
                <a:latin typeface="Arial" pitchFamily="34" charset="0"/>
                <a:cs typeface="Arial" pitchFamily="34" charset="0"/>
              </a:rPr>
              <a:t>Souhrnný inovační index – SII 2009</a:t>
            </a:r>
            <a:endParaRPr lang="cs-CZ" dirty="0">
              <a:latin typeface="Arial" pitchFamily="34" charset="0"/>
              <a:cs typeface="Arial" pitchFamily="34" charset="0"/>
            </a:endParaRPr>
          </a:p>
        </p:txBody>
      </p:sp>
      <p:sp>
        <p:nvSpPr>
          <p:cNvPr id="5" name="Zástupný symbol pro datum 4"/>
          <p:cNvSpPr>
            <a:spLocks noGrp="1"/>
          </p:cNvSpPr>
          <p:nvPr>
            <p:ph type="dt" sz="half" idx="10"/>
          </p:nvPr>
        </p:nvSpPr>
        <p:spPr/>
        <p:txBody>
          <a:bodyPr/>
          <a:lstStyle/>
          <a:p>
            <a:pPr>
              <a:defRPr/>
            </a:pPr>
            <a:r>
              <a:rPr lang="cs-CZ" smtClean="0"/>
              <a:t>19.-20.10.2010</a:t>
            </a:r>
            <a:endParaRPr lang="cs-CZ"/>
          </a:p>
        </p:txBody>
      </p:sp>
      <p:sp>
        <p:nvSpPr>
          <p:cNvPr id="6" name="Zástupný symbol pro číslo snímku 5"/>
          <p:cNvSpPr>
            <a:spLocks noGrp="1"/>
          </p:cNvSpPr>
          <p:nvPr>
            <p:ph type="sldNum" sz="quarter" idx="11"/>
          </p:nvPr>
        </p:nvSpPr>
        <p:spPr/>
        <p:txBody>
          <a:bodyPr/>
          <a:lstStyle/>
          <a:p>
            <a:pPr>
              <a:defRPr/>
            </a:pPr>
            <a:fld id="{9AC6B710-F538-4B7D-8C14-9DE044E2714B}" type="slidenum">
              <a:rPr lang="cs-CZ" smtClean="0"/>
              <a:pPr>
                <a:defRPr/>
              </a:pPr>
              <a:t>296</a:t>
            </a:fld>
            <a:endParaRPr lang="cs-CZ"/>
          </a:p>
        </p:txBody>
      </p:sp>
      <p:sp>
        <p:nvSpPr>
          <p:cNvPr id="7" name="Zástupný symbol pro zápatí 6"/>
          <p:cNvSpPr>
            <a:spLocks noGrp="1"/>
          </p:cNvSpPr>
          <p:nvPr>
            <p:ph type="ftr" sz="quarter" idx="12"/>
          </p:nvPr>
        </p:nvSpPr>
        <p:spPr/>
        <p:txBody>
          <a:bodyPr/>
          <a:lstStyle/>
          <a:p>
            <a:pPr>
              <a:defRPr/>
            </a:pPr>
            <a:r>
              <a:rPr lang="cs-CZ" smtClean="0"/>
              <a:t>FREE - VaVaI, TT</a:t>
            </a:r>
            <a:endParaRPr lang="cs-CZ"/>
          </a:p>
        </p:txBody>
      </p:sp>
      <p:pic>
        <p:nvPicPr>
          <p:cNvPr id="798722" name="Picture 2"/>
          <p:cNvPicPr>
            <a:picLocks noChangeAspect="1" noChangeArrowheads="1"/>
          </p:cNvPicPr>
          <p:nvPr/>
        </p:nvPicPr>
        <p:blipFill>
          <a:blip r:embed="rId3" cstate="print"/>
          <a:srcRect/>
          <a:stretch>
            <a:fillRect/>
          </a:stretch>
        </p:blipFill>
        <p:spPr bwMode="auto">
          <a:xfrm>
            <a:off x="251520" y="1700808"/>
            <a:ext cx="8650002" cy="35053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cs-CZ" dirty="0" smtClean="0">
                <a:latin typeface="Arial" pitchFamily="34" charset="0"/>
                <a:cs typeface="Arial" pitchFamily="34" charset="0"/>
              </a:rPr>
              <a:t>SII vs. trend</a:t>
            </a:r>
          </a:p>
        </p:txBody>
      </p:sp>
      <p:sp>
        <p:nvSpPr>
          <p:cNvPr id="89091" name="Rectangle 3"/>
          <p:cNvSpPr>
            <a:spLocks noGrp="1" noChangeArrowheads="1"/>
          </p:cNvSpPr>
          <p:nvPr>
            <p:ph type="body" idx="1"/>
          </p:nvPr>
        </p:nvSpPr>
        <p:spPr/>
        <p:txBody>
          <a:bodyPr/>
          <a:lstStyle/>
          <a:p>
            <a:pPr>
              <a:lnSpc>
                <a:spcPct val="90000"/>
              </a:lnSpc>
            </a:pPr>
            <a:r>
              <a:rPr lang="cs-CZ" sz="2400" dirty="0" smtClean="0">
                <a:latin typeface="Arial" pitchFamily="34" charset="0"/>
                <a:cs typeface="Arial" pitchFamily="34" charset="0"/>
              </a:rPr>
              <a:t>vertikální osa: SII; horizontální osa: trend</a:t>
            </a:r>
          </a:p>
          <a:p>
            <a:pPr>
              <a:lnSpc>
                <a:spcPct val="90000"/>
              </a:lnSpc>
            </a:pPr>
            <a:r>
              <a:rPr lang="cs-CZ" sz="2400" dirty="0" smtClean="0">
                <a:latin typeface="Arial" pitchFamily="34" charset="0"/>
                <a:cs typeface="Arial" pitchFamily="34" charset="0"/>
              </a:rPr>
              <a:t>čtyři kvadranty:</a:t>
            </a:r>
          </a:p>
          <a:p>
            <a:pPr lvl="1">
              <a:lnSpc>
                <a:spcPct val="90000"/>
              </a:lnSpc>
            </a:pPr>
            <a:r>
              <a:rPr lang="cs-CZ" sz="2000" dirty="0" smtClean="0">
                <a:latin typeface="Arial" pitchFamily="34" charset="0"/>
                <a:cs typeface="Arial" pitchFamily="34" charset="0"/>
              </a:rPr>
              <a:t>SII i trend nad průměrem EU – postupují dopředu</a:t>
            </a:r>
          </a:p>
          <a:p>
            <a:pPr lvl="1">
              <a:lnSpc>
                <a:spcPct val="90000"/>
              </a:lnSpc>
            </a:pPr>
            <a:r>
              <a:rPr lang="cs-CZ" sz="2000" dirty="0" smtClean="0">
                <a:latin typeface="Arial" pitchFamily="34" charset="0"/>
                <a:cs typeface="Arial" pitchFamily="34" charset="0"/>
              </a:rPr>
              <a:t>SII větší než průměr, trend menší – ztrácejí „drive“ </a:t>
            </a:r>
          </a:p>
          <a:p>
            <a:pPr lvl="1">
              <a:lnSpc>
                <a:spcPct val="90000"/>
              </a:lnSpc>
            </a:pPr>
            <a:r>
              <a:rPr lang="cs-CZ" sz="2000" dirty="0" smtClean="0">
                <a:latin typeface="Arial" pitchFamily="34" charset="0"/>
                <a:cs typeface="Arial" pitchFamily="34" charset="0"/>
              </a:rPr>
              <a:t>průměr</a:t>
            </a:r>
          </a:p>
          <a:p>
            <a:pPr lvl="1">
              <a:lnSpc>
                <a:spcPct val="90000"/>
              </a:lnSpc>
            </a:pPr>
            <a:r>
              <a:rPr lang="cs-CZ" sz="2000" dirty="0" smtClean="0">
                <a:latin typeface="Arial" pitchFamily="34" charset="0"/>
                <a:cs typeface="Arial" pitchFamily="34" charset="0"/>
              </a:rPr>
              <a:t>SII menší než průměr, trend vyšší – „chytají dech“ </a:t>
            </a:r>
          </a:p>
          <a:p>
            <a:pPr lvl="1">
              <a:lnSpc>
                <a:spcPct val="90000"/>
              </a:lnSpc>
            </a:pPr>
            <a:r>
              <a:rPr lang="cs-CZ" sz="2000" dirty="0" smtClean="0">
                <a:latin typeface="Arial" pitchFamily="34" charset="0"/>
                <a:cs typeface="Arial" pitchFamily="34" charset="0"/>
              </a:rPr>
              <a:t>SII i trend pod průměrem EU – dále zaostávají</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297</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19.-20.10.2010</a:t>
            </a:r>
            <a:endParaRPr lang="cs-CZ"/>
          </a:p>
        </p:txBody>
      </p:sp>
      <p:sp>
        <p:nvSpPr>
          <p:cNvPr id="4" name="Zástupný symbol pro číslo snímku 3"/>
          <p:cNvSpPr>
            <a:spLocks noGrp="1"/>
          </p:cNvSpPr>
          <p:nvPr>
            <p:ph type="sldNum" sz="quarter" idx="11"/>
          </p:nvPr>
        </p:nvSpPr>
        <p:spPr/>
        <p:txBody>
          <a:bodyPr/>
          <a:lstStyle/>
          <a:p>
            <a:pPr>
              <a:defRPr/>
            </a:pPr>
            <a:fld id="{9AC6B710-F538-4B7D-8C14-9DE044E2714B}" type="slidenum">
              <a:rPr lang="cs-CZ" smtClean="0"/>
              <a:pPr>
                <a:defRPr/>
              </a:pPr>
              <a:t>298</a:t>
            </a:fld>
            <a:endParaRPr lang="cs-CZ"/>
          </a:p>
        </p:txBody>
      </p:sp>
      <p:sp>
        <p:nvSpPr>
          <p:cNvPr id="5" name="Zástupný symbol pro zápatí 4"/>
          <p:cNvSpPr>
            <a:spLocks noGrp="1"/>
          </p:cNvSpPr>
          <p:nvPr>
            <p:ph type="ftr" sz="quarter" idx="12"/>
          </p:nvPr>
        </p:nvSpPr>
        <p:spPr/>
        <p:txBody>
          <a:bodyPr/>
          <a:lstStyle/>
          <a:p>
            <a:pPr>
              <a:defRPr/>
            </a:pPr>
            <a:r>
              <a:rPr lang="cs-CZ" smtClean="0"/>
              <a:t>FREE - VaVaI, TT</a:t>
            </a:r>
            <a:endParaRPr lang="cs-CZ"/>
          </a:p>
        </p:txBody>
      </p:sp>
      <p:pic>
        <p:nvPicPr>
          <p:cNvPr id="799746" name="Picture 2"/>
          <p:cNvPicPr>
            <a:picLocks noChangeAspect="1" noChangeArrowheads="1"/>
          </p:cNvPicPr>
          <p:nvPr/>
        </p:nvPicPr>
        <p:blipFill>
          <a:blip r:embed="rId3" cstate="print"/>
          <a:srcRect/>
          <a:stretch>
            <a:fillRect/>
          </a:stretch>
        </p:blipFill>
        <p:spPr bwMode="auto">
          <a:xfrm>
            <a:off x="0" y="0"/>
            <a:ext cx="8876913" cy="6264696"/>
          </a:xfrm>
          <a:prstGeom prst="rect">
            <a:avLst/>
          </a:prstGeom>
          <a:noFill/>
          <a:ln w="9525">
            <a:noFill/>
            <a:miter lim="800000"/>
            <a:headEnd/>
            <a:tailEnd/>
          </a:ln>
        </p:spPr>
      </p:pic>
      <p:sp>
        <p:nvSpPr>
          <p:cNvPr id="7" name="Šipka doprava 6"/>
          <p:cNvSpPr/>
          <p:nvPr/>
        </p:nvSpPr>
        <p:spPr>
          <a:xfrm>
            <a:off x="4499992" y="3068960"/>
            <a:ext cx="57606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850106"/>
          </a:xfrm>
        </p:spPr>
        <p:txBody>
          <a:bodyPr/>
          <a:lstStyle/>
          <a:p>
            <a:r>
              <a:rPr lang="cs-CZ" dirty="0" smtClean="0">
                <a:latin typeface="Arial" pitchFamily="34" charset="0"/>
                <a:cs typeface="Arial" pitchFamily="34" charset="0"/>
              </a:rPr>
              <a:t>Dimenze inovační výkonnosti</a:t>
            </a:r>
            <a:endParaRPr lang="cs-CZ" dirty="0">
              <a:latin typeface="Arial" pitchFamily="34" charset="0"/>
              <a:cs typeface="Arial" pitchFamily="34" charset="0"/>
            </a:endParaRPr>
          </a:p>
        </p:txBody>
      </p:sp>
      <p:sp>
        <p:nvSpPr>
          <p:cNvPr id="8" name="Zástupný symbol pro obsah 7"/>
          <p:cNvSpPr>
            <a:spLocks noGrp="1"/>
          </p:cNvSpPr>
          <p:nvPr>
            <p:ph idx="1"/>
          </p:nvPr>
        </p:nvSpPr>
        <p:spPr/>
        <p:txBody>
          <a:bodyPr/>
          <a:lstStyle/>
          <a:p>
            <a:endParaRPr lang="cs-CZ"/>
          </a:p>
        </p:txBody>
      </p:sp>
      <p:sp>
        <p:nvSpPr>
          <p:cNvPr id="3" name="Zástupný symbol pro datum 2"/>
          <p:cNvSpPr>
            <a:spLocks noGrp="1"/>
          </p:cNvSpPr>
          <p:nvPr>
            <p:ph type="dt" sz="half" idx="10"/>
          </p:nvPr>
        </p:nvSpPr>
        <p:spPr/>
        <p:txBody>
          <a:bodyPr/>
          <a:lstStyle/>
          <a:p>
            <a:pPr>
              <a:defRPr/>
            </a:pPr>
            <a:r>
              <a:rPr lang="cs-CZ" smtClean="0"/>
              <a:t>19.-20.10.2010</a:t>
            </a:r>
            <a:endParaRPr lang="cs-CZ"/>
          </a:p>
        </p:txBody>
      </p:sp>
      <p:sp>
        <p:nvSpPr>
          <p:cNvPr id="4" name="Zástupný symbol pro číslo snímku 3"/>
          <p:cNvSpPr>
            <a:spLocks noGrp="1"/>
          </p:cNvSpPr>
          <p:nvPr>
            <p:ph type="sldNum" sz="quarter" idx="11"/>
          </p:nvPr>
        </p:nvSpPr>
        <p:spPr/>
        <p:txBody>
          <a:bodyPr/>
          <a:lstStyle/>
          <a:p>
            <a:pPr>
              <a:defRPr/>
            </a:pPr>
            <a:fld id="{9AC6B710-F538-4B7D-8C14-9DE044E2714B}" type="slidenum">
              <a:rPr lang="cs-CZ" smtClean="0"/>
              <a:pPr>
                <a:defRPr/>
              </a:pPr>
              <a:t>299</a:t>
            </a:fld>
            <a:endParaRPr lang="cs-CZ"/>
          </a:p>
        </p:txBody>
      </p:sp>
      <p:sp>
        <p:nvSpPr>
          <p:cNvPr id="5" name="Zástupný symbol pro zápatí 4"/>
          <p:cNvSpPr>
            <a:spLocks noGrp="1"/>
          </p:cNvSpPr>
          <p:nvPr>
            <p:ph type="ftr" sz="quarter" idx="12"/>
          </p:nvPr>
        </p:nvSpPr>
        <p:spPr/>
        <p:txBody>
          <a:bodyPr/>
          <a:lstStyle/>
          <a:p>
            <a:pPr>
              <a:defRPr/>
            </a:pPr>
            <a:r>
              <a:rPr lang="cs-CZ" smtClean="0"/>
              <a:t>FREE - VaVaI, TT</a:t>
            </a:r>
            <a:endParaRPr lang="cs-CZ"/>
          </a:p>
        </p:txBody>
      </p:sp>
      <p:pic>
        <p:nvPicPr>
          <p:cNvPr id="800770" name="Picture 2"/>
          <p:cNvPicPr>
            <a:picLocks noChangeAspect="1" noChangeArrowheads="1"/>
          </p:cNvPicPr>
          <p:nvPr/>
        </p:nvPicPr>
        <p:blipFill>
          <a:blip r:embed="rId3" cstate="print"/>
          <a:srcRect/>
          <a:stretch>
            <a:fillRect/>
          </a:stretch>
        </p:blipFill>
        <p:spPr bwMode="auto">
          <a:xfrm>
            <a:off x="179512" y="1124744"/>
            <a:ext cx="8887842" cy="496855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7544" y="548680"/>
            <a:ext cx="8229600" cy="1143000"/>
          </a:xfrm>
        </p:spPr>
        <p:txBody>
          <a:bodyPr/>
          <a:lstStyle/>
          <a:p>
            <a:r>
              <a:rPr lang="cs-CZ" sz="4000" b="1" dirty="0" smtClean="0">
                <a:solidFill>
                  <a:schemeClr val="tx1"/>
                </a:solidFill>
                <a:latin typeface="Arial" charset="0"/>
                <a:cs typeface="Arial" charset="0"/>
              </a:rPr>
              <a:t>Znalostní ekonomika</a:t>
            </a:r>
          </a:p>
        </p:txBody>
      </p:sp>
      <p:sp>
        <p:nvSpPr>
          <p:cNvPr id="49155" name="Rectangle 3"/>
          <p:cNvSpPr>
            <a:spLocks noGrp="1" noChangeArrowheads="1"/>
          </p:cNvSpPr>
          <p:nvPr>
            <p:ph type="body" idx="1"/>
          </p:nvPr>
        </p:nvSpPr>
        <p:spPr>
          <a:xfrm>
            <a:off x="457200" y="1988840"/>
            <a:ext cx="8229600" cy="4137323"/>
          </a:xfrm>
        </p:spPr>
        <p:txBody>
          <a:bodyPr/>
          <a:lstStyle/>
          <a:p>
            <a:pPr lvl="1"/>
            <a:r>
              <a:rPr lang="cs-CZ" sz="2400" dirty="0" smtClean="0">
                <a:latin typeface="Arial" charset="0"/>
                <a:cs typeface="Arial" charset="0"/>
              </a:rPr>
              <a:t>Znalosti a vzdělání (lidský kapitál) jsou pokládány za výrobní faktor</a:t>
            </a:r>
          </a:p>
          <a:p>
            <a:pPr lvl="1"/>
            <a:r>
              <a:rPr lang="cs-CZ" sz="2400" dirty="0" smtClean="0">
                <a:latin typeface="Arial" charset="0"/>
                <a:cs typeface="Arial" charset="0"/>
              </a:rPr>
              <a:t>Produkty s vysokou přidanou hodnotou</a:t>
            </a:r>
          </a:p>
          <a:p>
            <a:pPr lvl="1"/>
            <a:r>
              <a:rPr lang="en-US" sz="2400" dirty="0" err="1" smtClean="0">
                <a:latin typeface="Arial" charset="0"/>
                <a:cs typeface="Arial" charset="0"/>
              </a:rPr>
              <a:t>Drucker</a:t>
            </a:r>
            <a:endParaRPr lang="cs-CZ" sz="2400" dirty="0" smtClean="0">
              <a:latin typeface="Arial" charset="0"/>
              <a:cs typeface="Arial" charset="0"/>
            </a:endParaRPr>
          </a:p>
          <a:p>
            <a:pPr lvl="2"/>
            <a:r>
              <a:rPr lang="en-US" sz="2000" dirty="0" err="1" smtClean="0">
                <a:latin typeface="Arial" charset="0"/>
                <a:cs typeface="Arial" charset="0"/>
              </a:rPr>
              <a:t>manu</a:t>
            </a:r>
            <a:r>
              <a:rPr lang="cs-CZ" sz="2000" dirty="0" err="1" smtClean="0">
                <a:latin typeface="Arial" charset="0"/>
                <a:cs typeface="Arial" charset="0"/>
              </a:rPr>
              <a:t>ální</a:t>
            </a:r>
            <a:r>
              <a:rPr lang="cs-CZ" sz="2000" dirty="0" smtClean="0">
                <a:latin typeface="Arial" charset="0"/>
                <a:cs typeface="Arial" charset="0"/>
              </a:rPr>
              <a:t> pracovník – hmotné výstupy</a:t>
            </a:r>
          </a:p>
          <a:p>
            <a:pPr lvl="2"/>
            <a:r>
              <a:rPr lang="cs-CZ" sz="2000" dirty="0" smtClean="0">
                <a:latin typeface="Arial" charset="0"/>
                <a:cs typeface="Arial" charset="0"/>
              </a:rPr>
              <a:t>znalostní pracovník – nápady, znalosti a informace</a:t>
            </a:r>
          </a:p>
          <a:p>
            <a:endParaRPr lang="cs-CZ" sz="2400" dirty="0" smtClean="0"/>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3</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d3-6"/>
          <p:cNvPicPr>
            <a:picLocks noChangeAspect="1" noChangeArrowheads="1"/>
          </p:cNvPicPr>
          <p:nvPr/>
        </p:nvPicPr>
        <p:blipFill>
          <a:blip r:embed="rId3" cstate="print"/>
          <a:srcRect/>
          <a:stretch>
            <a:fillRect/>
          </a:stretch>
        </p:blipFill>
        <p:spPr bwMode="auto">
          <a:xfrm>
            <a:off x="0" y="0"/>
            <a:ext cx="8316913" cy="6799263"/>
          </a:xfrm>
          <a:prstGeom prst="rect">
            <a:avLst/>
          </a:prstGeom>
          <a:noFill/>
          <a:ln w="9525">
            <a:noFill/>
            <a:miter lim="800000"/>
            <a:headEnd/>
            <a:tailEnd/>
          </a:ln>
        </p:spPr>
      </p:pic>
      <p:sp>
        <p:nvSpPr>
          <p:cNvPr id="72707" name="Text Box 5"/>
          <p:cNvSpPr txBox="1">
            <a:spLocks noChangeArrowheads="1"/>
          </p:cNvSpPr>
          <p:nvPr/>
        </p:nvSpPr>
        <p:spPr bwMode="auto">
          <a:xfrm rot="-5400000">
            <a:off x="5766594" y="2597944"/>
            <a:ext cx="5975350" cy="779462"/>
          </a:xfrm>
          <a:prstGeom prst="rect">
            <a:avLst/>
          </a:prstGeom>
          <a:noFill/>
          <a:ln w="12700" cap="sq">
            <a:noFill/>
            <a:miter lim="800000"/>
            <a:headEnd type="none" w="sm" len="sm"/>
            <a:tailEnd type="none" w="sm" len="sm"/>
          </a:ln>
        </p:spPr>
        <p:txBody>
          <a:bodyPr>
            <a:spAutoFit/>
          </a:bodyPr>
          <a:lstStyle/>
          <a:p>
            <a:pPr algn="r">
              <a:spcBef>
                <a:spcPct val="50000"/>
              </a:spcBef>
            </a:pPr>
            <a:r>
              <a:rPr lang="cs-CZ" sz="1800">
                <a:latin typeface="Arial" charset="0"/>
              </a:rPr>
              <a:t>Clayton M. Christensen: The Innovator´s Solution, </a:t>
            </a:r>
          </a:p>
          <a:p>
            <a:pPr algn="r">
              <a:spcBef>
                <a:spcPct val="50000"/>
              </a:spcBef>
            </a:pPr>
            <a:r>
              <a:rPr lang="cs-CZ" sz="1800">
                <a:latin typeface="Arial" charset="0"/>
              </a:rPr>
              <a:t>Harvard Business Press, 2003</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9AC6B710-F538-4B7D-8C14-9DE044E2714B}" type="slidenum">
              <a:rPr lang="cs-CZ" smtClean="0"/>
              <a:pPr>
                <a:defRPr/>
              </a:pPr>
              <a:t>30</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19.-20.10.2010</a:t>
            </a:r>
            <a:endParaRPr lang="cs-CZ"/>
          </a:p>
        </p:txBody>
      </p:sp>
      <p:sp>
        <p:nvSpPr>
          <p:cNvPr id="4" name="Zástupný symbol pro číslo snímku 3"/>
          <p:cNvSpPr>
            <a:spLocks noGrp="1"/>
          </p:cNvSpPr>
          <p:nvPr>
            <p:ph type="sldNum" sz="quarter" idx="11"/>
          </p:nvPr>
        </p:nvSpPr>
        <p:spPr/>
        <p:txBody>
          <a:bodyPr/>
          <a:lstStyle/>
          <a:p>
            <a:pPr>
              <a:defRPr/>
            </a:pPr>
            <a:fld id="{9AC6B710-F538-4B7D-8C14-9DE044E2714B}" type="slidenum">
              <a:rPr lang="cs-CZ" smtClean="0"/>
              <a:pPr>
                <a:defRPr/>
              </a:pPr>
              <a:t>300</a:t>
            </a:fld>
            <a:endParaRPr lang="cs-CZ"/>
          </a:p>
        </p:txBody>
      </p:sp>
      <p:sp>
        <p:nvSpPr>
          <p:cNvPr id="5" name="Zástupný symbol pro zápatí 4"/>
          <p:cNvSpPr>
            <a:spLocks noGrp="1"/>
          </p:cNvSpPr>
          <p:nvPr>
            <p:ph type="ftr" sz="quarter" idx="12"/>
          </p:nvPr>
        </p:nvSpPr>
        <p:spPr/>
        <p:txBody>
          <a:bodyPr/>
          <a:lstStyle/>
          <a:p>
            <a:pPr>
              <a:defRPr/>
            </a:pPr>
            <a:r>
              <a:rPr lang="cs-CZ" smtClean="0"/>
              <a:t>FREE - VaVaI, TT</a:t>
            </a:r>
            <a:endParaRPr lang="cs-CZ"/>
          </a:p>
        </p:txBody>
      </p:sp>
      <p:pic>
        <p:nvPicPr>
          <p:cNvPr id="801794" name="Picture 2"/>
          <p:cNvPicPr>
            <a:picLocks noChangeAspect="1" noChangeArrowheads="1"/>
          </p:cNvPicPr>
          <p:nvPr/>
        </p:nvPicPr>
        <p:blipFill>
          <a:blip r:embed="rId3" cstate="print"/>
          <a:srcRect/>
          <a:stretch>
            <a:fillRect/>
          </a:stretch>
        </p:blipFill>
        <p:spPr bwMode="auto">
          <a:xfrm>
            <a:off x="0" y="0"/>
            <a:ext cx="7884368" cy="6847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cs-CZ" sz="3600" b="1" dirty="0" smtClean="0">
                <a:latin typeface="Arial" pitchFamily="34" charset="0"/>
                <a:cs typeface="Arial" pitchFamily="34" charset="0"/>
              </a:rPr>
              <a:t>Klíčové dimenze inovační výkonnosti</a:t>
            </a:r>
          </a:p>
        </p:txBody>
      </p:sp>
      <p:sp>
        <p:nvSpPr>
          <p:cNvPr id="93187" name="Rectangle 3"/>
          <p:cNvSpPr>
            <a:spLocks noGrp="1" noChangeArrowheads="1"/>
          </p:cNvSpPr>
          <p:nvPr>
            <p:ph type="body" idx="1"/>
          </p:nvPr>
        </p:nvSpPr>
        <p:spPr/>
        <p:txBody>
          <a:bodyPr/>
          <a:lstStyle/>
          <a:p>
            <a:pPr>
              <a:lnSpc>
                <a:spcPct val="90000"/>
              </a:lnSpc>
            </a:pPr>
            <a:r>
              <a:rPr lang="cs-CZ" sz="2800" i="1" dirty="0" smtClean="0">
                <a:latin typeface="Arial" pitchFamily="34" charset="0"/>
                <a:cs typeface="Arial" pitchFamily="34" charset="0"/>
              </a:rPr>
              <a:t>Hnací síly inovací:  </a:t>
            </a:r>
            <a:r>
              <a:rPr lang="cs-CZ" sz="2800" dirty="0" smtClean="0">
                <a:latin typeface="Arial" pitchFamily="34" charset="0"/>
                <a:cs typeface="Arial" pitchFamily="34" charset="0"/>
              </a:rPr>
              <a:t>strukturální podmínky inovačního potenciálu, </a:t>
            </a:r>
          </a:p>
          <a:p>
            <a:pPr>
              <a:lnSpc>
                <a:spcPct val="90000"/>
              </a:lnSpc>
            </a:pPr>
            <a:r>
              <a:rPr lang="cs-CZ" sz="2800" i="1" dirty="0" smtClean="0">
                <a:latin typeface="Arial" pitchFamily="34" charset="0"/>
                <a:cs typeface="Arial" pitchFamily="34" charset="0"/>
              </a:rPr>
              <a:t>Tvorba znalostí: </a:t>
            </a:r>
            <a:r>
              <a:rPr lang="cs-CZ" sz="2800" dirty="0" smtClean="0">
                <a:latin typeface="Arial" pitchFamily="34" charset="0"/>
                <a:cs typeface="Arial" pitchFamily="34" charset="0"/>
              </a:rPr>
              <a:t>investice do V&amp;V</a:t>
            </a:r>
          </a:p>
          <a:p>
            <a:pPr>
              <a:lnSpc>
                <a:spcPct val="90000"/>
              </a:lnSpc>
            </a:pPr>
            <a:r>
              <a:rPr lang="cs-CZ" sz="2800" i="1" dirty="0" smtClean="0">
                <a:latin typeface="Arial" pitchFamily="34" charset="0"/>
                <a:cs typeface="Arial" pitchFamily="34" charset="0"/>
              </a:rPr>
              <a:t>Inovace a podnikání: </a:t>
            </a:r>
            <a:r>
              <a:rPr lang="cs-CZ" sz="2800" dirty="0" smtClean="0">
                <a:latin typeface="Arial" pitchFamily="34" charset="0"/>
                <a:cs typeface="Arial" pitchFamily="34" charset="0"/>
              </a:rPr>
              <a:t>inovační úsilí na úrovni firem</a:t>
            </a:r>
          </a:p>
          <a:p>
            <a:pPr>
              <a:lnSpc>
                <a:spcPct val="90000"/>
              </a:lnSpc>
            </a:pPr>
            <a:r>
              <a:rPr lang="cs-CZ" sz="2800" i="1" dirty="0" smtClean="0">
                <a:latin typeface="Arial" pitchFamily="34" charset="0"/>
                <a:cs typeface="Arial" pitchFamily="34" charset="0"/>
              </a:rPr>
              <a:t>Aplikace: </a:t>
            </a:r>
            <a:r>
              <a:rPr lang="cs-CZ" sz="2800" dirty="0" smtClean="0">
                <a:latin typeface="Arial" pitchFamily="34" charset="0"/>
                <a:cs typeface="Arial" pitchFamily="34" charset="0"/>
              </a:rPr>
              <a:t>výkonnost v termínech pracovních a podnikových činností a jejich přidané hodnoty</a:t>
            </a:r>
          </a:p>
          <a:p>
            <a:pPr>
              <a:lnSpc>
                <a:spcPct val="90000"/>
              </a:lnSpc>
            </a:pPr>
            <a:r>
              <a:rPr lang="cs-CZ" sz="2800" i="1" dirty="0" smtClean="0">
                <a:latin typeface="Arial" pitchFamily="34" charset="0"/>
                <a:cs typeface="Arial" pitchFamily="34" charset="0"/>
              </a:rPr>
              <a:t>Duševní vlastnictví: </a:t>
            </a:r>
            <a:r>
              <a:rPr lang="cs-CZ" sz="2800" dirty="0" smtClean="0">
                <a:latin typeface="Arial" pitchFamily="34" charset="0"/>
                <a:cs typeface="Arial" pitchFamily="34" charset="0"/>
              </a:rPr>
              <a:t>dosažené výsledky v termínech úspěšného </a:t>
            </a:r>
            <a:r>
              <a:rPr lang="cs-CZ" sz="2800" dirty="0" err="1" smtClean="0">
                <a:latin typeface="Arial" pitchFamily="34" charset="0"/>
                <a:cs typeface="Arial" pitchFamily="34" charset="0"/>
              </a:rPr>
              <a:t>know</a:t>
            </a:r>
            <a:r>
              <a:rPr lang="cs-CZ" sz="2800" dirty="0" smtClean="0">
                <a:latin typeface="Arial" pitchFamily="34" charset="0"/>
                <a:cs typeface="Arial" pitchFamily="34" charset="0"/>
              </a:rPr>
              <a:t>-</a:t>
            </a:r>
            <a:r>
              <a:rPr lang="cs-CZ" sz="2800" dirty="0" err="1" smtClean="0">
                <a:latin typeface="Arial" pitchFamily="34" charset="0"/>
                <a:cs typeface="Arial" pitchFamily="34" charset="0"/>
              </a:rPr>
              <a:t>how</a:t>
            </a:r>
            <a:endParaRPr lang="cs-CZ" sz="2800" dirty="0" smtClean="0">
              <a:latin typeface="Arial" pitchFamily="34" charset="0"/>
              <a:cs typeface="Arial" pitchFamily="34"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301</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Nadpis 2"/>
          <p:cNvSpPr>
            <a:spLocks noGrp="1"/>
          </p:cNvSpPr>
          <p:nvPr>
            <p:ph type="title"/>
          </p:nvPr>
        </p:nvSpPr>
        <p:spPr>
          <a:xfrm>
            <a:off x="685800" y="457200"/>
            <a:ext cx="7772400" cy="828675"/>
          </a:xfrm>
        </p:spPr>
        <p:txBody>
          <a:bodyPr/>
          <a:lstStyle/>
          <a:p>
            <a:r>
              <a:rPr lang="cs-CZ" dirty="0" smtClean="0">
                <a:latin typeface="Arial" pitchFamily="34" charset="0"/>
                <a:cs typeface="Arial" pitchFamily="34" charset="0"/>
              </a:rPr>
              <a:t>ČR</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D79E34C3-0224-4E8C-BA06-E43542B686D0}" type="slidenum">
              <a:rPr lang="cs-CZ" smtClean="0"/>
              <a:pPr>
                <a:defRPr/>
              </a:pPr>
              <a:t>302</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pic>
        <p:nvPicPr>
          <p:cNvPr id="802818" name="Picture 2"/>
          <p:cNvPicPr>
            <a:picLocks noChangeAspect="1" noChangeArrowheads="1"/>
          </p:cNvPicPr>
          <p:nvPr/>
        </p:nvPicPr>
        <p:blipFill>
          <a:blip r:embed="rId3" cstate="print"/>
          <a:srcRect/>
          <a:stretch>
            <a:fillRect/>
          </a:stretch>
        </p:blipFill>
        <p:spPr bwMode="auto">
          <a:xfrm>
            <a:off x="0" y="1484784"/>
            <a:ext cx="9134138" cy="3456384"/>
          </a:xfrm>
          <a:prstGeom prst="rect">
            <a:avLst/>
          </a:prstGeom>
          <a:noFill/>
          <a:ln w="9525">
            <a:noFill/>
            <a:miter lim="800000"/>
            <a:headEnd/>
            <a:tailEnd/>
          </a:ln>
        </p:spPr>
      </p:pic>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smtClean="0">
                <a:latin typeface="Arial" pitchFamily="34" charset="0"/>
                <a:cs typeface="Arial" pitchFamily="34" charset="0"/>
              </a:rPr>
              <a:t>ČR - souhrn</a:t>
            </a:r>
            <a:endParaRPr lang="cs-CZ" dirty="0">
              <a:latin typeface="Arial" pitchFamily="34" charset="0"/>
              <a:cs typeface="Arial" pitchFamily="34" charset="0"/>
            </a:endParaRPr>
          </a:p>
        </p:txBody>
      </p:sp>
      <p:sp>
        <p:nvSpPr>
          <p:cNvPr id="7" name="Zástupný symbol pro obsah 6"/>
          <p:cNvSpPr>
            <a:spLocks noGrp="1"/>
          </p:cNvSpPr>
          <p:nvPr>
            <p:ph idx="1"/>
          </p:nvPr>
        </p:nvSpPr>
        <p:spPr>
          <a:xfrm>
            <a:off x="457200" y="1988841"/>
            <a:ext cx="8229600" cy="3888432"/>
          </a:xfrm>
        </p:spPr>
        <p:txBody>
          <a:bodyPr/>
          <a:lstStyle/>
          <a:p>
            <a:r>
              <a:rPr lang="cs-CZ" sz="2000" dirty="0" smtClean="0">
                <a:latin typeface="Arial" pitchFamily="34" charset="0"/>
                <a:cs typeface="Arial" pitchFamily="34" charset="0"/>
              </a:rPr>
              <a:t>ČR patří mezi ty, kdo chytají dech – inovační výkonnost je pod průměrem EU, ale rychlost růstu nad průměrem. Vzhledem k průměrné výkonnosti jsou silnými stránkami investice podniků, relativní slabá stránka je </a:t>
            </a:r>
            <a:r>
              <a:rPr lang="cs-CZ" sz="2000" dirty="0" err="1" smtClean="0">
                <a:latin typeface="Arial" pitchFamily="34" charset="0"/>
                <a:cs typeface="Arial" pitchFamily="34" charset="0"/>
              </a:rPr>
              <a:t>Throughputs</a:t>
            </a:r>
            <a:r>
              <a:rPr lang="cs-CZ" sz="2000" dirty="0" smtClean="0">
                <a:latin typeface="Arial" pitchFamily="34" charset="0"/>
                <a:cs typeface="Arial" pitchFamily="34" charset="0"/>
              </a:rPr>
              <a:t>.</a:t>
            </a:r>
          </a:p>
          <a:p>
            <a:r>
              <a:rPr lang="cs-CZ" sz="2000" dirty="0" smtClean="0">
                <a:latin typeface="Arial" pitchFamily="34" charset="0"/>
                <a:cs typeface="Arial" pitchFamily="34" charset="0"/>
              </a:rPr>
              <a:t>V průběhu posledních 5 let byly hlavními hnacími silami zvyšování inovační výkonnosti  </a:t>
            </a:r>
            <a:r>
              <a:rPr lang="cs-CZ" sz="2000" dirty="0" err="1" smtClean="0">
                <a:latin typeface="Arial" pitchFamily="34" charset="0"/>
                <a:cs typeface="Arial" pitchFamily="34" charset="0"/>
              </a:rPr>
              <a:t>Throughputs</a:t>
            </a:r>
            <a:r>
              <a:rPr lang="cs-CZ" sz="2000" dirty="0" smtClean="0">
                <a:latin typeface="Arial" pitchFamily="34" charset="0"/>
                <a:cs typeface="Arial" pitchFamily="34" charset="0"/>
              </a:rPr>
              <a:t>, Lidské zdroje, Finance a podpora. Silný byl růst absolventů vysokých škol (18.1%), </a:t>
            </a:r>
            <a:r>
              <a:rPr lang="cs-CZ" sz="2000" dirty="0" err="1" smtClean="0">
                <a:latin typeface="Arial" pitchFamily="34" charset="0"/>
                <a:cs typeface="Arial" pitchFamily="34" charset="0"/>
              </a:rPr>
              <a:t>venture</a:t>
            </a:r>
            <a:r>
              <a:rPr lang="cs-CZ" sz="2000" dirty="0" smtClean="0">
                <a:latin typeface="Arial" pitchFamily="34" charset="0"/>
                <a:cs typeface="Arial" pitchFamily="34" charset="0"/>
              </a:rPr>
              <a:t> kapitálu (26.6%), soukromých úvěrů (13.6%), širokopásmovém připojení firem (20.1%), průmyslových vzorů EC (24.5%). Výkonnost inovátorů se zhoršila díky poklesu počtu MSP, které zavádějí produktové nebo procesní inovace (- 2.6%).</a:t>
            </a:r>
            <a:endParaRPr lang="cs-CZ" sz="2000" dirty="0">
              <a:latin typeface="Arial" pitchFamily="34" charset="0"/>
              <a:cs typeface="Arial" pitchFamily="34" charset="0"/>
            </a:endParaRPr>
          </a:p>
        </p:txBody>
      </p:sp>
      <p:sp>
        <p:nvSpPr>
          <p:cNvPr id="3" name="Zástupný symbol pro datum 2"/>
          <p:cNvSpPr>
            <a:spLocks noGrp="1"/>
          </p:cNvSpPr>
          <p:nvPr>
            <p:ph type="dt" sz="half" idx="10"/>
          </p:nvPr>
        </p:nvSpPr>
        <p:spPr/>
        <p:txBody>
          <a:bodyPr/>
          <a:lstStyle/>
          <a:p>
            <a:pPr>
              <a:defRPr/>
            </a:pPr>
            <a:r>
              <a:rPr lang="cs-CZ" smtClean="0"/>
              <a:t>19.-20.10.2010</a:t>
            </a:r>
            <a:endParaRPr lang="cs-CZ"/>
          </a:p>
        </p:txBody>
      </p:sp>
      <p:sp>
        <p:nvSpPr>
          <p:cNvPr id="4" name="Zástupný symbol pro číslo snímku 3"/>
          <p:cNvSpPr>
            <a:spLocks noGrp="1"/>
          </p:cNvSpPr>
          <p:nvPr>
            <p:ph type="sldNum" sz="quarter" idx="11"/>
          </p:nvPr>
        </p:nvSpPr>
        <p:spPr/>
        <p:txBody>
          <a:bodyPr/>
          <a:lstStyle/>
          <a:p>
            <a:pPr>
              <a:defRPr/>
            </a:pPr>
            <a:fld id="{D79E34C3-0224-4E8C-BA06-E43542B686D0}" type="slidenum">
              <a:rPr lang="cs-CZ" smtClean="0"/>
              <a:pPr>
                <a:defRPr/>
              </a:pPr>
              <a:t>303</a:t>
            </a:fld>
            <a:endParaRPr lang="cs-CZ"/>
          </a:p>
        </p:txBody>
      </p:sp>
      <p:sp>
        <p:nvSpPr>
          <p:cNvPr id="5" name="Zástupný symbol pro zápatí 4"/>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cstate="print"/>
          <a:srcRect/>
          <a:stretch>
            <a:fillRect/>
          </a:stretch>
        </p:blipFill>
        <p:spPr bwMode="auto">
          <a:xfrm>
            <a:off x="0" y="2643188"/>
            <a:ext cx="9001125" cy="1487487"/>
          </a:xfrm>
          <a:prstGeom prst="rect">
            <a:avLst/>
          </a:prstGeom>
          <a:noFill/>
          <a:ln w="12700" cap="sq">
            <a:noFill/>
            <a:miter lim="800000"/>
            <a:headEnd type="none" w="sm" len="sm"/>
            <a:tailEnd type="none" w="sm" len="sm"/>
          </a:ln>
        </p:spPr>
      </p:pic>
      <p:pic>
        <p:nvPicPr>
          <p:cNvPr id="100355" name="Picture 3"/>
          <p:cNvPicPr>
            <a:picLocks noChangeAspect="1" noChangeArrowheads="1"/>
          </p:cNvPicPr>
          <p:nvPr/>
        </p:nvPicPr>
        <p:blipFill>
          <a:blip r:embed="rId4" cstate="print"/>
          <a:srcRect/>
          <a:stretch>
            <a:fillRect/>
          </a:stretch>
        </p:blipFill>
        <p:spPr bwMode="auto">
          <a:xfrm>
            <a:off x="0" y="2214563"/>
            <a:ext cx="8929688" cy="428625"/>
          </a:xfrm>
          <a:prstGeom prst="rect">
            <a:avLst/>
          </a:prstGeom>
          <a:noFill/>
          <a:ln w="12700" cap="sq">
            <a:noFill/>
            <a:miter lim="800000"/>
            <a:headEnd type="none" w="sm" len="sm"/>
            <a:tailEnd type="none" w="sm" len="sm"/>
          </a:ln>
        </p:spPr>
      </p:pic>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9AC6B710-F538-4B7D-8C14-9DE044E2714B}" type="slidenum">
              <a:rPr lang="cs-CZ" smtClean="0"/>
              <a:pPr>
                <a:defRPr/>
              </a:pPr>
              <a:t>304</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pitchFamily="34" charset="0"/>
                <a:cs typeface="Arial" pitchFamily="34" charset="0"/>
              </a:rPr>
              <a:t>Osnova</a:t>
            </a:r>
            <a:endParaRPr lang="cs-CZ" dirty="0">
              <a:latin typeface="Arial" pitchFamily="34" charset="0"/>
              <a:cs typeface="Arial" pitchFamily="34" charset="0"/>
            </a:endParaRPr>
          </a:p>
        </p:txBody>
      </p:sp>
      <p:sp>
        <p:nvSpPr>
          <p:cNvPr id="3" name="Zástupný symbol pro obsah 2"/>
          <p:cNvSpPr>
            <a:spLocks noGrp="1"/>
          </p:cNvSpPr>
          <p:nvPr>
            <p:ph idx="1"/>
          </p:nvPr>
        </p:nvSpPr>
        <p:spPr>
          <a:xfrm>
            <a:off x="467544" y="1412776"/>
            <a:ext cx="8229600" cy="4525963"/>
          </a:xfrm>
        </p:spPr>
        <p:txBody>
          <a:bodyPr/>
          <a:lstStyle/>
          <a:p>
            <a:pPr lvl="0"/>
            <a:r>
              <a:rPr lang="cs-CZ" dirty="0" smtClean="0">
                <a:latin typeface="Arial" pitchFamily="34" charset="0"/>
                <a:cs typeface="Arial" pitchFamily="34" charset="0"/>
              </a:rPr>
              <a:t>Základní pojmy</a:t>
            </a:r>
          </a:p>
          <a:p>
            <a:pPr lvl="0"/>
            <a:r>
              <a:rPr lang="cs-CZ" dirty="0" smtClean="0">
                <a:latin typeface="Arial" pitchFamily="34" charset="0"/>
                <a:cs typeface="Arial" pitchFamily="34" charset="0"/>
              </a:rPr>
              <a:t>Řízení projektů</a:t>
            </a:r>
          </a:p>
          <a:p>
            <a:pPr lvl="0"/>
            <a:r>
              <a:rPr lang="cs-CZ" dirty="0" smtClean="0">
                <a:latin typeface="Arial" pitchFamily="34" charset="0"/>
                <a:cs typeface="Arial" pitchFamily="34" charset="0"/>
              </a:rPr>
              <a:t>Inovace a podnikání</a:t>
            </a:r>
          </a:p>
          <a:p>
            <a:pPr lvl="0"/>
            <a:r>
              <a:rPr lang="cs-CZ" dirty="0" smtClean="0">
                <a:latin typeface="Arial" pitchFamily="34" charset="0"/>
                <a:cs typeface="Arial" pitchFamily="34" charset="0"/>
                <a:hlinkClick r:id="rId3" action="ppaction://hlinkpres?slideindex=1&amp;slidetitle="/>
              </a:rPr>
              <a:t>“Soft </a:t>
            </a:r>
            <a:r>
              <a:rPr lang="cs-CZ" dirty="0" err="1" smtClean="0">
                <a:latin typeface="Arial" pitchFamily="34" charset="0"/>
                <a:cs typeface="Arial" pitchFamily="34" charset="0"/>
                <a:hlinkClick r:id="rId3" action="ppaction://hlinkpres?slideindex=1&amp;slidetitle="/>
              </a:rPr>
              <a:t>Skills</a:t>
            </a:r>
            <a:r>
              <a:rPr lang="cs-CZ" dirty="0" smtClean="0">
                <a:latin typeface="Arial" pitchFamily="34" charset="0"/>
                <a:cs typeface="Arial" pitchFamily="34" charset="0"/>
                <a:hlinkClick r:id="rId3" action="ppaction://hlinkpres?slideindex=1&amp;slidetitle="/>
              </a:rPr>
              <a:t>” ve </a:t>
            </a:r>
            <a:r>
              <a:rPr lang="cs-CZ" dirty="0" err="1" smtClean="0">
                <a:latin typeface="Arial" pitchFamily="34" charset="0"/>
                <a:cs typeface="Arial" pitchFamily="34" charset="0"/>
                <a:hlinkClick r:id="rId3" action="ppaction://hlinkpres?slideindex=1&amp;slidetitle="/>
              </a:rPr>
              <a:t>VaVaI</a:t>
            </a:r>
            <a:endParaRPr lang="cs-CZ" dirty="0" smtClean="0">
              <a:latin typeface="Arial" pitchFamily="34" charset="0"/>
              <a:cs typeface="Arial" pitchFamily="34" charset="0"/>
            </a:endParaRPr>
          </a:p>
          <a:p>
            <a:pPr lvl="0"/>
            <a:r>
              <a:rPr lang="cs-CZ" dirty="0" smtClean="0">
                <a:latin typeface="Arial" pitchFamily="34" charset="0"/>
                <a:cs typeface="Arial" pitchFamily="34" charset="0"/>
              </a:rPr>
              <a:t>Transfer technologií - hodnocení a ochrana duševního vlastnictví</a:t>
            </a:r>
          </a:p>
          <a:p>
            <a:pPr lvl="0"/>
            <a:r>
              <a:rPr lang="cs-CZ" dirty="0" smtClean="0">
                <a:latin typeface="Arial" pitchFamily="34" charset="0"/>
                <a:cs typeface="Arial" pitchFamily="34" charset="0"/>
              </a:rPr>
              <a:t>Podpora </a:t>
            </a:r>
            <a:r>
              <a:rPr lang="cs-CZ" dirty="0" err="1" smtClean="0">
                <a:latin typeface="Arial" pitchFamily="34" charset="0"/>
                <a:cs typeface="Arial" pitchFamily="34" charset="0"/>
              </a:rPr>
              <a:t>VaVaI</a:t>
            </a:r>
            <a:endParaRPr lang="cs-CZ" dirty="0" smtClean="0">
              <a:latin typeface="Arial" pitchFamily="34" charset="0"/>
              <a:cs typeface="Arial" pitchFamily="34" charset="0"/>
            </a:endParaRPr>
          </a:p>
          <a:p>
            <a:pPr lvl="0"/>
            <a:r>
              <a:rPr lang="cs-CZ" dirty="0" smtClean="0">
                <a:latin typeface="Arial" pitchFamily="34" charset="0"/>
                <a:cs typeface="Arial" pitchFamily="34" charset="0"/>
              </a:rPr>
              <a:t>Zpracování návrhu vlastního projektu</a:t>
            </a:r>
          </a:p>
        </p:txBody>
      </p:sp>
      <p:sp>
        <p:nvSpPr>
          <p:cNvPr id="4" name="Zástupný symbol pro datum 3"/>
          <p:cNvSpPr>
            <a:spLocks noGrp="1"/>
          </p:cNvSpPr>
          <p:nvPr>
            <p:ph type="dt" sz="half" idx="10"/>
          </p:nvPr>
        </p:nvSpPr>
        <p:spPr/>
        <p:txBody>
          <a:bodyPr/>
          <a:lstStyle/>
          <a:p>
            <a:pPr>
              <a:defRPr/>
            </a:pPr>
            <a:r>
              <a:rPr lang="cs-CZ" smtClean="0"/>
              <a:t>19.-20.10.2010</a:t>
            </a:r>
            <a:endParaRPr lang="cs-CZ" dirty="0"/>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305</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cs-CZ" smtClean="0">
                <a:latin typeface="Arial" charset="0"/>
              </a:rPr>
              <a:t>Podmínky úspěchu - 1</a:t>
            </a:r>
          </a:p>
        </p:txBody>
      </p:sp>
      <p:sp>
        <p:nvSpPr>
          <p:cNvPr id="73731" name="Rectangle 3"/>
          <p:cNvSpPr>
            <a:spLocks noGrp="1" noChangeArrowheads="1"/>
          </p:cNvSpPr>
          <p:nvPr>
            <p:ph type="body" idx="1"/>
          </p:nvPr>
        </p:nvSpPr>
        <p:spPr/>
        <p:txBody>
          <a:bodyPr/>
          <a:lstStyle/>
          <a:p>
            <a:r>
              <a:rPr lang="cs-CZ" sz="2800" smtClean="0">
                <a:latin typeface="Arial" charset="0"/>
              </a:rPr>
              <a:t>Disrupce je úspěšná, protože je mnohem snazší porazit konkurenci, která se snaží uniknout, než tu, která bojuje.</a:t>
            </a:r>
          </a:p>
          <a:p>
            <a:r>
              <a:rPr lang="cs-CZ" sz="2800" smtClean="0">
                <a:latin typeface="Arial" charset="0"/>
              </a:rPr>
              <a:t>Inovace musí být disruptivní pro všechny firmy zavedené na příslušném trhu; pokud je pro některé z nich plynulá, je nepravděpodobné, že nová firma vyhraje.</a:t>
            </a:r>
          </a:p>
          <a:p>
            <a:pPr>
              <a:buFontTx/>
              <a:buNone/>
            </a:pPr>
            <a:r>
              <a:rPr lang="cs-CZ" sz="2800" smtClean="0">
                <a:latin typeface="Arial" charset="0"/>
              </a:rPr>
              <a:t>	Př. Internet – pro Dell plynulá, už dřív prodával poštou, po telefonu apod.</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31</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cs-CZ" smtClean="0">
                <a:latin typeface="Arial" charset="0"/>
              </a:rPr>
              <a:t>Podmínky úspěchu - 2</a:t>
            </a:r>
          </a:p>
        </p:txBody>
      </p:sp>
      <p:sp>
        <p:nvSpPr>
          <p:cNvPr id="74755" name="Rectangle 3"/>
          <p:cNvSpPr>
            <a:spLocks noGrp="1" noChangeArrowheads="1"/>
          </p:cNvSpPr>
          <p:nvPr>
            <p:ph type="body" idx="1"/>
          </p:nvPr>
        </p:nvSpPr>
        <p:spPr/>
        <p:txBody>
          <a:bodyPr/>
          <a:lstStyle/>
          <a:p>
            <a:pPr>
              <a:lnSpc>
                <a:spcPct val="80000"/>
              </a:lnSpc>
            </a:pPr>
            <a:r>
              <a:rPr lang="cs-CZ" sz="2400" smtClean="0">
                <a:latin typeface="Arial" charset="0"/>
              </a:rPr>
              <a:t>Postup po trajektorii směrem vzhůru do vrstev trhu, kde lze dosáhnout vyšší marže, a potlačování méně ziskových výrobků je to, co musí dělat každý dobrý manažer, aby udržet dobré marže a tržní hodnotu (akcií). Zůstat stát není řešením, protože to vede k tomu, že výrobky se neodlišují od konkurenčních se srovnatelnými náklady.</a:t>
            </a:r>
          </a:p>
          <a:p>
            <a:pPr>
              <a:lnSpc>
                <a:spcPct val="80000"/>
              </a:lnSpc>
            </a:pPr>
            <a:r>
              <a:rPr lang="cs-CZ" sz="2400" smtClean="0">
                <a:latin typeface="Arial" charset="0"/>
              </a:rPr>
              <a:t>Každá firma si tak připravuje svou vlastní disrupci. To je inovátorovo dilema, ale i začátek řešení.</a:t>
            </a:r>
          </a:p>
          <a:p>
            <a:pPr>
              <a:lnSpc>
                <a:spcPct val="80000"/>
              </a:lnSpc>
            </a:pPr>
            <a:r>
              <a:rPr lang="cs-CZ" sz="2400" smtClean="0">
                <a:latin typeface="Arial" charset="0"/>
              </a:rPr>
              <a:t>Návod pro nové rostoucí firmy tedy je: zaměřit se na výrobky a trhy, které zavedené firmy ignorují nebo opouštějí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32</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cs-CZ" smtClean="0">
                <a:latin typeface="Arial" charset="0"/>
              </a:rPr>
              <a:t>Dva typy disrupce</a:t>
            </a:r>
            <a:r>
              <a:rPr lang="cs-CZ" smtClean="0"/>
              <a:t> </a:t>
            </a:r>
          </a:p>
        </p:txBody>
      </p:sp>
      <p:sp>
        <p:nvSpPr>
          <p:cNvPr id="75779" name="Rectangle 3"/>
          <p:cNvSpPr>
            <a:spLocks noGrp="1" noChangeArrowheads="1"/>
          </p:cNvSpPr>
          <p:nvPr>
            <p:ph type="body" idx="1"/>
          </p:nvPr>
        </p:nvSpPr>
        <p:spPr/>
        <p:txBody>
          <a:bodyPr/>
          <a:lstStyle/>
          <a:p>
            <a:pPr>
              <a:lnSpc>
                <a:spcPct val="90000"/>
              </a:lnSpc>
            </a:pPr>
            <a:r>
              <a:rPr lang="cs-CZ" sz="2400" smtClean="0">
                <a:latin typeface="Arial" charset="0"/>
              </a:rPr>
              <a:t>Nové trhy: soutěží s „nespotřebou“: jsou přístupnější a jednodušší, mohou je začít používat nové skupiny uživatelů (PC, tranzistorové rádio, stolní kopírky). Časem se stanou dost dobré na to, aby přetáhly uživatele z hlavních trhů, nejdřív z nižších vrstev. To neznepokojuje zavedené firmy, často jsou rády, že se jich zbaví, protože se mohou více soustředit na vyšší segmenty trhu.</a:t>
            </a:r>
          </a:p>
          <a:p>
            <a:pPr>
              <a:lnSpc>
                <a:spcPct val="90000"/>
              </a:lnSpc>
            </a:pPr>
            <a:r>
              <a:rPr lang="cs-CZ" sz="2400" smtClean="0">
                <a:latin typeface="Arial" charset="0"/>
              </a:rPr>
              <a:t>Disrupce zdola: zaměřuje se na nižší vrstvy hlavních trhů (minihutě, levné sítě hypermarketů, korejské automobilky); motivují zavedené firmy k opuštění trhu.</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33</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2-3"/>
          <p:cNvPicPr>
            <a:picLocks noChangeAspect="1" noChangeArrowheads="1"/>
          </p:cNvPicPr>
          <p:nvPr/>
        </p:nvPicPr>
        <p:blipFill>
          <a:blip r:embed="rId3" cstate="print"/>
          <a:srcRect/>
          <a:stretch>
            <a:fillRect/>
          </a:stretch>
        </p:blipFill>
        <p:spPr bwMode="auto">
          <a:xfrm>
            <a:off x="0" y="0"/>
            <a:ext cx="8243888" cy="6826250"/>
          </a:xfrm>
          <a:prstGeom prst="rect">
            <a:avLst/>
          </a:prstGeom>
          <a:noFill/>
          <a:ln w="9525">
            <a:noFill/>
            <a:miter lim="800000"/>
            <a:headEnd/>
            <a:tailEnd/>
          </a:ln>
        </p:spPr>
      </p:pic>
      <p:sp>
        <p:nvSpPr>
          <p:cNvPr id="3" name="Zástupný symbol pro datum 2"/>
          <p:cNvSpPr>
            <a:spLocks noGrp="1"/>
          </p:cNvSpPr>
          <p:nvPr>
            <p:ph type="dt" sz="half" idx="10"/>
          </p:nvPr>
        </p:nvSpPr>
        <p:spPr/>
        <p:txBody>
          <a:bodyPr/>
          <a:lstStyle/>
          <a:p>
            <a:pPr>
              <a:defRPr/>
            </a:pPr>
            <a:r>
              <a:rPr lang="cs-CZ" smtClean="0"/>
              <a:t>19.-20.10.2010</a:t>
            </a:r>
            <a:endParaRPr lang="cs-CZ"/>
          </a:p>
        </p:txBody>
      </p:sp>
      <p:sp>
        <p:nvSpPr>
          <p:cNvPr id="4" name="Zástupný symbol pro číslo snímku 3"/>
          <p:cNvSpPr>
            <a:spLocks noGrp="1"/>
          </p:cNvSpPr>
          <p:nvPr>
            <p:ph type="sldNum" sz="quarter" idx="11"/>
          </p:nvPr>
        </p:nvSpPr>
        <p:spPr/>
        <p:txBody>
          <a:bodyPr/>
          <a:lstStyle/>
          <a:p>
            <a:pPr>
              <a:defRPr/>
            </a:pPr>
            <a:fld id="{9AC6B710-F538-4B7D-8C14-9DE044E2714B}" type="slidenum">
              <a:rPr lang="cs-CZ" smtClean="0"/>
              <a:pPr>
                <a:defRPr/>
              </a:pPr>
              <a:t>34</a:t>
            </a:fld>
            <a:endParaRPr lang="cs-CZ"/>
          </a:p>
        </p:txBody>
      </p:sp>
      <p:sp>
        <p:nvSpPr>
          <p:cNvPr id="5" name="Zástupný symbol pro zápatí 4"/>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2-4"/>
          <p:cNvPicPr>
            <a:picLocks noChangeAspect="1" noChangeArrowheads="1"/>
          </p:cNvPicPr>
          <p:nvPr/>
        </p:nvPicPr>
        <p:blipFill>
          <a:blip r:embed="rId3" cstate="print"/>
          <a:srcRect/>
          <a:stretch>
            <a:fillRect/>
          </a:stretch>
        </p:blipFill>
        <p:spPr bwMode="auto">
          <a:xfrm>
            <a:off x="0" y="15875"/>
            <a:ext cx="7767638" cy="6842125"/>
          </a:xfrm>
          <a:prstGeom prst="rect">
            <a:avLst/>
          </a:prstGeom>
          <a:noFill/>
          <a:ln w="9525">
            <a:noFill/>
            <a:miter lim="800000"/>
            <a:headEnd/>
            <a:tailEnd/>
          </a:ln>
        </p:spPr>
      </p:pic>
      <p:sp>
        <p:nvSpPr>
          <p:cNvPr id="3" name="Zástupný symbol pro datum 2"/>
          <p:cNvSpPr>
            <a:spLocks noGrp="1"/>
          </p:cNvSpPr>
          <p:nvPr>
            <p:ph type="dt" sz="half" idx="10"/>
          </p:nvPr>
        </p:nvSpPr>
        <p:spPr/>
        <p:txBody>
          <a:bodyPr/>
          <a:lstStyle/>
          <a:p>
            <a:pPr>
              <a:defRPr/>
            </a:pPr>
            <a:r>
              <a:rPr lang="cs-CZ" smtClean="0"/>
              <a:t>19.-20.10.2010</a:t>
            </a:r>
            <a:endParaRPr lang="cs-CZ"/>
          </a:p>
        </p:txBody>
      </p:sp>
      <p:sp>
        <p:nvSpPr>
          <p:cNvPr id="4" name="Zástupný symbol pro číslo snímku 3"/>
          <p:cNvSpPr>
            <a:spLocks noGrp="1"/>
          </p:cNvSpPr>
          <p:nvPr>
            <p:ph type="sldNum" sz="quarter" idx="11"/>
          </p:nvPr>
        </p:nvSpPr>
        <p:spPr/>
        <p:txBody>
          <a:bodyPr/>
          <a:lstStyle/>
          <a:p>
            <a:pPr>
              <a:defRPr/>
            </a:pPr>
            <a:fld id="{9AC6B710-F538-4B7D-8C14-9DE044E2714B}" type="slidenum">
              <a:rPr lang="cs-CZ" smtClean="0"/>
              <a:pPr>
                <a:defRPr/>
              </a:pPr>
              <a:t>35</a:t>
            </a:fld>
            <a:endParaRPr lang="cs-CZ"/>
          </a:p>
        </p:txBody>
      </p:sp>
      <p:sp>
        <p:nvSpPr>
          <p:cNvPr id="5" name="Zástupný symbol pro zápatí 4"/>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cs-CZ" smtClean="0">
                <a:latin typeface="Arial" charset="0"/>
              </a:rPr>
              <a:t>Zacílení na výkonnost</a:t>
            </a:r>
            <a:r>
              <a:rPr lang="cs-CZ" smtClean="0"/>
              <a:t> </a:t>
            </a:r>
          </a:p>
        </p:txBody>
      </p:sp>
      <p:graphicFrame>
        <p:nvGraphicFramePr>
          <p:cNvPr id="206883" name="Group 35"/>
          <p:cNvGraphicFramePr>
            <a:graphicFrameLocks noGrp="1"/>
          </p:cNvGraphicFramePr>
          <p:nvPr>
            <p:ph type="tbl" idx="1"/>
          </p:nvPr>
        </p:nvGraphicFramePr>
        <p:xfrm>
          <a:off x="684213" y="1700213"/>
          <a:ext cx="8062912" cy="3744595"/>
        </p:xfrm>
        <a:graphic>
          <a:graphicData uri="http://schemas.openxmlformats.org/drawingml/2006/table">
            <a:tbl>
              <a:tblPr/>
              <a:tblGrid>
                <a:gridCol w="2687637"/>
                <a:gridCol w="2687638"/>
                <a:gridCol w="2687637"/>
              </a:tblGrid>
              <a:tr h="727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400" b="0" i="0" u="none" strike="noStrike" cap="none" normalizeH="0" baseline="0" smtClean="0">
                          <a:ln>
                            <a:noFill/>
                          </a:ln>
                          <a:solidFill>
                            <a:schemeClr val="tx1"/>
                          </a:solidFill>
                          <a:effectLst/>
                          <a:latin typeface="Arial" charset="0"/>
                        </a:rPr>
                        <a:t>plynulá</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400" b="0" i="0" u="none" strike="noStrike" cap="none" normalizeH="0" baseline="0" smtClean="0">
                          <a:ln>
                            <a:noFill/>
                          </a:ln>
                          <a:solidFill>
                            <a:schemeClr val="tx1"/>
                          </a:solidFill>
                          <a:effectLst/>
                          <a:latin typeface="Arial" charset="0"/>
                          <a:cs typeface="Times New Roman" pitchFamily="18" charset="0"/>
                        </a:rPr>
                        <a:t>disrupce zdola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400" b="0" i="0" u="none" strike="noStrike" cap="none" normalizeH="0" baseline="0" smtClean="0">
                          <a:ln>
                            <a:noFill/>
                          </a:ln>
                          <a:solidFill>
                            <a:schemeClr val="tx1"/>
                          </a:solidFill>
                          <a:effectLst/>
                          <a:latin typeface="Arial" charset="0"/>
                          <a:cs typeface="Times New Roman" pitchFamily="18" charset="0"/>
                        </a:rPr>
                        <a:t>d. na novém trhu</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057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400" b="0" i="0" u="none" strike="noStrike" cap="none" normalizeH="0" baseline="0" smtClean="0">
                          <a:ln>
                            <a:noFill/>
                          </a:ln>
                          <a:solidFill>
                            <a:schemeClr val="tx1"/>
                          </a:solidFill>
                          <a:effectLst/>
                          <a:latin typeface="Arial" charset="0"/>
                        </a:rPr>
                        <a:t>Zlepšení výkonnostních charakteristik, kterých si cení nejnáročnější zákazníci. Může být přírůstková nebo přelomová.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400" b="0" i="0" u="none" strike="noStrike" cap="none" normalizeH="0" baseline="0" smtClean="0">
                          <a:ln>
                            <a:noFill/>
                          </a:ln>
                          <a:solidFill>
                            <a:schemeClr val="tx1"/>
                          </a:solidFill>
                          <a:effectLst/>
                          <a:latin typeface="Arial" charset="0"/>
                        </a:rPr>
                        <a:t>Výkonnost, která je podle tradičních metrik dostatečná pro spodní vrstvy hlavních trhů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400" b="0" i="0" u="none" strike="noStrike" cap="none" normalizeH="0" baseline="0" smtClean="0">
                          <a:ln>
                            <a:noFill/>
                          </a:ln>
                          <a:solidFill>
                            <a:schemeClr val="tx1"/>
                          </a:solidFill>
                          <a:effectLst/>
                          <a:latin typeface="Arial" charset="0"/>
                        </a:rPr>
                        <a:t>Nižší výkonnost podle tradičních měřítek, ale zlepšená podle nových – typicky jednodušší, snáze použitelnější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B3B87D97-B2BC-4A8C-B98F-CF8D6098F4F6}" type="slidenum">
              <a:rPr lang="cs-CZ" smtClean="0"/>
              <a:pPr>
                <a:defRPr/>
              </a:pPr>
              <a:t>36</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cs-CZ" sz="4000" smtClean="0">
                <a:latin typeface="Arial" charset="0"/>
              </a:rPr>
              <a:t>Zacílení na zákazníka nebo trh</a:t>
            </a:r>
            <a:r>
              <a:rPr lang="cs-CZ" sz="4000" smtClean="0"/>
              <a:t> </a:t>
            </a:r>
          </a:p>
        </p:txBody>
      </p:sp>
      <p:graphicFrame>
        <p:nvGraphicFramePr>
          <p:cNvPr id="208918" name="Group 22"/>
          <p:cNvGraphicFramePr>
            <a:graphicFrameLocks noGrp="1"/>
          </p:cNvGraphicFramePr>
          <p:nvPr>
            <p:ph idx="1"/>
          </p:nvPr>
        </p:nvGraphicFramePr>
        <p:xfrm>
          <a:off x="468313" y="1700213"/>
          <a:ext cx="8424862" cy="4089718"/>
        </p:xfrm>
        <a:graphic>
          <a:graphicData uri="http://schemas.openxmlformats.org/drawingml/2006/table">
            <a:tbl>
              <a:tblPr/>
              <a:tblGrid>
                <a:gridCol w="2808287"/>
                <a:gridCol w="2808288"/>
                <a:gridCol w="2808287"/>
              </a:tblGrid>
              <a:tr h="706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400" b="0" i="0" u="none" strike="noStrike" cap="none" normalizeH="0" baseline="0" smtClean="0">
                          <a:ln>
                            <a:noFill/>
                          </a:ln>
                          <a:solidFill>
                            <a:schemeClr val="tx1"/>
                          </a:solidFill>
                          <a:effectLst/>
                          <a:latin typeface="Arial" charset="0"/>
                        </a:rPr>
                        <a:t>plynulá</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400" b="0" i="0" u="none" strike="noStrike" cap="none" normalizeH="0" baseline="0" smtClean="0">
                          <a:ln>
                            <a:noFill/>
                          </a:ln>
                          <a:solidFill>
                            <a:schemeClr val="tx1"/>
                          </a:solidFill>
                          <a:effectLst/>
                          <a:latin typeface="Arial" charset="0"/>
                          <a:cs typeface="Times New Roman" pitchFamily="18" charset="0"/>
                        </a:rPr>
                        <a:t>disrupce zdola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400" b="0" i="0" u="none" strike="noStrike" cap="none" normalizeH="0" baseline="0" smtClean="0">
                          <a:ln>
                            <a:noFill/>
                          </a:ln>
                          <a:solidFill>
                            <a:schemeClr val="tx1"/>
                          </a:solidFill>
                          <a:effectLst/>
                          <a:latin typeface="Arial" charset="0"/>
                          <a:cs typeface="Times New Roman" pitchFamily="18" charset="0"/>
                        </a:rPr>
                        <a:t>d. na novém trhu</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057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400" b="0" i="0" u="none" strike="noStrike" cap="none" normalizeH="0" baseline="0" smtClean="0">
                          <a:ln>
                            <a:noFill/>
                          </a:ln>
                          <a:solidFill>
                            <a:schemeClr val="tx1"/>
                          </a:solidFill>
                          <a:effectLst/>
                          <a:latin typeface="Arial" charset="0"/>
                        </a:rPr>
                        <a:t>Nejatraktivnější zákazníci (přinášející největší zisk) na hlavních trzích, kteří jsou ochotni zaplatit za zvýšenou výkonnost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400" b="0" i="0" u="none" strike="noStrike" cap="none" normalizeH="0" baseline="0" smtClean="0">
                          <a:ln>
                            <a:noFill/>
                          </a:ln>
                          <a:solidFill>
                            <a:schemeClr val="tx1"/>
                          </a:solidFill>
                          <a:effectLst/>
                          <a:latin typeface="Arial" charset="0"/>
                        </a:rPr>
                        <a:t>Zákazníci ze spodních vrstev, kteří jsou „přeobslouženi“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400" b="0" i="0" u="none" strike="noStrike" cap="none" normalizeH="0" baseline="0" smtClean="0">
                          <a:ln>
                            <a:noFill/>
                          </a:ln>
                          <a:solidFill>
                            <a:schemeClr val="tx1"/>
                          </a:solidFill>
                          <a:effectLst/>
                          <a:latin typeface="Arial" charset="0"/>
                        </a:rPr>
                        <a:t>Nespotřebitelé: zákazníci, kteří dříve neměli peníze na koupi výrobku nebo s ním neuměli zacházet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B3B87D97-B2BC-4A8C-B98F-CF8D6098F4F6}" type="slidenum">
              <a:rPr lang="cs-CZ" smtClean="0"/>
              <a:pPr>
                <a:defRPr/>
              </a:pPr>
              <a:t>37</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692150"/>
            <a:ext cx="7772400" cy="792163"/>
          </a:xfrm>
        </p:spPr>
        <p:txBody>
          <a:bodyPr/>
          <a:lstStyle/>
          <a:p>
            <a:r>
              <a:rPr lang="cs-CZ" smtClean="0">
                <a:latin typeface="Arial" charset="0"/>
              </a:rPr>
              <a:t>Důsledek na obchodní model</a:t>
            </a:r>
          </a:p>
        </p:txBody>
      </p:sp>
      <p:graphicFrame>
        <p:nvGraphicFramePr>
          <p:cNvPr id="210969" name="Group 25"/>
          <p:cNvGraphicFramePr>
            <a:graphicFrameLocks noGrp="1"/>
          </p:cNvGraphicFramePr>
          <p:nvPr>
            <p:ph idx="1"/>
          </p:nvPr>
        </p:nvGraphicFramePr>
        <p:xfrm>
          <a:off x="323850" y="1700213"/>
          <a:ext cx="8569325" cy="3845878"/>
        </p:xfrm>
        <a:graphic>
          <a:graphicData uri="http://schemas.openxmlformats.org/drawingml/2006/table">
            <a:tbl>
              <a:tblPr/>
              <a:tblGrid>
                <a:gridCol w="2592388"/>
                <a:gridCol w="3311525"/>
                <a:gridCol w="2665412"/>
              </a:tblGrid>
              <a:tr h="706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400" b="0" i="0" u="none" strike="noStrike" cap="none" normalizeH="0" baseline="0" smtClean="0">
                          <a:ln>
                            <a:noFill/>
                          </a:ln>
                          <a:solidFill>
                            <a:schemeClr val="tx1"/>
                          </a:solidFill>
                          <a:effectLst/>
                          <a:latin typeface="Arial" charset="0"/>
                        </a:rPr>
                        <a:t>plynulá</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400" b="0" i="0" u="none" strike="noStrike" cap="none" normalizeH="0" baseline="0" smtClean="0">
                          <a:ln>
                            <a:noFill/>
                          </a:ln>
                          <a:solidFill>
                            <a:schemeClr val="tx1"/>
                          </a:solidFill>
                          <a:effectLst/>
                          <a:latin typeface="Arial" charset="0"/>
                          <a:cs typeface="Times New Roman" pitchFamily="18" charset="0"/>
                        </a:rPr>
                        <a:t>disrupce zdola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400" b="0" i="0" u="none" strike="noStrike" cap="none" normalizeH="0" baseline="0" smtClean="0">
                          <a:ln>
                            <a:noFill/>
                          </a:ln>
                          <a:solidFill>
                            <a:schemeClr val="tx1"/>
                          </a:solidFill>
                          <a:effectLst/>
                          <a:latin typeface="Arial" charset="0"/>
                          <a:cs typeface="Times New Roman" pitchFamily="18" charset="0"/>
                        </a:rPr>
                        <a:t>d. na novém trhu</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057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smtClean="0">
                          <a:ln>
                            <a:noFill/>
                          </a:ln>
                          <a:solidFill>
                            <a:schemeClr val="tx1"/>
                          </a:solidFill>
                          <a:effectLst/>
                          <a:latin typeface="Arial" charset="0"/>
                        </a:rPr>
                        <a:t>Zvyšuje (nebo udržuje) ziskové marže s využitím stávajících procesů a struktury nákladů a lepším využití stávající konkurenční výhody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smtClean="0">
                          <a:ln>
                            <a:noFill/>
                          </a:ln>
                          <a:solidFill>
                            <a:schemeClr val="tx1"/>
                          </a:solidFill>
                          <a:effectLst/>
                          <a:latin typeface="Arial" charset="0"/>
                        </a:rPr>
                        <a:t>Využívá nový provozní nebo finanční přístup (nebo oba) – kombinace nižších ziskových marží a lepšího využití aktiv může generovat atraktivní zisky při nižších cenách, které mohou přitáhnout zákazníky z nižších vrstev trhu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cs-CZ" sz="2000" b="0" i="0" u="none" strike="noStrike" cap="none" normalizeH="0" baseline="0" smtClean="0">
                          <a:ln>
                            <a:noFill/>
                          </a:ln>
                          <a:solidFill>
                            <a:schemeClr val="tx1"/>
                          </a:solidFill>
                          <a:effectLst/>
                          <a:latin typeface="Arial" charset="0"/>
                        </a:rPr>
                        <a:t>Obchodní model musí generovat zisky při nižších jednotkových cenách a nižším objemu výroby. Hrubá zisková marže bude podstatně nižší.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B3B87D97-B2BC-4A8C-B98F-CF8D6098F4F6}" type="slidenum">
              <a:rPr lang="cs-CZ" smtClean="0"/>
              <a:pPr>
                <a:defRPr/>
              </a:pPr>
              <a:t>38</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4-1"/>
          <p:cNvPicPr>
            <a:picLocks noChangeAspect="1" noChangeArrowheads="1"/>
          </p:cNvPicPr>
          <p:nvPr/>
        </p:nvPicPr>
        <p:blipFill>
          <a:blip r:embed="rId3" cstate="print"/>
          <a:srcRect/>
          <a:stretch>
            <a:fillRect/>
          </a:stretch>
        </p:blipFill>
        <p:spPr bwMode="auto">
          <a:xfrm>
            <a:off x="0" y="-33338"/>
            <a:ext cx="7361238" cy="6891338"/>
          </a:xfrm>
          <a:prstGeom prst="rect">
            <a:avLst/>
          </a:prstGeom>
          <a:noFill/>
          <a:ln w="9525">
            <a:noFill/>
            <a:miter lim="800000"/>
            <a:headEnd/>
            <a:tailEnd/>
          </a:ln>
        </p:spPr>
      </p:pic>
      <p:sp>
        <p:nvSpPr>
          <p:cNvPr id="3" name="Zástupný symbol pro datum 2"/>
          <p:cNvSpPr>
            <a:spLocks noGrp="1"/>
          </p:cNvSpPr>
          <p:nvPr>
            <p:ph type="dt" sz="half" idx="10"/>
          </p:nvPr>
        </p:nvSpPr>
        <p:spPr/>
        <p:txBody>
          <a:bodyPr/>
          <a:lstStyle/>
          <a:p>
            <a:pPr>
              <a:defRPr/>
            </a:pPr>
            <a:r>
              <a:rPr lang="cs-CZ" smtClean="0"/>
              <a:t>19.-20.10.2010</a:t>
            </a:r>
            <a:endParaRPr lang="cs-CZ"/>
          </a:p>
        </p:txBody>
      </p:sp>
      <p:sp>
        <p:nvSpPr>
          <p:cNvPr id="4" name="Zástupný symbol pro číslo snímku 3"/>
          <p:cNvSpPr>
            <a:spLocks noGrp="1"/>
          </p:cNvSpPr>
          <p:nvPr>
            <p:ph type="sldNum" sz="quarter" idx="11"/>
          </p:nvPr>
        </p:nvSpPr>
        <p:spPr/>
        <p:txBody>
          <a:bodyPr/>
          <a:lstStyle/>
          <a:p>
            <a:pPr>
              <a:defRPr/>
            </a:pPr>
            <a:fld id="{9AC6B710-F538-4B7D-8C14-9DE044E2714B}" type="slidenum">
              <a:rPr lang="cs-CZ" smtClean="0"/>
              <a:pPr>
                <a:defRPr/>
              </a:pPr>
              <a:t>39</a:t>
            </a:fld>
            <a:endParaRPr lang="cs-CZ"/>
          </a:p>
        </p:txBody>
      </p:sp>
      <p:sp>
        <p:nvSpPr>
          <p:cNvPr id="5" name="Zástupný symbol pro zápatí 4"/>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cs-CZ" sz="4000" b="1" smtClean="0">
                <a:solidFill>
                  <a:schemeClr val="tx1"/>
                </a:solidFill>
                <a:latin typeface="Arial" charset="0"/>
                <a:cs typeface="Arial" charset="0"/>
              </a:rPr>
              <a:t>Hnací síly</a:t>
            </a:r>
          </a:p>
        </p:txBody>
      </p:sp>
      <p:sp>
        <p:nvSpPr>
          <p:cNvPr id="50179" name="Rectangle 3"/>
          <p:cNvSpPr>
            <a:spLocks noGrp="1" noChangeArrowheads="1"/>
          </p:cNvSpPr>
          <p:nvPr>
            <p:ph type="body" idx="1"/>
          </p:nvPr>
        </p:nvSpPr>
        <p:spPr>
          <a:xfrm>
            <a:off x="468313" y="1844675"/>
            <a:ext cx="8229600" cy="4022725"/>
          </a:xfrm>
        </p:spPr>
        <p:txBody>
          <a:bodyPr/>
          <a:lstStyle/>
          <a:p>
            <a:r>
              <a:rPr lang="cs-CZ" sz="2000" smtClean="0">
                <a:latin typeface="Arial" charset="0"/>
                <a:cs typeface="Arial" charset="0"/>
              </a:rPr>
              <a:t>vzájemně propojené, mění pravidla konkurenceschopnosti</a:t>
            </a:r>
          </a:p>
          <a:p>
            <a:pPr lvl="1"/>
            <a:r>
              <a:rPr lang="cs-CZ" sz="2000" smtClean="0">
                <a:latin typeface="Arial" charset="0"/>
                <a:cs typeface="Arial" charset="0"/>
              </a:rPr>
              <a:t>globalizace — trhy a znalosti jsou globální. </a:t>
            </a:r>
          </a:p>
          <a:p>
            <a:pPr lvl="1"/>
            <a:r>
              <a:rPr lang="cs-CZ" sz="2000" smtClean="0">
                <a:latin typeface="Arial" charset="0"/>
                <a:cs typeface="Arial" charset="0"/>
              </a:rPr>
              <a:t>informace/znalosti  — efektivní výroba je založena na informacích a know-how; více než 70% pracovníků ve vyspělých ekonomikách jsou znalostní pracovníci;</a:t>
            </a:r>
          </a:p>
          <a:p>
            <a:pPr lvl="1"/>
            <a:r>
              <a:rPr lang="cs-CZ" sz="2000" smtClean="0">
                <a:latin typeface="Arial" charset="0"/>
                <a:cs typeface="Arial" charset="0"/>
              </a:rPr>
              <a:t>počítačové sítě – propojení 24/7/365</a:t>
            </a:r>
          </a:p>
          <a:p>
            <a:pPr lvl="2"/>
            <a:endParaRPr lang="cs-CZ" sz="2000" smtClean="0">
              <a:latin typeface="Arial" charset="0"/>
              <a:cs typeface="Arial" charset="0"/>
            </a:endParaRPr>
          </a:p>
          <a:p>
            <a:r>
              <a:rPr lang="cs-CZ" sz="2000" smtClean="0">
                <a:latin typeface="Arial" charset="0"/>
                <a:cs typeface="Arial" charset="0"/>
              </a:rPr>
              <a:t>důsledek: výrobky a služby mohou být vyvinuty, prodány, nakupovány a často i doručovány prostřednictvím elektronických sítí. Sítě usnadňují outsourcing nejen výroby, ale i služeb</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4</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cs-CZ" sz="4000" smtClean="0">
                <a:latin typeface="Arial" charset="0"/>
              </a:rPr>
              <a:t>Kritéria disruptivního potenciálu</a:t>
            </a:r>
            <a:r>
              <a:rPr lang="cs-CZ" sz="4000" smtClean="0"/>
              <a:t> </a:t>
            </a:r>
          </a:p>
        </p:txBody>
      </p:sp>
      <p:sp>
        <p:nvSpPr>
          <p:cNvPr id="82947" name="Rectangle 3"/>
          <p:cNvSpPr>
            <a:spLocks noGrp="1" noChangeArrowheads="1"/>
          </p:cNvSpPr>
          <p:nvPr>
            <p:ph type="body" idx="1"/>
          </p:nvPr>
        </p:nvSpPr>
        <p:spPr/>
        <p:txBody>
          <a:bodyPr/>
          <a:lstStyle/>
          <a:p>
            <a:r>
              <a:rPr lang="cs-CZ" smtClean="0">
                <a:latin typeface="Arial" charset="0"/>
              </a:rPr>
              <a:t>Tři soubory kritérií určující, zdá má nápad disruptivní potenciál</a:t>
            </a:r>
            <a:r>
              <a:rPr lang="cs-CZ" smtClean="0"/>
              <a:t>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40</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cs-CZ" smtClean="0">
                <a:latin typeface="Arial" charset="0"/>
              </a:rPr>
              <a:t>Disruptivní na novém trhu</a:t>
            </a:r>
          </a:p>
        </p:txBody>
      </p:sp>
      <p:sp>
        <p:nvSpPr>
          <p:cNvPr id="83971" name="Rectangle 3"/>
          <p:cNvSpPr>
            <a:spLocks noGrp="1" noChangeArrowheads="1"/>
          </p:cNvSpPr>
          <p:nvPr>
            <p:ph type="body" idx="1"/>
          </p:nvPr>
        </p:nvSpPr>
        <p:spPr/>
        <p:txBody>
          <a:bodyPr/>
          <a:lstStyle/>
          <a:p>
            <a:pPr marL="609600" indent="-609600"/>
            <a:r>
              <a:rPr lang="cs-CZ" sz="2800" smtClean="0">
                <a:latin typeface="Arial" charset="0"/>
              </a:rPr>
              <a:t>Může být nápad disruptivní na novém trhu? Musí být kladná odpověď na následující otázky:</a:t>
            </a:r>
          </a:p>
          <a:p>
            <a:pPr marL="990600" lvl="1" indent="-533400"/>
            <a:r>
              <a:rPr lang="cs-CZ" sz="2400" smtClean="0">
                <a:latin typeface="Arial" charset="0"/>
              </a:rPr>
              <a:t>existuje dost lidí, kteří dříve neměli peníze, vybavení nebo schopnosti, aby si výrobek (službu) pořídili a buď se museli obejít bez něj nebo museli zaplatit někomu zkušenějšímu, kdo věci zařídí za ně?</a:t>
            </a:r>
          </a:p>
          <a:p>
            <a:pPr marL="990600" lvl="1" indent="-533400"/>
            <a:r>
              <a:rPr lang="cs-CZ" sz="2400" smtClean="0">
                <a:latin typeface="Arial" charset="0"/>
              </a:rPr>
              <a:t>musí zákazníci, kteří chtějí produkt používat, jít na nevhodné místo (centralizované)?</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41</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cs-CZ" smtClean="0">
                <a:latin typeface="Arial" charset="0"/>
              </a:rPr>
              <a:t>Disruptivní zdola</a:t>
            </a:r>
          </a:p>
        </p:txBody>
      </p:sp>
      <p:sp>
        <p:nvSpPr>
          <p:cNvPr id="84995" name="Rectangle 3"/>
          <p:cNvSpPr>
            <a:spLocks noGrp="1" noChangeArrowheads="1"/>
          </p:cNvSpPr>
          <p:nvPr>
            <p:ph type="body" idx="1"/>
          </p:nvPr>
        </p:nvSpPr>
        <p:spPr/>
        <p:txBody>
          <a:bodyPr/>
          <a:lstStyle/>
          <a:p>
            <a:pPr marL="609600" indent="-609600"/>
            <a:r>
              <a:rPr lang="cs-CZ" sz="2800" smtClean="0">
                <a:latin typeface="Arial" charset="0"/>
              </a:rPr>
              <a:t>Může být nápad disruptivní zdola? Musí být kladná odpověď na následující otázky:</a:t>
            </a:r>
          </a:p>
          <a:p>
            <a:pPr marL="990600" lvl="1" indent="-533400"/>
            <a:r>
              <a:rPr lang="cs-CZ" sz="2400" smtClean="0">
                <a:latin typeface="Arial" charset="0"/>
              </a:rPr>
              <a:t>Existuje na spodním konci trhu dostatek zákazníků, kteří budou rádi, že si mohou levněji koupi produkt, který má horší (ale dostatečné) vlastnosti?</a:t>
            </a:r>
          </a:p>
          <a:p>
            <a:pPr marL="990600" lvl="1" indent="-533400"/>
            <a:r>
              <a:rPr lang="cs-CZ" sz="2400" smtClean="0">
                <a:latin typeface="Arial" charset="0"/>
              </a:rPr>
              <a:t>Je možné vytvořit obchodní model, který umožní dobré zisky i při snížených cenách, nutných pro přitažení těchto vrstev zákazníků?</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42</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cs-CZ" smtClean="0">
                <a:latin typeface="Arial" charset="0"/>
              </a:rPr>
              <a:t>Rozhodující test</a:t>
            </a:r>
          </a:p>
        </p:txBody>
      </p:sp>
      <p:sp>
        <p:nvSpPr>
          <p:cNvPr id="86019" name="Rectangle 3"/>
          <p:cNvSpPr>
            <a:spLocks noGrp="1" noChangeArrowheads="1"/>
          </p:cNvSpPr>
          <p:nvPr>
            <p:ph type="body" idx="1"/>
          </p:nvPr>
        </p:nvSpPr>
        <p:spPr/>
        <p:txBody>
          <a:bodyPr/>
          <a:lstStyle/>
          <a:p>
            <a:pPr marL="609600" indent="-609600"/>
            <a:r>
              <a:rPr lang="cs-CZ" smtClean="0">
                <a:latin typeface="Arial" charset="0"/>
              </a:rPr>
              <a:t>Je inovace disruptivní pro všechny zavedené firmy v oboru? Pokud ne, pak je malá pravděpodobnost, že nová firma uspěje.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43</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5-1"/>
          <p:cNvPicPr>
            <a:picLocks noChangeAspect="1" noChangeArrowheads="1"/>
          </p:cNvPicPr>
          <p:nvPr/>
        </p:nvPicPr>
        <p:blipFill>
          <a:blip r:embed="rId3" cstate="print"/>
          <a:srcRect/>
          <a:stretch>
            <a:fillRect/>
          </a:stretch>
        </p:blipFill>
        <p:spPr bwMode="auto">
          <a:xfrm>
            <a:off x="0" y="26988"/>
            <a:ext cx="7667625" cy="6831012"/>
          </a:xfrm>
          <a:prstGeom prst="rect">
            <a:avLst/>
          </a:prstGeom>
          <a:noFill/>
          <a:ln w="9525">
            <a:noFill/>
            <a:miter lim="800000"/>
            <a:headEnd/>
            <a:tailEnd/>
          </a:ln>
        </p:spPr>
      </p:pic>
      <p:sp>
        <p:nvSpPr>
          <p:cNvPr id="3" name="Zástupný symbol pro datum 2"/>
          <p:cNvSpPr>
            <a:spLocks noGrp="1"/>
          </p:cNvSpPr>
          <p:nvPr>
            <p:ph type="dt" sz="half" idx="10"/>
          </p:nvPr>
        </p:nvSpPr>
        <p:spPr/>
        <p:txBody>
          <a:bodyPr/>
          <a:lstStyle/>
          <a:p>
            <a:pPr>
              <a:defRPr/>
            </a:pPr>
            <a:r>
              <a:rPr lang="cs-CZ" smtClean="0"/>
              <a:t>19.-20.10.2010</a:t>
            </a:r>
            <a:endParaRPr lang="cs-CZ"/>
          </a:p>
        </p:txBody>
      </p:sp>
      <p:sp>
        <p:nvSpPr>
          <p:cNvPr id="4" name="Zástupný symbol pro číslo snímku 3"/>
          <p:cNvSpPr>
            <a:spLocks noGrp="1"/>
          </p:cNvSpPr>
          <p:nvPr>
            <p:ph type="sldNum" sz="quarter" idx="11"/>
          </p:nvPr>
        </p:nvSpPr>
        <p:spPr/>
        <p:txBody>
          <a:bodyPr/>
          <a:lstStyle/>
          <a:p>
            <a:pPr>
              <a:defRPr/>
            </a:pPr>
            <a:fld id="{9AC6B710-F538-4B7D-8C14-9DE044E2714B}" type="slidenum">
              <a:rPr lang="cs-CZ" smtClean="0"/>
              <a:pPr>
                <a:defRPr/>
              </a:pPr>
              <a:t>44</a:t>
            </a:fld>
            <a:endParaRPr lang="cs-CZ"/>
          </a:p>
        </p:txBody>
      </p:sp>
      <p:sp>
        <p:nvSpPr>
          <p:cNvPr id="5" name="Zástupný symbol pro zápatí 4"/>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5" descr="d2-5"/>
          <p:cNvPicPr>
            <a:picLocks noChangeAspect="1" noChangeArrowheads="1"/>
          </p:cNvPicPr>
          <p:nvPr/>
        </p:nvPicPr>
        <p:blipFill>
          <a:blip r:embed="rId3" cstate="print"/>
          <a:srcRect/>
          <a:stretch>
            <a:fillRect/>
          </a:stretch>
        </p:blipFill>
        <p:spPr bwMode="auto">
          <a:xfrm>
            <a:off x="0" y="0"/>
            <a:ext cx="7019925" cy="6794500"/>
          </a:xfrm>
          <a:prstGeom prst="rect">
            <a:avLst/>
          </a:prstGeom>
          <a:noFill/>
          <a:ln w="9525">
            <a:noFill/>
            <a:miter lim="800000"/>
            <a:headEnd/>
            <a:tailEnd/>
          </a:ln>
        </p:spPr>
      </p:pic>
      <p:sp>
        <p:nvSpPr>
          <p:cNvPr id="3" name="Zástupný symbol pro datum 2"/>
          <p:cNvSpPr>
            <a:spLocks noGrp="1"/>
          </p:cNvSpPr>
          <p:nvPr>
            <p:ph type="dt" sz="half" idx="10"/>
          </p:nvPr>
        </p:nvSpPr>
        <p:spPr/>
        <p:txBody>
          <a:bodyPr/>
          <a:lstStyle/>
          <a:p>
            <a:pPr>
              <a:defRPr/>
            </a:pPr>
            <a:r>
              <a:rPr lang="cs-CZ" smtClean="0"/>
              <a:t>19.-20.10.2010</a:t>
            </a:r>
            <a:endParaRPr lang="cs-CZ"/>
          </a:p>
        </p:txBody>
      </p:sp>
      <p:sp>
        <p:nvSpPr>
          <p:cNvPr id="4" name="Zástupný symbol pro číslo snímku 3"/>
          <p:cNvSpPr>
            <a:spLocks noGrp="1"/>
          </p:cNvSpPr>
          <p:nvPr>
            <p:ph type="sldNum" sz="quarter" idx="11"/>
          </p:nvPr>
        </p:nvSpPr>
        <p:spPr/>
        <p:txBody>
          <a:bodyPr/>
          <a:lstStyle/>
          <a:p>
            <a:pPr>
              <a:defRPr/>
            </a:pPr>
            <a:fld id="{9AC6B710-F538-4B7D-8C14-9DE044E2714B}" type="slidenum">
              <a:rPr lang="cs-CZ" smtClean="0"/>
              <a:pPr>
                <a:defRPr/>
              </a:pPr>
              <a:t>45</a:t>
            </a:fld>
            <a:endParaRPr lang="cs-CZ"/>
          </a:p>
        </p:txBody>
      </p:sp>
      <p:sp>
        <p:nvSpPr>
          <p:cNvPr id="5" name="Zástupný symbol pro zápatí 4"/>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descr="d2-6"/>
          <p:cNvPicPr>
            <a:picLocks noChangeAspect="1" noChangeArrowheads="1"/>
          </p:cNvPicPr>
          <p:nvPr/>
        </p:nvPicPr>
        <p:blipFill>
          <a:blip r:embed="rId3" cstate="print"/>
          <a:srcRect/>
          <a:stretch>
            <a:fillRect/>
          </a:stretch>
        </p:blipFill>
        <p:spPr bwMode="auto">
          <a:xfrm>
            <a:off x="0" y="0"/>
            <a:ext cx="8604250" cy="6834188"/>
          </a:xfrm>
          <a:prstGeom prst="rect">
            <a:avLst/>
          </a:prstGeom>
          <a:noFill/>
          <a:ln w="9525">
            <a:noFill/>
            <a:miter lim="800000"/>
            <a:headEnd/>
            <a:tailEnd/>
          </a:ln>
        </p:spPr>
      </p:pic>
      <p:sp>
        <p:nvSpPr>
          <p:cNvPr id="3" name="Zástupný symbol pro datum 2"/>
          <p:cNvSpPr>
            <a:spLocks noGrp="1"/>
          </p:cNvSpPr>
          <p:nvPr>
            <p:ph type="dt" sz="half" idx="10"/>
          </p:nvPr>
        </p:nvSpPr>
        <p:spPr/>
        <p:txBody>
          <a:bodyPr/>
          <a:lstStyle/>
          <a:p>
            <a:pPr>
              <a:defRPr/>
            </a:pPr>
            <a:r>
              <a:rPr lang="cs-CZ" smtClean="0"/>
              <a:t>19.-20.10.2010</a:t>
            </a:r>
            <a:endParaRPr lang="cs-CZ"/>
          </a:p>
        </p:txBody>
      </p:sp>
      <p:sp>
        <p:nvSpPr>
          <p:cNvPr id="4" name="Zástupný symbol pro číslo snímku 3"/>
          <p:cNvSpPr>
            <a:spLocks noGrp="1"/>
          </p:cNvSpPr>
          <p:nvPr>
            <p:ph type="sldNum" sz="quarter" idx="11"/>
          </p:nvPr>
        </p:nvSpPr>
        <p:spPr/>
        <p:txBody>
          <a:bodyPr/>
          <a:lstStyle/>
          <a:p>
            <a:pPr>
              <a:defRPr/>
            </a:pPr>
            <a:fld id="{9AC6B710-F538-4B7D-8C14-9DE044E2714B}" type="slidenum">
              <a:rPr lang="cs-CZ" smtClean="0"/>
              <a:pPr>
                <a:defRPr/>
              </a:pPr>
              <a:t>46</a:t>
            </a:fld>
            <a:endParaRPr lang="cs-CZ"/>
          </a:p>
        </p:txBody>
      </p:sp>
      <p:sp>
        <p:nvSpPr>
          <p:cNvPr id="5" name="Zástupný symbol pro zápatí 4"/>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descr="d9-3"/>
          <p:cNvPicPr>
            <a:picLocks noChangeAspect="1" noChangeArrowheads="1"/>
          </p:cNvPicPr>
          <p:nvPr/>
        </p:nvPicPr>
        <p:blipFill>
          <a:blip r:embed="rId3" cstate="print"/>
          <a:srcRect/>
          <a:stretch>
            <a:fillRect/>
          </a:stretch>
        </p:blipFill>
        <p:spPr bwMode="auto">
          <a:xfrm>
            <a:off x="0" y="0"/>
            <a:ext cx="9144000" cy="5387975"/>
          </a:xfrm>
          <a:prstGeom prst="rect">
            <a:avLst/>
          </a:prstGeom>
          <a:noFill/>
          <a:ln w="9525">
            <a:noFill/>
            <a:miter lim="800000"/>
            <a:headEnd/>
            <a:tailEnd/>
          </a:ln>
        </p:spPr>
      </p:pic>
      <p:sp>
        <p:nvSpPr>
          <p:cNvPr id="3" name="Zástupný symbol pro datum 2"/>
          <p:cNvSpPr>
            <a:spLocks noGrp="1"/>
          </p:cNvSpPr>
          <p:nvPr>
            <p:ph type="dt" sz="half" idx="10"/>
          </p:nvPr>
        </p:nvSpPr>
        <p:spPr/>
        <p:txBody>
          <a:bodyPr/>
          <a:lstStyle/>
          <a:p>
            <a:pPr>
              <a:defRPr/>
            </a:pPr>
            <a:r>
              <a:rPr lang="cs-CZ" smtClean="0"/>
              <a:t>19.-20.10.2010</a:t>
            </a:r>
            <a:endParaRPr lang="cs-CZ"/>
          </a:p>
        </p:txBody>
      </p:sp>
      <p:sp>
        <p:nvSpPr>
          <p:cNvPr id="4" name="Zástupný symbol pro číslo snímku 3"/>
          <p:cNvSpPr>
            <a:spLocks noGrp="1"/>
          </p:cNvSpPr>
          <p:nvPr>
            <p:ph type="sldNum" sz="quarter" idx="11"/>
          </p:nvPr>
        </p:nvSpPr>
        <p:spPr/>
        <p:txBody>
          <a:bodyPr/>
          <a:lstStyle/>
          <a:p>
            <a:pPr>
              <a:defRPr/>
            </a:pPr>
            <a:fld id="{9AC6B710-F538-4B7D-8C14-9DE044E2714B}" type="slidenum">
              <a:rPr lang="cs-CZ" smtClean="0"/>
              <a:pPr>
                <a:defRPr/>
              </a:pPr>
              <a:t>47</a:t>
            </a:fld>
            <a:endParaRPr lang="cs-CZ"/>
          </a:p>
        </p:txBody>
      </p:sp>
      <p:sp>
        <p:nvSpPr>
          <p:cNvPr id="5" name="Zástupný symbol pro zápatí 4"/>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cs-CZ" b="1" smtClean="0">
                <a:latin typeface="Arial" charset="0"/>
              </a:rPr>
              <a:t>OTEVŘENÁ INOVACE</a:t>
            </a:r>
            <a:r>
              <a:rPr lang="cs-CZ" smtClean="0"/>
              <a:t> </a:t>
            </a:r>
          </a:p>
        </p:txBody>
      </p:sp>
      <p:sp>
        <p:nvSpPr>
          <p:cNvPr id="91139" name="Rectangle 3"/>
          <p:cNvSpPr>
            <a:spLocks noGrp="1" noChangeArrowheads="1"/>
          </p:cNvSpPr>
          <p:nvPr>
            <p:ph type="body" idx="1"/>
          </p:nvPr>
        </p:nvSpPr>
        <p:spPr/>
        <p:txBody>
          <a:bodyPr/>
          <a:lstStyle/>
          <a:p>
            <a:r>
              <a:rPr lang="en-GB" sz="2800" smtClean="0">
                <a:latin typeface="Arial" charset="0"/>
              </a:rPr>
              <a:t>Chesbrough, H., “</a:t>
            </a:r>
            <a:r>
              <a:rPr lang="en-GB" sz="2800" i="1" smtClean="0">
                <a:latin typeface="Arial" charset="0"/>
              </a:rPr>
              <a:t>Open Innovation</a:t>
            </a:r>
            <a:r>
              <a:rPr lang="en-GB" sz="2800" smtClean="0">
                <a:latin typeface="Arial" charset="0"/>
              </a:rPr>
              <a:t>”, Harvard Business School Publishing, Boston MA, 2003</a:t>
            </a:r>
            <a:endParaRPr lang="cs-CZ" sz="2800" smtClean="0">
              <a:latin typeface="Arial" charset="0"/>
            </a:endParaRPr>
          </a:p>
          <a:p>
            <a:r>
              <a:rPr lang="cs-CZ" sz="2800" b="1" i="1" smtClean="0">
                <a:latin typeface="Arial" charset="0"/>
              </a:rPr>
              <a:t>uzavřená inovace</a:t>
            </a:r>
            <a:r>
              <a:rPr lang="cs-CZ" sz="2800" smtClean="0">
                <a:latin typeface="Arial" charset="0"/>
              </a:rPr>
              <a:t> – musí být pod kontrolou </a:t>
            </a:r>
          </a:p>
          <a:p>
            <a:r>
              <a:rPr lang="cs-CZ" sz="2800" b="1" i="1" smtClean="0">
                <a:latin typeface="Arial" charset="0"/>
              </a:rPr>
              <a:t>otevřená inovace</a:t>
            </a:r>
            <a:endParaRPr lang="cs-CZ" sz="2800" smtClean="0">
              <a:latin typeface="Arial" charset="0"/>
            </a:endParaRPr>
          </a:p>
          <a:p>
            <a:pPr lvl="1"/>
            <a:r>
              <a:rPr lang="cs-CZ" sz="2400" smtClean="0">
                <a:latin typeface="Arial" charset="0"/>
              </a:rPr>
              <a:t>firma využívá jak externí, tak interní nápady a cesty na trh</a:t>
            </a:r>
          </a:p>
          <a:p>
            <a:pPr lvl="1"/>
            <a:r>
              <a:rPr lang="cs-CZ" sz="2400" smtClean="0">
                <a:latin typeface="Arial" charset="0"/>
              </a:rPr>
              <a:t>interní nápady lze licencovat, aby přinesly dodatečný zisk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48</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cstate="print"/>
          <a:srcRect/>
          <a:stretch>
            <a:fillRect/>
          </a:stretch>
        </p:blipFill>
        <p:spPr bwMode="auto">
          <a:xfrm>
            <a:off x="611188" y="0"/>
            <a:ext cx="6481762" cy="6119813"/>
          </a:xfrm>
          <a:prstGeom prst="rect">
            <a:avLst/>
          </a:prstGeom>
          <a:noFill/>
          <a:ln w="9525">
            <a:noFill/>
            <a:miter lim="800000"/>
            <a:headEnd/>
            <a:tailEnd/>
          </a:ln>
        </p:spPr>
      </p:pic>
      <p:sp>
        <p:nvSpPr>
          <p:cNvPr id="92163" name="Text Box 3"/>
          <p:cNvSpPr txBox="1">
            <a:spLocks noChangeArrowheads="1"/>
          </p:cNvSpPr>
          <p:nvPr/>
        </p:nvSpPr>
        <p:spPr bwMode="auto">
          <a:xfrm rot="5400000">
            <a:off x="5232400" y="2697163"/>
            <a:ext cx="5932487" cy="915988"/>
          </a:xfrm>
          <a:prstGeom prst="rect">
            <a:avLst/>
          </a:prstGeom>
          <a:noFill/>
          <a:ln w="9525">
            <a:noFill/>
            <a:miter lim="800000"/>
            <a:headEnd/>
            <a:tailEnd/>
          </a:ln>
        </p:spPr>
        <p:txBody>
          <a:bodyPr>
            <a:spAutoFit/>
          </a:bodyPr>
          <a:lstStyle/>
          <a:p>
            <a:pPr eaLnBrk="1" hangingPunct="1">
              <a:spcBef>
                <a:spcPct val="50000"/>
              </a:spcBef>
            </a:pPr>
            <a:r>
              <a:rPr lang="cs-CZ" sz="1800">
                <a:latin typeface="Verdana" pitchFamily="34" charset="0"/>
              </a:rPr>
              <a:t>Chesbrough H.W.: The Era of Open Innovation, MIT Sloan Management Review, Spring 203, p. 35 - 41</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9AC6B710-F538-4B7D-8C14-9DE044E2714B}" type="slidenum">
              <a:rPr lang="cs-CZ" smtClean="0"/>
              <a:pPr>
                <a:defRPr/>
              </a:pPr>
              <a:t>49</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cs-CZ" sz="4000" b="1" smtClean="0">
                <a:solidFill>
                  <a:schemeClr val="tx1"/>
                </a:solidFill>
                <a:latin typeface="Arial" charset="0"/>
                <a:cs typeface="Arial" charset="0"/>
              </a:rPr>
              <a:t>Podnikání</a:t>
            </a:r>
          </a:p>
        </p:txBody>
      </p:sp>
      <p:sp>
        <p:nvSpPr>
          <p:cNvPr id="51203" name="Rectangle 3"/>
          <p:cNvSpPr>
            <a:spLocks noGrp="1" noChangeArrowheads="1"/>
          </p:cNvSpPr>
          <p:nvPr>
            <p:ph type="body" idx="1"/>
          </p:nvPr>
        </p:nvSpPr>
        <p:spPr/>
        <p:txBody>
          <a:bodyPr/>
          <a:lstStyle/>
          <a:p>
            <a:r>
              <a:rPr lang="cs-CZ" sz="2000" smtClean="0">
                <a:latin typeface="Arial" charset="0"/>
                <a:cs typeface="Arial" charset="0"/>
              </a:rPr>
              <a:t>Inovace je těsně svázána s podnikatelstvím (entrepreneurship).</a:t>
            </a:r>
          </a:p>
          <a:p>
            <a:endParaRPr lang="cs-CZ" sz="2000" smtClean="0">
              <a:latin typeface="Arial" charset="0"/>
              <a:cs typeface="Arial" charset="0"/>
            </a:endParaRPr>
          </a:p>
          <a:p>
            <a:r>
              <a:rPr lang="cs-CZ" sz="2000" smtClean="0">
                <a:latin typeface="Arial" charset="0"/>
                <a:cs typeface="Arial" charset="0"/>
              </a:rPr>
              <a:t>Základem inovačních procesů je schopnost vyhledávat příležitosti, vidět souvislosti a vytvářet nové způsoby jejich využití.</a:t>
            </a:r>
          </a:p>
          <a:p>
            <a:endParaRPr lang="cs-CZ" sz="2000" smtClean="0">
              <a:latin typeface="Arial" charset="0"/>
              <a:cs typeface="Arial" charset="0"/>
            </a:endParaRPr>
          </a:p>
          <a:p>
            <a:r>
              <a:rPr lang="cs-CZ" sz="2000" smtClean="0">
                <a:latin typeface="Arial" charset="0"/>
                <a:cs typeface="Arial" charset="0"/>
              </a:rPr>
              <a:t>Podnikatelé musí riskovat – ale musí jít o uvážená rizika; omezení rizika: portfolio nových produktů.</a:t>
            </a:r>
          </a:p>
          <a:p>
            <a:endParaRPr lang="cs-CZ" sz="2800" smtClean="0"/>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5</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cstate="print"/>
          <a:srcRect/>
          <a:stretch>
            <a:fillRect/>
          </a:stretch>
        </p:blipFill>
        <p:spPr bwMode="auto">
          <a:xfrm>
            <a:off x="684213" y="260350"/>
            <a:ext cx="5678487" cy="6115050"/>
          </a:xfrm>
          <a:prstGeom prst="rect">
            <a:avLst/>
          </a:prstGeom>
          <a:noFill/>
          <a:ln w="9525">
            <a:noFill/>
            <a:miter lim="800000"/>
            <a:headEnd/>
            <a:tailEnd/>
          </a:ln>
        </p:spPr>
      </p:pic>
      <p:sp>
        <p:nvSpPr>
          <p:cNvPr id="3" name="Zástupný symbol pro datum 2"/>
          <p:cNvSpPr>
            <a:spLocks noGrp="1"/>
          </p:cNvSpPr>
          <p:nvPr>
            <p:ph type="dt" sz="half" idx="10"/>
          </p:nvPr>
        </p:nvSpPr>
        <p:spPr/>
        <p:txBody>
          <a:bodyPr/>
          <a:lstStyle/>
          <a:p>
            <a:pPr>
              <a:defRPr/>
            </a:pPr>
            <a:r>
              <a:rPr lang="cs-CZ" smtClean="0"/>
              <a:t>19.-20.10.2010</a:t>
            </a:r>
            <a:endParaRPr lang="cs-CZ"/>
          </a:p>
        </p:txBody>
      </p:sp>
      <p:sp>
        <p:nvSpPr>
          <p:cNvPr id="4" name="Zástupný symbol pro číslo snímku 3"/>
          <p:cNvSpPr>
            <a:spLocks noGrp="1"/>
          </p:cNvSpPr>
          <p:nvPr>
            <p:ph type="sldNum" sz="quarter" idx="11"/>
          </p:nvPr>
        </p:nvSpPr>
        <p:spPr/>
        <p:txBody>
          <a:bodyPr/>
          <a:lstStyle/>
          <a:p>
            <a:pPr>
              <a:defRPr/>
            </a:pPr>
            <a:fld id="{9AC6B710-F538-4B7D-8C14-9DE044E2714B}" type="slidenum">
              <a:rPr lang="cs-CZ" smtClean="0"/>
              <a:pPr>
                <a:defRPr/>
              </a:pPr>
              <a:t>50</a:t>
            </a:fld>
            <a:endParaRPr lang="cs-CZ"/>
          </a:p>
        </p:txBody>
      </p:sp>
      <p:sp>
        <p:nvSpPr>
          <p:cNvPr id="5" name="Zástupný symbol pro zápatí 4"/>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2738" name="Group 2"/>
          <p:cNvGraphicFramePr>
            <a:graphicFrameLocks noGrp="1"/>
          </p:cNvGraphicFramePr>
          <p:nvPr/>
        </p:nvGraphicFramePr>
        <p:xfrm>
          <a:off x="539750" y="333375"/>
          <a:ext cx="8208963" cy="5770247"/>
        </p:xfrm>
        <a:graphic>
          <a:graphicData uri="http://schemas.openxmlformats.org/drawingml/2006/table">
            <a:tbl>
              <a:tblPr/>
              <a:tblGrid>
                <a:gridCol w="4105275"/>
                <a:gridCol w="4103688"/>
              </a:tblGrid>
              <a:tr h="53816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cs-CZ" sz="2000" b="1" i="0" u="none" strike="noStrike" cap="none" normalizeH="0" baseline="0" smtClean="0">
                          <a:ln>
                            <a:noFill/>
                          </a:ln>
                          <a:solidFill>
                            <a:schemeClr val="tx1"/>
                          </a:solidFill>
                          <a:effectLst/>
                          <a:latin typeface="Arial" charset="0"/>
                          <a:cs typeface="Arial" charset="0"/>
                        </a:rPr>
                        <a:t>U</a:t>
                      </a:r>
                      <a:r>
                        <a:rPr kumimoji="1" lang="cs-CZ" sz="2000" b="1" i="0" u="none" strike="noStrike" cap="none" normalizeH="0" baseline="0" smtClean="0">
                          <a:ln>
                            <a:noFill/>
                          </a:ln>
                          <a:solidFill>
                            <a:schemeClr val="tx1"/>
                          </a:solidFill>
                          <a:effectLst/>
                          <a:latin typeface="Arial" charset="0"/>
                          <a:ea typeface="Times New Roman" pitchFamily="18" charset="0"/>
                          <a:cs typeface="Arial" charset="0"/>
                        </a:rPr>
                        <a:t>zavřen</a:t>
                      </a:r>
                      <a:r>
                        <a:rPr kumimoji="1" lang="cs-CZ" sz="2000" b="1" i="0" u="none" strike="noStrike" cap="none" normalizeH="0" baseline="0" smtClean="0">
                          <a:ln>
                            <a:noFill/>
                          </a:ln>
                          <a:solidFill>
                            <a:schemeClr val="tx1"/>
                          </a:solidFill>
                          <a:effectLst/>
                          <a:latin typeface="Arial" charset="0"/>
                          <a:cs typeface="Arial" charset="0"/>
                        </a:rPr>
                        <a:t>á</a:t>
                      </a:r>
                      <a:r>
                        <a:rPr kumimoji="1" lang="cs-CZ" sz="2000" b="1" i="0" u="none" strike="noStrike" cap="none" normalizeH="0" baseline="0" smtClean="0">
                          <a:ln>
                            <a:noFill/>
                          </a:ln>
                          <a:solidFill>
                            <a:schemeClr val="tx1"/>
                          </a:solidFill>
                          <a:effectLst/>
                          <a:latin typeface="Arial" charset="0"/>
                          <a:cs typeface="Times New Roman" pitchFamily="18" charset="0"/>
                        </a:rPr>
                        <a:t> inovac</a:t>
                      </a:r>
                      <a:r>
                        <a:rPr kumimoji="1" lang="cs-CZ" sz="2000" b="1" i="0" u="none" strike="noStrike" cap="none" normalizeH="0" baseline="0" smtClean="0">
                          <a:ln>
                            <a:noFill/>
                          </a:ln>
                          <a:solidFill>
                            <a:schemeClr val="tx1"/>
                          </a:solidFill>
                          <a:effectLst/>
                          <a:latin typeface="Arial" charset="0"/>
                          <a:cs typeface="Arial" charset="0"/>
                        </a:rPr>
                        <a:t>e</a:t>
                      </a:r>
                      <a:endParaRPr kumimoji="1" lang="cs-CZ"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cs-CZ" sz="2000" b="1" i="0" u="none" strike="noStrike" cap="none" normalizeH="0" baseline="0" smtClean="0">
                          <a:ln>
                            <a:noFill/>
                          </a:ln>
                          <a:solidFill>
                            <a:schemeClr val="tx1"/>
                          </a:solidFill>
                          <a:effectLst/>
                          <a:latin typeface="Arial" charset="0"/>
                          <a:cs typeface="Arial" charset="0"/>
                        </a:rPr>
                        <a:t>O</a:t>
                      </a:r>
                      <a:r>
                        <a:rPr kumimoji="1" lang="cs-CZ" sz="2000" b="1" i="0" u="none" strike="noStrike" cap="none" normalizeH="0" baseline="0" smtClean="0">
                          <a:ln>
                            <a:noFill/>
                          </a:ln>
                          <a:solidFill>
                            <a:schemeClr val="tx1"/>
                          </a:solidFill>
                          <a:effectLst/>
                          <a:latin typeface="Arial" charset="0"/>
                          <a:ea typeface="Times New Roman" pitchFamily="18" charset="0"/>
                          <a:cs typeface="Arial" charset="0"/>
                        </a:rPr>
                        <a:t>tevřen</a:t>
                      </a:r>
                      <a:r>
                        <a:rPr kumimoji="1" lang="cs-CZ" sz="2000" b="1" i="0" u="none" strike="noStrike" cap="none" normalizeH="0" baseline="0" smtClean="0">
                          <a:ln>
                            <a:noFill/>
                          </a:ln>
                          <a:solidFill>
                            <a:schemeClr val="tx1"/>
                          </a:solidFill>
                          <a:effectLst/>
                          <a:latin typeface="Arial" charset="0"/>
                          <a:cs typeface="Arial" charset="0"/>
                        </a:rPr>
                        <a:t>á</a:t>
                      </a:r>
                      <a:r>
                        <a:rPr kumimoji="1" lang="cs-CZ" sz="2000" b="1" i="0" u="none" strike="noStrike" cap="none" normalizeH="0" baseline="0" smtClean="0">
                          <a:ln>
                            <a:noFill/>
                          </a:ln>
                          <a:solidFill>
                            <a:schemeClr val="tx1"/>
                          </a:solidFill>
                          <a:effectLst/>
                          <a:latin typeface="Arial" charset="0"/>
                          <a:cs typeface="Times New Roman" pitchFamily="18" charset="0"/>
                        </a:rPr>
                        <a:t> inovac</a:t>
                      </a:r>
                      <a:r>
                        <a:rPr kumimoji="1" lang="cs-CZ" sz="2000" b="1" i="0" u="none" strike="noStrike" cap="none" normalizeH="0" baseline="0" smtClean="0">
                          <a:ln>
                            <a:noFill/>
                          </a:ln>
                          <a:solidFill>
                            <a:schemeClr val="tx1"/>
                          </a:solidFill>
                          <a:effectLst/>
                          <a:latin typeface="Arial" charset="0"/>
                          <a:cs typeface="Arial" charset="0"/>
                        </a:rPr>
                        <a:t>e</a:t>
                      </a:r>
                      <a:endParaRPr kumimoji="1" lang="cs-CZ"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5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ea typeface="Times New Roman" pitchFamily="18" charset="0"/>
                          <a:cs typeface="Arial" charset="0"/>
                        </a:rPr>
                        <a:t>Ti nejchytřejší lidé v oboru pracují u nás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ea typeface="Times New Roman" pitchFamily="18" charset="0"/>
                          <a:cs typeface="Arial" charset="0"/>
                        </a:rPr>
                        <a:t>Ne všichni chytří lidé pracují pro nás. Musíme pracovat s chytrými lidmi uvnitř i vně naší firmy.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5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ea typeface="Times New Roman" pitchFamily="18" charset="0"/>
                          <a:cs typeface="Arial" charset="0"/>
                        </a:rPr>
                        <a:t>Aby V&amp;V přinášel zisk, musíme vše sami objevit, vyvinout a uvést na trh.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ea typeface="Times New Roman" pitchFamily="18" charset="0"/>
                          <a:cs typeface="Arial" charset="0"/>
                        </a:rPr>
                        <a:t>Externí V&amp;V může vytvářet velké hodnoty;  abychom jich mohli využít, potřebujeme  interní V&amp;V.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5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ea typeface="Times New Roman" pitchFamily="18" charset="0"/>
                          <a:cs typeface="Arial" charset="0"/>
                        </a:rPr>
                        <a:t>Pokud provedeme vývoj sami, budeme na trhu první.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ea typeface="Times New Roman" pitchFamily="18" charset="0"/>
                          <a:cs typeface="Arial" charset="0"/>
                        </a:rPr>
                        <a:t>Aby nám V&amp;V přinesl zisk, nemusíme ho zahájit a provádět sami.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5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ea typeface="Times New Roman" pitchFamily="18" charset="0"/>
                          <a:cs typeface="Arial" charset="0"/>
                        </a:rPr>
                        <a:t>Ten, kdo dostane inovaci na trh jako první, je vítězem.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ea typeface="Times New Roman" pitchFamily="18" charset="0"/>
                          <a:cs typeface="Arial" charset="0"/>
                        </a:rPr>
                        <a:t>Vymyslet lepší obchodní model (business model) je důležitější než být na trhu první.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5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ea typeface="Times New Roman" pitchFamily="18" charset="0"/>
                          <a:cs typeface="Arial" charset="0"/>
                        </a:rPr>
                        <a:t>Pokud vytvoříme většinu nápadů (a ty nejlepší), vyhrajeme.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ea typeface="Times New Roman" pitchFamily="18" charset="0"/>
                          <a:cs typeface="Arial" charset="0"/>
                        </a:rPr>
                        <a:t>Pokud nejlépe využijeme interní i externí  nápady, vyhrajeme.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3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ea typeface="Times New Roman" pitchFamily="18" charset="0"/>
                          <a:cs typeface="Arial" charset="0"/>
                        </a:rPr>
                        <a:t>Musíme mít pod kontrolou své duševní vlastnictví, aby z našich nápadů nemohla těžit konkurence.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cs-CZ" sz="1600" b="0" i="0" u="none" strike="noStrike" cap="none" normalizeH="0" baseline="0" smtClean="0">
                          <a:ln>
                            <a:noFill/>
                          </a:ln>
                          <a:solidFill>
                            <a:schemeClr val="tx1"/>
                          </a:solidFill>
                          <a:effectLst/>
                          <a:latin typeface="Arial" charset="0"/>
                          <a:ea typeface="Times New Roman" pitchFamily="18" charset="0"/>
                          <a:cs typeface="Arial" charset="0"/>
                        </a:rPr>
                        <a:t>Musíme vydělávat na tom, že našeho IP využívají jiní, a musíme nakoupit IP jiných, pokud to podpoří náš </a:t>
                      </a:r>
                      <a:r>
                        <a:rPr kumimoji="1" lang="cs-CZ" sz="1600" b="0" i="0" u="none" strike="noStrike" cap="none" normalizeH="0" baseline="0" smtClean="0">
                          <a:ln>
                            <a:noFill/>
                          </a:ln>
                          <a:solidFill>
                            <a:schemeClr val="tx1"/>
                          </a:solidFill>
                          <a:effectLst/>
                          <a:latin typeface="Times New Roman" pitchFamily="18" charset="0"/>
                          <a:ea typeface="Times New Roman" pitchFamily="18" charset="0"/>
                          <a:cs typeface="Arial" charset="0"/>
                        </a:rPr>
                        <a:t>obchodní </a:t>
                      </a:r>
                      <a:r>
                        <a:rPr kumimoji="1" lang="cs-CZ" sz="1600" b="0" i="0" u="none" strike="noStrike" cap="none" normalizeH="0" baseline="0" smtClean="0">
                          <a:ln>
                            <a:noFill/>
                          </a:ln>
                          <a:solidFill>
                            <a:schemeClr val="tx1"/>
                          </a:solidFill>
                          <a:effectLst/>
                          <a:latin typeface="Arial" charset="0"/>
                          <a:ea typeface="Times New Roman" pitchFamily="18" charset="0"/>
                          <a:cs typeface="Arial" charset="0"/>
                        </a:rPr>
                        <a:t>model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Zástupný symbol pro datum 2"/>
          <p:cNvSpPr>
            <a:spLocks noGrp="1"/>
          </p:cNvSpPr>
          <p:nvPr>
            <p:ph type="dt" sz="half" idx="10"/>
          </p:nvPr>
        </p:nvSpPr>
        <p:spPr/>
        <p:txBody>
          <a:bodyPr/>
          <a:lstStyle/>
          <a:p>
            <a:pPr>
              <a:defRPr/>
            </a:pPr>
            <a:r>
              <a:rPr lang="cs-CZ" smtClean="0"/>
              <a:t>19.-20.10.2010</a:t>
            </a:r>
            <a:endParaRPr lang="cs-CZ"/>
          </a:p>
        </p:txBody>
      </p:sp>
      <p:sp>
        <p:nvSpPr>
          <p:cNvPr id="4" name="Zástupný symbol pro číslo snímku 3"/>
          <p:cNvSpPr>
            <a:spLocks noGrp="1"/>
          </p:cNvSpPr>
          <p:nvPr>
            <p:ph type="sldNum" sz="quarter" idx="11"/>
          </p:nvPr>
        </p:nvSpPr>
        <p:spPr/>
        <p:txBody>
          <a:bodyPr/>
          <a:lstStyle/>
          <a:p>
            <a:pPr>
              <a:defRPr/>
            </a:pPr>
            <a:fld id="{9AC6B710-F538-4B7D-8C14-9DE044E2714B}" type="slidenum">
              <a:rPr lang="cs-CZ" smtClean="0"/>
              <a:pPr>
                <a:defRPr/>
              </a:pPr>
              <a:t>51</a:t>
            </a:fld>
            <a:endParaRPr lang="cs-CZ"/>
          </a:p>
        </p:txBody>
      </p:sp>
      <p:sp>
        <p:nvSpPr>
          <p:cNvPr id="5" name="Zástupný symbol pro zápatí 4"/>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4786" name="Group 2"/>
          <p:cNvGraphicFramePr>
            <a:graphicFrameLocks noGrp="1"/>
          </p:cNvGraphicFramePr>
          <p:nvPr/>
        </p:nvGraphicFramePr>
        <p:xfrm>
          <a:off x="755650" y="1052513"/>
          <a:ext cx="7848600" cy="4540252"/>
        </p:xfrm>
        <a:graphic>
          <a:graphicData uri="http://schemas.openxmlformats.org/drawingml/2006/table">
            <a:tbl>
              <a:tblPr/>
              <a:tblGrid>
                <a:gridCol w="3924300"/>
                <a:gridCol w="3924300"/>
              </a:tblGrid>
              <a:tr h="50323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cs-CZ" sz="2000" b="1" i="0" u="none" strike="noStrike" cap="none" normalizeH="0" baseline="0" smtClean="0">
                          <a:ln>
                            <a:noFill/>
                          </a:ln>
                          <a:solidFill>
                            <a:schemeClr val="tx1"/>
                          </a:solidFill>
                          <a:effectLst/>
                          <a:latin typeface="Arial" charset="0"/>
                          <a:cs typeface="Arial" charset="0"/>
                        </a:rPr>
                        <a:t>U</a:t>
                      </a:r>
                      <a:r>
                        <a:rPr kumimoji="1" lang="cs-CZ" sz="2000" b="1" i="0" u="none" strike="noStrike" cap="none" normalizeH="0" baseline="0" smtClean="0">
                          <a:ln>
                            <a:noFill/>
                          </a:ln>
                          <a:solidFill>
                            <a:schemeClr val="tx1"/>
                          </a:solidFill>
                          <a:effectLst/>
                          <a:latin typeface="Arial" charset="0"/>
                          <a:ea typeface="Times New Roman" pitchFamily="18" charset="0"/>
                          <a:cs typeface="Arial" charset="0"/>
                        </a:rPr>
                        <a:t>zavřen</a:t>
                      </a:r>
                      <a:r>
                        <a:rPr kumimoji="1" lang="cs-CZ" sz="2000" b="1" i="0" u="none" strike="noStrike" cap="none" normalizeH="0" baseline="0" smtClean="0">
                          <a:ln>
                            <a:noFill/>
                          </a:ln>
                          <a:solidFill>
                            <a:schemeClr val="tx1"/>
                          </a:solidFill>
                          <a:effectLst/>
                          <a:latin typeface="Arial" charset="0"/>
                          <a:cs typeface="Arial" charset="0"/>
                        </a:rPr>
                        <a:t>á</a:t>
                      </a:r>
                      <a:r>
                        <a:rPr kumimoji="1" lang="cs-CZ" sz="2000" b="1" i="0" u="none" strike="noStrike" cap="none" normalizeH="0" baseline="0" smtClean="0">
                          <a:ln>
                            <a:noFill/>
                          </a:ln>
                          <a:solidFill>
                            <a:schemeClr val="tx1"/>
                          </a:solidFill>
                          <a:effectLst/>
                          <a:latin typeface="Arial" charset="0"/>
                          <a:cs typeface="Times New Roman" pitchFamily="18" charset="0"/>
                        </a:rPr>
                        <a:t> inovac</a:t>
                      </a:r>
                      <a:r>
                        <a:rPr kumimoji="1" lang="cs-CZ" sz="2000" b="1" i="0" u="none" strike="noStrike" cap="none" normalizeH="0" baseline="0" smtClean="0">
                          <a:ln>
                            <a:noFill/>
                          </a:ln>
                          <a:solidFill>
                            <a:schemeClr val="tx1"/>
                          </a:solidFill>
                          <a:effectLst/>
                          <a:latin typeface="Arial" charset="0"/>
                          <a:cs typeface="Arial" charset="0"/>
                        </a:rPr>
                        <a:t>e</a:t>
                      </a:r>
                      <a:endParaRPr kumimoji="1" lang="cs-CZ"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cs-CZ" sz="2000" b="1" i="0" u="none" strike="noStrike" cap="none" normalizeH="0" baseline="0" smtClean="0">
                          <a:ln>
                            <a:noFill/>
                          </a:ln>
                          <a:solidFill>
                            <a:schemeClr val="tx1"/>
                          </a:solidFill>
                          <a:effectLst/>
                          <a:latin typeface="Arial" charset="0"/>
                          <a:cs typeface="Arial" charset="0"/>
                        </a:rPr>
                        <a:t>O</a:t>
                      </a:r>
                      <a:r>
                        <a:rPr kumimoji="1" lang="cs-CZ" sz="2000" b="1" i="0" u="none" strike="noStrike" cap="none" normalizeH="0" baseline="0" smtClean="0">
                          <a:ln>
                            <a:noFill/>
                          </a:ln>
                          <a:solidFill>
                            <a:schemeClr val="tx1"/>
                          </a:solidFill>
                          <a:effectLst/>
                          <a:latin typeface="Arial" charset="0"/>
                          <a:ea typeface="Times New Roman" pitchFamily="18" charset="0"/>
                          <a:cs typeface="Arial" charset="0"/>
                        </a:rPr>
                        <a:t>tevřen</a:t>
                      </a:r>
                      <a:r>
                        <a:rPr kumimoji="1" lang="cs-CZ" sz="2000" b="1" i="0" u="none" strike="noStrike" cap="none" normalizeH="0" baseline="0" smtClean="0">
                          <a:ln>
                            <a:noFill/>
                          </a:ln>
                          <a:solidFill>
                            <a:schemeClr val="tx1"/>
                          </a:solidFill>
                          <a:effectLst/>
                          <a:latin typeface="Arial" charset="0"/>
                          <a:cs typeface="Arial" charset="0"/>
                        </a:rPr>
                        <a:t>á</a:t>
                      </a:r>
                      <a:r>
                        <a:rPr kumimoji="1" lang="cs-CZ" sz="2000" b="1" i="0" u="none" strike="noStrike" cap="none" normalizeH="0" baseline="0" smtClean="0">
                          <a:ln>
                            <a:noFill/>
                          </a:ln>
                          <a:solidFill>
                            <a:schemeClr val="tx1"/>
                          </a:solidFill>
                          <a:effectLst/>
                          <a:latin typeface="Arial" charset="0"/>
                          <a:cs typeface="Times New Roman" pitchFamily="18" charset="0"/>
                        </a:rPr>
                        <a:t> inovac</a:t>
                      </a:r>
                      <a:r>
                        <a:rPr kumimoji="1" lang="cs-CZ" sz="2000" b="1" i="0" u="none" strike="noStrike" cap="none" normalizeH="0" baseline="0" smtClean="0">
                          <a:ln>
                            <a:noFill/>
                          </a:ln>
                          <a:solidFill>
                            <a:schemeClr val="tx1"/>
                          </a:solidFill>
                          <a:effectLst/>
                          <a:latin typeface="Arial" charset="0"/>
                          <a:cs typeface="Arial" charset="0"/>
                        </a:rPr>
                        <a:t>e</a:t>
                      </a:r>
                      <a:endParaRPr kumimoji="1" lang="cs-CZ"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37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cs-CZ" sz="1800" b="0" i="0" u="none" strike="noStrike" cap="none" normalizeH="0" baseline="0" smtClean="0">
                          <a:ln>
                            <a:noFill/>
                          </a:ln>
                          <a:solidFill>
                            <a:schemeClr val="tx1"/>
                          </a:solidFill>
                          <a:effectLst/>
                          <a:latin typeface="Arial" charset="0"/>
                          <a:ea typeface="Times New Roman" pitchFamily="18" charset="0"/>
                          <a:cs typeface="Arial" charset="0"/>
                        </a:rPr>
                        <a:t>Příklady: jaderné reaktory, sálové počítače </a:t>
                      </a:r>
                      <a:endParaRPr kumimoji="1" lang="cs-CZ"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cs-CZ" sz="1800" b="0" i="0" u="none" strike="noStrike" cap="none" normalizeH="0" baseline="0" smtClean="0">
                          <a:ln>
                            <a:noFill/>
                          </a:ln>
                          <a:solidFill>
                            <a:schemeClr val="tx1"/>
                          </a:solidFill>
                          <a:effectLst/>
                          <a:latin typeface="Arial" charset="0"/>
                          <a:ea typeface="Times New Roman" pitchFamily="18" charset="0"/>
                          <a:cs typeface="Arial" charset="0"/>
                        </a:rPr>
                        <a:t>Příklady: PC, filmy</a:t>
                      </a:r>
                      <a:endParaRPr kumimoji="1" lang="cs-CZ"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2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cs-CZ" sz="1800" b="0" i="0" u="none" strike="noStrike" cap="none" normalizeH="0" baseline="0" smtClean="0">
                          <a:ln>
                            <a:noFill/>
                          </a:ln>
                          <a:solidFill>
                            <a:schemeClr val="tx1"/>
                          </a:solidFill>
                          <a:effectLst/>
                          <a:latin typeface="Arial" charset="0"/>
                          <a:ea typeface="Times New Roman" pitchFamily="18" charset="0"/>
                          <a:cs typeface="Arial" charset="0"/>
                        </a:rPr>
                        <a:t>Většinou interní myšlenky </a:t>
                      </a:r>
                      <a:endParaRPr kumimoji="1" lang="cs-CZ"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cs-CZ" sz="1800" b="0" i="0" u="none" strike="noStrike" cap="none" normalizeH="0" baseline="0" smtClean="0">
                          <a:ln>
                            <a:noFill/>
                          </a:ln>
                          <a:solidFill>
                            <a:schemeClr val="tx1"/>
                          </a:solidFill>
                          <a:effectLst/>
                          <a:latin typeface="Arial" charset="0"/>
                          <a:ea typeface="Times New Roman" pitchFamily="18" charset="0"/>
                          <a:cs typeface="Arial" charset="0"/>
                        </a:rPr>
                        <a:t>Mnoho externích nápadů</a:t>
                      </a:r>
                      <a:endParaRPr kumimoji="1" lang="cs-CZ"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cs-CZ" sz="1800" b="0" i="0" u="none" strike="noStrike" cap="none" normalizeH="0" baseline="0" smtClean="0">
                          <a:ln>
                            <a:noFill/>
                          </a:ln>
                          <a:solidFill>
                            <a:schemeClr val="tx1"/>
                          </a:solidFill>
                          <a:effectLst/>
                          <a:latin typeface="Arial" charset="0"/>
                          <a:ea typeface="Times New Roman" pitchFamily="18" charset="0"/>
                          <a:cs typeface="Arial" charset="0"/>
                        </a:rPr>
                        <a:t>Nízká mobilita pracovníků </a:t>
                      </a:r>
                      <a:endParaRPr kumimoji="1" lang="cs-CZ"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cs-CZ" sz="1800" b="0" i="0" u="none" strike="noStrike" cap="none" normalizeH="0" baseline="0" smtClean="0">
                          <a:ln>
                            <a:noFill/>
                          </a:ln>
                          <a:solidFill>
                            <a:schemeClr val="tx1"/>
                          </a:solidFill>
                          <a:effectLst/>
                          <a:latin typeface="Arial" charset="0"/>
                          <a:ea typeface="Times New Roman" pitchFamily="18" charset="0"/>
                          <a:cs typeface="Arial" charset="0"/>
                        </a:rPr>
                        <a:t>Vysoká mobilita pracovníků</a:t>
                      </a:r>
                      <a:endParaRPr kumimoji="1" lang="cs-CZ"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2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cs-CZ" sz="1800" b="0" i="0" u="none" strike="noStrike" cap="none" normalizeH="0" baseline="0" smtClean="0">
                          <a:ln>
                            <a:noFill/>
                          </a:ln>
                          <a:solidFill>
                            <a:schemeClr val="tx1"/>
                          </a:solidFill>
                          <a:effectLst/>
                          <a:latin typeface="Arial" charset="0"/>
                          <a:ea typeface="Times New Roman" pitchFamily="18" charset="0"/>
                          <a:cs typeface="Arial" charset="0"/>
                        </a:rPr>
                        <a:t>Malá role rizikového kapitálu (VC)</a:t>
                      </a:r>
                      <a:endParaRPr kumimoji="1" lang="cs-CZ"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cs-CZ" sz="1800" b="0" i="0" u="none" strike="noStrike" cap="none" normalizeH="0" baseline="0" smtClean="0">
                          <a:ln>
                            <a:noFill/>
                          </a:ln>
                          <a:solidFill>
                            <a:schemeClr val="tx1"/>
                          </a:solidFill>
                          <a:effectLst/>
                          <a:latin typeface="Arial" charset="0"/>
                          <a:ea typeface="Times New Roman" pitchFamily="18" charset="0"/>
                          <a:cs typeface="Arial" charset="0"/>
                        </a:rPr>
                        <a:t>Aktivní rizikový kapitál (VC)</a:t>
                      </a:r>
                      <a:endParaRPr kumimoji="1" lang="cs-CZ"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cs-CZ" sz="1800" b="0" i="0" u="none" strike="noStrike" cap="none" normalizeH="0" baseline="0" smtClean="0">
                          <a:ln>
                            <a:noFill/>
                          </a:ln>
                          <a:solidFill>
                            <a:schemeClr val="tx1"/>
                          </a:solidFill>
                          <a:effectLst/>
                          <a:latin typeface="Arial" charset="0"/>
                          <a:ea typeface="Times New Roman" pitchFamily="18" charset="0"/>
                          <a:cs typeface="Arial" charset="0"/>
                        </a:rPr>
                        <a:t>Málo nových firem, slabé </a:t>
                      </a:r>
                      <a:endParaRPr kumimoji="1" lang="cs-CZ"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cs-CZ" sz="1800" b="0" i="0" u="none" strike="noStrike" cap="none" normalizeH="0" baseline="0" smtClean="0">
                          <a:ln>
                            <a:noFill/>
                          </a:ln>
                          <a:solidFill>
                            <a:schemeClr val="tx1"/>
                          </a:solidFill>
                          <a:effectLst/>
                          <a:latin typeface="Arial" charset="0"/>
                          <a:ea typeface="Times New Roman" pitchFamily="18" charset="0"/>
                          <a:cs typeface="Arial" charset="0"/>
                        </a:rPr>
                        <a:t>Hodně nových firem</a:t>
                      </a:r>
                      <a:endParaRPr kumimoji="1" lang="cs-CZ"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2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cs-CZ" sz="1800" b="0" i="0" u="none" strike="noStrike" cap="none" normalizeH="0" baseline="0" smtClean="0">
                          <a:ln>
                            <a:noFill/>
                          </a:ln>
                          <a:solidFill>
                            <a:schemeClr val="tx1"/>
                          </a:solidFill>
                          <a:effectLst/>
                          <a:latin typeface="Arial" charset="0"/>
                          <a:ea typeface="Times New Roman" pitchFamily="18" charset="0"/>
                          <a:cs typeface="Arial" charset="0"/>
                        </a:rPr>
                        <a:t>University nejsou důležité jako zdroj nápadů</a:t>
                      </a:r>
                      <a:endParaRPr kumimoji="1" lang="cs-CZ"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cs-CZ" sz="1800" b="0" i="0" u="none" strike="noStrike" cap="none" normalizeH="0" baseline="0" smtClean="0">
                          <a:ln>
                            <a:noFill/>
                          </a:ln>
                          <a:solidFill>
                            <a:schemeClr val="tx1"/>
                          </a:solidFill>
                          <a:effectLst/>
                          <a:latin typeface="Arial" charset="0"/>
                          <a:ea typeface="Times New Roman" pitchFamily="18" charset="0"/>
                          <a:cs typeface="Arial" charset="0"/>
                        </a:rPr>
                        <a:t>University jsou důležitým zdrojem nápadů i lidí</a:t>
                      </a:r>
                      <a:endParaRPr kumimoji="1" lang="cs-CZ"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Zástupný symbol pro datum 2"/>
          <p:cNvSpPr>
            <a:spLocks noGrp="1"/>
          </p:cNvSpPr>
          <p:nvPr>
            <p:ph type="dt" sz="half" idx="10"/>
          </p:nvPr>
        </p:nvSpPr>
        <p:spPr/>
        <p:txBody>
          <a:bodyPr/>
          <a:lstStyle/>
          <a:p>
            <a:pPr>
              <a:defRPr/>
            </a:pPr>
            <a:r>
              <a:rPr lang="cs-CZ" smtClean="0"/>
              <a:t>19.-20.10.2010</a:t>
            </a:r>
            <a:endParaRPr lang="cs-CZ"/>
          </a:p>
        </p:txBody>
      </p:sp>
      <p:sp>
        <p:nvSpPr>
          <p:cNvPr id="4" name="Zástupný symbol pro číslo snímku 3"/>
          <p:cNvSpPr>
            <a:spLocks noGrp="1"/>
          </p:cNvSpPr>
          <p:nvPr>
            <p:ph type="sldNum" sz="quarter" idx="11"/>
          </p:nvPr>
        </p:nvSpPr>
        <p:spPr/>
        <p:txBody>
          <a:bodyPr/>
          <a:lstStyle/>
          <a:p>
            <a:pPr>
              <a:defRPr/>
            </a:pPr>
            <a:fld id="{9AC6B710-F538-4B7D-8C14-9DE044E2714B}" type="slidenum">
              <a:rPr lang="cs-CZ" smtClean="0"/>
              <a:pPr>
                <a:defRPr/>
              </a:pPr>
              <a:t>52</a:t>
            </a:fld>
            <a:endParaRPr lang="cs-CZ"/>
          </a:p>
        </p:txBody>
      </p:sp>
      <p:sp>
        <p:nvSpPr>
          <p:cNvPr id="5" name="Zástupný symbol pro zápatí 4"/>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cs-CZ" b="1" smtClean="0">
                <a:latin typeface="Arial" charset="0"/>
              </a:rPr>
              <a:t>Obchodní (business) model</a:t>
            </a:r>
            <a:r>
              <a:rPr lang="cs-CZ" smtClean="0"/>
              <a:t> </a:t>
            </a:r>
          </a:p>
        </p:txBody>
      </p:sp>
      <p:sp>
        <p:nvSpPr>
          <p:cNvPr id="96259" name="Rectangle 3"/>
          <p:cNvSpPr>
            <a:spLocks noGrp="1" noChangeArrowheads="1"/>
          </p:cNvSpPr>
          <p:nvPr>
            <p:ph type="body" idx="1"/>
          </p:nvPr>
        </p:nvSpPr>
        <p:spPr>
          <a:xfrm>
            <a:off x="468313" y="1700213"/>
            <a:ext cx="8229600" cy="4176712"/>
          </a:xfrm>
        </p:spPr>
        <p:txBody>
          <a:bodyPr/>
          <a:lstStyle/>
          <a:p>
            <a:pPr marL="609600" indent="-609600">
              <a:lnSpc>
                <a:spcPct val="80000"/>
              </a:lnSpc>
            </a:pPr>
            <a:r>
              <a:rPr lang="cs-CZ" sz="2400" smtClean="0">
                <a:latin typeface="Arial" charset="0"/>
              </a:rPr>
              <a:t>Zformulovat  </a:t>
            </a:r>
            <a:r>
              <a:rPr lang="cs-CZ" sz="2400" i="1" smtClean="0">
                <a:latin typeface="Arial" charset="0"/>
              </a:rPr>
              <a:t>nabídku hodnoty</a:t>
            </a:r>
            <a:r>
              <a:rPr lang="cs-CZ" sz="2400" smtClean="0">
                <a:latin typeface="Arial" charset="0"/>
              </a:rPr>
              <a:t>, tj. hodnotu, kterou pro uživatele vytváří produkt založený na příslušné technologii</a:t>
            </a:r>
          </a:p>
          <a:p>
            <a:pPr marL="609600" indent="-609600">
              <a:lnSpc>
                <a:spcPct val="80000"/>
              </a:lnSpc>
            </a:pPr>
            <a:r>
              <a:rPr lang="cs-CZ" sz="2400" smtClean="0">
                <a:latin typeface="Arial" charset="0"/>
              </a:rPr>
              <a:t>Identifikovat  </a:t>
            </a:r>
            <a:r>
              <a:rPr lang="cs-CZ" sz="2400" b="1" i="1" smtClean="0">
                <a:latin typeface="Arial" charset="0"/>
              </a:rPr>
              <a:t>segment trhu</a:t>
            </a:r>
            <a:r>
              <a:rPr lang="cs-CZ" sz="2400" smtClean="0">
                <a:latin typeface="Arial" charset="0"/>
              </a:rPr>
              <a:t>, tj. uživatele, pro které technologie přináší užitek a účel, pro který bude používána</a:t>
            </a:r>
          </a:p>
          <a:p>
            <a:pPr marL="609600" indent="-609600">
              <a:lnSpc>
                <a:spcPct val="80000"/>
              </a:lnSpc>
            </a:pPr>
            <a:r>
              <a:rPr lang="cs-CZ" sz="2400" smtClean="0">
                <a:latin typeface="Arial" charset="0"/>
              </a:rPr>
              <a:t>Definovat strukturu </a:t>
            </a:r>
            <a:r>
              <a:rPr lang="cs-CZ" sz="2400" b="1" i="1" smtClean="0">
                <a:latin typeface="Arial" charset="0"/>
              </a:rPr>
              <a:t>hodnotového řetězce</a:t>
            </a:r>
            <a:r>
              <a:rPr lang="cs-CZ" sz="2400" smtClean="0">
                <a:latin typeface="Arial" charset="0"/>
              </a:rPr>
              <a:t>, potřebného pro vytvoření a distribuci produktu. Vytvoření hodnoty je nutnou, ale nikoliv postačující podmínkou tvorby zisku; schopnost vytváření hodnoty závisí na</a:t>
            </a:r>
          </a:p>
          <a:p>
            <a:pPr marL="990600" lvl="1" indent="-533400">
              <a:lnSpc>
                <a:spcPct val="80000"/>
              </a:lnSpc>
            </a:pPr>
            <a:r>
              <a:rPr lang="cs-CZ" sz="2000" smtClean="0">
                <a:latin typeface="Arial" charset="0"/>
              </a:rPr>
              <a:t>rovnováze sil mezi podnikem, dodavateli a konkurenty</a:t>
            </a:r>
          </a:p>
          <a:p>
            <a:pPr marL="990600" lvl="1" indent="-533400">
              <a:lnSpc>
                <a:spcPct val="80000"/>
              </a:lnSpc>
            </a:pPr>
            <a:r>
              <a:rPr lang="cs-CZ" sz="2000" smtClean="0">
                <a:latin typeface="Arial" charset="0"/>
              </a:rPr>
              <a:t>na přítomnosti komplementárních aktiv (např. ve výrobě, distribuci, apod.) potřebných pro podporu pozice podniku v tomto hodnotovém řetězci.</a:t>
            </a:r>
            <a:endParaRPr lang="en-GB" sz="2000" smtClean="0">
              <a:latin typeface="Arial"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53</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cs-CZ" b="1" smtClean="0">
                <a:latin typeface="Arial" charset="0"/>
              </a:rPr>
              <a:t>Obchodní model – pokrač.</a:t>
            </a:r>
          </a:p>
        </p:txBody>
      </p:sp>
      <p:sp>
        <p:nvSpPr>
          <p:cNvPr id="97283" name="Rectangle 3"/>
          <p:cNvSpPr>
            <a:spLocks noGrp="1" noChangeArrowheads="1"/>
          </p:cNvSpPr>
          <p:nvPr>
            <p:ph type="body" idx="1"/>
          </p:nvPr>
        </p:nvSpPr>
        <p:spPr/>
        <p:txBody>
          <a:bodyPr/>
          <a:lstStyle/>
          <a:p>
            <a:pPr marL="533400" indent="-533400">
              <a:lnSpc>
                <a:spcPct val="80000"/>
              </a:lnSpc>
            </a:pPr>
            <a:r>
              <a:rPr lang="cs-CZ" sz="2800" smtClean="0">
                <a:latin typeface="Arial" charset="0"/>
              </a:rPr>
              <a:t>Specifikovat mechanismus tvorby zisku a odhadnout </a:t>
            </a:r>
            <a:r>
              <a:rPr lang="cs-CZ" sz="2800" b="1" i="1" smtClean="0">
                <a:latin typeface="Arial" charset="0"/>
              </a:rPr>
              <a:t>strukturu nákladů</a:t>
            </a:r>
            <a:r>
              <a:rPr lang="cs-CZ" sz="2800" i="1" smtClean="0">
                <a:latin typeface="Arial" charset="0"/>
              </a:rPr>
              <a:t> </a:t>
            </a:r>
            <a:r>
              <a:rPr lang="cs-CZ" sz="2800" smtClean="0">
                <a:latin typeface="Arial" charset="0"/>
              </a:rPr>
              <a:t>a </a:t>
            </a:r>
            <a:r>
              <a:rPr lang="cs-CZ" sz="2800" b="1" i="1" smtClean="0">
                <a:latin typeface="Arial" charset="0"/>
              </a:rPr>
              <a:t>cílovou marži</a:t>
            </a:r>
            <a:r>
              <a:rPr lang="cs-CZ" sz="2800" i="1" smtClean="0">
                <a:latin typeface="Arial" charset="0"/>
              </a:rPr>
              <a:t> </a:t>
            </a:r>
            <a:r>
              <a:rPr lang="cs-CZ" sz="2800" smtClean="0">
                <a:latin typeface="Arial" charset="0"/>
              </a:rPr>
              <a:t>produktu</a:t>
            </a:r>
          </a:p>
          <a:p>
            <a:pPr marL="533400" indent="-533400">
              <a:lnSpc>
                <a:spcPct val="80000"/>
              </a:lnSpc>
            </a:pPr>
            <a:r>
              <a:rPr lang="cs-CZ" sz="2800" smtClean="0">
                <a:latin typeface="Arial" charset="0"/>
              </a:rPr>
              <a:t>Popsat postavení podniku v </a:t>
            </a:r>
            <a:r>
              <a:rPr lang="cs-CZ" sz="2800" b="1" i="1" smtClean="0">
                <a:latin typeface="Arial" charset="0"/>
              </a:rPr>
              <a:t>hodnotové síti</a:t>
            </a:r>
            <a:r>
              <a:rPr lang="cs-CZ" sz="2800" smtClean="0">
                <a:latin typeface="Arial" charset="0"/>
              </a:rPr>
              <a:t>, která propojuje dodavatele a zákazníky, včetně identifikace potenciálních alternativních výrobců a konkurentů.</a:t>
            </a:r>
          </a:p>
          <a:p>
            <a:pPr marL="533400" indent="-533400">
              <a:lnSpc>
                <a:spcPct val="80000"/>
              </a:lnSpc>
            </a:pPr>
            <a:r>
              <a:rPr lang="cs-CZ" sz="2800" smtClean="0">
                <a:latin typeface="Arial" charset="0"/>
              </a:rPr>
              <a:t>Formulovat </a:t>
            </a:r>
            <a:r>
              <a:rPr lang="cs-CZ" sz="2800" b="1" i="1" smtClean="0">
                <a:latin typeface="Arial" charset="0"/>
              </a:rPr>
              <a:t>konkurenční strategii</a:t>
            </a:r>
            <a:r>
              <a:rPr lang="cs-CZ" sz="2800" i="1" smtClean="0">
                <a:latin typeface="Arial" charset="0"/>
              </a:rPr>
              <a:t>,</a:t>
            </a:r>
            <a:r>
              <a:rPr lang="cs-CZ" sz="2800" smtClean="0">
                <a:latin typeface="Arial" charset="0"/>
              </a:rPr>
              <a:t> která inovativní firmě pomůže získat a udržet konkurenční výhodu.</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54</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cs-CZ" b="1" smtClean="0">
                <a:latin typeface="Arial" charset="0"/>
              </a:rPr>
              <a:t>Architektura výrobku</a:t>
            </a:r>
            <a:r>
              <a:rPr lang="cs-CZ" smtClean="0"/>
              <a:t> </a:t>
            </a:r>
          </a:p>
        </p:txBody>
      </p:sp>
      <p:sp>
        <p:nvSpPr>
          <p:cNvPr id="98307" name="Rectangle 3"/>
          <p:cNvSpPr>
            <a:spLocks noGrp="1" noChangeArrowheads="1"/>
          </p:cNvSpPr>
          <p:nvPr>
            <p:ph type="body" idx="1"/>
          </p:nvPr>
        </p:nvSpPr>
        <p:spPr>
          <a:xfrm>
            <a:off x="395288" y="2205038"/>
            <a:ext cx="8229600" cy="2116137"/>
          </a:xfrm>
        </p:spPr>
        <p:txBody>
          <a:bodyPr/>
          <a:lstStyle/>
          <a:p>
            <a:pPr algn="ctr">
              <a:buFontTx/>
              <a:buNone/>
            </a:pPr>
            <a:r>
              <a:rPr lang="cs-CZ" sz="4000" smtClean="0">
                <a:latin typeface="Arial" charset="0"/>
              </a:rPr>
              <a:t>hierarchie vazeb mezi různými funkcemi a komponentami systému</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55</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cs-CZ" b="1" smtClean="0">
                <a:latin typeface="Arial" charset="0"/>
              </a:rPr>
              <a:t>Závislá architektura</a:t>
            </a:r>
            <a:r>
              <a:rPr lang="cs-CZ" smtClean="0"/>
              <a:t> </a:t>
            </a:r>
          </a:p>
        </p:txBody>
      </p:sp>
      <p:grpSp>
        <p:nvGrpSpPr>
          <p:cNvPr id="2" name="Group 3"/>
          <p:cNvGrpSpPr>
            <a:grpSpLocks noChangeAspect="1"/>
          </p:cNvGrpSpPr>
          <p:nvPr/>
        </p:nvGrpSpPr>
        <p:grpSpPr bwMode="auto">
          <a:xfrm>
            <a:off x="250825" y="1974850"/>
            <a:ext cx="8569325" cy="2743200"/>
            <a:chOff x="2195" y="2242"/>
            <a:chExt cx="7200" cy="2304"/>
          </a:xfrm>
        </p:grpSpPr>
        <p:sp>
          <p:nvSpPr>
            <p:cNvPr id="99333" name="AutoShape 4"/>
            <p:cNvSpPr>
              <a:spLocks noChangeAspect="1" noChangeArrowheads="1"/>
            </p:cNvSpPr>
            <p:nvPr/>
          </p:nvSpPr>
          <p:spPr bwMode="auto">
            <a:xfrm>
              <a:off x="2195" y="2242"/>
              <a:ext cx="7200" cy="2304"/>
            </a:xfrm>
            <a:prstGeom prst="rect">
              <a:avLst/>
            </a:prstGeom>
            <a:solidFill>
              <a:srgbClr val="FFCC00"/>
            </a:solidFill>
            <a:ln w="9525">
              <a:noFill/>
              <a:miter lim="800000"/>
              <a:headEnd/>
              <a:tailEnd/>
            </a:ln>
          </p:spPr>
          <p:txBody>
            <a:bodyPr/>
            <a:lstStyle/>
            <a:p>
              <a:endParaRPr lang="cs-CZ"/>
            </a:p>
          </p:txBody>
        </p:sp>
        <p:sp>
          <p:nvSpPr>
            <p:cNvPr id="99334" name="Text Box 5"/>
            <p:cNvSpPr txBox="1">
              <a:spLocks noChangeArrowheads="1"/>
            </p:cNvSpPr>
            <p:nvPr/>
          </p:nvSpPr>
          <p:spPr bwMode="auto">
            <a:xfrm>
              <a:off x="4931" y="2386"/>
              <a:ext cx="1584" cy="432"/>
            </a:xfrm>
            <a:prstGeom prst="rect">
              <a:avLst/>
            </a:prstGeom>
            <a:solidFill>
              <a:srgbClr val="FFFFFF"/>
            </a:solidFill>
            <a:ln w="9525">
              <a:solidFill>
                <a:srgbClr val="000000"/>
              </a:solidFill>
              <a:miter lim="800000"/>
              <a:headEnd/>
              <a:tailEnd/>
            </a:ln>
          </p:spPr>
          <p:txBody>
            <a:bodyPr/>
            <a:lstStyle/>
            <a:p>
              <a:pPr algn="ctr" eaLnBrk="1" hangingPunct="1"/>
              <a:r>
                <a:rPr lang="cs-CZ" sz="1600" b="1">
                  <a:solidFill>
                    <a:schemeClr val="bg2"/>
                  </a:solidFill>
                  <a:latin typeface="Verdana" pitchFamily="34" charset="0"/>
                </a:rPr>
                <a:t>Syst</a:t>
              </a:r>
              <a:r>
                <a:rPr lang="cs-CZ" sz="1600" b="1">
                  <a:solidFill>
                    <a:schemeClr val="bg2"/>
                  </a:solidFill>
                  <a:latin typeface="Arial" charset="0"/>
                </a:rPr>
                <a:t>é</a:t>
              </a:r>
              <a:r>
                <a:rPr lang="cs-CZ" sz="1600" b="1">
                  <a:solidFill>
                    <a:schemeClr val="bg2"/>
                  </a:solidFill>
                  <a:latin typeface="Verdana" pitchFamily="34" charset="0"/>
                </a:rPr>
                <a:t>m</a:t>
              </a:r>
            </a:p>
          </p:txBody>
        </p:sp>
        <p:sp>
          <p:nvSpPr>
            <p:cNvPr id="99335" name="Text Box 6"/>
            <p:cNvSpPr txBox="1">
              <a:spLocks noChangeArrowheads="1"/>
            </p:cNvSpPr>
            <p:nvPr/>
          </p:nvSpPr>
          <p:spPr bwMode="auto">
            <a:xfrm>
              <a:off x="2915" y="3250"/>
              <a:ext cx="1584" cy="432"/>
            </a:xfrm>
            <a:prstGeom prst="rect">
              <a:avLst/>
            </a:prstGeom>
            <a:solidFill>
              <a:srgbClr val="FFFFFF"/>
            </a:solidFill>
            <a:ln w="9525">
              <a:solidFill>
                <a:srgbClr val="000000"/>
              </a:solidFill>
              <a:miter lim="800000"/>
              <a:headEnd/>
              <a:tailEnd/>
            </a:ln>
          </p:spPr>
          <p:txBody>
            <a:bodyPr/>
            <a:lstStyle/>
            <a:p>
              <a:pPr algn="ctr" eaLnBrk="1" hangingPunct="1"/>
              <a:r>
                <a:rPr lang="cs-CZ" sz="1600" b="1">
                  <a:solidFill>
                    <a:schemeClr val="bg2"/>
                  </a:solidFill>
                  <a:latin typeface="Verdana" pitchFamily="34" charset="0"/>
                </a:rPr>
                <a:t>Komponenta A</a:t>
              </a:r>
              <a:endParaRPr lang="cs-CZ" sz="1200">
                <a:latin typeface="Arial" charset="0"/>
              </a:endParaRPr>
            </a:p>
          </p:txBody>
        </p:sp>
        <p:sp>
          <p:nvSpPr>
            <p:cNvPr id="99336" name="Text Box 7"/>
            <p:cNvSpPr txBox="1">
              <a:spLocks noChangeArrowheads="1"/>
            </p:cNvSpPr>
            <p:nvPr/>
          </p:nvSpPr>
          <p:spPr bwMode="auto">
            <a:xfrm>
              <a:off x="6803" y="3250"/>
              <a:ext cx="1584" cy="432"/>
            </a:xfrm>
            <a:prstGeom prst="rect">
              <a:avLst/>
            </a:prstGeom>
            <a:solidFill>
              <a:srgbClr val="FFFFFF"/>
            </a:solidFill>
            <a:ln w="9525">
              <a:solidFill>
                <a:srgbClr val="000000"/>
              </a:solidFill>
              <a:miter lim="800000"/>
              <a:headEnd/>
              <a:tailEnd/>
            </a:ln>
          </p:spPr>
          <p:txBody>
            <a:bodyPr/>
            <a:lstStyle/>
            <a:p>
              <a:pPr algn="ctr" eaLnBrk="1" hangingPunct="1"/>
              <a:r>
                <a:rPr lang="cs-CZ" sz="1200">
                  <a:latin typeface="Arial" charset="0"/>
                </a:rPr>
                <a:t>Komponenta B</a:t>
              </a:r>
              <a:endParaRPr lang="cs-CZ" sz="1800">
                <a:latin typeface="Verdana" pitchFamily="34" charset="0"/>
              </a:endParaRPr>
            </a:p>
          </p:txBody>
        </p:sp>
        <p:sp>
          <p:nvSpPr>
            <p:cNvPr id="99337" name="Text Box 8"/>
            <p:cNvSpPr txBox="1">
              <a:spLocks noChangeArrowheads="1"/>
            </p:cNvSpPr>
            <p:nvPr/>
          </p:nvSpPr>
          <p:spPr bwMode="auto">
            <a:xfrm>
              <a:off x="4931" y="3970"/>
              <a:ext cx="1584" cy="432"/>
            </a:xfrm>
            <a:prstGeom prst="rect">
              <a:avLst/>
            </a:prstGeom>
            <a:solidFill>
              <a:srgbClr val="FFFFFF"/>
            </a:solidFill>
            <a:ln w="9525">
              <a:solidFill>
                <a:srgbClr val="000000"/>
              </a:solidFill>
              <a:miter lim="800000"/>
              <a:headEnd/>
              <a:tailEnd/>
            </a:ln>
          </p:spPr>
          <p:txBody>
            <a:bodyPr/>
            <a:lstStyle/>
            <a:p>
              <a:pPr algn="ctr" eaLnBrk="1" hangingPunct="1"/>
              <a:r>
                <a:rPr lang="cs-CZ" sz="1600" b="1">
                  <a:solidFill>
                    <a:schemeClr val="bg2"/>
                  </a:solidFill>
                  <a:latin typeface="Verdana" pitchFamily="34" charset="0"/>
                </a:rPr>
                <a:t>Komponenta C</a:t>
              </a:r>
              <a:endParaRPr lang="cs-CZ" b="1">
                <a:solidFill>
                  <a:schemeClr val="bg2"/>
                </a:solidFill>
                <a:latin typeface="Verdana" pitchFamily="34" charset="0"/>
              </a:endParaRPr>
            </a:p>
          </p:txBody>
        </p:sp>
        <p:sp>
          <p:nvSpPr>
            <p:cNvPr id="99338" name="Line 9"/>
            <p:cNvSpPr>
              <a:spLocks noChangeShapeType="1"/>
            </p:cNvSpPr>
            <p:nvPr/>
          </p:nvSpPr>
          <p:spPr bwMode="auto">
            <a:xfrm flipV="1">
              <a:off x="4499" y="2818"/>
              <a:ext cx="432" cy="432"/>
            </a:xfrm>
            <a:prstGeom prst="line">
              <a:avLst/>
            </a:prstGeom>
            <a:noFill/>
            <a:ln w="9525">
              <a:solidFill>
                <a:srgbClr val="000000"/>
              </a:solidFill>
              <a:round/>
              <a:headEnd type="triangle" w="med" len="med"/>
              <a:tailEnd type="triangle" w="med" len="med"/>
            </a:ln>
          </p:spPr>
          <p:txBody>
            <a:bodyPr/>
            <a:lstStyle/>
            <a:p>
              <a:endParaRPr lang="cs-CZ"/>
            </a:p>
          </p:txBody>
        </p:sp>
        <p:sp>
          <p:nvSpPr>
            <p:cNvPr id="99339" name="Line 10"/>
            <p:cNvSpPr>
              <a:spLocks noChangeShapeType="1"/>
            </p:cNvSpPr>
            <p:nvPr/>
          </p:nvSpPr>
          <p:spPr bwMode="auto">
            <a:xfrm flipH="1" flipV="1">
              <a:off x="6515" y="2818"/>
              <a:ext cx="288" cy="432"/>
            </a:xfrm>
            <a:prstGeom prst="line">
              <a:avLst/>
            </a:prstGeom>
            <a:noFill/>
            <a:ln w="9525">
              <a:solidFill>
                <a:srgbClr val="000000"/>
              </a:solidFill>
              <a:round/>
              <a:headEnd type="triangle" w="med" len="med"/>
              <a:tailEnd type="triangle" w="med" len="med"/>
            </a:ln>
          </p:spPr>
          <p:txBody>
            <a:bodyPr/>
            <a:lstStyle/>
            <a:p>
              <a:endParaRPr lang="cs-CZ"/>
            </a:p>
          </p:txBody>
        </p:sp>
        <p:sp>
          <p:nvSpPr>
            <p:cNvPr id="99340" name="Line 11"/>
            <p:cNvSpPr>
              <a:spLocks noChangeShapeType="1"/>
            </p:cNvSpPr>
            <p:nvPr/>
          </p:nvSpPr>
          <p:spPr bwMode="auto">
            <a:xfrm>
              <a:off x="4499" y="3682"/>
              <a:ext cx="432" cy="288"/>
            </a:xfrm>
            <a:prstGeom prst="line">
              <a:avLst/>
            </a:prstGeom>
            <a:noFill/>
            <a:ln w="9525">
              <a:solidFill>
                <a:srgbClr val="000000"/>
              </a:solidFill>
              <a:round/>
              <a:headEnd type="triangle" w="med" len="med"/>
              <a:tailEnd type="triangle" w="med" len="med"/>
            </a:ln>
          </p:spPr>
          <p:txBody>
            <a:bodyPr/>
            <a:lstStyle/>
            <a:p>
              <a:endParaRPr lang="cs-CZ"/>
            </a:p>
          </p:txBody>
        </p:sp>
        <p:sp>
          <p:nvSpPr>
            <p:cNvPr id="99341" name="Line 12"/>
            <p:cNvSpPr>
              <a:spLocks noChangeShapeType="1"/>
            </p:cNvSpPr>
            <p:nvPr/>
          </p:nvSpPr>
          <p:spPr bwMode="auto">
            <a:xfrm flipH="1">
              <a:off x="6515" y="3682"/>
              <a:ext cx="288" cy="288"/>
            </a:xfrm>
            <a:prstGeom prst="line">
              <a:avLst/>
            </a:prstGeom>
            <a:noFill/>
            <a:ln w="9525">
              <a:solidFill>
                <a:srgbClr val="000000"/>
              </a:solidFill>
              <a:round/>
              <a:headEnd type="triangle" w="med" len="med"/>
              <a:tailEnd type="triangle" w="med" len="med"/>
            </a:ln>
          </p:spPr>
          <p:txBody>
            <a:bodyPr/>
            <a:lstStyle/>
            <a:p>
              <a:endParaRPr lang="cs-CZ"/>
            </a:p>
          </p:txBody>
        </p:sp>
        <p:sp>
          <p:nvSpPr>
            <p:cNvPr id="99342" name="Line 13"/>
            <p:cNvSpPr>
              <a:spLocks noChangeShapeType="1"/>
            </p:cNvSpPr>
            <p:nvPr/>
          </p:nvSpPr>
          <p:spPr bwMode="auto">
            <a:xfrm>
              <a:off x="4499" y="3394"/>
              <a:ext cx="2304" cy="1"/>
            </a:xfrm>
            <a:prstGeom prst="line">
              <a:avLst/>
            </a:prstGeom>
            <a:noFill/>
            <a:ln w="9525">
              <a:solidFill>
                <a:srgbClr val="000000"/>
              </a:solidFill>
              <a:round/>
              <a:headEnd type="triangle" w="med" len="med"/>
              <a:tailEnd type="triangle" w="med" len="med"/>
            </a:ln>
          </p:spPr>
          <p:txBody>
            <a:bodyPr/>
            <a:lstStyle/>
            <a:p>
              <a:endParaRPr lang="cs-CZ"/>
            </a:p>
          </p:txBody>
        </p:sp>
        <p:sp>
          <p:nvSpPr>
            <p:cNvPr id="99343" name="Line 14"/>
            <p:cNvSpPr>
              <a:spLocks noChangeShapeType="1"/>
            </p:cNvSpPr>
            <p:nvPr/>
          </p:nvSpPr>
          <p:spPr bwMode="auto">
            <a:xfrm>
              <a:off x="5651" y="2818"/>
              <a:ext cx="1" cy="1152"/>
            </a:xfrm>
            <a:prstGeom prst="line">
              <a:avLst/>
            </a:prstGeom>
            <a:noFill/>
            <a:ln w="9525">
              <a:solidFill>
                <a:srgbClr val="000000"/>
              </a:solidFill>
              <a:round/>
              <a:headEnd type="triangle" w="med" len="med"/>
              <a:tailEnd type="triangle" w="med" len="med"/>
            </a:ln>
          </p:spPr>
          <p:txBody>
            <a:bodyPr/>
            <a:lstStyle/>
            <a:p>
              <a:endParaRPr lang="cs-CZ"/>
            </a:p>
          </p:txBody>
        </p:sp>
      </p:grpSp>
      <p:sp>
        <p:nvSpPr>
          <p:cNvPr id="99332" name="Rectangle 15"/>
          <p:cNvSpPr>
            <a:spLocks noChangeArrowheads="1"/>
          </p:cNvSpPr>
          <p:nvPr/>
        </p:nvSpPr>
        <p:spPr bwMode="auto">
          <a:xfrm>
            <a:off x="5795963" y="3213100"/>
            <a:ext cx="1855787" cy="336550"/>
          </a:xfrm>
          <a:prstGeom prst="rect">
            <a:avLst/>
          </a:prstGeom>
          <a:noFill/>
          <a:ln w="9525">
            <a:noFill/>
            <a:miter lim="800000"/>
            <a:headEnd/>
            <a:tailEnd/>
          </a:ln>
        </p:spPr>
        <p:txBody>
          <a:bodyPr wrap="none">
            <a:spAutoFit/>
          </a:bodyPr>
          <a:lstStyle/>
          <a:p>
            <a:pPr eaLnBrk="1" hangingPunct="1"/>
            <a:r>
              <a:rPr lang="cs-CZ" sz="1600" b="1">
                <a:solidFill>
                  <a:schemeClr val="bg2"/>
                </a:solidFill>
                <a:latin typeface="Verdana" pitchFamily="34" charset="0"/>
              </a:rPr>
              <a:t>Komponenta B</a:t>
            </a:r>
          </a:p>
        </p:txBody>
      </p:sp>
      <p:sp>
        <p:nvSpPr>
          <p:cNvPr id="16" name="Zástupný symbol pro datum 15"/>
          <p:cNvSpPr>
            <a:spLocks noGrp="1"/>
          </p:cNvSpPr>
          <p:nvPr>
            <p:ph type="dt" sz="half" idx="10"/>
          </p:nvPr>
        </p:nvSpPr>
        <p:spPr/>
        <p:txBody>
          <a:bodyPr/>
          <a:lstStyle/>
          <a:p>
            <a:pPr>
              <a:defRPr/>
            </a:pPr>
            <a:r>
              <a:rPr lang="cs-CZ" smtClean="0"/>
              <a:t>19.-20.10.2010</a:t>
            </a:r>
            <a:endParaRPr lang="cs-CZ"/>
          </a:p>
        </p:txBody>
      </p:sp>
      <p:sp>
        <p:nvSpPr>
          <p:cNvPr id="17" name="Zástupný symbol pro číslo snímku 16"/>
          <p:cNvSpPr>
            <a:spLocks noGrp="1"/>
          </p:cNvSpPr>
          <p:nvPr>
            <p:ph type="sldNum" sz="quarter" idx="11"/>
          </p:nvPr>
        </p:nvSpPr>
        <p:spPr/>
        <p:txBody>
          <a:bodyPr/>
          <a:lstStyle/>
          <a:p>
            <a:pPr>
              <a:defRPr/>
            </a:pPr>
            <a:fld id="{D79E34C3-0224-4E8C-BA06-E43542B686D0}" type="slidenum">
              <a:rPr lang="cs-CZ" smtClean="0"/>
              <a:pPr>
                <a:defRPr/>
              </a:pPr>
              <a:t>56</a:t>
            </a:fld>
            <a:endParaRPr lang="cs-CZ"/>
          </a:p>
        </p:txBody>
      </p:sp>
      <p:sp>
        <p:nvSpPr>
          <p:cNvPr id="18" name="Zástupný symbol pro zápatí 17"/>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cs-CZ" b="1" smtClean="0">
                <a:latin typeface="Arial" charset="0"/>
              </a:rPr>
              <a:t>Závislá architektura</a:t>
            </a:r>
          </a:p>
        </p:txBody>
      </p:sp>
      <p:sp>
        <p:nvSpPr>
          <p:cNvPr id="100355" name="Rectangle 3"/>
          <p:cNvSpPr>
            <a:spLocks noGrp="1" noChangeArrowheads="1"/>
          </p:cNvSpPr>
          <p:nvPr>
            <p:ph type="body" idx="1"/>
          </p:nvPr>
        </p:nvSpPr>
        <p:spPr/>
        <p:txBody>
          <a:bodyPr/>
          <a:lstStyle/>
          <a:p>
            <a:r>
              <a:rPr lang="cs-CZ" smtClean="0">
                <a:latin typeface="Arial" charset="0"/>
              </a:rPr>
              <a:t>při změně kterékoli komponenty se změní všechny ostatní části systému, protože nejsou zcela zřejmé vztahy mezi nimi</a:t>
            </a:r>
          </a:p>
          <a:p>
            <a:r>
              <a:rPr lang="cs-CZ" smtClean="0">
                <a:latin typeface="Arial" charset="0"/>
              </a:rPr>
              <a:t>nejlépe se zvládá interními procesy</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57</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cs-CZ" b="1" smtClean="0">
                <a:latin typeface="Arial" charset="0"/>
              </a:rPr>
              <a:t>Modulární architektura</a:t>
            </a:r>
          </a:p>
        </p:txBody>
      </p:sp>
      <p:grpSp>
        <p:nvGrpSpPr>
          <p:cNvPr id="2" name="Group 3"/>
          <p:cNvGrpSpPr>
            <a:grpSpLocks noChangeAspect="1"/>
          </p:cNvGrpSpPr>
          <p:nvPr/>
        </p:nvGrpSpPr>
        <p:grpSpPr bwMode="auto">
          <a:xfrm>
            <a:off x="900113" y="1773238"/>
            <a:ext cx="7632700" cy="3960812"/>
            <a:chOff x="2195" y="2242"/>
            <a:chExt cx="7200" cy="2304"/>
          </a:xfrm>
        </p:grpSpPr>
        <p:sp>
          <p:nvSpPr>
            <p:cNvPr id="101380" name="AutoShape 4"/>
            <p:cNvSpPr>
              <a:spLocks noChangeAspect="1" noChangeArrowheads="1"/>
            </p:cNvSpPr>
            <p:nvPr/>
          </p:nvSpPr>
          <p:spPr bwMode="auto">
            <a:xfrm>
              <a:off x="2195" y="2242"/>
              <a:ext cx="7200" cy="2304"/>
            </a:xfrm>
            <a:prstGeom prst="rect">
              <a:avLst/>
            </a:prstGeom>
            <a:solidFill>
              <a:srgbClr val="FFFF99"/>
            </a:solidFill>
            <a:ln w="9525">
              <a:noFill/>
              <a:miter lim="800000"/>
              <a:headEnd/>
              <a:tailEnd/>
            </a:ln>
          </p:spPr>
          <p:txBody>
            <a:bodyPr/>
            <a:lstStyle/>
            <a:p>
              <a:endParaRPr lang="cs-CZ"/>
            </a:p>
          </p:txBody>
        </p:sp>
        <p:sp>
          <p:nvSpPr>
            <p:cNvPr id="101381" name="Text Box 5"/>
            <p:cNvSpPr txBox="1">
              <a:spLocks noChangeArrowheads="1"/>
            </p:cNvSpPr>
            <p:nvPr/>
          </p:nvSpPr>
          <p:spPr bwMode="auto">
            <a:xfrm>
              <a:off x="4931" y="2386"/>
              <a:ext cx="1584" cy="432"/>
            </a:xfrm>
            <a:prstGeom prst="rect">
              <a:avLst/>
            </a:prstGeom>
            <a:solidFill>
              <a:srgbClr val="FFFFFF"/>
            </a:solidFill>
            <a:ln w="9525">
              <a:solidFill>
                <a:srgbClr val="000000"/>
              </a:solidFill>
              <a:miter lim="800000"/>
              <a:headEnd/>
              <a:tailEnd/>
            </a:ln>
          </p:spPr>
          <p:txBody>
            <a:bodyPr/>
            <a:lstStyle/>
            <a:p>
              <a:pPr algn="ctr" eaLnBrk="1" hangingPunct="1"/>
              <a:r>
                <a:rPr lang="cs-CZ" sz="1800" b="1">
                  <a:solidFill>
                    <a:srgbClr val="000000"/>
                  </a:solidFill>
                  <a:latin typeface="Verdana" pitchFamily="34" charset="0"/>
                </a:rPr>
                <a:t>Systém</a:t>
              </a:r>
            </a:p>
          </p:txBody>
        </p:sp>
        <p:sp>
          <p:nvSpPr>
            <p:cNvPr id="101382" name="Text Box 6"/>
            <p:cNvSpPr txBox="1">
              <a:spLocks noChangeArrowheads="1"/>
            </p:cNvSpPr>
            <p:nvPr/>
          </p:nvSpPr>
          <p:spPr bwMode="auto">
            <a:xfrm>
              <a:off x="2915" y="3250"/>
              <a:ext cx="1584" cy="432"/>
            </a:xfrm>
            <a:prstGeom prst="rect">
              <a:avLst/>
            </a:prstGeom>
            <a:solidFill>
              <a:srgbClr val="FFFFFF"/>
            </a:solidFill>
            <a:ln w="9525">
              <a:solidFill>
                <a:srgbClr val="000000"/>
              </a:solidFill>
              <a:miter lim="800000"/>
              <a:headEnd/>
              <a:tailEnd/>
            </a:ln>
          </p:spPr>
          <p:txBody>
            <a:bodyPr/>
            <a:lstStyle/>
            <a:p>
              <a:pPr algn="ctr" eaLnBrk="1" hangingPunct="1"/>
              <a:r>
                <a:rPr lang="cs-CZ" sz="1600" b="1">
                  <a:solidFill>
                    <a:srgbClr val="000000"/>
                  </a:solidFill>
                  <a:latin typeface="Verdana" pitchFamily="34" charset="0"/>
                </a:rPr>
                <a:t>Komponenta A</a:t>
              </a:r>
              <a:r>
                <a:rPr lang="cs-CZ" sz="1600">
                  <a:latin typeface="Verdana" pitchFamily="34" charset="0"/>
                </a:rPr>
                <a:t> </a:t>
              </a:r>
            </a:p>
          </p:txBody>
        </p:sp>
        <p:sp>
          <p:nvSpPr>
            <p:cNvPr id="101383" name="Text Box 7"/>
            <p:cNvSpPr txBox="1">
              <a:spLocks noChangeArrowheads="1"/>
            </p:cNvSpPr>
            <p:nvPr/>
          </p:nvSpPr>
          <p:spPr bwMode="auto">
            <a:xfrm>
              <a:off x="6803" y="3250"/>
              <a:ext cx="1584" cy="432"/>
            </a:xfrm>
            <a:prstGeom prst="rect">
              <a:avLst/>
            </a:prstGeom>
            <a:solidFill>
              <a:srgbClr val="FFFFFF"/>
            </a:solidFill>
            <a:ln w="9525">
              <a:solidFill>
                <a:srgbClr val="000000"/>
              </a:solidFill>
              <a:miter lim="800000"/>
              <a:headEnd/>
              <a:tailEnd/>
            </a:ln>
          </p:spPr>
          <p:txBody>
            <a:bodyPr/>
            <a:lstStyle/>
            <a:p>
              <a:pPr algn="ctr" eaLnBrk="1" hangingPunct="1"/>
              <a:r>
                <a:rPr lang="cs-CZ" sz="1600" b="1">
                  <a:solidFill>
                    <a:srgbClr val="000000"/>
                  </a:solidFill>
                  <a:latin typeface="Verdana" pitchFamily="34" charset="0"/>
                </a:rPr>
                <a:t>Komponenta B</a:t>
              </a:r>
              <a:r>
                <a:rPr lang="cs-CZ" sz="1800" b="1">
                  <a:latin typeface="Verdana" pitchFamily="34" charset="0"/>
                </a:rPr>
                <a:t> </a:t>
              </a:r>
            </a:p>
          </p:txBody>
        </p:sp>
        <p:sp>
          <p:nvSpPr>
            <p:cNvPr id="101384" name="Text Box 8"/>
            <p:cNvSpPr txBox="1">
              <a:spLocks noChangeArrowheads="1"/>
            </p:cNvSpPr>
            <p:nvPr/>
          </p:nvSpPr>
          <p:spPr bwMode="auto">
            <a:xfrm>
              <a:off x="4931" y="3970"/>
              <a:ext cx="1584" cy="432"/>
            </a:xfrm>
            <a:prstGeom prst="rect">
              <a:avLst/>
            </a:prstGeom>
            <a:solidFill>
              <a:srgbClr val="FFFFFF"/>
            </a:solidFill>
            <a:ln w="9525">
              <a:solidFill>
                <a:srgbClr val="000000"/>
              </a:solidFill>
              <a:miter lim="800000"/>
              <a:headEnd/>
              <a:tailEnd/>
            </a:ln>
          </p:spPr>
          <p:txBody>
            <a:bodyPr/>
            <a:lstStyle/>
            <a:p>
              <a:pPr algn="ctr" eaLnBrk="1" hangingPunct="1"/>
              <a:r>
                <a:rPr lang="cs-CZ" sz="1600" b="1">
                  <a:solidFill>
                    <a:srgbClr val="000000"/>
                  </a:solidFill>
                  <a:latin typeface="Verdana" pitchFamily="34" charset="0"/>
                </a:rPr>
                <a:t>Komponenta C</a:t>
              </a:r>
              <a:r>
                <a:rPr lang="cs-CZ" sz="1800" b="1">
                  <a:latin typeface="Verdana" pitchFamily="34" charset="0"/>
                </a:rPr>
                <a:t> </a:t>
              </a:r>
            </a:p>
          </p:txBody>
        </p:sp>
        <p:sp>
          <p:nvSpPr>
            <p:cNvPr id="101385" name="Line 9"/>
            <p:cNvSpPr>
              <a:spLocks noChangeShapeType="1"/>
            </p:cNvSpPr>
            <p:nvPr/>
          </p:nvSpPr>
          <p:spPr bwMode="auto">
            <a:xfrm flipV="1">
              <a:off x="4499" y="2818"/>
              <a:ext cx="432" cy="432"/>
            </a:xfrm>
            <a:prstGeom prst="line">
              <a:avLst/>
            </a:prstGeom>
            <a:noFill/>
            <a:ln w="9525">
              <a:solidFill>
                <a:srgbClr val="000000"/>
              </a:solidFill>
              <a:round/>
              <a:headEnd type="triangle" w="med" len="med"/>
              <a:tailEnd type="triangle" w="med" len="med"/>
            </a:ln>
          </p:spPr>
          <p:txBody>
            <a:bodyPr/>
            <a:lstStyle/>
            <a:p>
              <a:endParaRPr lang="cs-CZ"/>
            </a:p>
          </p:txBody>
        </p:sp>
        <p:sp>
          <p:nvSpPr>
            <p:cNvPr id="101386" name="Line 10"/>
            <p:cNvSpPr>
              <a:spLocks noChangeShapeType="1"/>
            </p:cNvSpPr>
            <p:nvPr/>
          </p:nvSpPr>
          <p:spPr bwMode="auto">
            <a:xfrm flipH="1" flipV="1">
              <a:off x="6515" y="2818"/>
              <a:ext cx="288" cy="432"/>
            </a:xfrm>
            <a:prstGeom prst="line">
              <a:avLst/>
            </a:prstGeom>
            <a:noFill/>
            <a:ln w="9525">
              <a:solidFill>
                <a:srgbClr val="000000"/>
              </a:solidFill>
              <a:round/>
              <a:headEnd type="triangle" w="med" len="med"/>
              <a:tailEnd type="triangle" w="med" len="med"/>
            </a:ln>
          </p:spPr>
          <p:txBody>
            <a:bodyPr/>
            <a:lstStyle/>
            <a:p>
              <a:endParaRPr lang="cs-CZ"/>
            </a:p>
          </p:txBody>
        </p:sp>
        <p:sp>
          <p:nvSpPr>
            <p:cNvPr id="101387" name="Line 11"/>
            <p:cNvSpPr>
              <a:spLocks noChangeShapeType="1"/>
            </p:cNvSpPr>
            <p:nvPr/>
          </p:nvSpPr>
          <p:spPr bwMode="auto">
            <a:xfrm>
              <a:off x="5651" y="2818"/>
              <a:ext cx="1" cy="1152"/>
            </a:xfrm>
            <a:prstGeom prst="line">
              <a:avLst/>
            </a:prstGeom>
            <a:noFill/>
            <a:ln w="9525">
              <a:solidFill>
                <a:srgbClr val="000000"/>
              </a:solidFill>
              <a:round/>
              <a:headEnd type="triangle" w="med" len="med"/>
              <a:tailEnd type="triangle" w="med" len="med"/>
            </a:ln>
          </p:spPr>
          <p:txBody>
            <a:bodyPr/>
            <a:lstStyle/>
            <a:p>
              <a:endParaRPr lang="cs-CZ"/>
            </a:p>
          </p:txBody>
        </p:sp>
      </p:grpSp>
      <p:sp>
        <p:nvSpPr>
          <p:cNvPr id="12" name="Zástupný symbol pro datum 11"/>
          <p:cNvSpPr>
            <a:spLocks noGrp="1"/>
          </p:cNvSpPr>
          <p:nvPr>
            <p:ph type="dt" sz="half" idx="10"/>
          </p:nvPr>
        </p:nvSpPr>
        <p:spPr/>
        <p:txBody>
          <a:bodyPr/>
          <a:lstStyle/>
          <a:p>
            <a:pPr>
              <a:defRPr/>
            </a:pPr>
            <a:r>
              <a:rPr lang="cs-CZ" smtClean="0"/>
              <a:t>19.-20.10.2010</a:t>
            </a:r>
            <a:endParaRPr lang="cs-CZ"/>
          </a:p>
        </p:txBody>
      </p:sp>
      <p:sp>
        <p:nvSpPr>
          <p:cNvPr id="13" name="Zástupný symbol pro číslo snímku 12"/>
          <p:cNvSpPr>
            <a:spLocks noGrp="1"/>
          </p:cNvSpPr>
          <p:nvPr>
            <p:ph type="sldNum" sz="quarter" idx="11"/>
          </p:nvPr>
        </p:nvSpPr>
        <p:spPr/>
        <p:txBody>
          <a:bodyPr/>
          <a:lstStyle/>
          <a:p>
            <a:pPr>
              <a:defRPr/>
            </a:pPr>
            <a:fld id="{D79E34C3-0224-4E8C-BA06-E43542B686D0}" type="slidenum">
              <a:rPr lang="cs-CZ" smtClean="0"/>
              <a:pPr>
                <a:defRPr/>
              </a:pPr>
              <a:t>58</a:t>
            </a:fld>
            <a:endParaRPr lang="cs-CZ"/>
          </a:p>
        </p:txBody>
      </p:sp>
      <p:sp>
        <p:nvSpPr>
          <p:cNvPr id="14" name="Zástupný symbol pro zápatí 13"/>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cs-CZ" b="1" smtClean="0">
                <a:latin typeface="Arial" charset="0"/>
              </a:rPr>
              <a:t>Modulární architektura</a:t>
            </a:r>
          </a:p>
        </p:txBody>
      </p:sp>
      <p:sp>
        <p:nvSpPr>
          <p:cNvPr id="102403" name="Rectangle 3"/>
          <p:cNvSpPr>
            <a:spLocks noGrp="1" noChangeArrowheads="1"/>
          </p:cNvSpPr>
          <p:nvPr>
            <p:ph type="body" idx="1"/>
          </p:nvPr>
        </p:nvSpPr>
        <p:spPr/>
        <p:txBody>
          <a:bodyPr/>
          <a:lstStyle/>
          <a:p>
            <a:pPr>
              <a:lnSpc>
                <a:spcPct val="90000"/>
              </a:lnSpc>
            </a:pPr>
            <a:r>
              <a:rPr lang="cs-CZ" sz="2800" smtClean="0">
                <a:latin typeface="Arial" charset="0"/>
              </a:rPr>
              <a:t>každá z komponent se může změnit, aniž to vyvolá nutnost změny dalších komponent</a:t>
            </a:r>
          </a:p>
          <a:p>
            <a:pPr>
              <a:lnSpc>
                <a:spcPct val="90000"/>
              </a:lnSpc>
            </a:pPr>
            <a:r>
              <a:rPr lang="cs-CZ" sz="2800" smtClean="0">
                <a:latin typeface="Arial" charset="0"/>
              </a:rPr>
              <a:t>modulární návrh umožňuje snadné sestavení systému z komponent  “plug and play”, jejichž rozhraní jsou dobře specifikovaná</a:t>
            </a:r>
          </a:p>
          <a:p>
            <a:pPr>
              <a:lnSpc>
                <a:spcPct val="90000"/>
              </a:lnSpc>
            </a:pPr>
            <a:r>
              <a:rPr lang="cs-CZ" sz="2800" smtClean="0">
                <a:latin typeface="Arial" charset="0"/>
              </a:rPr>
              <a:t>různí výrobci mohou inovovat komponenty, aniž by museli věnovat pozornost možným důsledkům na jiné části systému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59</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cs-CZ" sz="4000" b="1" smtClean="0">
                <a:solidFill>
                  <a:schemeClr val="tx1"/>
                </a:solidFill>
                <a:latin typeface="Arial" charset="0"/>
                <a:cs typeface="Arial" charset="0"/>
              </a:rPr>
              <a:t>Inovace</a:t>
            </a:r>
          </a:p>
        </p:txBody>
      </p:sp>
      <p:sp>
        <p:nvSpPr>
          <p:cNvPr id="52227" name="Rectangle 3"/>
          <p:cNvSpPr>
            <a:spLocks noGrp="1" noChangeArrowheads="1"/>
          </p:cNvSpPr>
          <p:nvPr>
            <p:ph type="body" idx="1"/>
          </p:nvPr>
        </p:nvSpPr>
        <p:spPr/>
        <p:txBody>
          <a:bodyPr/>
          <a:lstStyle/>
          <a:p>
            <a:pPr lvl="1">
              <a:lnSpc>
                <a:spcPct val="130000"/>
              </a:lnSpc>
            </a:pPr>
            <a:r>
              <a:rPr lang="cs-CZ" sz="2000" smtClean="0">
                <a:latin typeface="Arial" charset="0"/>
                <a:cs typeface="Arial" charset="0"/>
              </a:rPr>
              <a:t>inovace jsou </a:t>
            </a:r>
            <a:r>
              <a:rPr lang="cs-CZ" sz="2000" b="1" smtClean="0">
                <a:latin typeface="Arial" charset="0"/>
                <a:cs typeface="Arial" charset="0"/>
              </a:rPr>
              <a:t>kritické pro úspěch</a:t>
            </a:r>
            <a:r>
              <a:rPr lang="cs-CZ" sz="2000" smtClean="0">
                <a:latin typeface="Arial" charset="0"/>
                <a:cs typeface="Arial" charset="0"/>
              </a:rPr>
              <a:t> („inovuj nebo zemři“) - </a:t>
            </a:r>
            <a:r>
              <a:rPr lang="cs-CZ" sz="2000" b="1" smtClean="0">
                <a:latin typeface="Arial" charset="0"/>
                <a:cs typeface="Arial" charset="0"/>
              </a:rPr>
              <a:t>když to neuděláme my, udělá to někdo jiný</a:t>
            </a:r>
          </a:p>
          <a:p>
            <a:pPr lvl="1">
              <a:lnSpc>
                <a:spcPct val="130000"/>
              </a:lnSpc>
            </a:pPr>
            <a:r>
              <a:rPr lang="cs-CZ" sz="2000" smtClean="0">
                <a:latin typeface="Arial" charset="0"/>
                <a:cs typeface="Arial" charset="0"/>
              </a:rPr>
              <a:t>životní </a:t>
            </a:r>
            <a:r>
              <a:rPr lang="cs-CZ" sz="2000" b="1" smtClean="0">
                <a:latin typeface="Arial" charset="0"/>
                <a:cs typeface="Arial" charset="0"/>
              </a:rPr>
              <a:t>cykly</a:t>
            </a:r>
            <a:r>
              <a:rPr lang="cs-CZ" sz="2000" smtClean="0">
                <a:latin typeface="Arial" charset="0"/>
                <a:cs typeface="Arial" charset="0"/>
              </a:rPr>
              <a:t> produktů se</a:t>
            </a:r>
            <a:r>
              <a:rPr lang="cs-CZ" sz="2000" b="1" smtClean="0">
                <a:latin typeface="Arial" charset="0"/>
                <a:cs typeface="Arial" charset="0"/>
              </a:rPr>
              <a:t> </a:t>
            </a:r>
            <a:r>
              <a:rPr lang="cs-CZ" sz="2000" smtClean="0">
                <a:latin typeface="Arial" charset="0"/>
                <a:cs typeface="Arial" charset="0"/>
              </a:rPr>
              <a:t>neustále </a:t>
            </a:r>
            <a:r>
              <a:rPr lang="cs-CZ" sz="2000" b="1" smtClean="0">
                <a:latin typeface="Arial" charset="0"/>
                <a:cs typeface="Arial" charset="0"/>
              </a:rPr>
              <a:t>zkracují</a:t>
            </a:r>
          </a:p>
          <a:p>
            <a:pPr lvl="1">
              <a:lnSpc>
                <a:spcPct val="130000"/>
              </a:lnSpc>
            </a:pPr>
            <a:r>
              <a:rPr lang="cs-CZ" sz="2000" b="1" smtClean="0">
                <a:latin typeface="Arial" charset="0"/>
                <a:cs typeface="Arial" charset="0"/>
              </a:rPr>
              <a:t>nové produkty</a:t>
            </a:r>
            <a:r>
              <a:rPr lang="cs-CZ" sz="2000" smtClean="0">
                <a:latin typeface="Arial" charset="0"/>
                <a:cs typeface="Arial" charset="0"/>
              </a:rPr>
              <a:t> musí být zaváděny stále </a:t>
            </a:r>
            <a:r>
              <a:rPr lang="cs-CZ" sz="2000" b="1" smtClean="0">
                <a:latin typeface="Arial" charset="0"/>
                <a:cs typeface="Arial" charset="0"/>
              </a:rPr>
              <a:t>častěji</a:t>
            </a:r>
          </a:p>
          <a:p>
            <a:pPr lvl="1">
              <a:lnSpc>
                <a:spcPct val="130000"/>
              </a:lnSpc>
            </a:pPr>
            <a:r>
              <a:rPr lang="cs-CZ" sz="2000" smtClean="0">
                <a:latin typeface="Arial" charset="0"/>
                <a:cs typeface="Arial" charset="0"/>
              </a:rPr>
              <a:t>přístup „</a:t>
            </a:r>
            <a:r>
              <a:rPr lang="cs-CZ" sz="2000" b="1" smtClean="0">
                <a:latin typeface="Arial" charset="0"/>
                <a:cs typeface="Arial" charset="0"/>
              </a:rPr>
              <a:t>tlak vývoje</a:t>
            </a:r>
            <a:r>
              <a:rPr lang="cs-CZ" sz="2000" smtClean="0">
                <a:latin typeface="Arial" charset="0"/>
                <a:cs typeface="Arial" charset="0"/>
              </a:rPr>
              <a:t>“ se mění na</a:t>
            </a:r>
            <a:r>
              <a:rPr lang="cs-CZ" sz="2000" b="1" smtClean="0">
                <a:latin typeface="Arial" charset="0"/>
                <a:cs typeface="Arial" charset="0"/>
              </a:rPr>
              <a:t> „tah trhu“</a:t>
            </a:r>
          </a:p>
          <a:p>
            <a:pPr>
              <a:lnSpc>
                <a:spcPct val="130000"/>
              </a:lnSpc>
            </a:pPr>
            <a:endParaRPr lang="cs-CZ" sz="2000" b="1" smtClean="0">
              <a:latin typeface="Arial" charset="0"/>
              <a:cs typeface="Arial" charset="0"/>
            </a:endParaRPr>
          </a:p>
          <a:p>
            <a:pPr>
              <a:lnSpc>
                <a:spcPct val="130000"/>
              </a:lnSpc>
            </a:pPr>
            <a:r>
              <a:rPr lang="cs-CZ" sz="1800" b="1" smtClean="0">
                <a:latin typeface="Arial" charset="0"/>
                <a:cs typeface="Arial" charset="0"/>
              </a:rPr>
              <a:t>Andy Grove: Pouze paranoici přežívají </a:t>
            </a:r>
            <a:r>
              <a:rPr lang="cs-CZ" sz="1800" smtClean="0">
                <a:latin typeface="Arial" charset="0"/>
                <a:cs typeface="Arial" charset="0"/>
              </a:rPr>
              <a:t>(musíte sledovat varovné signály, zda vás neohrozí inovační aktivity konkurentů</a:t>
            </a:r>
            <a:r>
              <a:rPr lang="cs-CZ" sz="1800" b="1" smtClean="0">
                <a:latin typeface="Arial" charset="0"/>
                <a:cs typeface="Arial" charset="0"/>
              </a:rPr>
              <a:t>)</a:t>
            </a:r>
          </a:p>
          <a:p>
            <a:pPr>
              <a:lnSpc>
                <a:spcPct val="130000"/>
              </a:lnSpc>
            </a:pPr>
            <a:r>
              <a:rPr lang="cs-CZ" sz="1800" b="1" smtClean="0">
                <a:latin typeface="Arial" charset="0"/>
                <a:cs typeface="Arial" charset="0"/>
              </a:rPr>
              <a:t>W. Baumol: </a:t>
            </a:r>
            <a:r>
              <a:rPr lang="cs-CZ" sz="1800" smtClean="0">
                <a:latin typeface="Arial" charset="0"/>
                <a:cs typeface="Arial" charset="0"/>
              </a:rPr>
              <a:t>ekonomický růst, ke kterému došlo od 18. století, je v podstatě založen na inovacích</a:t>
            </a:r>
          </a:p>
          <a:p>
            <a:endParaRPr lang="cs-CZ" sz="1800" smtClean="0"/>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6</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ctrTitle"/>
          </p:nvPr>
        </p:nvSpPr>
        <p:spPr>
          <a:xfrm>
            <a:off x="685800" y="2133600"/>
            <a:ext cx="7772400" cy="2016125"/>
          </a:xfrm>
        </p:spPr>
        <p:txBody>
          <a:bodyPr/>
          <a:lstStyle/>
          <a:p>
            <a:r>
              <a:rPr lang="cs-CZ" sz="3600" b="1" dirty="0" smtClean="0">
                <a:latin typeface="Arial" pitchFamily="34" charset="0"/>
                <a:cs typeface="Arial" pitchFamily="34" charset="0"/>
              </a:rPr>
              <a:t>INOVACE </a:t>
            </a:r>
            <a:br>
              <a:rPr lang="cs-CZ" sz="3600" b="1" dirty="0" smtClean="0">
                <a:latin typeface="Arial" pitchFamily="34" charset="0"/>
                <a:cs typeface="Arial" pitchFamily="34" charset="0"/>
              </a:rPr>
            </a:br>
            <a:r>
              <a:rPr lang="cs-CZ" sz="3600" b="1" dirty="0" smtClean="0">
                <a:latin typeface="Arial" pitchFamily="34" charset="0"/>
                <a:cs typeface="Arial" pitchFamily="34" charset="0"/>
              </a:rPr>
              <a:t>A DUŠEVNÍ VLASTNICTVÍ</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457200"/>
            <a:ext cx="8134350" cy="1371600"/>
          </a:xfrm>
        </p:spPr>
        <p:txBody>
          <a:bodyPr/>
          <a:lstStyle/>
          <a:p>
            <a:r>
              <a:rPr lang="cs-CZ" sz="3200" b="1" dirty="0" smtClean="0">
                <a:latin typeface="Arial" pitchFamily="34" charset="0"/>
                <a:cs typeface="Arial" pitchFamily="34" charset="0"/>
              </a:rPr>
              <a:t>INOVACE A DUŠEVNÍ VLASTNICTVÍ</a:t>
            </a:r>
            <a:r>
              <a:rPr lang="cs-CZ" sz="4000" dirty="0" smtClean="0">
                <a:latin typeface="Arial" pitchFamily="34" charset="0"/>
                <a:cs typeface="Arial" pitchFamily="34" charset="0"/>
              </a:rPr>
              <a:t> </a:t>
            </a:r>
          </a:p>
        </p:txBody>
      </p:sp>
      <p:sp>
        <p:nvSpPr>
          <p:cNvPr id="104451" name="Rectangle 3"/>
          <p:cNvSpPr>
            <a:spLocks noGrp="1" noChangeArrowheads="1"/>
          </p:cNvSpPr>
          <p:nvPr>
            <p:ph type="body" sz="half" idx="1"/>
          </p:nvPr>
        </p:nvSpPr>
        <p:spPr>
          <a:xfrm>
            <a:off x="685800" y="1981200"/>
            <a:ext cx="3814763" cy="4114800"/>
          </a:xfrm>
        </p:spPr>
        <p:txBody>
          <a:bodyPr/>
          <a:lstStyle/>
          <a:p>
            <a:pPr>
              <a:lnSpc>
                <a:spcPct val="90000"/>
              </a:lnSpc>
            </a:pPr>
            <a:r>
              <a:rPr lang="cs-CZ" sz="2000" i="1" dirty="0" smtClean="0">
                <a:latin typeface="Arial" pitchFamily="34" charset="0"/>
                <a:cs typeface="Arial" pitchFamily="34" charset="0"/>
              </a:rPr>
              <a:t>CUKIER K.: </a:t>
            </a:r>
            <a:r>
              <a:rPr lang="cs-CZ" sz="2000" dirty="0" smtClean="0">
                <a:latin typeface="Arial" pitchFamily="34" charset="0"/>
                <a:cs typeface="Arial" pitchFamily="34" charset="0"/>
              </a:rPr>
              <a:t>A </a:t>
            </a:r>
            <a:r>
              <a:rPr lang="cs-CZ" sz="2000" dirty="0" err="1" smtClean="0">
                <a:latin typeface="Arial" pitchFamily="34" charset="0"/>
                <a:cs typeface="Arial" pitchFamily="34" charset="0"/>
              </a:rPr>
              <a:t>survey</a:t>
            </a:r>
            <a:r>
              <a:rPr lang="cs-CZ" sz="2000" dirty="0" smtClean="0">
                <a:latin typeface="Arial" pitchFamily="34" charset="0"/>
                <a:cs typeface="Arial" pitchFamily="34" charset="0"/>
              </a:rPr>
              <a:t> </a:t>
            </a:r>
            <a:r>
              <a:rPr lang="cs-CZ" sz="2000" dirty="0" err="1" smtClean="0">
                <a:latin typeface="Arial" pitchFamily="34" charset="0"/>
                <a:cs typeface="Arial" pitchFamily="34" charset="0"/>
              </a:rPr>
              <a:t>of</a:t>
            </a:r>
            <a:r>
              <a:rPr lang="cs-CZ" sz="2000" dirty="0" smtClean="0">
                <a:latin typeface="Arial" pitchFamily="34" charset="0"/>
                <a:cs typeface="Arial" pitchFamily="34" charset="0"/>
              </a:rPr>
              <a:t> </a:t>
            </a:r>
            <a:r>
              <a:rPr lang="cs-CZ" sz="2000" dirty="0" err="1" smtClean="0">
                <a:latin typeface="Arial" pitchFamily="34" charset="0"/>
                <a:cs typeface="Arial" pitchFamily="34" charset="0"/>
              </a:rPr>
              <a:t>patents</a:t>
            </a:r>
            <a:r>
              <a:rPr lang="cs-CZ" sz="2000" dirty="0" smtClean="0">
                <a:latin typeface="Arial" pitchFamily="34" charset="0"/>
                <a:cs typeface="Arial" pitchFamily="34" charset="0"/>
              </a:rPr>
              <a:t> </a:t>
            </a:r>
            <a:r>
              <a:rPr lang="cs-CZ" sz="2000" dirty="0" err="1" smtClean="0">
                <a:latin typeface="Arial" pitchFamily="34" charset="0"/>
                <a:cs typeface="Arial" pitchFamily="34" charset="0"/>
              </a:rPr>
              <a:t>and</a:t>
            </a:r>
            <a:r>
              <a:rPr lang="cs-CZ" sz="2000" dirty="0" smtClean="0">
                <a:latin typeface="Arial" pitchFamily="34" charset="0"/>
                <a:cs typeface="Arial" pitchFamily="34" charset="0"/>
              </a:rPr>
              <a:t> technology</a:t>
            </a:r>
            <a:r>
              <a:rPr lang="cs-CZ" sz="2000" i="1" dirty="0" smtClean="0">
                <a:latin typeface="Arial" pitchFamily="34" charset="0"/>
                <a:cs typeface="Arial" pitchFamily="34" charset="0"/>
              </a:rPr>
              <a:t>, </a:t>
            </a:r>
            <a:r>
              <a:rPr lang="cs-CZ" sz="2000" i="1" dirty="0" err="1" smtClean="0">
                <a:latin typeface="Arial" pitchFamily="34" charset="0"/>
                <a:cs typeface="Arial" pitchFamily="34" charset="0"/>
              </a:rPr>
              <a:t>The</a:t>
            </a:r>
            <a:r>
              <a:rPr lang="cs-CZ" sz="2000" i="1" dirty="0" smtClean="0">
                <a:latin typeface="Arial" pitchFamily="34" charset="0"/>
                <a:cs typeface="Arial" pitchFamily="34" charset="0"/>
              </a:rPr>
              <a:t> </a:t>
            </a:r>
            <a:r>
              <a:rPr lang="cs-CZ" sz="2000" i="1" dirty="0" err="1" smtClean="0">
                <a:latin typeface="Arial" pitchFamily="34" charset="0"/>
                <a:cs typeface="Arial" pitchFamily="34" charset="0"/>
              </a:rPr>
              <a:t>Economist</a:t>
            </a:r>
            <a:r>
              <a:rPr lang="cs-CZ" sz="2000" i="1" dirty="0" smtClean="0">
                <a:latin typeface="Arial" pitchFamily="34" charset="0"/>
                <a:cs typeface="Arial" pitchFamily="34" charset="0"/>
              </a:rPr>
              <a:t>, </a:t>
            </a:r>
            <a:r>
              <a:rPr lang="cs-CZ" sz="2000" i="1" dirty="0" err="1" smtClean="0">
                <a:latin typeface="Arial" pitchFamily="34" charset="0"/>
                <a:cs typeface="Arial" pitchFamily="34" charset="0"/>
              </a:rPr>
              <a:t>October</a:t>
            </a:r>
            <a:r>
              <a:rPr lang="cs-CZ" sz="2000" i="1" dirty="0" smtClean="0">
                <a:latin typeface="Arial" pitchFamily="34" charset="0"/>
                <a:cs typeface="Arial" pitchFamily="34" charset="0"/>
              </a:rPr>
              <a:t> 22, 2005</a:t>
            </a:r>
            <a:r>
              <a:rPr lang="cs-CZ" sz="2000" dirty="0" smtClean="0">
                <a:latin typeface="Arial" pitchFamily="34" charset="0"/>
                <a:cs typeface="Arial" pitchFamily="34" charset="0"/>
              </a:rPr>
              <a:t> </a:t>
            </a:r>
          </a:p>
          <a:p>
            <a:pPr>
              <a:lnSpc>
                <a:spcPct val="90000"/>
              </a:lnSpc>
            </a:pPr>
            <a:r>
              <a:rPr lang="cs-CZ" sz="2000" dirty="0" smtClean="0">
                <a:latin typeface="Arial" pitchFamily="34" charset="0"/>
                <a:cs typeface="Arial" pitchFamily="34" charset="0"/>
              </a:rPr>
              <a:t>nové nápady jsou zdrojem  inovace, které se staly nejdůležitějším zdrojem ekonomického růstu</a:t>
            </a:r>
          </a:p>
          <a:p>
            <a:pPr>
              <a:lnSpc>
                <a:spcPct val="90000"/>
              </a:lnSpc>
            </a:pPr>
            <a:r>
              <a:rPr lang="cs-CZ" sz="2000" dirty="0" smtClean="0">
                <a:latin typeface="Arial" pitchFamily="34" charset="0"/>
                <a:cs typeface="Arial" pitchFamily="34" charset="0"/>
              </a:rPr>
              <a:t>cca  ¾ hodnoty veřejně obchodovatelných společností v USA jsou nehmotná aktiva </a:t>
            </a:r>
          </a:p>
          <a:p>
            <a:pPr>
              <a:lnSpc>
                <a:spcPct val="90000"/>
              </a:lnSpc>
              <a:buNone/>
            </a:pPr>
            <a:endParaRPr lang="cs-CZ" sz="2000" dirty="0" smtClean="0"/>
          </a:p>
        </p:txBody>
      </p:sp>
      <p:sp>
        <p:nvSpPr>
          <p:cNvPr id="104452" name="Rectangle 4"/>
          <p:cNvSpPr>
            <a:spLocks noGrp="1" noChangeArrowheads="1" noTextEdit="1"/>
          </p:cNvSpPr>
          <p:nvPr>
            <p:ph type="clipArt" sz="half" idx="2"/>
          </p:nvPr>
        </p:nvSpPr>
        <p:spPr>
          <a:xfrm>
            <a:off x="4640263" y="2335213"/>
            <a:ext cx="3813175" cy="3490912"/>
          </a:xfrm>
        </p:spPr>
      </p:sp>
      <p:pic>
        <p:nvPicPr>
          <p:cNvPr id="104453" name="Picture 5" descr="http://www.economist.com/images/20051022/CSU520.gif"/>
          <p:cNvPicPr>
            <a:picLocks noChangeAspect="1" noChangeArrowheads="1"/>
          </p:cNvPicPr>
          <p:nvPr/>
        </p:nvPicPr>
        <p:blipFill>
          <a:blip r:embed="rId3" r:link="rId4" cstate="print"/>
          <a:srcRect/>
          <a:stretch>
            <a:fillRect/>
          </a:stretch>
        </p:blipFill>
        <p:spPr bwMode="auto">
          <a:xfrm>
            <a:off x="4716463" y="2420938"/>
            <a:ext cx="3889375" cy="3757612"/>
          </a:xfrm>
          <a:prstGeom prst="rect">
            <a:avLst/>
          </a:prstGeom>
          <a:noFill/>
          <a:ln w="9525">
            <a:noFill/>
            <a:miter lim="800000"/>
            <a:headEnd/>
            <a:tailEnd/>
          </a:ln>
        </p:spPr>
      </p:pic>
      <p:sp>
        <p:nvSpPr>
          <p:cNvPr id="393222" name="Text Box 6"/>
          <p:cNvSpPr txBox="1">
            <a:spLocks noChangeArrowheads="1"/>
          </p:cNvSpPr>
          <p:nvPr/>
        </p:nvSpPr>
        <p:spPr bwMode="auto">
          <a:xfrm>
            <a:off x="4643438" y="1628775"/>
            <a:ext cx="4032250" cy="641350"/>
          </a:xfrm>
          <a:prstGeom prst="rect">
            <a:avLst/>
          </a:prstGeom>
          <a:noFill/>
          <a:ln w="9525">
            <a:noFill/>
            <a:miter lim="800000"/>
            <a:headEnd/>
            <a:tailEnd/>
          </a:ln>
          <a:effectLst/>
        </p:spPr>
        <p:txBody>
          <a:bodyPr>
            <a:spAutoFit/>
          </a:bodyPr>
          <a:lstStyle/>
          <a:p>
            <a:pPr eaLnBrk="1" hangingPunct="1">
              <a:spcBef>
                <a:spcPct val="50000"/>
              </a:spcBef>
              <a:defRPr/>
            </a:pPr>
            <a:r>
              <a:rPr lang="cs-CZ" sz="1800" b="1">
                <a:effectLst>
                  <a:outerShdw blurRad="38100" dist="38100" dir="2700000" algn="tl">
                    <a:srgbClr val="000000"/>
                  </a:outerShdw>
                </a:effectLst>
                <a:latin typeface="Verdana" pitchFamily="34" charset="0"/>
              </a:rPr>
              <a:t>Celosvětové příjmy z duševního vlastnictví</a:t>
            </a:r>
          </a:p>
        </p:txBody>
      </p:sp>
      <p:sp>
        <p:nvSpPr>
          <p:cNvPr id="7" name="Zástupný symbol pro datum 6"/>
          <p:cNvSpPr>
            <a:spLocks noGrp="1"/>
          </p:cNvSpPr>
          <p:nvPr>
            <p:ph type="dt" sz="half" idx="10"/>
          </p:nvPr>
        </p:nvSpPr>
        <p:spPr/>
        <p:txBody>
          <a:bodyPr/>
          <a:lstStyle/>
          <a:p>
            <a:pPr>
              <a:defRPr/>
            </a:pPr>
            <a:r>
              <a:rPr lang="cs-CZ" smtClean="0"/>
              <a:t>19.-20.10.2010</a:t>
            </a:r>
            <a:endParaRPr lang="en-CA"/>
          </a:p>
        </p:txBody>
      </p:sp>
      <p:sp>
        <p:nvSpPr>
          <p:cNvPr id="8" name="Zástupný symbol pro číslo snímku 7"/>
          <p:cNvSpPr>
            <a:spLocks noGrp="1"/>
          </p:cNvSpPr>
          <p:nvPr>
            <p:ph type="sldNum" sz="quarter" idx="12"/>
          </p:nvPr>
        </p:nvSpPr>
        <p:spPr/>
        <p:txBody>
          <a:bodyPr/>
          <a:lstStyle/>
          <a:p>
            <a:pPr>
              <a:defRPr/>
            </a:pPr>
            <a:fld id="{8D825A32-ABD9-4EFB-A72D-3A10065B58B4}" type="slidenum">
              <a:rPr lang="en-CA" smtClean="0"/>
              <a:pPr>
                <a:defRPr/>
              </a:pPr>
              <a:t>61</a:t>
            </a:fld>
            <a:endParaRPr lang="en-CA"/>
          </a:p>
        </p:txBody>
      </p:sp>
      <p:sp>
        <p:nvSpPr>
          <p:cNvPr id="9" name="Zástupný symbol pro zápatí 8"/>
          <p:cNvSpPr>
            <a:spLocks noGrp="1"/>
          </p:cNvSpPr>
          <p:nvPr>
            <p:ph type="ftr" sz="quarter" idx="11"/>
          </p:nvPr>
        </p:nvSpPr>
        <p:spPr/>
        <p:txBody>
          <a:bodyPr/>
          <a:lstStyle/>
          <a:p>
            <a:pPr>
              <a:defRPr/>
            </a:pPr>
            <a:r>
              <a:rPr lang="en-CA" smtClean="0"/>
              <a:t>FREE - VaVaI, TT</a:t>
            </a:r>
            <a:endParaRPr lang="en-CA"/>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cs-CZ" sz="3600" b="1" smtClean="0">
                <a:latin typeface="Arial" charset="0"/>
              </a:rPr>
              <a:t>Prosazování otevřených inovací</a:t>
            </a:r>
          </a:p>
        </p:txBody>
      </p:sp>
      <p:sp>
        <p:nvSpPr>
          <p:cNvPr id="105475" name="Rectangle 3"/>
          <p:cNvSpPr>
            <a:spLocks noGrp="1" noChangeArrowheads="1"/>
          </p:cNvSpPr>
          <p:nvPr>
            <p:ph type="body" idx="1"/>
          </p:nvPr>
        </p:nvSpPr>
        <p:spPr/>
        <p:txBody>
          <a:bodyPr/>
          <a:lstStyle/>
          <a:p>
            <a:r>
              <a:rPr lang="cs-CZ" sz="2800" smtClean="0">
                <a:latin typeface="Arial" charset="0"/>
              </a:rPr>
              <a:t>nové obchodní modely v „průmyslu“ duševního vlastnictví a na nich založené firmy, které vytvářejí trh nápadů, na kterém pak působí jako zprostředkovatelé.</a:t>
            </a:r>
          </a:p>
          <a:p>
            <a:r>
              <a:rPr lang="cs-CZ" sz="2800" smtClean="0">
                <a:latin typeface="Arial" charset="0"/>
              </a:rPr>
              <a:t>koncept otevřených inovací se prosazuje u stále většího počtu firem.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62</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620713"/>
            <a:ext cx="7772400" cy="1008062"/>
          </a:xfrm>
        </p:spPr>
        <p:txBody>
          <a:bodyPr/>
          <a:lstStyle/>
          <a:p>
            <a:r>
              <a:rPr lang="cs-CZ" sz="4000" b="1" smtClean="0">
                <a:latin typeface="Arial" charset="0"/>
              </a:rPr>
              <a:t>Důvody změn</a:t>
            </a:r>
          </a:p>
        </p:txBody>
      </p:sp>
      <p:sp>
        <p:nvSpPr>
          <p:cNvPr id="106499" name="Rectangle 3"/>
          <p:cNvSpPr>
            <a:spLocks noGrp="1" noChangeArrowheads="1"/>
          </p:cNvSpPr>
          <p:nvPr>
            <p:ph type="body" idx="1"/>
          </p:nvPr>
        </p:nvSpPr>
        <p:spPr>
          <a:xfrm>
            <a:off x="685800" y="1844675"/>
            <a:ext cx="7772400" cy="4251325"/>
          </a:xfrm>
        </p:spPr>
        <p:txBody>
          <a:bodyPr/>
          <a:lstStyle/>
          <a:p>
            <a:pPr>
              <a:lnSpc>
                <a:spcPct val="80000"/>
              </a:lnSpc>
            </a:pPr>
            <a:r>
              <a:rPr lang="cs-CZ" sz="2000" smtClean="0">
                <a:latin typeface="Arial" charset="0"/>
              </a:rPr>
              <a:t>I velké firmy ochotnější využívat inovačních nápadů, které vznikly jinde. Vertikální integrace se stává minulostí. Otevírá se prostor pro malé firmy, které perfektně zvládají úzce zaměřené technologie, patentují výsledky své práce a prodávají licence.</a:t>
            </a:r>
          </a:p>
          <a:p>
            <a:pPr>
              <a:lnSpc>
                <a:spcPct val="80000"/>
              </a:lnSpc>
            </a:pPr>
            <a:r>
              <a:rPr lang="cs-CZ" sz="2000" smtClean="0">
                <a:latin typeface="Arial" charset="0"/>
              </a:rPr>
              <a:t>Řada firem vytváří více inovačních podnětů, než je schopna využít. Investice do VaV jsou stále krátkodobější. Jednou z možností, jak zvýšit jejich návratnost, je licencování technologií.</a:t>
            </a:r>
          </a:p>
          <a:p>
            <a:pPr>
              <a:lnSpc>
                <a:spcPct val="80000"/>
              </a:lnSpc>
            </a:pPr>
            <a:r>
              <a:rPr lang="cs-CZ" sz="2000" smtClean="0">
                <a:latin typeface="Arial" charset="0"/>
              </a:rPr>
              <a:t>Zákazníci vyžadují interoperabilitu, ta často vyžaduje sdílení patentů nebo křížové licence.</a:t>
            </a:r>
          </a:p>
          <a:p>
            <a:pPr>
              <a:lnSpc>
                <a:spcPct val="80000"/>
              </a:lnSpc>
            </a:pPr>
            <a:r>
              <a:rPr lang="cs-CZ" sz="2000" smtClean="0">
                <a:latin typeface="Arial" charset="0"/>
              </a:rPr>
              <a:t>Generování intelektuálního kapitálu je méně kapitálově náročné a proto je atraktivní pro vznikající firmy. Rizikový kapitál, který do takových firem investuje, často vyžaduje patentování –aby byla blokována konkurence a aby vznikla aktiva, která je možné v případě prodeje firmy zahrnout do její hodnoty</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63</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cs-CZ" sz="4000" b="1" smtClean="0">
                <a:latin typeface="Arial" charset="0"/>
              </a:rPr>
              <a:t>Některé důsledky</a:t>
            </a:r>
          </a:p>
        </p:txBody>
      </p:sp>
      <p:sp>
        <p:nvSpPr>
          <p:cNvPr id="107523" name="Rectangle 3"/>
          <p:cNvSpPr>
            <a:spLocks noGrp="1" noChangeArrowheads="1"/>
          </p:cNvSpPr>
          <p:nvPr>
            <p:ph type="body" idx="1"/>
          </p:nvPr>
        </p:nvSpPr>
        <p:spPr/>
        <p:txBody>
          <a:bodyPr/>
          <a:lstStyle/>
          <a:p>
            <a:pPr>
              <a:lnSpc>
                <a:spcPct val="80000"/>
              </a:lnSpc>
            </a:pPr>
            <a:r>
              <a:rPr lang="cs-CZ" sz="2000" smtClean="0">
                <a:latin typeface="Arial" charset="0"/>
              </a:rPr>
              <a:t>Součástí vývojových týmů nových technologických výrobků se kromě inženýrů stávají právníci</a:t>
            </a:r>
          </a:p>
          <a:p>
            <a:pPr>
              <a:lnSpc>
                <a:spcPct val="80000"/>
              </a:lnSpc>
            </a:pPr>
            <a:r>
              <a:rPr lang="cs-CZ" sz="2000" smtClean="0">
                <a:latin typeface="Arial" charset="0"/>
              </a:rPr>
              <a:t>Hromadění patentů se často stává nejen ochranou vlastních vynálezů, ale i obranou proti konkurentům. Při velkém množství patentů je skoro nemožné vyhnout se porušení něčích práv, je tedy nutná sebeobrana a ta je často založena na vyvažování </a:t>
            </a:r>
          </a:p>
          <a:p>
            <a:pPr>
              <a:lnSpc>
                <a:spcPct val="80000"/>
              </a:lnSpc>
            </a:pPr>
            <a:r>
              <a:rPr lang="cs-CZ" sz="2000" smtClean="0">
                <a:latin typeface="Arial" charset="0"/>
              </a:rPr>
              <a:t>Počet patentů roste s růstem nákladů na VaV; technologické firmy v oblasti IT registrují skoro dva patenty na každý milión dolarů investovaných do VaV</a:t>
            </a:r>
          </a:p>
          <a:p>
            <a:pPr>
              <a:lnSpc>
                <a:spcPct val="80000"/>
              </a:lnSpc>
            </a:pPr>
            <a:r>
              <a:rPr lang="cs-CZ" sz="2000" smtClean="0">
                <a:latin typeface="Arial" charset="0"/>
              </a:rPr>
              <a:t>Počet patentů roste dokonce rychleji než výdaje na VaV, to znamená, že roste počet „levných“ patentů</a:t>
            </a:r>
          </a:p>
          <a:p>
            <a:pPr>
              <a:lnSpc>
                <a:spcPct val="80000"/>
              </a:lnSpc>
            </a:pPr>
            <a:r>
              <a:rPr lang="cs-CZ" sz="2000" smtClean="0">
                <a:latin typeface="Arial" charset="0"/>
              </a:rPr>
              <a:t>Asi jen 5% patentů přináší skutečnou hodnotu a jen malá část z nich se podílí na převážné většině příjmů z patentů.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64</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cs-CZ" b="1" smtClean="0">
                <a:latin typeface="Arial" charset="0"/>
              </a:rPr>
              <a:t>Obchodní model</a:t>
            </a:r>
          </a:p>
        </p:txBody>
      </p:sp>
      <p:sp>
        <p:nvSpPr>
          <p:cNvPr id="108547" name="Rectangle 3"/>
          <p:cNvSpPr>
            <a:spLocks noGrp="1" noChangeArrowheads="1"/>
          </p:cNvSpPr>
          <p:nvPr>
            <p:ph type="body" idx="1"/>
          </p:nvPr>
        </p:nvSpPr>
        <p:spPr/>
        <p:txBody>
          <a:bodyPr/>
          <a:lstStyle/>
          <a:p>
            <a:pPr>
              <a:lnSpc>
                <a:spcPct val="80000"/>
              </a:lnSpc>
            </a:pPr>
            <a:r>
              <a:rPr lang="cs-CZ" sz="2400" smtClean="0">
                <a:latin typeface="Arial" charset="0"/>
              </a:rPr>
              <a:t>patenty jsou při ochraně inovací často méně účinné než utajení a rychlé uvedení na trh</a:t>
            </a:r>
          </a:p>
          <a:p>
            <a:pPr>
              <a:lnSpc>
                <a:spcPct val="80000"/>
              </a:lnSpc>
            </a:pPr>
            <a:r>
              <a:rPr lang="cs-CZ" sz="2400" smtClean="0">
                <a:latin typeface="Arial" charset="0"/>
              </a:rPr>
              <a:t>aby byl obchodní model založený na prodeji licencí dlouhodobě úspěšný, musí být doprovázen doplňujícími produkty nebo službami (know-how apod.), které kupci licence pomohou k rychlému vstupu na trh. Místo seznamu přísad je třeba prodávat kompletní recepty</a:t>
            </a:r>
          </a:p>
          <a:p>
            <a:pPr>
              <a:lnSpc>
                <a:spcPct val="80000"/>
              </a:lnSpc>
            </a:pPr>
            <a:r>
              <a:rPr lang="cs-CZ" sz="2400" smtClean="0">
                <a:latin typeface="Arial" charset="0"/>
              </a:rPr>
              <a:t>tři možnosti užití duševního vlastnictví firmy:</a:t>
            </a:r>
          </a:p>
          <a:p>
            <a:pPr lvl="1">
              <a:lnSpc>
                <a:spcPct val="80000"/>
              </a:lnSpc>
            </a:pPr>
            <a:r>
              <a:rPr lang="cs-CZ" sz="2000" smtClean="0">
                <a:latin typeface="Arial" charset="0"/>
              </a:rPr>
              <a:t>využití ve vlastních produktech bez dalších příjmů z užití IP</a:t>
            </a:r>
          </a:p>
          <a:p>
            <a:pPr lvl="1">
              <a:lnSpc>
                <a:spcPct val="80000"/>
              </a:lnSpc>
            </a:pPr>
            <a:r>
              <a:rPr lang="cs-CZ" sz="2000" smtClean="0">
                <a:latin typeface="Arial" charset="0"/>
              </a:rPr>
              <a:t>prosazování patentových nároků vůči ostatním</a:t>
            </a:r>
          </a:p>
          <a:p>
            <a:pPr lvl="1">
              <a:lnSpc>
                <a:spcPct val="80000"/>
              </a:lnSpc>
            </a:pPr>
            <a:r>
              <a:rPr lang="cs-CZ" sz="2000" smtClean="0">
                <a:latin typeface="Arial" charset="0"/>
              </a:rPr>
              <a:t>prodej licencí</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65</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cs-CZ" sz="3600" b="1" smtClean="0">
                <a:latin typeface="Arial" charset="0"/>
              </a:rPr>
              <a:t>„Obecné vlastnictví“ (commons)</a:t>
            </a:r>
            <a:r>
              <a:rPr lang="cs-CZ" smtClean="0"/>
              <a:t> </a:t>
            </a:r>
          </a:p>
        </p:txBody>
      </p:sp>
      <p:sp>
        <p:nvSpPr>
          <p:cNvPr id="109571" name="Rectangle 3"/>
          <p:cNvSpPr>
            <a:spLocks noGrp="1" noChangeArrowheads="1"/>
          </p:cNvSpPr>
          <p:nvPr>
            <p:ph type="body" idx="1"/>
          </p:nvPr>
        </p:nvSpPr>
        <p:spPr/>
        <p:txBody>
          <a:bodyPr/>
          <a:lstStyle/>
          <a:p>
            <a:pPr>
              <a:lnSpc>
                <a:spcPct val="90000"/>
              </a:lnSpc>
            </a:pPr>
            <a:r>
              <a:rPr lang="cs-CZ" sz="2800" smtClean="0">
                <a:latin typeface="Arial" charset="0"/>
              </a:rPr>
              <a:t>leden 2005: firma IBM uvolnila 500 patentů pro komunitu „open source“ softwaru -  nadměrná patentová ochrana se stává překážkou inovací; krátce poté udělaly podobný krok I další firmy – Nokia, RedHat, Computer Associates a Sun Microsystems </a:t>
            </a:r>
          </a:p>
          <a:p>
            <a:pPr>
              <a:lnSpc>
                <a:spcPct val="90000"/>
              </a:lnSpc>
            </a:pPr>
            <a:r>
              <a:rPr lang="cs-CZ" sz="2800" smtClean="0">
                <a:latin typeface="Arial" charset="0"/>
              </a:rPr>
              <a:t>Creative Commons – CC místo ©</a:t>
            </a:r>
          </a:p>
          <a:p>
            <a:pPr>
              <a:lnSpc>
                <a:spcPct val="90000"/>
              </a:lnSpc>
            </a:pPr>
            <a:r>
              <a:rPr lang="cs-CZ" sz="2800" smtClean="0">
                <a:latin typeface="Arial" charset="0"/>
              </a:rPr>
              <a:t>každé vylepšení je k dispozici všem členům komunity; jediným způsobem prosazování je správná kultura komunity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66</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cs-CZ" sz="3600" b="1" smtClean="0">
                <a:latin typeface="Arial" charset="0"/>
              </a:rPr>
              <a:t>Důvody pro otevřené standardy</a:t>
            </a:r>
          </a:p>
        </p:txBody>
      </p:sp>
      <p:sp>
        <p:nvSpPr>
          <p:cNvPr id="110595" name="Rectangle 3"/>
          <p:cNvSpPr>
            <a:spLocks noGrp="1" noChangeArrowheads="1"/>
          </p:cNvSpPr>
          <p:nvPr>
            <p:ph type="body" idx="1"/>
          </p:nvPr>
        </p:nvSpPr>
        <p:spPr/>
        <p:txBody>
          <a:bodyPr/>
          <a:lstStyle/>
          <a:p>
            <a:r>
              <a:rPr lang="cs-CZ" sz="2800" smtClean="0">
                <a:latin typeface="Arial" charset="0"/>
              </a:rPr>
              <a:t>ve prospěch otevřených standardů lze uvést několik argumentů:</a:t>
            </a:r>
          </a:p>
          <a:p>
            <a:pPr lvl="1"/>
            <a:r>
              <a:rPr lang="cs-CZ" sz="2400" b="1" i="1" smtClean="0">
                <a:latin typeface="Arial" charset="0"/>
              </a:rPr>
              <a:t>růst komplexity</a:t>
            </a:r>
            <a:r>
              <a:rPr lang="cs-CZ" sz="2400" smtClean="0">
                <a:latin typeface="Arial" charset="0"/>
              </a:rPr>
              <a:t>: ve snaze po udržení konkurenceschopnosti firmy přidávají do svých výrobků nové prvky, ale k tomu často potřebují využít inovací vzniklých jinde;</a:t>
            </a:r>
          </a:p>
          <a:p>
            <a:pPr lvl="1"/>
            <a:r>
              <a:rPr lang="cs-CZ" sz="2400" b="1" i="1" smtClean="0">
                <a:latin typeface="Arial" charset="0"/>
              </a:rPr>
              <a:t>konvergence</a:t>
            </a:r>
            <a:r>
              <a:rPr lang="cs-CZ" sz="2400" smtClean="0">
                <a:latin typeface="Arial" charset="0"/>
              </a:rPr>
              <a:t>: multimediální aplikace, např. nabídka televizních programů po telefonu</a:t>
            </a:r>
          </a:p>
          <a:p>
            <a:pPr lvl="1"/>
            <a:r>
              <a:rPr lang="cs-CZ" sz="2400" b="1" i="1" smtClean="0">
                <a:latin typeface="Arial" charset="0"/>
              </a:rPr>
              <a:t>disagregace a specializace</a:t>
            </a:r>
            <a:r>
              <a:rPr lang="cs-CZ" sz="2400" smtClean="0">
                <a:latin typeface="Arial" charset="0"/>
              </a:rPr>
              <a:t>, rostoucí modularita a zaměnitelnost.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67</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cs-CZ" b="1" smtClean="0">
                <a:latin typeface="Arial" charset="0"/>
              </a:rPr>
              <a:t>Čína a Indie</a:t>
            </a:r>
            <a:r>
              <a:rPr lang="cs-CZ" smtClean="0"/>
              <a:t> </a:t>
            </a:r>
          </a:p>
        </p:txBody>
      </p:sp>
      <p:sp>
        <p:nvSpPr>
          <p:cNvPr id="111619" name="Rectangle 3"/>
          <p:cNvSpPr>
            <a:spLocks noGrp="1" noChangeArrowheads="1"/>
          </p:cNvSpPr>
          <p:nvPr>
            <p:ph type="body" idx="1"/>
          </p:nvPr>
        </p:nvSpPr>
        <p:spPr/>
        <p:txBody>
          <a:bodyPr/>
          <a:lstStyle/>
          <a:p>
            <a:pPr>
              <a:lnSpc>
                <a:spcPct val="80000"/>
              </a:lnSpc>
            </a:pPr>
            <a:r>
              <a:rPr lang="cs-CZ" sz="2000" smtClean="0">
                <a:latin typeface="Arial" charset="0"/>
              </a:rPr>
              <a:t>možnost vrhnout na projekt velký počet lidí umožňuje zkrátit vývojový cyklus nebo prozkoumat alternativní přístupy, což by nebylo možné s menším počtem lidí</a:t>
            </a:r>
          </a:p>
          <a:p>
            <a:pPr>
              <a:lnSpc>
                <a:spcPct val="80000"/>
              </a:lnSpc>
            </a:pPr>
            <a:r>
              <a:rPr lang="cs-CZ" sz="2000" smtClean="0">
                <a:latin typeface="Arial" charset="0"/>
              </a:rPr>
              <a:t>připomeňme vznik systému TRIZ: založen na analýze obrovského počtu patentů - nevznikl v USA, kde je lidská práce drahá, ale v Bělorusku, kde byla lidská práce levná a lidí, kteří by ji provedli, byl dostatek</a:t>
            </a:r>
          </a:p>
          <a:p>
            <a:pPr>
              <a:lnSpc>
                <a:spcPct val="80000"/>
              </a:lnSpc>
            </a:pPr>
            <a:r>
              <a:rPr lang="cs-CZ" sz="2000" smtClean="0">
                <a:latin typeface="Arial" charset="0"/>
              </a:rPr>
              <a:t>nejde tedy jen o to, že lze udělat stejnou věc levněji, ale o to, že lze udělat i to, co v jiných podmínkách není možné</a:t>
            </a:r>
          </a:p>
          <a:p>
            <a:pPr>
              <a:lnSpc>
                <a:spcPct val="80000"/>
              </a:lnSpc>
            </a:pPr>
            <a:r>
              <a:rPr lang="cs-CZ" sz="2000" smtClean="0">
                <a:latin typeface="Arial" charset="0"/>
              </a:rPr>
              <a:t>Indické IT firmy často nemají zájem o prodej licencí, snaží se o jejich využití jako konkurenční výhody. Důvodem je mj. to, že většina inovací je procesních, ne výrobkových. Vynalézavost se konvertuje v zisk při práci pro zákazníky.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68</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cs-CZ" b="1" smtClean="0">
                <a:latin typeface="Arial" charset="0"/>
              </a:rPr>
              <a:t>Změna role a trh IP</a:t>
            </a:r>
          </a:p>
        </p:txBody>
      </p:sp>
      <p:sp>
        <p:nvSpPr>
          <p:cNvPr id="112643" name="Rectangle 3"/>
          <p:cNvSpPr>
            <a:spLocks noGrp="1" noChangeArrowheads="1"/>
          </p:cNvSpPr>
          <p:nvPr>
            <p:ph type="body" idx="1"/>
          </p:nvPr>
        </p:nvSpPr>
        <p:spPr>
          <a:xfrm>
            <a:off x="755650" y="1700213"/>
            <a:ext cx="7772400" cy="4465637"/>
          </a:xfrm>
        </p:spPr>
        <p:txBody>
          <a:bodyPr/>
          <a:lstStyle/>
          <a:p>
            <a:pPr>
              <a:lnSpc>
                <a:spcPct val="90000"/>
              </a:lnSpc>
            </a:pPr>
            <a:r>
              <a:rPr lang="cs-CZ" sz="2800" smtClean="0">
                <a:latin typeface="Arial" charset="0"/>
              </a:rPr>
              <a:t>změna role duševního vlastnictví: místo statku využívaného vlastníkem pro vlastní činnost (= uzavřená inovace) se stává vstupem do sítě inovačních firem sdružených v klastrech</a:t>
            </a:r>
          </a:p>
          <a:p>
            <a:pPr>
              <a:lnSpc>
                <a:spcPct val="90000"/>
              </a:lnSpc>
            </a:pPr>
            <a:r>
              <a:rPr lang="cs-CZ" sz="2800" smtClean="0">
                <a:latin typeface="Arial" charset="0"/>
              </a:rPr>
              <a:t>vzniká trh duševního vlastnictví; efektivní sdílení, které vytváří přidanou hodnotu v inovacích, vyžaduje, aby existoval trh vlastnických práv, efektivní trhy jsou však podmíněny existencí institucí, které se vyvíjejí jen pomalu. </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69</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cs-CZ" sz="4000" b="1" smtClean="0">
                <a:solidFill>
                  <a:schemeClr val="tx1"/>
                </a:solidFill>
                <a:latin typeface="Arial" charset="0"/>
                <a:cs typeface="Arial" charset="0"/>
              </a:rPr>
              <a:t>Co je inovace – 4P</a:t>
            </a:r>
          </a:p>
        </p:txBody>
      </p:sp>
      <p:sp>
        <p:nvSpPr>
          <p:cNvPr id="53251" name="Rectangle 3"/>
          <p:cNvSpPr>
            <a:spLocks noGrp="1" noChangeArrowheads="1"/>
          </p:cNvSpPr>
          <p:nvPr>
            <p:ph type="body" idx="1"/>
          </p:nvPr>
        </p:nvSpPr>
        <p:spPr/>
        <p:txBody>
          <a:bodyPr/>
          <a:lstStyle/>
          <a:p>
            <a:r>
              <a:rPr lang="cs-CZ" sz="2400" b="1" smtClean="0">
                <a:latin typeface="Arial" charset="0"/>
                <a:cs typeface="Arial" charset="0"/>
              </a:rPr>
              <a:t>inovace:</a:t>
            </a:r>
            <a:r>
              <a:rPr lang="cs-CZ" sz="2400" smtClean="0">
                <a:latin typeface="Arial" charset="0"/>
                <a:cs typeface="Arial" charset="0"/>
              </a:rPr>
              <a:t> nové produkty a procesy a významné (technologické) změny produktů a procesů; 4P:</a:t>
            </a:r>
          </a:p>
          <a:p>
            <a:pPr lvl="1"/>
            <a:r>
              <a:rPr lang="cs-CZ" sz="2000" b="1" smtClean="0">
                <a:latin typeface="Arial" charset="0"/>
                <a:cs typeface="Arial" charset="0"/>
              </a:rPr>
              <a:t>inovace produktu: </a:t>
            </a:r>
            <a:r>
              <a:rPr lang="cs-CZ" sz="1800" smtClean="0">
                <a:latin typeface="Arial" charset="0"/>
                <a:cs typeface="Arial" charset="0"/>
              </a:rPr>
              <a:t>nové produkty uvedené na trh: nový model auta, nový balíček bankovních služeb</a:t>
            </a:r>
          </a:p>
          <a:p>
            <a:pPr lvl="1"/>
            <a:r>
              <a:rPr lang="cs-CZ" sz="2000" b="1" smtClean="0">
                <a:latin typeface="Arial" charset="0"/>
                <a:cs typeface="Arial" charset="0"/>
              </a:rPr>
              <a:t>inovace procesu: </a:t>
            </a:r>
            <a:r>
              <a:rPr lang="cs-CZ" sz="1800" smtClean="0">
                <a:latin typeface="Arial" charset="0"/>
                <a:cs typeface="Arial" charset="0"/>
              </a:rPr>
              <a:t>změna procesů produkce a distribuce: reorganizace, změna způsobu výroby, změna administrativních procesů</a:t>
            </a:r>
          </a:p>
          <a:p>
            <a:pPr lvl="1"/>
            <a:r>
              <a:rPr lang="cs-CZ" sz="2000" b="1" smtClean="0">
                <a:latin typeface="Arial" charset="0"/>
                <a:cs typeface="Arial" charset="0"/>
              </a:rPr>
              <a:t>inovace pozice (marketingová):</a:t>
            </a:r>
            <a:r>
              <a:rPr lang="cs-CZ" sz="2000" smtClean="0">
                <a:latin typeface="Arial" charset="0"/>
                <a:cs typeface="Arial" charset="0"/>
              </a:rPr>
              <a:t> </a:t>
            </a:r>
            <a:r>
              <a:rPr lang="cs-CZ" sz="1800" smtClean="0">
                <a:latin typeface="Arial" charset="0"/>
                <a:cs typeface="Arial" charset="0"/>
              </a:rPr>
              <a:t>změna kontextu (trhu), kam je produkt uveden: </a:t>
            </a:r>
          </a:p>
          <a:p>
            <a:pPr lvl="1"/>
            <a:r>
              <a:rPr lang="cs-CZ" sz="2000" b="1" smtClean="0">
                <a:latin typeface="Arial" charset="0"/>
                <a:cs typeface="Arial" charset="0"/>
              </a:rPr>
              <a:t>inovace paradigmatu:</a:t>
            </a:r>
            <a:r>
              <a:rPr lang="cs-CZ" sz="2000" smtClean="0">
                <a:latin typeface="Arial" charset="0"/>
                <a:cs typeface="Arial" charset="0"/>
              </a:rPr>
              <a:t> </a:t>
            </a:r>
            <a:r>
              <a:rPr lang="cs-CZ" sz="1800" smtClean="0">
                <a:latin typeface="Arial" charset="0"/>
                <a:cs typeface="Arial" charset="0"/>
              </a:rPr>
              <a:t>změna rámce, způsobu myšlení: Ford – změna obchodního modelu („auto pro každého“); PC – počítač do domácnosti</a:t>
            </a:r>
          </a:p>
          <a:p>
            <a:endParaRPr lang="cs-CZ" sz="1800" smtClean="0"/>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7</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cs-CZ" b="1" smtClean="0">
                <a:latin typeface="Arial" charset="0"/>
              </a:rPr>
              <a:t>Co dál?</a:t>
            </a:r>
          </a:p>
        </p:txBody>
      </p:sp>
      <p:sp>
        <p:nvSpPr>
          <p:cNvPr id="113667" name="Rectangle 3"/>
          <p:cNvSpPr>
            <a:spLocks noGrp="1" noChangeArrowheads="1"/>
          </p:cNvSpPr>
          <p:nvPr>
            <p:ph type="body" idx="1"/>
          </p:nvPr>
        </p:nvSpPr>
        <p:spPr/>
        <p:txBody>
          <a:bodyPr/>
          <a:lstStyle/>
          <a:p>
            <a:pPr>
              <a:lnSpc>
                <a:spcPct val="80000"/>
              </a:lnSpc>
            </a:pPr>
            <a:r>
              <a:rPr lang="cs-CZ" sz="2800" smtClean="0">
                <a:latin typeface="Arial" charset="0"/>
              </a:rPr>
              <a:t>pro informační věk jsou myšlenky tím, čím byly fyzické zdroje pro průmyslový věk: zdrojem ekonomického rozvoje</a:t>
            </a:r>
          </a:p>
          <a:p>
            <a:pPr>
              <a:lnSpc>
                <a:spcPct val="80000"/>
              </a:lnSpc>
            </a:pPr>
            <a:r>
              <a:rPr lang="cs-CZ" sz="2800" smtClean="0">
                <a:latin typeface="Arial" charset="0"/>
              </a:rPr>
              <a:t>nadměrně přísný systém ochrany duševního vlastnictví může brzdit technologický pokrok</a:t>
            </a:r>
          </a:p>
          <a:p>
            <a:pPr>
              <a:lnSpc>
                <a:spcPct val="80000"/>
              </a:lnSpc>
            </a:pPr>
            <a:r>
              <a:rPr lang="cs-CZ" sz="2800" smtClean="0">
                <a:latin typeface="Arial" charset="0"/>
              </a:rPr>
              <a:t>musíme podporovat disruptivní inovace, které ohrožující existující řád, ale potřeba ochrany myšlenek se nesmí stát omluvou pro nenasytnost </a:t>
            </a:r>
          </a:p>
          <a:p>
            <a:pPr>
              <a:lnSpc>
                <a:spcPct val="80000"/>
              </a:lnSpc>
            </a:pPr>
            <a:r>
              <a:rPr lang="cs-CZ" sz="2800" smtClean="0">
                <a:latin typeface="Arial" charset="0"/>
              </a:rPr>
              <a:t>nalezení správné rovnováhy je úkolem pro průmysl, politiky i veřejnost.</a:t>
            </a: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70</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755576" y="1916832"/>
            <a:ext cx="7772400" cy="2411983"/>
          </a:xfrm>
        </p:spPr>
        <p:txBody>
          <a:bodyPr/>
          <a:lstStyle/>
          <a:p>
            <a:pPr algn="ctr"/>
            <a:r>
              <a:rPr lang="cs-CZ" dirty="0" smtClean="0">
                <a:latin typeface="Arial" pitchFamily="34" charset="0"/>
                <a:cs typeface="Arial" pitchFamily="34" charset="0"/>
              </a:rPr>
              <a:t>Strukturování </a:t>
            </a:r>
            <a:br>
              <a:rPr lang="cs-CZ" dirty="0" smtClean="0">
                <a:latin typeface="Arial" pitchFamily="34" charset="0"/>
                <a:cs typeface="Arial" pitchFamily="34" charset="0"/>
              </a:rPr>
            </a:br>
            <a:r>
              <a:rPr lang="cs-CZ" dirty="0" smtClean="0">
                <a:latin typeface="Arial" pitchFamily="34" charset="0"/>
                <a:cs typeface="Arial" pitchFamily="34" charset="0"/>
              </a:rPr>
              <a:t>a hodnocení </a:t>
            </a:r>
            <a:br>
              <a:rPr lang="cs-CZ" dirty="0" smtClean="0">
                <a:latin typeface="Arial" pitchFamily="34" charset="0"/>
                <a:cs typeface="Arial" pitchFamily="34" charset="0"/>
              </a:rPr>
            </a:br>
            <a:r>
              <a:rPr lang="cs-CZ" dirty="0" smtClean="0">
                <a:latin typeface="Arial" pitchFamily="34" charset="0"/>
                <a:cs typeface="Arial" pitchFamily="34" charset="0"/>
              </a:rPr>
              <a:t>inovačních procesů</a:t>
            </a:r>
            <a:endParaRPr lang="cs-CZ" dirty="0">
              <a:latin typeface="Arial" pitchFamily="34" charset="0"/>
              <a:cs typeface="Arial" pitchFamily="34" charset="0"/>
            </a:endParaRPr>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71</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468313" y="549275"/>
            <a:ext cx="8229600" cy="1139825"/>
          </a:xfrm>
        </p:spPr>
        <p:txBody>
          <a:bodyPr/>
          <a:lstStyle/>
          <a:p>
            <a:pPr eaLnBrk="1" hangingPunct="1">
              <a:defRPr/>
            </a:pPr>
            <a:r>
              <a:rPr lang="cs-CZ" sz="4000" b="1" dirty="0" smtClean="0">
                <a:latin typeface="Arial" pitchFamily="34" charset="0"/>
                <a:cs typeface="Arial" pitchFamily="34" charset="0"/>
              </a:rPr>
              <a:t>1. PROCESNÍ MODELY VÝVOJE NOVÝCH VÝROBKŮ</a:t>
            </a:r>
          </a:p>
        </p:txBody>
      </p:sp>
      <p:sp>
        <p:nvSpPr>
          <p:cNvPr id="428035" name="Rectangle 3"/>
          <p:cNvSpPr>
            <a:spLocks noGrp="1" noChangeArrowheads="1"/>
          </p:cNvSpPr>
          <p:nvPr>
            <p:ph type="body" idx="1"/>
          </p:nvPr>
        </p:nvSpPr>
        <p:spPr>
          <a:xfrm>
            <a:off x="457200" y="1989138"/>
            <a:ext cx="8229600" cy="3887787"/>
          </a:xfrm>
        </p:spPr>
        <p:txBody>
          <a:bodyPr/>
          <a:lstStyle/>
          <a:p>
            <a:pPr eaLnBrk="1" hangingPunct="1">
              <a:lnSpc>
                <a:spcPct val="90000"/>
              </a:lnSpc>
              <a:defRPr/>
            </a:pPr>
            <a:r>
              <a:rPr lang="cs-CZ" sz="2800" dirty="0" smtClean="0">
                <a:latin typeface="Arial" pitchFamily="34" charset="0"/>
                <a:cs typeface="Arial" pitchFamily="34" charset="0"/>
              </a:rPr>
              <a:t>Úspěch podniku při generování a zavádění inovací do značné míry závisí na schopnosti formalizovat a řádně strukturovat inovační proces.</a:t>
            </a:r>
          </a:p>
          <a:p>
            <a:pPr eaLnBrk="1" hangingPunct="1">
              <a:lnSpc>
                <a:spcPct val="90000"/>
              </a:lnSpc>
              <a:defRPr/>
            </a:pPr>
            <a:r>
              <a:rPr lang="cs-CZ" sz="2800" dirty="0" smtClean="0">
                <a:latin typeface="Arial" pitchFamily="34" charset="0"/>
                <a:cs typeface="Arial" pitchFamily="34" charset="0"/>
              </a:rPr>
              <a:t>Modely rozdělující inovační proces na několik fází.</a:t>
            </a:r>
          </a:p>
        </p:txBody>
      </p:sp>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2"/>
          </p:nvPr>
        </p:nvSpPr>
        <p:spPr/>
        <p:txBody>
          <a:bodyPr/>
          <a:lstStyle/>
          <a:p>
            <a:pPr>
              <a:defRPr/>
            </a:pPr>
            <a:fld id="{072F50E1-5984-4393-A250-E8ABA21A9094}" type="slidenum">
              <a:rPr lang="cs-CZ" smtClean="0"/>
              <a:pPr>
                <a:defRPr/>
              </a:pPr>
              <a:t>72</a:t>
            </a:fld>
            <a:endParaRPr lang="cs-CZ"/>
          </a:p>
        </p:txBody>
      </p:sp>
      <p:sp>
        <p:nvSpPr>
          <p:cNvPr id="6" name="Zástupný symbol pro zápatí 5"/>
          <p:cNvSpPr>
            <a:spLocks noGrp="1"/>
          </p:cNvSpPr>
          <p:nvPr>
            <p:ph type="ftr" sz="quarter" idx="11"/>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pPr eaLnBrk="1" hangingPunct="1">
              <a:defRPr/>
            </a:pPr>
            <a:r>
              <a:rPr lang="cs-CZ" b="1" dirty="0" smtClean="0">
                <a:latin typeface="Arial" pitchFamily="34" charset="0"/>
                <a:cs typeface="Arial" pitchFamily="34" charset="0"/>
              </a:rPr>
              <a:t>2. PROCES FÁZÍ A BRAN</a:t>
            </a:r>
            <a:endParaRPr lang="cs-CZ" dirty="0" smtClean="0">
              <a:latin typeface="Arial" pitchFamily="34" charset="0"/>
              <a:cs typeface="Arial" pitchFamily="34" charset="0"/>
            </a:endParaRPr>
          </a:p>
        </p:txBody>
      </p:sp>
      <p:sp>
        <p:nvSpPr>
          <p:cNvPr id="382979" name="Rectangle 3"/>
          <p:cNvSpPr>
            <a:spLocks noGrp="1" noChangeArrowheads="1"/>
          </p:cNvSpPr>
          <p:nvPr>
            <p:ph type="body" idx="1"/>
          </p:nvPr>
        </p:nvSpPr>
        <p:spPr>
          <a:xfrm>
            <a:off x="457200" y="1412875"/>
            <a:ext cx="8229600" cy="4537075"/>
          </a:xfrm>
        </p:spPr>
        <p:txBody>
          <a:bodyPr/>
          <a:lstStyle/>
          <a:p>
            <a:pPr eaLnBrk="1" hangingPunct="1">
              <a:lnSpc>
                <a:spcPct val="90000"/>
              </a:lnSpc>
              <a:defRPr/>
            </a:pPr>
            <a:r>
              <a:rPr lang="en-US" sz="2400" dirty="0" smtClean="0">
                <a:latin typeface="Arial" pitchFamily="34" charset="0"/>
                <a:cs typeface="Arial" pitchFamily="34" charset="0"/>
              </a:rPr>
              <a:t>R. Cooper, 1960</a:t>
            </a:r>
          </a:p>
          <a:p>
            <a:pPr eaLnBrk="1" hangingPunct="1">
              <a:lnSpc>
                <a:spcPct val="90000"/>
              </a:lnSpc>
              <a:defRPr/>
            </a:pPr>
            <a:r>
              <a:rPr lang="cs-CZ" sz="2400" dirty="0" smtClean="0">
                <a:latin typeface="Arial" pitchFamily="34" charset="0"/>
                <a:cs typeface="Arial" pitchFamily="34" charset="0"/>
              </a:rPr>
              <a:t>fáze: předem definované vstupy a výstupy</a:t>
            </a:r>
          </a:p>
          <a:p>
            <a:pPr eaLnBrk="1" hangingPunct="1">
              <a:lnSpc>
                <a:spcPct val="90000"/>
              </a:lnSpc>
              <a:defRPr/>
            </a:pPr>
            <a:r>
              <a:rPr lang="cs-CZ" sz="2400" dirty="0" smtClean="0">
                <a:latin typeface="Arial" pitchFamily="34" charset="0"/>
                <a:cs typeface="Arial" pitchFamily="34" charset="0"/>
              </a:rPr>
              <a:t>brány: rozhodnutí o pokračování  procesu, stanovení priorit projektů</a:t>
            </a:r>
          </a:p>
          <a:p>
            <a:pPr eaLnBrk="1" hangingPunct="1">
              <a:lnSpc>
                <a:spcPct val="90000"/>
              </a:lnSpc>
              <a:defRPr/>
            </a:pPr>
            <a:r>
              <a:rPr lang="cs-CZ" sz="2400" dirty="0" smtClean="0">
                <a:latin typeface="Arial" pitchFamily="34" charset="0"/>
                <a:cs typeface="Arial" pitchFamily="34" charset="0"/>
              </a:rPr>
              <a:t>standardizace, výrazné zlepšení indikátorů výkonnosti procesů (průběžná doba, náklady atd.)</a:t>
            </a:r>
          </a:p>
          <a:p>
            <a:pPr eaLnBrk="1" hangingPunct="1">
              <a:lnSpc>
                <a:spcPct val="90000"/>
              </a:lnSpc>
              <a:defRPr/>
            </a:pPr>
            <a:r>
              <a:rPr lang="cs-CZ" sz="2400" dirty="0" smtClean="0">
                <a:latin typeface="Arial" pitchFamily="34" charset="0"/>
                <a:cs typeface="Arial" pitchFamily="34" charset="0"/>
              </a:rPr>
              <a:t>integrace technologického a tržního pohledu</a:t>
            </a:r>
          </a:p>
          <a:p>
            <a:pPr eaLnBrk="1" hangingPunct="1">
              <a:lnSpc>
                <a:spcPct val="90000"/>
              </a:lnSpc>
              <a:defRPr/>
            </a:pPr>
            <a:r>
              <a:rPr lang="cs-CZ" sz="2400" dirty="0" smtClean="0">
                <a:latin typeface="Arial" pitchFamily="34" charset="0"/>
                <a:cs typeface="Arial" pitchFamily="34" charset="0"/>
              </a:rPr>
              <a:t>systematizace usnadňuje komunikaci týmů  a vrcholového managementu</a:t>
            </a:r>
          </a:p>
          <a:p>
            <a:pPr eaLnBrk="1" hangingPunct="1">
              <a:lnSpc>
                <a:spcPct val="90000"/>
              </a:lnSpc>
              <a:defRPr/>
            </a:pPr>
            <a:r>
              <a:rPr lang="cs-CZ" sz="2400" dirty="0" smtClean="0">
                <a:latin typeface="Arial" pitchFamily="34" charset="0"/>
                <a:cs typeface="Arial" pitchFamily="34" charset="0"/>
              </a:rPr>
              <a:t>PDMA (</a:t>
            </a:r>
            <a:r>
              <a:rPr lang="cs-CZ" sz="2400" dirty="0" err="1" smtClean="0">
                <a:latin typeface="Arial" pitchFamily="34" charset="0"/>
                <a:cs typeface="Arial" pitchFamily="34" charset="0"/>
              </a:rPr>
              <a:t>Product</a:t>
            </a:r>
            <a:r>
              <a:rPr lang="cs-CZ" sz="2400" dirty="0" smtClean="0">
                <a:latin typeface="Arial" pitchFamily="34" charset="0"/>
                <a:cs typeface="Arial" pitchFamily="34" charset="0"/>
              </a:rPr>
              <a:t> Management </a:t>
            </a:r>
            <a:r>
              <a:rPr lang="cs-CZ" sz="2400" dirty="0" err="1" smtClean="0">
                <a:latin typeface="Arial" pitchFamily="34" charset="0"/>
                <a:cs typeface="Arial" pitchFamily="34" charset="0"/>
              </a:rPr>
              <a:t>Development</a:t>
            </a:r>
            <a:r>
              <a:rPr lang="cs-CZ" sz="2400" dirty="0" smtClean="0">
                <a:latin typeface="Arial" pitchFamily="34" charset="0"/>
                <a:cs typeface="Arial" pitchFamily="34" charset="0"/>
              </a:rPr>
              <a:t> </a:t>
            </a:r>
            <a:r>
              <a:rPr lang="cs-CZ" sz="2400" dirty="0" err="1" smtClean="0">
                <a:latin typeface="Arial" pitchFamily="34" charset="0"/>
                <a:cs typeface="Arial" pitchFamily="34" charset="0"/>
              </a:rPr>
              <a:t>Association</a:t>
            </a:r>
            <a:r>
              <a:rPr lang="cs-CZ" sz="2400" dirty="0" smtClean="0">
                <a:latin typeface="Arial" pitchFamily="34" charset="0"/>
                <a:cs typeface="Arial" pitchFamily="34" charset="0"/>
              </a:rPr>
              <a:t>, </a:t>
            </a:r>
            <a:r>
              <a:rPr lang="cs-CZ" sz="2400" dirty="0" smtClean="0">
                <a:latin typeface="Arial" pitchFamily="34" charset="0"/>
                <a:cs typeface="Arial" pitchFamily="34" charset="0"/>
                <a:hlinkClick r:id="rId3"/>
              </a:rPr>
              <a:t>www.</a:t>
            </a:r>
            <a:r>
              <a:rPr lang="cs-CZ" sz="2400" dirty="0" err="1" smtClean="0">
                <a:latin typeface="Arial" pitchFamily="34" charset="0"/>
                <a:cs typeface="Arial" pitchFamily="34" charset="0"/>
                <a:hlinkClick r:id="rId3"/>
              </a:rPr>
              <a:t>pdma.org</a:t>
            </a:r>
            <a:r>
              <a:rPr lang="cs-CZ" sz="2400" dirty="0" smtClean="0">
                <a:latin typeface="Arial" pitchFamily="34" charset="0"/>
                <a:cs typeface="Arial" pitchFamily="34" charset="0"/>
              </a:rPr>
              <a:t>) </a:t>
            </a:r>
          </a:p>
        </p:txBody>
      </p:sp>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2"/>
          </p:nvPr>
        </p:nvSpPr>
        <p:spPr/>
        <p:txBody>
          <a:bodyPr/>
          <a:lstStyle/>
          <a:p>
            <a:pPr>
              <a:defRPr/>
            </a:pPr>
            <a:fld id="{D0BA3F50-70EF-4988-935E-2FBC38ECA2B8}" type="slidenum">
              <a:rPr lang="cs-CZ" smtClean="0"/>
              <a:pPr>
                <a:defRPr/>
              </a:pPr>
              <a:t>73</a:t>
            </a:fld>
            <a:endParaRPr lang="cs-CZ"/>
          </a:p>
        </p:txBody>
      </p:sp>
      <p:sp>
        <p:nvSpPr>
          <p:cNvPr id="6" name="Zástupný symbol pro zápatí 5"/>
          <p:cNvSpPr>
            <a:spLocks noGrp="1"/>
          </p:cNvSpPr>
          <p:nvPr>
            <p:ph type="ftr" sz="quarter" idx="11"/>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6"/>
          <p:cNvSpPr txBox="1">
            <a:spLocks noChangeArrowheads="1"/>
          </p:cNvSpPr>
          <p:nvPr/>
        </p:nvSpPr>
        <p:spPr bwMode="auto">
          <a:xfrm>
            <a:off x="971550" y="549275"/>
            <a:ext cx="1160463" cy="342900"/>
          </a:xfrm>
          <a:prstGeom prst="rect">
            <a:avLst/>
          </a:prstGeom>
          <a:solidFill>
            <a:srgbClr val="FFFFFF"/>
          </a:solidFill>
          <a:ln w="9525">
            <a:noFill/>
            <a:miter lim="800000"/>
            <a:headEnd/>
            <a:tailEnd/>
          </a:ln>
        </p:spPr>
        <p:txBody>
          <a:bodyPr/>
          <a:lstStyle/>
          <a:p>
            <a:pPr algn="ctr">
              <a:spcBef>
                <a:spcPts val="600"/>
              </a:spcBef>
            </a:pPr>
            <a:r>
              <a:rPr lang="cs-CZ" altLang="ja-JP" sz="1400" b="1">
                <a:solidFill>
                  <a:srgbClr val="000000"/>
                </a:solidFill>
                <a:latin typeface="Arial" pitchFamily="34" charset="0"/>
                <a:ea typeface="MS Mincho" pitchFamily="49" charset="-128"/>
              </a:rPr>
              <a:t>NÁPAD</a:t>
            </a:r>
            <a:endParaRPr lang="cs-CZ" sz="2000">
              <a:solidFill>
                <a:srgbClr val="000000"/>
              </a:solidFill>
            </a:endParaRPr>
          </a:p>
        </p:txBody>
      </p:sp>
      <p:sp>
        <p:nvSpPr>
          <p:cNvPr id="20483" name="AutoShape 7"/>
          <p:cNvSpPr>
            <a:spLocks noChangeArrowheads="1"/>
          </p:cNvSpPr>
          <p:nvPr/>
        </p:nvSpPr>
        <p:spPr bwMode="auto">
          <a:xfrm>
            <a:off x="2627313" y="434975"/>
            <a:ext cx="2047875" cy="685800"/>
          </a:xfrm>
          <a:prstGeom prst="roundRect">
            <a:avLst>
              <a:gd name="adj" fmla="val 16667"/>
            </a:avLst>
          </a:prstGeom>
          <a:solidFill>
            <a:srgbClr val="FFFFFF"/>
          </a:solidFill>
          <a:ln w="9525">
            <a:solidFill>
              <a:srgbClr val="000000"/>
            </a:solidFill>
            <a:round/>
            <a:headEnd/>
            <a:tailEnd/>
          </a:ln>
        </p:spPr>
        <p:txBody>
          <a:bodyPr/>
          <a:lstStyle/>
          <a:p>
            <a:endParaRPr lang="cs-CZ"/>
          </a:p>
        </p:txBody>
      </p:sp>
      <p:sp>
        <p:nvSpPr>
          <p:cNvPr id="20484" name="Text Box 8"/>
          <p:cNvSpPr txBox="1">
            <a:spLocks noChangeArrowheads="1"/>
          </p:cNvSpPr>
          <p:nvPr/>
        </p:nvSpPr>
        <p:spPr bwMode="auto">
          <a:xfrm>
            <a:off x="2843213" y="549275"/>
            <a:ext cx="1774825" cy="457200"/>
          </a:xfrm>
          <a:prstGeom prst="rect">
            <a:avLst/>
          </a:prstGeom>
          <a:solidFill>
            <a:srgbClr val="FFFFFF"/>
          </a:solidFill>
          <a:ln w="9525">
            <a:noFill/>
            <a:miter lim="800000"/>
            <a:headEnd/>
            <a:tailEnd/>
          </a:ln>
        </p:spPr>
        <p:txBody>
          <a:bodyPr/>
          <a:lstStyle/>
          <a:p>
            <a:r>
              <a:rPr lang="cs-CZ" altLang="ja-JP" sz="1400">
                <a:solidFill>
                  <a:srgbClr val="000000"/>
                </a:solidFill>
                <a:latin typeface="Arial" pitchFamily="34" charset="0"/>
                <a:ea typeface="MS Mincho" pitchFamily="49" charset="-128"/>
              </a:rPr>
              <a:t>Brána 1</a:t>
            </a:r>
          </a:p>
          <a:p>
            <a:r>
              <a:rPr lang="cs-CZ" altLang="ja-JP" sz="1400">
                <a:solidFill>
                  <a:srgbClr val="000000"/>
                </a:solidFill>
                <a:latin typeface="Arial" pitchFamily="34" charset="0"/>
                <a:ea typeface="MS Mincho" pitchFamily="49" charset="-128"/>
              </a:rPr>
              <a:t>Hodnocení nápadů</a:t>
            </a:r>
            <a:endParaRPr lang="cs-CZ" sz="2000">
              <a:solidFill>
                <a:srgbClr val="000000"/>
              </a:solidFill>
              <a:latin typeface="Arial" pitchFamily="34" charset="0"/>
            </a:endParaRPr>
          </a:p>
        </p:txBody>
      </p:sp>
      <p:sp>
        <p:nvSpPr>
          <p:cNvPr id="20485" name="Text Box 9"/>
          <p:cNvSpPr txBox="1">
            <a:spLocks noChangeArrowheads="1"/>
          </p:cNvSpPr>
          <p:nvPr/>
        </p:nvSpPr>
        <p:spPr bwMode="auto">
          <a:xfrm>
            <a:off x="4960938" y="434975"/>
            <a:ext cx="2347912" cy="685800"/>
          </a:xfrm>
          <a:prstGeom prst="rect">
            <a:avLst/>
          </a:prstGeom>
          <a:solidFill>
            <a:srgbClr val="FFFFFF"/>
          </a:solidFill>
          <a:ln w="9525">
            <a:solidFill>
              <a:srgbClr val="000000"/>
            </a:solidFill>
            <a:miter lim="800000"/>
            <a:headEnd/>
            <a:tailEnd/>
          </a:ln>
        </p:spPr>
        <p:txBody>
          <a:bodyPr/>
          <a:lstStyle/>
          <a:p>
            <a:pPr>
              <a:spcBef>
                <a:spcPts val="600"/>
              </a:spcBef>
            </a:pPr>
            <a:r>
              <a:rPr lang="cs-CZ" altLang="ja-JP" sz="1600">
                <a:solidFill>
                  <a:srgbClr val="000000"/>
                </a:solidFill>
                <a:latin typeface="Arial" pitchFamily="34" charset="0"/>
                <a:ea typeface="MS Mincho" pitchFamily="49" charset="-128"/>
              </a:rPr>
              <a:t>Fáze 1</a:t>
            </a:r>
          </a:p>
          <a:p>
            <a:r>
              <a:rPr lang="cs-CZ" altLang="ja-JP" sz="1600">
                <a:solidFill>
                  <a:srgbClr val="000000"/>
                </a:solidFill>
                <a:latin typeface="Arial" pitchFamily="34" charset="0"/>
                <a:ea typeface="MS Mincho" pitchFamily="49" charset="-128"/>
              </a:rPr>
              <a:t>Předběžné</a:t>
            </a:r>
            <a:r>
              <a:rPr lang="cs-CZ" altLang="ja-JP" sz="1600">
                <a:latin typeface="Arial" pitchFamily="34" charset="0"/>
                <a:ea typeface="MS Mincho" pitchFamily="49" charset="-128"/>
              </a:rPr>
              <a:t> </a:t>
            </a:r>
            <a:r>
              <a:rPr lang="cs-CZ" altLang="ja-JP" sz="1600">
                <a:solidFill>
                  <a:srgbClr val="000000"/>
                </a:solidFill>
                <a:latin typeface="Arial" pitchFamily="34" charset="0"/>
                <a:ea typeface="MS Mincho" pitchFamily="49" charset="-128"/>
              </a:rPr>
              <a:t>hodnocení</a:t>
            </a:r>
            <a:endParaRPr lang="cs-CZ" sz="2400">
              <a:solidFill>
                <a:srgbClr val="000000"/>
              </a:solidFill>
            </a:endParaRPr>
          </a:p>
        </p:txBody>
      </p:sp>
      <p:sp>
        <p:nvSpPr>
          <p:cNvPr id="20486" name="Line 10"/>
          <p:cNvSpPr>
            <a:spLocks noChangeShapeType="1"/>
          </p:cNvSpPr>
          <p:nvPr/>
        </p:nvSpPr>
        <p:spPr bwMode="auto">
          <a:xfrm>
            <a:off x="4675188" y="777875"/>
            <a:ext cx="285750" cy="0"/>
          </a:xfrm>
          <a:prstGeom prst="line">
            <a:avLst/>
          </a:prstGeom>
          <a:noFill/>
          <a:ln w="9525">
            <a:solidFill>
              <a:schemeClr val="tx1"/>
            </a:solidFill>
            <a:round/>
            <a:headEnd/>
            <a:tailEnd type="triangle" w="med" len="med"/>
          </a:ln>
        </p:spPr>
        <p:txBody>
          <a:bodyPr/>
          <a:lstStyle/>
          <a:p>
            <a:endParaRPr lang="cs-CZ"/>
          </a:p>
        </p:txBody>
      </p:sp>
      <p:sp>
        <p:nvSpPr>
          <p:cNvPr id="20487" name="AutoShape 12"/>
          <p:cNvSpPr>
            <a:spLocks noChangeArrowheads="1"/>
          </p:cNvSpPr>
          <p:nvPr/>
        </p:nvSpPr>
        <p:spPr bwMode="auto">
          <a:xfrm>
            <a:off x="2555875" y="1557338"/>
            <a:ext cx="2119313" cy="706437"/>
          </a:xfrm>
          <a:prstGeom prst="roundRect">
            <a:avLst>
              <a:gd name="adj" fmla="val 16667"/>
            </a:avLst>
          </a:prstGeom>
          <a:solidFill>
            <a:srgbClr val="FFFFFF"/>
          </a:solidFill>
          <a:ln w="9525">
            <a:solidFill>
              <a:srgbClr val="000000"/>
            </a:solidFill>
            <a:round/>
            <a:headEnd/>
            <a:tailEnd/>
          </a:ln>
        </p:spPr>
        <p:txBody>
          <a:bodyPr/>
          <a:lstStyle/>
          <a:p>
            <a:endParaRPr lang="cs-CZ"/>
          </a:p>
        </p:txBody>
      </p:sp>
      <p:sp>
        <p:nvSpPr>
          <p:cNvPr id="20488" name="Text Box 13"/>
          <p:cNvSpPr txBox="1">
            <a:spLocks noChangeArrowheads="1"/>
          </p:cNvSpPr>
          <p:nvPr/>
        </p:nvSpPr>
        <p:spPr bwMode="auto">
          <a:xfrm>
            <a:off x="2700338" y="1692275"/>
            <a:ext cx="1917700" cy="457200"/>
          </a:xfrm>
          <a:prstGeom prst="rect">
            <a:avLst/>
          </a:prstGeom>
          <a:solidFill>
            <a:srgbClr val="FFFFFF"/>
          </a:solidFill>
          <a:ln w="9525">
            <a:noFill/>
            <a:miter lim="800000"/>
            <a:headEnd/>
            <a:tailEnd/>
          </a:ln>
        </p:spPr>
        <p:txBody>
          <a:bodyPr/>
          <a:lstStyle/>
          <a:p>
            <a:r>
              <a:rPr lang="cs-CZ" altLang="ja-JP" sz="1400">
                <a:solidFill>
                  <a:srgbClr val="000000"/>
                </a:solidFill>
                <a:latin typeface="Arial" pitchFamily="34" charset="0"/>
                <a:ea typeface="MS Mincho" pitchFamily="49" charset="-128"/>
              </a:rPr>
              <a:t>Brána 2</a:t>
            </a:r>
          </a:p>
          <a:p>
            <a:r>
              <a:rPr lang="cs-CZ" altLang="ja-JP" sz="1400">
                <a:solidFill>
                  <a:srgbClr val="000000"/>
                </a:solidFill>
                <a:latin typeface="Arial" pitchFamily="34" charset="0"/>
                <a:ea typeface="MS Mincho" pitchFamily="49" charset="-128"/>
              </a:rPr>
              <a:t>Podrobné hodnocení</a:t>
            </a:r>
            <a:endParaRPr lang="cs-CZ" sz="2000">
              <a:solidFill>
                <a:srgbClr val="000000"/>
              </a:solidFill>
            </a:endParaRPr>
          </a:p>
        </p:txBody>
      </p:sp>
      <p:sp>
        <p:nvSpPr>
          <p:cNvPr id="20489" name="Text Box 14"/>
          <p:cNvSpPr txBox="1">
            <a:spLocks noChangeArrowheads="1"/>
          </p:cNvSpPr>
          <p:nvPr/>
        </p:nvSpPr>
        <p:spPr bwMode="auto">
          <a:xfrm>
            <a:off x="4960938" y="1577975"/>
            <a:ext cx="2274887" cy="685800"/>
          </a:xfrm>
          <a:prstGeom prst="rect">
            <a:avLst/>
          </a:prstGeom>
          <a:solidFill>
            <a:srgbClr val="FFFFFF"/>
          </a:solidFill>
          <a:ln w="9525">
            <a:solidFill>
              <a:srgbClr val="000000"/>
            </a:solidFill>
            <a:miter lim="800000"/>
            <a:headEnd/>
            <a:tailEnd/>
          </a:ln>
        </p:spPr>
        <p:txBody>
          <a:bodyPr/>
          <a:lstStyle/>
          <a:p>
            <a:pPr>
              <a:spcBef>
                <a:spcPts val="600"/>
              </a:spcBef>
            </a:pPr>
            <a:r>
              <a:rPr lang="cs-CZ" altLang="ja-JP" sz="1600">
                <a:solidFill>
                  <a:srgbClr val="000000"/>
                </a:solidFill>
                <a:latin typeface="Arial" pitchFamily="34" charset="0"/>
                <a:ea typeface="MS Mincho" pitchFamily="49" charset="-128"/>
              </a:rPr>
              <a:t>Fáze 2</a:t>
            </a:r>
          </a:p>
          <a:p>
            <a:r>
              <a:rPr lang="cs-CZ" altLang="ja-JP" sz="1600">
                <a:solidFill>
                  <a:srgbClr val="000000"/>
                </a:solidFill>
                <a:latin typeface="Arial" pitchFamily="34" charset="0"/>
                <a:ea typeface="MS Mincho" pitchFamily="49" charset="-128"/>
              </a:rPr>
              <a:t>Definování produktu</a:t>
            </a:r>
            <a:endParaRPr lang="cs-CZ" sz="2400">
              <a:solidFill>
                <a:srgbClr val="000000"/>
              </a:solidFill>
            </a:endParaRPr>
          </a:p>
        </p:txBody>
      </p:sp>
      <p:sp>
        <p:nvSpPr>
          <p:cNvPr id="20490" name="Line 15"/>
          <p:cNvSpPr>
            <a:spLocks noChangeShapeType="1"/>
          </p:cNvSpPr>
          <p:nvPr/>
        </p:nvSpPr>
        <p:spPr bwMode="auto">
          <a:xfrm>
            <a:off x="4675188" y="1920875"/>
            <a:ext cx="285750" cy="0"/>
          </a:xfrm>
          <a:prstGeom prst="line">
            <a:avLst/>
          </a:prstGeom>
          <a:noFill/>
          <a:ln w="9525">
            <a:solidFill>
              <a:schemeClr val="tx1"/>
            </a:solidFill>
            <a:round/>
            <a:headEnd/>
            <a:tailEnd type="triangle" w="med" len="med"/>
          </a:ln>
        </p:spPr>
        <p:txBody>
          <a:bodyPr/>
          <a:lstStyle/>
          <a:p>
            <a:endParaRPr lang="cs-CZ"/>
          </a:p>
        </p:txBody>
      </p:sp>
      <p:sp>
        <p:nvSpPr>
          <p:cNvPr id="20491" name="AutoShape 16"/>
          <p:cNvSpPr>
            <a:spLocks noChangeArrowheads="1"/>
          </p:cNvSpPr>
          <p:nvPr/>
        </p:nvSpPr>
        <p:spPr bwMode="auto">
          <a:xfrm>
            <a:off x="2627313" y="2606675"/>
            <a:ext cx="2047875" cy="685800"/>
          </a:xfrm>
          <a:prstGeom prst="roundRect">
            <a:avLst>
              <a:gd name="adj" fmla="val 16667"/>
            </a:avLst>
          </a:prstGeom>
          <a:solidFill>
            <a:srgbClr val="FFFFFF"/>
          </a:solidFill>
          <a:ln w="9525">
            <a:solidFill>
              <a:srgbClr val="000000"/>
            </a:solidFill>
            <a:round/>
            <a:headEnd/>
            <a:tailEnd/>
          </a:ln>
        </p:spPr>
        <p:txBody>
          <a:bodyPr/>
          <a:lstStyle/>
          <a:p>
            <a:endParaRPr lang="cs-CZ"/>
          </a:p>
        </p:txBody>
      </p:sp>
      <p:sp>
        <p:nvSpPr>
          <p:cNvPr id="20492" name="Text Box 17"/>
          <p:cNvSpPr txBox="1">
            <a:spLocks noChangeArrowheads="1"/>
          </p:cNvSpPr>
          <p:nvPr/>
        </p:nvSpPr>
        <p:spPr bwMode="auto">
          <a:xfrm>
            <a:off x="2700338" y="2720975"/>
            <a:ext cx="1917700" cy="457200"/>
          </a:xfrm>
          <a:prstGeom prst="rect">
            <a:avLst/>
          </a:prstGeom>
          <a:solidFill>
            <a:srgbClr val="FFFFFF"/>
          </a:solidFill>
          <a:ln w="9525">
            <a:noFill/>
            <a:miter lim="800000"/>
            <a:headEnd/>
            <a:tailEnd/>
          </a:ln>
        </p:spPr>
        <p:txBody>
          <a:bodyPr/>
          <a:lstStyle/>
          <a:p>
            <a:r>
              <a:rPr lang="cs-CZ" altLang="ja-JP" sz="1400">
                <a:solidFill>
                  <a:srgbClr val="000000"/>
                </a:solidFill>
                <a:latin typeface="Arial" pitchFamily="34" charset="0"/>
                <a:ea typeface="MS Mincho" pitchFamily="49" charset="-128"/>
              </a:rPr>
              <a:t>Brána 3</a:t>
            </a:r>
          </a:p>
          <a:p>
            <a:r>
              <a:rPr lang="cs-CZ" altLang="ja-JP" sz="1400">
                <a:solidFill>
                  <a:srgbClr val="000000"/>
                </a:solidFill>
                <a:latin typeface="Arial" pitchFamily="34" charset="0"/>
                <a:ea typeface="MS Mincho" pitchFamily="49" charset="-128"/>
              </a:rPr>
              <a:t>Rozhodnutí o vývoji</a:t>
            </a:r>
            <a:endParaRPr lang="cs-CZ" sz="2000">
              <a:solidFill>
                <a:srgbClr val="000000"/>
              </a:solidFill>
            </a:endParaRPr>
          </a:p>
        </p:txBody>
      </p:sp>
      <p:sp>
        <p:nvSpPr>
          <p:cNvPr id="20493" name="Text Box 18"/>
          <p:cNvSpPr txBox="1">
            <a:spLocks noChangeArrowheads="1"/>
          </p:cNvSpPr>
          <p:nvPr/>
        </p:nvSpPr>
        <p:spPr bwMode="auto">
          <a:xfrm>
            <a:off x="4960938" y="2606675"/>
            <a:ext cx="1714500" cy="685800"/>
          </a:xfrm>
          <a:prstGeom prst="rect">
            <a:avLst/>
          </a:prstGeom>
          <a:solidFill>
            <a:srgbClr val="FFFFFF"/>
          </a:solidFill>
          <a:ln w="9525">
            <a:solidFill>
              <a:srgbClr val="000000"/>
            </a:solidFill>
            <a:miter lim="800000"/>
            <a:headEnd/>
            <a:tailEnd/>
          </a:ln>
        </p:spPr>
        <p:txBody>
          <a:bodyPr/>
          <a:lstStyle/>
          <a:p>
            <a:pPr>
              <a:spcBef>
                <a:spcPts val="600"/>
              </a:spcBef>
            </a:pPr>
            <a:r>
              <a:rPr lang="cs-CZ" altLang="ja-JP" sz="1600">
                <a:solidFill>
                  <a:srgbClr val="000000"/>
                </a:solidFill>
                <a:latin typeface="Arial" pitchFamily="34" charset="0"/>
                <a:ea typeface="MS Mincho" pitchFamily="49" charset="-128"/>
              </a:rPr>
              <a:t>Fáze 3</a:t>
            </a:r>
          </a:p>
          <a:p>
            <a:r>
              <a:rPr lang="cs-CZ" altLang="ja-JP" sz="1600">
                <a:solidFill>
                  <a:srgbClr val="000000"/>
                </a:solidFill>
                <a:latin typeface="Arial" pitchFamily="34" charset="0"/>
                <a:ea typeface="MS Mincho" pitchFamily="49" charset="-128"/>
              </a:rPr>
              <a:t>Vývoj</a:t>
            </a:r>
            <a:endParaRPr lang="cs-CZ" sz="2400">
              <a:solidFill>
                <a:srgbClr val="000000"/>
              </a:solidFill>
            </a:endParaRPr>
          </a:p>
        </p:txBody>
      </p:sp>
      <p:sp>
        <p:nvSpPr>
          <p:cNvPr id="20494" name="Line 19"/>
          <p:cNvSpPr>
            <a:spLocks noChangeShapeType="1"/>
          </p:cNvSpPr>
          <p:nvPr/>
        </p:nvSpPr>
        <p:spPr bwMode="auto">
          <a:xfrm>
            <a:off x="4675188" y="2949575"/>
            <a:ext cx="285750" cy="0"/>
          </a:xfrm>
          <a:prstGeom prst="line">
            <a:avLst/>
          </a:prstGeom>
          <a:noFill/>
          <a:ln w="9525">
            <a:solidFill>
              <a:schemeClr val="tx1"/>
            </a:solidFill>
            <a:round/>
            <a:headEnd/>
            <a:tailEnd type="triangle" w="med" len="med"/>
          </a:ln>
        </p:spPr>
        <p:txBody>
          <a:bodyPr/>
          <a:lstStyle/>
          <a:p>
            <a:endParaRPr lang="cs-CZ"/>
          </a:p>
        </p:txBody>
      </p:sp>
      <p:sp>
        <p:nvSpPr>
          <p:cNvPr id="20495" name="AutoShape 20"/>
          <p:cNvSpPr>
            <a:spLocks noChangeArrowheads="1"/>
          </p:cNvSpPr>
          <p:nvPr/>
        </p:nvSpPr>
        <p:spPr bwMode="auto">
          <a:xfrm>
            <a:off x="2339975" y="3635375"/>
            <a:ext cx="2335213" cy="685800"/>
          </a:xfrm>
          <a:prstGeom prst="roundRect">
            <a:avLst>
              <a:gd name="adj" fmla="val 16667"/>
            </a:avLst>
          </a:prstGeom>
          <a:solidFill>
            <a:srgbClr val="FFFFFF"/>
          </a:solidFill>
          <a:ln w="9525">
            <a:solidFill>
              <a:srgbClr val="000000"/>
            </a:solidFill>
            <a:round/>
            <a:headEnd/>
            <a:tailEnd/>
          </a:ln>
        </p:spPr>
        <p:txBody>
          <a:bodyPr/>
          <a:lstStyle/>
          <a:p>
            <a:endParaRPr lang="cs-CZ"/>
          </a:p>
        </p:txBody>
      </p:sp>
      <p:sp>
        <p:nvSpPr>
          <p:cNvPr id="20496" name="Text Box 21"/>
          <p:cNvSpPr txBox="1">
            <a:spLocks noChangeArrowheads="1"/>
          </p:cNvSpPr>
          <p:nvPr/>
        </p:nvSpPr>
        <p:spPr bwMode="auto">
          <a:xfrm>
            <a:off x="2484438" y="3749675"/>
            <a:ext cx="2133600" cy="457200"/>
          </a:xfrm>
          <a:prstGeom prst="rect">
            <a:avLst/>
          </a:prstGeom>
          <a:solidFill>
            <a:srgbClr val="FFFFFF"/>
          </a:solidFill>
          <a:ln w="9525">
            <a:noFill/>
            <a:miter lim="800000"/>
            <a:headEnd/>
            <a:tailEnd/>
          </a:ln>
        </p:spPr>
        <p:txBody>
          <a:bodyPr/>
          <a:lstStyle/>
          <a:p>
            <a:r>
              <a:rPr lang="cs-CZ" altLang="ja-JP" sz="1400">
                <a:solidFill>
                  <a:srgbClr val="000000"/>
                </a:solidFill>
                <a:latin typeface="Arial" pitchFamily="34" charset="0"/>
                <a:ea typeface="MS Mincho" pitchFamily="49" charset="-128"/>
              </a:rPr>
              <a:t>Brána 4</a:t>
            </a:r>
          </a:p>
          <a:p>
            <a:r>
              <a:rPr lang="cs-CZ" altLang="ja-JP" sz="1400">
                <a:solidFill>
                  <a:srgbClr val="000000"/>
                </a:solidFill>
                <a:latin typeface="Arial" pitchFamily="34" charset="0"/>
                <a:ea typeface="MS Mincho" pitchFamily="49" charset="-128"/>
              </a:rPr>
              <a:t>Rozhodnutí o testování</a:t>
            </a:r>
            <a:endParaRPr lang="cs-CZ" sz="2000">
              <a:solidFill>
                <a:srgbClr val="000000"/>
              </a:solidFill>
            </a:endParaRPr>
          </a:p>
        </p:txBody>
      </p:sp>
      <p:sp>
        <p:nvSpPr>
          <p:cNvPr id="20497" name="Text Box 22"/>
          <p:cNvSpPr txBox="1">
            <a:spLocks noChangeArrowheads="1"/>
          </p:cNvSpPr>
          <p:nvPr/>
        </p:nvSpPr>
        <p:spPr bwMode="auto">
          <a:xfrm>
            <a:off x="4960938" y="3635375"/>
            <a:ext cx="1714500" cy="685800"/>
          </a:xfrm>
          <a:prstGeom prst="rect">
            <a:avLst/>
          </a:prstGeom>
          <a:solidFill>
            <a:srgbClr val="FFFFFF"/>
          </a:solidFill>
          <a:ln w="9525">
            <a:solidFill>
              <a:srgbClr val="000000"/>
            </a:solidFill>
            <a:miter lim="800000"/>
            <a:headEnd/>
            <a:tailEnd/>
          </a:ln>
        </p:spPr>
        <p:txBody>
          <a:bodyPr/>
          <a:lstStyle/>
          <a:p>
            <a:pPr>
              <a:spcBef>
                <a:spcPts val="600"/>
              </a:spcBef>
            </a:pPr>
            <a:r>
              <a:rPr lang="cs-CZ" altLang="ja-JP" sz="1600">
                <a:solidFill>
                  <a:srgbClr val="000000"/>
                </a:solidFill>
                <a:latin typeface="Arial" pitchFamily="34" charset="0"/>
                <a:ea typeface="MS Mincho" pitchFamily="49" charset="-128"/>
              </a:rPr>
              <a:t>Fáze 4</a:t>
            </a:r>
          </a:p>
          <a:p>
            <a:r>
              <a:rPr lang="cs-CZ" altLang="ja-JP" sz="1600">
                <a:solidFill>
                  <a:srgbClr val="000000"/>
                </a:solidFill>
                <a:latin typeface="Arial" pitchFamily="34" charset="0"/>
                <a:ea typeface="MS Mincho" pitchFamily="49" charset="-128"/>
              </a:rPr>
              <a:t>Testování</a:t>
            </a:r>
            <a:endParaRPr lang="cs-CZ" sz="2400">
              <a:solidFill>
                <a:srgbClr val="000000"/>
              </a:solidFill>
            </a:endParaRPr>
          </a:p>
        </p:txBody>
      </p:sp>
      <p:sp>
        <p:nvSpPr>
          <p:cNvPr id="20498" name="Line 23"/>
          <p:cNvSpPr>
            <a:spLocks noChangeShapeType="1"/>
          </p:cNvSpPr>
          <p:nvPr/>
        </p:nvSpPr>
        <p:spPr bwMode="auto">
          <a:xfrm>
            <a:off x="4675188" y="3978275"/>
            <a:ext cx="285750" cy="0"/>
          </a:xfrm>
          <a:prstGeom prst="line">
            <a:avLst/>
          </a:prstGeom>
          <a:noFill/>
          <a:ln w="9525">
            <a:solidFill>
              <a:schemeClr val="tx1"/>
            </a:solidFill>
            <a:round/>
            <a:headEnd/>
            <a:tailEnd type="triangle" w="med" len="med"/>
          </a:ln>
        </p:spPr>
        <p:txBody>
          <a:bodyPr/>
          <a:lstStyle/>
          <a:p>
            <a:endParaRPr lang="cs-CZ"/>
          </a:p>
        </p:txBody>
      </p:sp>
      <p:sp>
        <p:nvSpPr>
          <p:cNvPr id="20499" name="AutoShape 24"/>
          <p:cNvSpPr>
            <a:spLocks noChangeArrowheads="1"/>
          </p:cNvSpPr>
          <p:nvPr/>
        </p:nvSpPr>
        <p:spPr bwMode="auto">
          <a:xfrm>
            <a:off x="1979613" y="4778375"/>
            <a:ext cx="2695575" cy="685800"/>
          </a:xfrm>
          <a:prstGeom prst="roundRect">
            <a:avLst>
              <a:gd name="adj" fmla="val 16667"/>
            </a:avLst>
          </a:prstGeom>
          <a:solidFill>
            <a:srgbClr val="FFFFFF"/>
          </a:solidFill>
          <a:ln w="9525">
            <a:solidFill>
              <a:srgbClr val="000000"/>
            </a:solidFill>
            <a:round/>
            <a:headEnd/>
            <a:tailEnd/>
          </a:ln>
        </p:spPr>
        <p:txBody>
          <a:bodyPr/>
          <a:lstStyle/>
          <a:p>
            <a:endParaRPr lang="cs-CZ"/>
          </a:p>
        </p:txBody>
      </p:sp>
      <p:sp>
        <p:nvSpPr>
          <p:cNvPr id="20500" name="Text Box 25"/>
          <p:cNvSpPr txBox="1">
            <a:spLocks noChangeArrowheads="1"/>
          </p:cNvSpPr>
          <p:nvPr/>
        </p:nvSpPr>
        <p:spPr bwMode="auto">
          <a:xfrm>
            <a:off x="2051050" y="4892675"/>
            <a:ext cx="2566988" cy="457200"/>
          </a:xfrm>
          <a:prstGeom prst="rect">
            <a:avLst/>
          </a:prstGeom>
          <a:solidFill>
            <a:srgbClr val="FFFFFF"/>
          </a:solidFill>
          <a:ln w="9525">
            <a:noFill/>
            <a:miter lim="800000"/>
            <a:headEnd/>
            <a:tailEnd/>
          </a:ln>
        </p:spPr>
        <p:txBody>
          <a:bodyPr/>
          <a:lstStyle/>
          <a:p>
            <a:r>
              <a:rPr lang="cs-CZ" altLang="ja-JP" sz="1400">
                <a:solidFill>
                  <a:srgbClr val="000000"/>
                </a:solidFill>
                <a:latin typeface="Arial" pitchFamily="34" charset="0"/>
                <a:ea typeface="MS Mincho" pitchFamily="49" charset="-128"/>
              </a:rPr>
              <a:t>Brána 5</a:t>
            </a:r>
          </a:p>
          <a:p>
            <a:r>
              <a:rPr lang="cs-CZ" altLang="ja-JP" sz="1400">
                <a:solidFill>
                  <a:srgbClr val="000000"/>
                </a:solidFill>
                <a:latin typeface="Arial" pitchFamily="34" charset="0"/>
                <a:ea typeface="MS Mincho" pitchFamily="49" charset="-128"/>
              </a:rPr>
              <a:t>Rozhodnutí o uvedení na trh</a:t>
            </a:r>
            <a:endParaRPr lang="cs-CZ" sz="2000">
              <a:solidFill>
                <a:srgbClr val="000000"/>
              </a:solidFill>
            </a:endParaRPr>
          </a:p>
        </p:txBody>
      </p:sp>
      <p:sp>
        <p:nvSpPr>
          <p:cNvPr id="20501" name="Text Box 26"/>
          <p:cNvSpPr txBox="1">
            <a:spLocks noChangeArrowheads="1"/>
          </p:cNvSpPr>
          <p:nvPr/>
        </p:nvSpPr>
        <p:spPr bwMode="auto">
          <a:xfrm>
            <a:off x="4960938" y="4778375"/>
            <a:ext cx="1714500" cy="685800"/>
          </a:xfrm>
          <a:prstGeom prst="rect">
            <a:avLst/>
          </a:prstGeom>
          <a:solidFill>
            <a:srgbClr val="FFFFFF"/>
          </a:solidFill>
          <a:ln w="9525">
            <a:solidFill>
              <a:srgbClr val="000000"/>
            </a:solidFill>
            <a:miter lim="800000"/>
            <a:headEnd/>
            <a:tailEnd/>
          </a:ln>
        </p:spPr>
        <p:txBody>
          <a:bodyPr/>
          <a:lstStyle/>
          <a:p>
            <a:pPr>
              <a:spcBef>
                <a:spcPts val="600"/>
              </a:spcBef>
            </a:pPr>
            <a:r>
              <a:rPr lang="cs-CZ" altLang="ja-JP" sz="1600">
                <a:solidFill>
                  <a:srgbClr val="000000"/>
                </a:solidFill>
                <a:latin typeface="Arial" pitchFamily="34" charset="0"/>
                <a:ea typeface="MS Mincho" pitchFamily="49" charset="-128"/>
              </a:rPr>
              <a:t>Fáze 5</a:t>
            </a:r>
          </a:p>
          <a:p>
            <a:r>
              <a:rPr lang="cs-CZ" altLang="ja-JP" sz="1600">
                <a:solidFill>
                  <a:srgbClr val="000000"/>
                </a:solidFill>
                <a:latin typeface="Arial" pitchFamily="34" charset="0"/>
                <a:ea typeface="MS Mincho" pitchFamily="49" charset="-128"/>
              </a:rPr>
              <a:t>Komercializace</a:t>
            </a:r>
            <a:endParaRPr lang="cs-CZ" sz="2400">
              <a:solidFill>
                <a:srgbClr val="000000"/>
              </a:solidFill>
            </a:endParaRPr>
          </a:p>
        </p:txBody>
      </p:sp>
      <p:sp>
        <p:nvSpPr>
          <p:cNvPr id="20502" name="Line 27"/>
          <p:cNvSpPr>
            <a:spLocks noChangeShapeType="1"/>
          </p:cNvSpPr>
          <p:nvPr/>
        </p:nvSpPr>
        <p:spPr bwMode="auto">
          <a:xfrm>
            <a:off x="4675188" y="5122863"/>
            <a:ext cx="285750" cy="0"/>
          </a:xfrm>
          <a:prstGeom prst="line">
            <a:avLst/>
          </a:prstGeom>
          <a:noFill/>
          <a:ln w="9525">
            <a:solidFill>
              <a:schemeClr val="tx1"/>
            </a:solidFill>
            <a:round/>
            <a:headEnd/>
            <a:tailEnd type="triangle" w="med" len="med"/>
          </a:ln>
        </p:spPr>
        <p:txBody>
          <a:bodyPr/>
          <a:lstStyle/>
          <a:p>
            <a:endParaRPr lang="cs-CZ"/>
          </a:p>
        </p:txBody>
      </p:sp>
      <p:sp>
        <p:nvSpPr>
          <p:cNvPr id="20503" name="Text Box 28"/>
          <p:cNvSpPr txBox="1">
            <a:spLocks noChangeArrowheads="1"/>
          </p:cNvSpPr>
          <p:nvPr/>
        </p:nvSpPr>
        <p:spPr bwMode="auto">
          <a:xfrm>
            <a:off x="7235825" y="4941888"/>
            <a:ext cx="1600200" cy="342900"/>
          </a:xfrm>
          <a:prstGeom prst="rect">
            <a:avLst/>
          </a:prstGeom>
          <a:solidFill>
            <a:srgbClr val="FFFFFF"/>
          </a:solidFill>
          <a:ln w="9525">
            <a:solidFill>
              <a:srgbClr val="000000"/>
            </a:solidFill>
            <a:miter lim="800000"/>
            <a:headEnd/>
            <a:tailEnd/>
          </a:ln>
        </p:spPr>
        <p:txBody>
          <a:bodyPr/>
          <a:lstStyle/>
          <a:p>
            <a:r>
              <a:rPr lang="cs-CZ" altLang="ja-JP" sz="1400" b="1">
                <a:solidFill>
                  <a:srgbClr val="000000"/>
                </a:solidFill>
                <a:latin typeface="Arial" pitchFamily="34" charset="0"/>
                <a:ea typeface="MS Mincho" pitchFamily="49" charset="-128"/>
              </a:rPr>
              <a:t>VYHODNOCENÍ</a:t>
            </a:r>
            <a:endParaRPr lang="cs-CZ" sz="2000">
              <a:solidFill>
                <a:srgbClr val="000000"/>
              </a:solidFill>
            </a:endParaRPr>
          </a:p>
        </p:txBody>
      </p:sp>
      <p:cxnSp>
        <p:nvCxnSpPr>
          <p:cNvPr id="20504" name="AutoShape 29"/>
          <p:cNvCxnSpPr>
            <a:cxnSpLocks noChangeShapeType="1"/>
          </p:cNvCxnSpPr>
          <p:nvPr/>
        </p:nvCxnSpPr>
        <p:spPr bwMode="auto">
          <a:xfrm rot="5400000">
            <a:off x="4575176" y="334962"/>
            <a:ext cx="457200" cy="2028825"/>
          </a:xfrm>
          <a:prstGeom prst="bentConnector3">
            <a:avLst>
              <a:gd name="adj1" fmla="val 50000"/>
            </a:avLst>
          </a:prstGeom>
          <a:noFill/>
          <a:ln w="9525">
            <a:solidFill>
              <a:schemeClr val="tx1"/>
            </a:solidFill>
            <a:miter lim="800000"/>
            <a:headEnd/>
            <a:tailEnd type="triangle" w="med" len="med"/>
          </a:ln>
        </p:spPr>
      </p:cxnSp>
      <p:cxnSp>
        <p:nvCxnSpPr>
          <p:cNvPr id="20505" name="AutoShape 30"/>
          <p:cNvCxnSpPr>
            <a:cxnSpLocks noChangeShapeType="1"/>
          </p:cNvCxnSpPr>
          <p:nvPr/>
        </p:nvCxnSpPr>
        <p:spPr bwMode="auto">
          <a:xfrm rot="5400000">
            <a:off x="4632326" y="1420812"/>
            <a:ext cx="342900" cy="2028825"/>
          </a:xfrm>
          <a:prstGeom prst="bentConnector3">
            <a:avLst>
              <a:gd name="adj1" fmla="val 50000"/>
            </a:avLst>
          </a:prstGeom>
          <a:noFill/>
          <a:ln w="9525">
            <a:solidFill>
              <a:schemeClr val="tx1"/>
            </a:solidFill>
            <a:miter lim="800000"/>
            <a:headEnd/>
            <a:tailEnd type="triangle" w="med" len="med"/>
          </a:ln>
        </p:spPr>
      </p:cxnSp>
      <p:cxnSp>
        <p:nvCxnSpPr>
          <p:cNvPr id="20506" name="AutoShape 31"/>
          <p:cNvCxnSpPr>
            <a:cxnSpLocks noChangeShapeType="1"/>
          </p:cNvCxnSpPr>
          <p:nvPr/>
        </p:nvCxnSpPr>
        <p:spPr bwMode="auto">
          <a:xfrm rot="5400000">
            <a:off x="4575176" y="2392362"/>
            <a:ext cx="342900" cy="2143125"/>
          </a:xfrm>
          <a:prstGeom prst="bentConnector3">
            <a:avLst>
              <a:gd name="adj1" fmla="val 50000"/>
            </a:avLst>
          </a:prstGeom>
          <a:noFill/>
          <a:ln w="9525">
            <a:solidFill>
              <a:schemeClr val="tx1"/>
            </a:solidFill>
            <a:miter lim="800000"/>
            <a:headEnd/>
            <a:tailEnd type="triangle" w="med" len="med"/>
          </a:ln>
        </p:spPr>
      </p:cxnSp>
      <p:cxnSp>
        <p:nvCxnSpPr>
          <p:cNvPr id="20507" name="AutoShape 32"/>
          <p:cNvCxnSpPr>
            <a:cxnSpLocks noChangeShapeType="1"/>
          </p:cNvCxnSpPr>
          <p:nvPr/>
        </p:nvCxnSpPr>
        <p:spPr bwMode="auto">
          <a:xfrm rot="5400000">
            <a:off x="4432301" y="3392487"/>
            <a:ext cx="457200" cy="2314575"/>
          </a:xfrm>
          <a:prstGeom prst="bentConnector3">
            <a:avLst>
              <a:gd name="adj1" fmla="val 50000"/>
            </a:avLst>
          </a:prstGeom>
          <a:noFill/>
          <a:ln w="9525">
            <a:solidFill>
              <a:schemeClr val="tx1"/>
            </a:solidFill>
            <a:miter lim="800000"/>
            <a:headEnd/>
            <a:tailEnd type="triangle" w="med" len="med"/>
          </a:ln>
        </p:spPr>
      </p:cxnSp>
      <p:sp>
        <p:nvSpPr>
          <p:cNvPr id="20508" name="Line 34"/>
          <p:cNvSpPr>
            <a:spLocks noChangeShapeType="1"/>
          </p:cNvSpPr>
          <p:nvPr/>
        </p:nvSpPr>
        <p:spPr bwMode="auto">
          <a:xfrm>
            <a:off x="6659563" y="5084763"/>
            <a:ext cx="576262" cy="0"/>
          </a:xfrm>
          <a:prstGeom prst="line">
            <a:avLst/>
          </a:prstGeom>
          <a:noFill/>
          <a:ln w="9525">
            <a:solidFill>
              <a:schemeClr val="tx1"/>
            </a:solidFill>
            <a:round/>
            <a:headEnd/>
            <a:tailEnd type="triangle" w="med" len="med"/>
          </a:ln>
        </p:spPr>
        <p:txBody>
          <a:bodyPr/>
          <a:lstStyle/>
          <a:p>
            <a:endParaRPr lang="cs-CZ"/>
          </a:p>
        </p:txBody>
      </p:sp>
      <p:sp>
        <p:nvSpPr>
          <p:cNvPr id="20509" name="Line 35"/>
          <p:cNvSpPr>
            <a:spLocks noChangeShapeType="1"/>
          </p:cNvSpPr>
          <p:nvPr/>
        </p:nvSpPr>
        <p:spPr bwMode="auto">
          <a:xfrm>
            <a:off x="2195513" y="765175"/>
            <a:ext cx="358775" cy="0"/>
          </a:xfrm>
          <a:prstGeom prst="line">
            <a:avLst/>
          </a:prstGeom>
          <a:noFill/>
          <a:ln w="9525">
            <a:solidFill>
              <a:schemeClr val="tx1"/>
            </a:solidFill>
            <a:round/>
            <a:headEnd/>
            <a:tailEnd type="triangle" w="med" len="med"/>
          </a:ln>
        </p:spPr>
        <p:txBody>
          <a:bodyPr/>
          <a:lstStyle/>
          <a:p>
            <a:endParaRPr lang="cs-CZ"/>
          </a:p>
        </p:txBody>
      </p:sp>
      <p:sp>
        <p:nvSpPr>
          <p:cNvPr id="30" name="Zástupný symbol pro datum 29"/>
          <p:cNvSpPr>
            <a:spLocks noGrp="1"/>
          </p:cNvSpPr>
          <p:nvPr>
            <p:ph type="dt" sz="quarter" idx="10"/>
          </p:nvPr>
        </p:nvSpPr>
        <p:spPr/>
        <p:txBody>
          <a:bodyPr/>
          <a:lstStyle/>
          <a:p>
            <a:pPr>
              <a:defRPr/>
            </a:pPr>
            <a:r>
              <a:rPr lang="cs-CZ" smtClean="0"/>
              <a:t>19.-20.10.2010</a:t>
            </a:r>
            <a:endParaRPr lang="cs-CZ"/>
          </a:p>
        </p:txBody>
      </p:sp>
      <p:sp>
        <p:nvSpPr>
          <p:cNvPr id="31" name="Zástupný symbol pro číslo snímku 30"/>
          <p:cNvSpPr>
            <a:spLocks noGrp="1"/>
          </p:cNvSpPr>
          <p:nvPr>
            <p:ph type="sldNum" sz="quarter" idx="12"/>
          </p:nvPr>
        </p:nvSpPr>
        <p:spPr/>
        <p:txBody>
          <a:bodyPr/>
          <a:lstStyle/>
          <a:p>
            <a:pPr>
              <a:defRPr/>
            </a:pPr>
            <a:fld id="{991A7DE9-3D0C-4BB0-99C6-1014CF03EA63}" type="slidenum">
              <a:rPr lang="cs-CZ" smtClean="0"/>
              <a:pPr>
                <a:defRPr/>
              </a:pPr>
              <a:t>74</a:t>
            </a:fld>
            <a:endParaRPr lang="cs-CZ"/>
          </a:p>
        </p:txBody>
      </p:sp>
      <p:sp>
        <p:nvSpPr>
          <p:cNvPr id="32" name="Zástupný symbol pro zápatí 31"/>
          <p:cNvSpPr>
            <a:spLocks noGrp="1"/>
          </p:cNvSpPr>
          <p:nvPr>
            <p:ph type="ftr" sz="quarter" idx="11"/>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
        <p:nvSpPr>
          <p:cNvPr id="6" name="Zástupný symbol pro číslo snímku 5"/>
          <p:cNvSpPr>
            <a:spLocks noGrp="1"/>
          </p:cNvSpPr>
          <p:nvPr>
            <p:ph type="sldNum" sz="quarter" idx="12"/>
          </p:nvPr>
        </p:nvSpPr>
        <p:spPr/>
        <p:txBody>
          <a:bodyPr/>
          <a:lstStyle/>
          <a:p>
            <a:pPr>
              <a:defRPr/>
            </a:pPr>
            <a:fld id="{27310068-FC95-4896-B000-5953FF5330F1}" type="slidenum">
              <a:rPr lang="cs-CZ"/>
              <a:pPr>
                <a:defRPr/>
              </a:pPr>
              <a:t>75</a:t>
            </a:fld>
            <a:endParaRPr lang="cs-CZ"/>
          </a:p>
        </p:txBody>
      </p:sp>
      <p:sp>
        <p:nvSpPr>
          <p:cNvPr id="478210" name="Rectangle 2"/>
          <p:cNvSpPr>
            <a:spLocks noGrp="1" noChangeArrowheads="1"/>
          </p:cNvSpPr>
          <p:nvPr>
            <p:ph type="title"/>
          </p:nvPr>
        </p:nvSpPr>
        <p:spPr/>
        <p:txBody>
          <a:bodyPr/>
          <a:lstStyle/>
          <a:p>
            <a:pPr eaLnBrk="1" hangingPunct="1">
              <a:defRPr/>
            </a:pPr>
            <a:r>
              <a:rPr lang="cs-CZ" b="1" dirty="0" smtClean="0">
                <a:latin typeface="Arial" pitchFamily="34" charset="0"/>
                <a:cs typeface="Arial" pitchFamily="34" charset="0"/>
              </a:rPr>
              <a:t>Fáze NPD</a:t>
            </a:r>
          </a:p>
        </p:txBody>
      </p:sp>
      <p:sp>
        <p:nvSpPr>
          <p:cNvPr id="478211" name="Rectangle 3"/>
          <p:cNvSpPr>
            <a:spLocks noGrp="1" noChangeArrowheads="1"/>
          </p:cNvSpPr>
          <p:nvPr>
            <p:ph type="body" idx="1"/>
          </p:nvPr>
        </p:nvSpPr>
        <p:spPr/>
        <p:txBody>
          <a:bodyPr/>
          <a:lstStyle/>
          <a:p>
            <a:pPr eaLnBrk="1" hangingPunct="1">
              <a:lnSpc>
                <a:spcPct val="80000"/>
              </a:lnSpc>
              <a:defRPr/>
            </a:pPr>
            <a:r>
              <a:rPr lang="cs-CZ" sz="2000" b="1" dirty="0" smtClean="0">
                <a:latin typeface="Arial" pitchFamily="34" charset="0"/>
                <a:cs typeface="Arial" pitchFamily="34" charset="0"/>
              </a:rPr>
              <a:t>Fáze 1:</a:t>
            </a:r>
            <a:r>
              <a:rPr lang="cs-CZ" sz="2000" dirty="0" smtClean="0">
                <a:latin typeface="Arial" pitchFamily="34" charset="0"/>
                <a:cs typeface="Arial" pitchFamily="34" charset="0"/>
              </a:rPr>
              <a:t> Předběžné posouzení tržních, technických a finančních aspektů produktu</a:t>
            </a:r>
            <a:endParaRPr lang="cs-CZ" sz="2000" b="1" dirty="0" smtClean="0">
              <a:latin typeface="Arial" pitchFamily="34" charset="0"/>
              <a:cs typeface="Arial" pitchFamily="34" charset="0"/>
            </a:endParaRPr>
          </a:p>
          <a:p>
            <a:pPr eaLnBrk="1" hangingPunct="1">
              <a:lnSpc>
                <a:spcPct val="80000"/>
              </a:lnSpc>
              <a:defRPr/>
            </a:pPr>
            <a:r>
              <a:rPr lang="cs-CZ" sz="2000" b="1" dirty="0" smtClean="0">
                <a:latin typeface="Arial" pitchFamily="34" charset="0"/>
                <a:cs typeface="Arial" pitchFamily="34" charset="0"/>
              </a:rPr>
              <a:t>Fáze 2</a:t>
            </a:r>
            <a:r>
              <a:rPr lang="cs-CZ" sz="2000" dirty="0" smtClean="0">
                <a:latin typeface="Arial" pitchFamily="34" charset="0"/>
                <a:cs typeface="Arial" pitchFamily="34" charset="0"/>
              </a:rPr>
              <a:t>: Definování: Vypracování podrobné marketingové studie, provozní a právní analýzy, předběžný průzkum vedoucí k vypracování obchodního případu: definování produktu, zdůvodnění jeho zavedení, podrobný plán postupu v dalších fázích.</a:t>
            </a:r>
            <a:endParaRPr lang="cs-CZ" sz="2000" b="1" dirty="0" smtClean="0">
              <a:latin typeface="Arial" pitchFamily="34" charset="0"/>
              <a:cs typeface="Arial" pitchFamily="34" charset="0"/>
            </a:endParaRPr>
          </a:p>
          <a:p>
            <a:pPr eaLnBrk="1" hangingPunct="1">
              <a:lnSpc>
                <a:spcPct val="80000"/>
              </a:lnSpc>
              <a:defRPr/>
            </a:pPr>
            <a:r>
              <a:rPr lang="cs-CZ" sz="2000" b="1" dirty="0" smtClean="0">
                <a:latin typeface="Arial" pitchFamily="34" charset="0"/>
                <a:cs typeface="Arial" pitchFamily="34" charset="0"/>
              </a:rPr>
              <a:t>Fáze 3:</a:t>
            </a:r>
            <a:r>
              <a:rPr lang="cs-CZ" sz="2000" dirty="0" smtClean="0">
                <a:latin typeface="Arial" pitchFamily="34" charset="0"/>
                <a:cs typeface="Arial" pitchFamily="34" charset="0"/>
              </a:rPr>
              <a:t> Vývoj: vlastní návrh a vývoj nového produktu. Mapování výrobního procesu, vypracování marketingového plánu (včetně plánu uvedení na trh), operačních a testovacích plánů pro  následující fázi.</a:t>
            </a:r>
            <a:endParaRPr lang="cs-CZ" sz="2000" b="1" dirty="0" smtClean="0">
              <a:latin typeface="Arial" pitchFamily="34" charset="0"/>
              <a:cs typeface="Arial" pitchFamily="34" charset="0"/>
            </a:endParaRPr>
          </a:p>
          <a:p>
            <a:pPr eaLnBrk="1" hangingPunct="1">
              <a:lnSpc>
                <a:spcPct val="80000"/>
              </a:lnSpc>
              <a:defRPr/>
            </a:pPr>
            <a:r>
              <a:rPr lang="cs-CZ" sz="2000" b="1" dirty="0" smtClean="0">
                <a:latin typeface="Arial" pitchFamily="34" charset="0"/>
                <a:cs typeface="Arial" pitchFamily="34" charset="0"/>
              </a:rPr>
              <a:t>Fáze 4:</a:t>
            </a:r>
            <a:r>
              <a:rPr lang="cs-CZ" sz="2000" dirty="0" smtClean="0">
                <a:latin typeface="Arial" pitchFamily="34" charset="0"/>
                <a:cs typeface="Arial" pitchFamily="34" charset="0"/>
              </a:rPr>
              <a:t> Testování a ověření: interní testy, zákaznické testy, výroba a ověření prototypů, ověření marketingu, výroby a financování.</a:t>
            </a:r>
            <a:endParaRPr lang="cs-CZ" sz="2000" b="1" dirty="0" smtClean="0">
              <a:latin typeface="Arial" pitchFamily="34" charset="0"/>
              <a:cs typeface="Arial" pitchFamily="34" charset="0"/>
            </a:endParaRPr>
          </a:p>
          <a:p>
            <a:pPr eaLnBrk="1" hangingPunct="1">
              <a:lnSpc>
                <a:spcPct val="80000"/>
              </a:lnSpc>
              <a:defRPr/>
            </a:pPr>
            <a:r>
              <a:rPr lang="cs-CZ" sz="2000" b="1" dirty="0" smtClean="0">
                <a:latin typeface="Arial" pitchFamily="34" charset="0"/>
                <a:cs typeface="Arial" pitchFamily="34" charset="0"/>
              </a:rPr>
              <a:t>Fáze 5:</a:t>
            </a:r>
            <a:r>
              <a:rPr lang="cs-CZ" sz="2000" dirty="0" smtClean="0">
                <a:latin typeface="Arial" pitchFamily="34" charset="0"/>
                <a:cs typeface="Arial" pitchFamily="34" charset="0"/>
              </a:rPr>
              <a:t> Komercializace: zahájení výroby v plném rozsahu, uvedení produktu na trh; implementace marketingových a operačních plánů.</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
        <p:nvSpPr>
          <p:cNvPr id="6" name="Zástupný symbol pro číslo snímku 5"/>
          <p:cNvSpPr>
            <a:spLocks noGrp="1"/>
          </p:cNvSpPr>
          <p:nvPr>
            <p:ph type="sldNum" sz="quarter" idx="12"/>
          </p:nvPr>
        </p:nvSpPr>
        <p:spPr/>
        <p:txBody>
          <a:bodyPr/>
          <a:lstStyle/>
          <a:p>
            <a:pPr>
              <a:defRPr/>
            </a:pPr>
            <a:fld id="{16E0B13F-C425-491F-8D03-9CD425EE1AD9}" type="slidenum">
              <a:rPr lang="cs-CZ"/>
              <a:pPr>
                <a:defRPr/>
              </a:pPr>
              <a:t>76</a:t>
            </a:fld>
            <a:endParaRPr lang="cs-CZ"/>
          </a:p>
        </p:txBody>
      </p:sp>
      <p:sp>
        <p:nvSpPr>
          <p:cNvPr id="490498" name="Rectangle 2"/>
          <p:cNvSpPr>
            <a:spLocks noGrp="1" noChangeArrowheads="1"/>
          </p:cNvSpPr>
          <p:nvPr>
            <p:ph type="title"/>
          </p:nvPr>
        </p:nvSpPr>
        <p:spPr/>
        <p:txBody>
          <a:bodyPr/>
          <a:lstStyle/>
          <a:p>
            <a:pPr eaLnBrk="1" hangingPunct="1">
              <a:defRPr/>
            </a:pPr>
            <a:r>
              <a:rPr lang="cs-CZ" b="1" dirty="0" smtClean="0">
                <a:latin typeface="Arial" pitchFamily="34" charset="0"/>
                <a:cs typeface="Arial" pitchFamily="34" charset="0"/>
              </a:rPr>
              <a:t>Brány</a:t>
            </a:r>
            <a:endParaRPr lang="cs-CZ" dirty="0" smtClean="0">
              <a:latin typeface="Arial" pitchFamily="34" charset="0"/>
              <a:cs typeface="Arial" pitchFamily="34" charset="0"/>
            </a:endParaRPr>
          </a:p>
        </p:txBody>
      </p:sp>
      <p:sp>
        <p:nvSpPr>
          <p:cNvPr id="490499" name="Rectangle 3"/>
          <p:cNvSpPr>
            <a:spLocks noGrp="1" noChangeArrowheads="1"/>
          </p:cNvSpPr>
          <p:nvPr>
            <p:ph type="body" idx="1"/>
          </p:nvPr>
        </p:nvSpPr>
        <p:spPr/>
        <p:txBody>
          <a:bodyPr/>
          <a:lstStyle/>
          <a:p>
            <a:pPr eaLnBrk="1" hangingPunct="1">
              <a:lnSpc>
                <a:spcPct val="90000"/>
              </a:lnSpc>
              <a:defRPr/>
            </a:pPr>
            <a:r>
              <a:rPr lang="cs-CZ" sz="2400" dirty="0" smtClean="0">
                <a:latin typeface="Arial" pitchFamily="34" charset="0"/>
                <a:cs typeface="Arial" pitchFamily="34" charset="0"/>
              </a:rPr>
              <a:t>Každé fázi předchází brána, v níž se provádí rozhodnutí o pokračování nebo ukončení projektu. Efektivita bran rozhoduje o úspěchu procesu vývoje nového produktu:</a:t>
            </a:r>
          </a:p>
          <a:p>
            <a:pPr eaLnBrk="1" hangingPunct="1">
              <a:lnSpc>
                <a:spcPct val="90000"/>
              </a:lnSpc>
              <a:defRPr/>
            </a:pPr>
            <a:r>
              <a:rPr lang="cs-CZ" sz="2400" dirty="0" smtClean="0">
                <a:latin typeface="Arial" pitchFamily="34" charset="0"/>
                <a:cs typeface="Arial" pitchFamily="34" charset="0"/>
              </a:rPr>
              <a:t>Brány jsou kontrolními body kvality: Probíhá projekt v souladu s požadavky na kvalitu?</a:t>
            </a:r>
          </a:p>
          <a:p>
            <a:pPr eaLnBrk="1" hangingPunct="1">
              <a:lnSpc>
                <a:spcPct val="90000"/>
              </a:lnSpc>
              <a:defRPr/>
            </a:pPr>
            <a:r>
              <a:rPr lang="cs-CZ" sz="2400" dirty="0" smtClean="0">
                <a:latin typeface="Arial" pitchFamily="34" charset="0"/>
                <a:cs typeface="Arial" pitchFamily="34" charset="0"/>
              </a:rPr>
              <a:t>Brány jsou body rozhodování o pokračování nebo zastavení projektu. Stanoví se v nich priorita projektů. Jsou v nich postupně eliminovány horší projekty a zlepšuje se portfolio projektů.</a:t>
            </a:r>
          </a:p>
          <a:p>
            <a:pPr eaLnBrk="1" hangingPunct="1">
              <a:lnSpc>
                <a:spcPct val="90000"/>
              </a:lnSpc>
              <a:defRPr/>
            </a:pPr>
            <a:r>
              <a:rPr lang="cs-CZ" sz="2400" dirty="0" smtClean="0">
                <a:latin typeface="Arial" pitchFamily="34" charset="0"/>
                <a:cs typeface="Arial" pitchFamily="34" charset="0"/>
              </a:rPr>
              <a:t>Brána rozhoduje o postupu do další fáze a přidělení zdrojů.</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
        <p:nvSpPr>
          <p:cNvPr id="6" name="Zástupný symbol pro číslo snímku 5"/>
          <p:cNvSpPr>
            <a:spLocks noGrp="1"/>
          </p:cNvSpPr>
          <p:nvPr>
            <p:ph type="sldNum" sz="quarter" idx="12"/>
          </p:nvPr>
        </p:nvSpPr>
        <p:spPr/>
        <p:txBody>
          <a:bodyPr/>
          <a:lstStyle/>
          <a:p>
            <a:pPr>
              <a:defRPr/>
            </a:pPr>
            <a:fld id="{1700D984-7D46-4044-B70D-9FFC9680AF5E}" type="slidenum">
              <a:rPr lang="cs-CZ"/>
              <a:pPr>
                <a:defRPr/>
              </a:pPr>
              <a:t>77</a:t>
            </a:fld>
            <a:endParaRPr lang="cs-CZ"/>
          </a:p>
        </p:txBody>
      </p:sp>
      <p:sp>
        <p:nvSpPr>
          <p:cNvPr id="492546" name="Rectangle 2"/>
          <p:cNvSpPr>
            <a:spLocks noGrp="1" noChangeArrowheads="1"/>
          </p:cNvSpPr>
          <p:nvPr>
            <p:ph type="title"/>
          </p:nvPr>
        </p:nvSpPr>
        <p:spPr/>
        <p:txBody>
          <a:bodyPr/>
          <a:lstStyle/>
          <a:p>
            <a:pPr eaLnBrk="1" hangingPunct="1">
              <a:defRPr/>
            </a:pPr>
            <a:r>
              <a:rPr lang="cs-CZ" b="1" dirty="0" smtClean="0">
                <a:latin typeface="Arial" pitchFamily="34" charset="0"/>
                <a:cs typeface="Arial" pitchFamily="34" charset="0"/>
              </a:rPr>
              <a:t>Brány - formát</a:t>
            </a:r>
          </a:p>
        </p:txBody>
      </p:sp>
      <p:sp>
        <p:nvSpPr>
          <p:cNvPr id="492547" name="Rectangle 3"/>
          <p:cNvSpPr>
            <a:spLocks noGrp="1" noChangeArrowheads="1"/>
          </p:cNvSpPr>
          <p:nvPr>
            <p:ph type="body" idx="1"/>
          </p:nvPr>
        </p:nvSpPr>
        <p:spPr/>
        <p:txBody>
          <a:bodyPr/>
          <a:lstStyle/>
          <a:p>
            <a:pPr eaLnBrk="1" hangingPunct="1">
              <a:lnSpc>
                <a:spcPct val="80000"/>
              </a:lnSpc>
              <a:defRPr/>
            </a:pPr>
            <a:r>
              <a:rPr lang="cs-CZ" sz="2400" dirty="0" smtClean="0">
                <a:latin typeface="Arial" pitchFamily="34" charset="0"/>
                <a:cs typeface="Arial" pitchFamily="34" charset="0"/>
              </a:rPr>
              <a:t>Jednání bran se zúčastní vedoucí manažeři funkčních oblastí, kteří kontrolují zdroje požadované manažerem projektu a projektovým týmem pro další fázi. Brány mají společný formát:</a:t>
            </a:r>
            <a:endParaRPr lang="cs-CZ" sz="2400" b="1" dirty="0" smtClean="0">
              <a:latin typeface="Arial" pitchFamily="34" charset="0"/>
              <a:cs typeface="Arial" pitchFamily="34" charset="0"/>
            </a:endParaRPr>
          </a:p>
          <a:p>
            <a:pPr lvl="1" eaLnBrk="1" hangingPunct="1">
              <a:lnSpc>
                <a:spcPct val="80000"/>
              </a:lnSpc>
              <a:defRPr/>
            </a:pPr>
            <a:r>
              <a:rPr lang="cs-CZ" sz="2000" b="1" dirty="0" smtClean="0">
                <a:latin typeface="Arial" pitchFamily="34" charset="0"/>
                <a:cs typeface="Arial" pitchFamily="34" charset="0"/>
              </a:rPr>
              <a:t>Výsledky</a:t>
            </a:r>
            <a:r>
              <a:rPr lang="cs-CZ" sz="2000" dirty="0" smtClean="0">
                <a:latin typeface="Arial" pitchFamily="34" charset="0"/>
                <a:cs typeface="Arial" pitchFamily="34" charset="0"/>
              </a:rPr>
              <a:t>: </a:t>
            </a:r>
            <a:r>
              <a:rPr lang="cs-CZ" sz="2000" dirty="0" err="1" smtClean="0">
                <a:latin typeface="Arial" pitchFamily="34" charset="0"/>
                <a:cs typeface="Arial" pitchFamily="34" charset="0"/>
              </a:rPr>
              <a:t>Výsledky</a:t>
            </a:r>
            <a:r>
              <a:rPr lang="cs-CZ" sz="2000" dirty="0" smtClean="0">
                <a:latin typeface="Arial" pitchFamily="34" charset="0"/>
                <a:cs typeface="Arial" pitchFamily="34" charset="0"/>
              </a:rPr>
              <a:t> aktivit předchozí fáze, které projektový manažer a tým předkládají na jednání. Jsou vstupem pro hodnocení a pro každou bránu je stanoven standardní obsah výstupů.</a:t>
            </a:r>
            <a:endParaRPr lang="cs-CZ" sz="2000" b="1" dirty="0" smtClean="0">
              <a:latin typeface="Arial" pitchFamily="34" charset="0"/>
              <a:cs typeface="Arial" pitchFamily="34" charset="0"/>
            </a:endParaRPr>
          </a:p>
          <a:p>
            <a:pPr lvl="1" eaLnBrk="1" hangingPunct="1">
              <a:lnSpc>
                <a:spcPct val="80000"/>
              </a:lnSpc>
              <a:defRPr/>
            </a:pPr>
            <a:r>
              <a:rPr lang="cs-CZ" sz="2000" b="1" dirty="0" smtClean="0">
                <a:latin typeface="Arial" pitchFamily="34" charset="0"/>
                <a:cs typeface="Arial" pitchFamily="34" charset="0"/>
              </a:rPr>
              <a:t>Kritéria</a:t>
            </a:r>
            <a:r>
              <a:rPr lang="cs-CZ" sz="2000" dirty="0" smtClean="0">
                <a:latin typeface="Arial" pitchFamily="34" charset="0"/>
                <a:cs typeface="Arial" pitchFamily="34" charset="0"/>
              </a:rPr>
              <a:t>: Otázky a metriky, podle kterých je projekt posuzován a na jejichž základě se provádějí rozhodnutí o pokračování/zastavení projektu a jeho prioritách.</a:t>
            </a:r>
            <a:endParaRPr lang="cs-CZ" sz="2000" b="1" dirty="0" smtClean="0">
              <a:latin typeface="Arial" pitchFamily="34" charset="0"/>
              <a:cs typeface="Arial" pitchFamily="34" charset="0"/>
            </a:endParaRPr>
          </a:p>
          <a:p>
            <a:pPr lvl="1" eaLnBrk="1" hangingPunct="1">
              <a:lnSpc>
                <a:spcPct val="80000"/>
              </a:lnSpc>
              <a:defRPr/>
            </a:pPr>
            <a:r>
              <a:rPr lang="cs-CZ" sz="2000" b="1" dirty="0" smtClean="0">
                <a:latin typeface="Arial" pitchFamily="34" charset="0"/>
                <a:cs typeface="Arial" pitchFamily="34" charset="0"/>
              </a:rPr>
              <a:t>Výstupy</a:t>
            </a:r>
            <a:r>
              <a:rPr lang="cs-CZ" sz="2000" dirty="0" smtClean="0">
                <a:latin typeface="Arial" pitchFamily="34" charset="0"/>
                <a:cs typeface="Arial" pitchFamily="34" charset="0"/>
              </a:rPr>
              <a:t>: </a:t>
            </a:r>
            <a:r>
              <a:rPr lang="cs-CZ" sz="2000" dirty="0" err="1" smtClean="0">
                <a:latin typeface="Arial" pitchFamily="34" charset="0"/>
                <a:cs typeface="Arial" pitchFamily="34" charset="0"/>
              </a:rPr>
              <a:t>Výstupy</a:t>
            </a:r>
            <a:r>
              <a:rPr lang="cs-CZ" sz="2000" dirty="0" smtClean="0">
                <a:latin typeface="Arial" pitchFamily="34" charset="0"/>
                <a:cs typeface="Arial" pitchFamily="34" charset="0"/>
              </a:rPr>
              <a:t> jednání – rozhodnutí (pokračovat/zastavit/pozastavit). Schválení akčního plánu, termínu a výsledků pro další bránu.</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
        <p:nvSpPr>
          <p:cNvPr id="6" name="Zástupný symbol pro číslo snímku 5"/>
          <p:cNvSpPr>
            <a:spLocks noGrp="1"/>
          </p:cNvSpPr>
          <p:nvPr>
            <p:ph type="sldNum" sz="quarter" idx="12"/>
          </p:nvPr>
        </p:nvSpPr>
        <p:spPr/>
        <p:txBody>
          <a:bodyPr/>
          <a:lstStyle/>
          <a:p>
            <a:pPr>
              <a:defRPr/>
            </a:pPr>
            <a:fld id="{506DCE1E-B55D-4FA2-873C-409B51063595}" type="slidenum">
              <a:rPr lang="cs-CZ"/>
              <a:pPr>
                <a:defRPr/>
              </a:pPr>
              <a:t>78</a:t>
            </a:fld>
            <a:endParaRPr lang="cs-CZ"/>
          </a:p>
        </p:txBody>
      </p:sp>
      <p:sp>
        <p:nvSpPr>
          <p:cNvPr id="494594" name="Rectangle 2"/>
          <p:cNvSpPr>
            <a:spLocks noGrp="1" noChangeArrowheads="1"/>
          </p:cNvSpPr>
          <p:nvPr>
            <p:ph type="title"/>
          </p:nvPr>
        </p:nvSpPr>
        <p:spPr/>
        <p:txBody>
          <a:bodyPr/>
          <a:lstStyle/>
          <a:p>
            <a:pPr eaLnBrk="1" hangingPunct="1">
              <a:defRPr/>
            </a:pPr>
            <a:endParaRPr lang="cs-CZ" smtClean="0"/>
          </a:p>
        </p:txBody>
      </p:sp>
      <p:sp>
        <p:nvSpPr>
          <p:cNvPr id="494595" name="Rectangle 3"/>
          <p:cNvSpPr>
            <a:spLocks noGrp="1" noChangeArrowheads="1"/>
          </p:cNvSpPr>
          <p:nvPr>
            <p:ph type="body" idx="1"/>
          </p:nvPr>
        </p:nvSpPr>
        <p:spPr/>
        <p:txBody>
          <a:bodyPr/>
          <a:lstStyle/>
          <a:p>
            <a:pPr eaLnBrk="1" hangingPunct="1">
              <a:lnSpc>
                <a:spcPct val="90000"/>
              </a:lnSpc>
              <a:defRPr/>
            </a:pPr>
            <a:r>
              <a:rPr lang="cs-CZ" sz="2800" b="1" dirty="0" smtClean="0">
                <a:latin typeface="Arial" pitchFamily="34" charset="0"/>
                <a:cs typeface="Arial" pitchFamily="34" charset="0"/>
              </a:rPr>
              <a:t>Brány musí být úzké</a:t>
            </a:r>
            <a:r>
              <a:rPr lang="cs-CZ" sz="2800" dirty="0" smtClean="0">
                <a:latin typeface="Arial" pitchFamily="34" charset="0"/>
                <a:cs typeface="Arial" pitchFamily="34" charset="0"/>
              </a:rPr>
              <a:t>: Je třeba, aby projekty byly posuzovány pečlivě a přísně a aby ty, které nedávají naději na konečný úspěch, byly včas zastaveny. Jen tak se brány mohou stát kontrolními body kvality procesu a mohou zajistit, že budou prováděny správné projekty a že budou prováděny správně.</a:t>
            </a:r>
          </a:p>
          <a:p>
            <a:pPr eaLnBrk="1" hangingPunct="1">
              <a:lnSpc>
                <a:spcPct val="90000"/>
              </a:lnSpc>
              <a:defRPr/>
            </a:pPr>
            <a:r>
              <a:rPr lang="cs-CZ" sz="2800" dirty="0" smtClean="0">
                <a:latin typeface="Arial" pitchFamily="34" charset="0"/>
                <a:cs typeface="Arial" pitchFamily="34" charset="0"/>
              </a:rPr>
              <a:t>Projekty jsou rizikové – management portfolia, přidělování zdrojů ze „</a:t>
            </a:r>
            <a:r>
              <a:rPr lang="cs-CZ" sz="2800" dirty="0" err="1" smtClean="0">
                <a:latin typeface="Arial" pitchFamily="34" charset="0"/>
                <a:cs typeface="Arial" pitchFamily="34" charset="0"/>
              </a:rPr>
              <a:t>strategic</a:t>
            </a:r>
            <a:r>
              <a:rPr lang="cs-CZ" sz="2800" dirty="0" smtClean="0">
                <a:latin typeface="Arial" pitchFamily="34" charset="0"/>
                <a:cs typeface="Arial" pitchFamily="34" charset="0"/>
              </a:rPr>
              <a:t> </a:t>
            </a:r>
            <a:r>
              <a:rPr lang="cs-CZ" sz="2800" dirty="0" err="1" smtClean="0">
                <a:latin typeface="Arial" pitchFamily="34" charset="0"/>
                <a:cs typeface="Arial" pitchFamily="34" charset="0"/>
              </a:rPr>
              <a:t>buckets</a:t>
            </a:r>
            <a:r>
              <a:rPr lang="cs-CZ" sz="2800"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
        <p:nvSpPr>
          <p:cNvPr id="6" name="Zástupný symbol pro číslo snímku 5"/>
          <p:cNvSpPr>
            <a:spLocks noGrp="1"/>
          </p:cNvSpPr>
          <p:nvPr>
            <p:ph type="sldNum" sz="quarter" idx="12"/>
          </p:nvPr>
        </p:nvSpPr>
        <p:spPr/>
        <p:txBody>
          <a:bodyPr/>
          <a:lstStyle/>
          <a:p>
            <a:pPr>
              <a:defRPr/>
            </a:pPr>
            <a:fld id="{2D197DAD-B6B1-4EDF-9CB0-0F267A7D5912}" type="slidenum">
              <a:rPr lang="cs-CZ"/>
              <a:pPr>
                <a:defRPr/>
              </a:pPr>
              <a:t>79</a:t>
            </a:fld>
            <a:endParaRPr lang="cs-CZ"/>
          </a:p>
        </p:txBody>
      </p:sp>
      <p:sp>
        <p:nvSpPr>
          <p:cNvPr id="496642" name="Rectangle 2"/>
          <p:cNvSpPr>
            <a:spLocks noGrp="1" noChangeArrowheads="1"/>
          </p:cNvSpPr>
          <p:nvPr>
            <p:ph type="title"/>
          </p:nvPr>
        </p:nvSpPr>
        <p:spPr/>
        <p:txBody>
          <a:bodyPr/>
          <a:lstStyle/>
          <a:p>
            <a:pPr eaLnBrk="1" hangingPunct="1">
              <a:defRPr/>
            </a:pPr>
            <a:r>
              <a:rPr lang="cs-CZ" b="1" dirty="0" smtClean="0">
                <a:latin typeface="Arial" pitchFamily="34" charset="0"/>
                <a:cs typeface="Arial" pitchFamily="34" charset="0"/>
              </a:rPr>
              <a:t>Brány - kritéria</a:t>
            </a:r>
          </a:p>
        </p:txBody>
      </p:sp>
      <p:sp>
        <p:nvSpPr>
          <p:cNvPr id="496643" name="Rectangle 3"/>
          <p:cNvSpPr>
            <a:spLocks noGrp="1" noChangeArrowheads="1"/>
          </p:cNvSpPr>
          <p:nvPr>
            <p:ph type="body" idx="1"/>
          </p:nvPr>
        </p:nvSpPr>
        <p:spPr/>
        <p:txBody>
          <a:bodyPr/>
          <a:lstStyle/>
          <a:p>
            <a:pPr eaLnBrk="1" hangingPunct="1">
              <a:lnSpc>
                <a:spcPct val="80000"/>
              </a:lnSpc>
              <a:defRPr/>
            </a:pPr>
            <a:r>
              <a:rPr lang="cs-CZ" sz="2400" dirty="0" smtClean="0">
                <a:latin typeface="Arial" pitchFamily="34" charset="0"/>
                <a:cs typeface="Arial" pitchFamily="34" charset="0"/>
              </a:rPr>
              <a:t>Aby mohli manažeři přijímat objektivní rozhodnutí, musí existovat jasná, srozumitelná a efektivní kritéria</a:t>
            </a:r>
          </a:p>
          <a:p>
            <a:pPr lvl="1" eaLnBrk="1" hangingPunct="1">
              <a:lnSpc>
                <a:spcPct val="80000"/>
              </a:lnSpc>
              <a:defRPr/>
            </a:pPr>
            <a:r>
              <a:rPr lang="cs-CZ" sz="2000" dirty="0" smtClean="0">
                <a:latin typeface="Arial" pitchFamily="34" charset="0"/>
                <a:cs typeface="Arial" pitchFamily="34" charset="0"/>
              </a:rPr>
              <a:t>operativní (snadno použitelná)</a:t>
            </a:r>
          </a:p>
          <a:p>
            <a:pPr lvl="1" eaLnBrk="1" hangingPunct="1">
              <a:lnSpc>
                <a:spcPct val="80000"/>
              </a:lnSpc>
              <a:defRPr/>
            </a:pPr>
            <a:r>
              <a:rPr lang="cs-CZ" sz="2000" dirty="0" smtClean="0">
                <a:latin typeface="Arial" pitchFamily="34" charset="0"/>
                <a:cs typeface="Arial" pitchFamily="34" charset="0"/>
              </a:rPr>
              <a:t>realistická (využívající dostupných informací)</a:t>
            </a:r>
          </a:p>
          <a:p>
            <a:pPr lvl="1" eaLnBrk="1" hangingPunct="1">
              <a:lnSpc>
                <a:spcPct val="80000"/>
              </a:lnSpc>
              <a:defRPr/>
            </a:pPr>
            <a:r>
              <a:rPr lang="cs-CZ" sz="2000" dirty="0" smtClean="0">
                <a:latin typeface="Arial" pitchFamily="34" charset="0"/>
                <a:cs typeface="Arial" pitchFamily="34" charset="0"/>
              </a:rPr>
              <a:t>diferencující (rozlišující dobré projekty od horších). </a:t>
            </a:r>
          </a:p>
          <a:p>
            <a:pPr eaLnBrk="1" hangingPunct="1">
              <a:lnSpc>
                <a:spcPct val="80000"/>
              </a:lnSpc>
              <a:defRPr/>
            </a:pPr>
            <a:r>
              <a:rPr lang="cs-CZ" sz="2400" dirty="0" smtClean="0">
                <a:latin typeface="Arial" pitchFamily="34" charset="0"/>
                <a:cs typeface="Arial" pitchFamily="34" charset="0"/>
              </a:rPr>
              <a:t>Kritéria jsou dvou typů: </a:t>
            </a:r>
          </a:p>
          <a:p>
            <a:pPr lvl="1" eaLnBrk="1" hangingPunct="1">
              <a:lnSpc>
                <a:spcPct val="80000"/>
              </a:lnSpc>
              <a:defRPr/>
            </a:pPr>
            <a:r>
              <a:rPr lang="cs-CZ" sz="2000" dirty="0" smtClean="0">
                <a:latin typeface="Arial" pitchFamily="34" charset="0"/>
                <a:cs typeface="Arial" pitchFamily="34" charset="0"/>
              </a:rPr>
              <a:t>musí být splněno – slouží k vyřazení nevhodných projektů (nesoulad s legislativou – např. nesplnění ekologických nebo bezpečnostních norem) </a:t>
            </a:r>
          </a:p>
          <a:p>
            <a:pPr lvl="1" eaLnBrk="1" hangingPunct="1">
              <a:lnSpc>
                <a:spcPct val="80000"/>
              </a:lnSpc>
              <a:defRPr/>
            </a:pPr>
            <a:r>
              <a:rPr lang="cs-CZ" sz="2000" dirty="0" smtClean="0">
                <a:latin typeface="Arial" pitchFamily="34" charset="0"/>
                <a:cs typeface="Arial" pitchFamily="34" charset="0"/>
              </a:rPr>
              <a:t>mělo by být splněno – slouží ke stanovení priority projektu. Můžeme stanovit prahovou hodnotu pro celkové skóre nebo pro vybrané kritérium; pokud není dosaženo prahové hodnoty, je to signálem k zastavení projektu.</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cs-CZ" sz="4000" b="1" smtClean="0">
                <a:solidFill>
                  <a:schemeClr val="tx1"/>
                </a:solidFill>
                <a:latin typeface="Arial" charset="0"/>
                <a:cs typeface="Arial" charset="0"/>
              </a:rPr>
              <a:t>Role VaV</a:t>
            </a:r>
          </a:p>
        </p:txBody>
      </p:sp>
      <p:sp>
        <p:nvSpPr>
          <p:cNvPr id="54275" name="Rectangle 3"/>
          <p:cNvSpPr>
            <a:spLocks noGrp="1" noChangeArrowheads="1"/>
          </p:cNvSpPr>
          <p:nvPr>
            <p:ph type="body" idx="1"/>
          </p:nvPr>
        </p:nvSpPr>
        <p:spPr/>
        <p:txBody>
          <a:bodyPr/>
          <a:lstStyle/>
          <a:p>
            <a:r>
              <a:rPr lang="cs-CZ" sz="2000" smtClean="0">
                <a:latin typeface="Arial" charset="0"/>
                <a:cs typeface="Arial" charset="0"/>
              </a:rPr>
              <a:t>Inovace zahrnuje řadu vývojových, technologických, organizačních, finančních a komerčních činností.</a:t>
            </a:r>
          </a:p>
          <a:p>
            <a:endParaRPr lang="cs-CZ" sz="2000" smtClean="0">
              <a:latin typeface="Arial" charset="0"/>
              <a:cs typeface="Arial" charset="0"/>
            </a:endParaRPr>
          </a:p>
          <a:p>
            <a:r>
              <a:rPr lang="cs-CZ" sz="2000" smtClean="0">
                <a:latin typeface="Arial" charset="0"/>
                <a:cs typeface="Arial" charset="0"/>
              </a:rPr>
              <a:t>Výzkum a vývoj (VaV) je pouze jednou z těchto činností a může probíhat v různých fázích inovačního procesu. </a:t>
            </a:r>
          </a:p>
          <a:p>
            <a:endParaRPr lang="cs-CZ" sz="2000" smtClean="0">
              <a:latin typeface="Arial" charset="0"/>
              <a:cs typeface="Arial" charset="0"/>
            </a:endParaRPr>
          </a:p>
          <a:p>
            <a:r>
              <a:rPr lang="cs-CZ" sz="2000" smtClean="0">
                <a:latin typeface="Arial" charset="0"/>
                <a:cs typeface="Arial" charset="0"/>
              </a:rPr>
              <a:t>Důležité je „dotažení“ inovace – uvedení nového produktu na trh, zabudování nových řídících, kontrolních, vývojových, výrobních, servisních, organizačních, marketingových aj. procesů </a:t>
            </a:r>
          </a:p>
          <a:p>
            <a:endParaRPr lang="cs-CZ" sz="2000" smtClean="0"/>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8</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
        <p:nvSpPr>
          <p:cNvPr id="6" name="Zástupný symbol pro číslo snímku 5"/>
          <p:cNvSpPr>
            <a:spLocks noGrp="1"/>
          </p:cNvSpPr>
          <p:nvPr>
            <p:ph type="sldNum" sz="quarter" idx="12"/>
          </p:nvPr>
        </p:nvSpPr>
        <p:spPr/>
        <p:txBody>
          <a:bodyPr/>
          <a:lstStyle/>
          <a:p>
            <a:pPr>
              <a:defRPr/>
            </a:pPr>
            <a:fld id="{06FE7423-5370-4E0B-AF84-24D2B26B9749}" type="slidenum">
              <a:rPr lang="cs-CZ"/>
              <a:pPr>
                <a:defRPr/>
              </a:pPr>
              <a:t>80</a:t>
            </a:fld>
            <a:endParaRPr lang="cs-CZ"/>
          </a:p>
        </p:txBody>
      </p:sp>
      <p:sp>
        <p:nvSpPr>
          <p:cNvPr id="498690" name="Rectangle 2"/>
          <p:cNvSpPr>
            <a:spLocks noGrp="1" noChangeArrowheads="1"/>
          </p:cNvSpPr>
          <p:nvPr>
            <p:ph type="title"/>
          </p:nvPr>
        </p:nvSpPr>
        <p:spPr/>
        <p:txBody>
          <a:bodyPr/>
          <a:lstStyle/>
          <a:p>
            <a:pPr eaLnBrk="1" hangingPunct="1">
              <a:defRPr/>
            </a:pPr>
            <a:r>
              <a:rPr lang="cs-CZ" dirty="0" smtClean="0">
                <a:latin typeface="Arial" pitchFamily="34" charset="0"/>
                <a:cs typeface="Arial" pitchFamily="34" charset="0"/>
              </a:rPr>
              <a:t>Vhodnost kritérií</a:t>
            </a:r>
          </a:p>
        </p:txBody>
      </p:sp>
      <p:sp>
        <p:nvSpPr>
          <p:cNvPr id="498691" name="Rectangle 3"/>
          <p:cNvSpPr>
            <a:spLocks noGrp="1" noChangeArrowheads="1"/>
          </p:cNvSpPr>
          <p:nvPr>
            <p:ph type="body" idx="1"/>
          </p:nvPr>
        </p:nvSpPr>
        <p:spPr/>
        <p:txBody>
          <a:bodyPr/>
          <a:lstStyle/>
          <a:p>
            <a:pPr eaLnBrk="1" hangingPunct="1">
              <a:lnSpc>
                <a:spcPct val="90000"/>
              </a:lnSpc>
              <a:defRPr/>
            </a:pPr>
            <a:r>
              <a:rPr lang="cs-CZ" sz="2400" dirty="0" smtClean="0">
                <a:latin typeface="Arial" pitchFamily="34" charset="0"/>
                <a:cs typeface="Arial" pitchFamily="34" charset="0"/>
              </a:rPr>
              <a:t>Častou chybou je to, že se jako rozhodovací kritéria používají spíše kontroly výsledků; příklady takových nevhodných kritérií jsou např.:</a:t>
            </a:r>
          </a:p>
          <a:p>
            <a:pPr lvl="1" eaLnBrk="1" hangingPunct="1">
              <a:lnSpc>
                <a:spcPct val="90000"/>
              </a:lnSpc>
              <a:defRPr/>
            </a:pPr>
            <a:r>
              <a:rPr lang="cs-CZ" sz="2000" dirty="0" smtClean="0">
                <a:latin typeface="Arial" pitchFamily="34" charset="0"/>
                <a:cs typeface="Arial" pitchFamily="34" charset="0"/>
              </a:rPr>
              <a:t>Byl vypracován podnikatelský záměr?</a:t>
            </a:r>
          </a:p>
          <a:p>
            <a:pPr lvl="1" eaLnBrk="1" hangingPunct="1">
              <a:lnSpc>
                <a:spcPct val="90000"/>
              </a:lnSpc>
              <a:defRPr/>
            </a:pPr>
            <a:r>
              <a:rPr lang="cs-CZ" sz="2000" dirty="0" smtClean="0">
                <a:latin typeface="Arial" pitchFamily="34" charset="0"/>
                <a:cs typeface="Arial" pitchFamily="34" charset="0"/>
              </a:rPr>
              <a:t>Je produkt jasně definován?</a:t>
            </a:r>
          </a:p>
          <a:p>
            <a:pPr lvl="1" eaLnBrk="1" hangingPunct="1">
              <a:lnSpc>
                <a:spcPct val="90000"/>
              </a:lnSpc>
              <a:defRPr/>
            </a:pPr>
            <a:r>
              <a:rPr lang="cs-CZ" sz="2000" dirty="0" smtClean="0">
                <a:latin typeface="Arial" pitchFamily="34" charset="0"/>
                <a:cs typeface="Arial" pitchFamily="34" charset="0"/>
              </a:rPr>
              <a:t>Byl definován cílový trh?</a:t>
            </a:r>
          </a:p>
          <a:p>
            <a:pPr lvl="1" eaLnBrk="1" hangingPunct="1">
              <a:lnSpc>
                <a:spcPct val="90000"/>
              </a:lnSpc>
              <a:defRPr/>
            </a:pPr>
            <a:r>
              <a:rPr lang="cs-CZ" sz="2000" dirty="0" smtClean="0">
                <a:latin typeface="Arial" pitchFamily="34" charset="0"/>
                <a:cs typeface="Arial" pitchFamily="34" charset="0"/>
              </a:rPr>
              <a:t>Je jasně stanovena hodnota pro zákazníka a byla ověřena zákazníky?</a:t>
            </a:r>
          </a:p>
          <a:p>
            <a:pPr eaLnBrk="1" hangingPunct="1">
              <a:lnSpc>
                <a:spcPct val="90000"/>
              </a:lnSpc>
              <a:defRPr/>
            </a:pPr>
            <a:r>
              <a:rPr lang="cs-CZ" sz="2400" dirty="0" smtClean="0">
                <a:latin typeface="Arial" pitchFamily="34" charset="0"/>
                <a:cs typeface="Arial" pitchFamily="34" charset="0"/>
              </a:rPr>
              <a:t>Tyto otázky jsou užitečné, ale nehodí se pro stanovení priorit. Pokud by odpověď na kteroukoli z nich byla “NE”, těžko by se na základě toho rozhodlo o zastavení projektu.</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
        <p:nvSpPr>
          <p:cNvPr id="6" name="Zástupný symbol pro číslo snímku 5"/>
          <p:cNvSpPr>
            <a:spLocks noGrp="1"/>
          </p:cNvSpPr>
          <p:nvPr>
            <p:ph type="sldNum" sz="quarter" idx="12"/>
          </p:nvPr>
        </p:nvSpPr>
        <p:spPr/>
        <p:txBody>
          <a:bodyPr/>
          <a:lstStyle/>
          <a:p>
            <a:pPr>
              <a:defRPr/>
            </a:pPr>
            <a:fld id="{0D663083-9166-41FC-9B96-16392293B4C8}" type="slidenum">
              <a:rPr lang="cs-CZ"/>
              <a:pPr>
                <a:defRPr/>
              </a:pPr>
              <a:t>81</a:t>
            </a:fld>
            <a:endParaRPr lang="cs-CZ"/>
          </a:p>
        </p:txBody>
      </p:sp>
      <p:sp>
        <p:nvSpPr>
          <p:cNvPr id="480258" name="Rectangle 2"/>
          <p:cNvSpPr>
            <a:spLocks noGrp="1" noChangeArrowheads="1"/>
          </p:cNvSpPr>
          <p:nvPr>
            <p:ph type="title"/>
          </p:nvPr>
        </p:nvSpPr>
        <p:spPr/>
        <p:txBody>
          <a:bodyPr/>
          <a:lstStyle/>
          <a:p>
            <a:pPr eaLnBrk="1" hangingPunct="1">
              <a:defRPr/>
            </a:pPr>
            <a:r>
              <a:rPr lang="cs-CZ" b="1" dirty="0" smtClean="0">
                <a:latin typeface="Arial" pitchFamily="34" charset="0"/>
                <a:cs typeface="Arial" pitchFamily="34" charset="0"/>
              </a:rPr>
              <a:t>1</a:t>
            </a:r>
          </a:p>
        </p:txBody>
      </p:sp>
      <p:sp>
        <p:nvSpPr>
          <p:cNvPr id="480259" name="Rectangle 3"/>
          <p:cNvSpPr>
            <a:spLocks noGrp="1" noChangeArrowheads="1"/>
          </p:cNvSpPr>
          <p:nvPr>
            <p:ph type="body" idx="1"/>
          </p:nvPr>
        </p:nvSpPr>
        <p:spPr/>
        <p:txBody>
          <a:bodyPr/>
          <a:lstStyle/>
          <a:p>
            <a:pPr eaLnBrk="1" hangingPunct="1">
              <a:lnSpc>
                <a:spcPct val="80000"/>
              </a:lnSpc>
              <a:defRPr/>
            </a:pPr>
            <a:r>
              <a:rPr lang="cs-CZ" sz="2400" b="1" dirty="0" smtClean="0">
                <a:latin typeface="Arial" pitchFamily="34" charset="0"/>
                <a:cs typeface="Arial" pitchFamily="34" charset="0"/>
              </a:rPr>
              <a:t>Fáze hledání nápadů</a:t>
            </a:r>
            <a:endParaRPr lang="cs-CZ" sz="2400" dirty="0" smtClean="0">
              <a:latin typeface="Arial" pitchFamily="34" charset="0"/>
              <a:cs typeface="Arial" pitchFamily="34" charset="0"/>
            </a:endParaRPr>
          </a:p>
          <a:p>
            <a:pPr lvl="1" eaLnBrk="1" hangingPunct="1">
              <a:lnSpc>
                <a:spcPct val="80000"/>
              </a:lnSpc>
              <a:defRPr/>
            </a:pPr>
            <a:r>
              <a:rPr lang="cs-CZ" sz="2000" dirty="0" smtClean="0">
                <a:latin typeface="Arial" pitchFamily="34" charset="0"/>
                <a:cs typeface="Arial" pitchFamily="34" charset="0"/>
              </a:rPr>
              <a:t>Proces vývoje nového výrobku začíná nápadem, který může pocházet z výzkumu, zásobníku nápadů, odezvy zákazníků a mnoha dalších zdrojů.</a:t>
            </a:r>
          </a:p>
          <a:p>
            <a:pPr eaLnBrk="1" hangingPunct="1">
              <a:lnSpc>
                <a:spcPct val="80000"/>
              </a:lnSpc>
              <a:defRPr/>
            </a:pPr>
            <a:r>
              <a:rPr lang="cs-CZ" sz="2400" b="1" dirty="0" smtClean="0">
                <a:latin typeface="Arial" pitchFamily="34" charset="0"/>
                <a:cs typeface="Arial" pitchFamily="34" charset="0"/>
              </a:rPr>
              <a:t>Brána 1: Počáteční hodnocení nápadů</a:t>
            </a:r>
            <a:endParaRPr lang="cs-CZ" sz="2400" dirty="0" smtClean="0">
              <a:latin typeface="Arial" pitchFamily="34" charset="0"/>
              <a:cs typeface="Arial" pitchFamily="34" charset="0"/>
            </a:endParaRPr>
          </a:p>
          <a:p>
            <a:pPr lvl="1" eaLnBrk="1" hangingPunct="1">
              <a:lnSpc>
                <a:spcPct val="80000"/>
              </a:lnSpc>
              <a:defRPr/>
            </a:pPr>
            <a:r>
              <a:rPr lang="cs-CZ" sz="2000" dirty="0" smtClean="0">
                <a:latin typeface="Arial" pitchFamily="34" charset="0"/>
                <a:cs typeface="Arial" pitchFamily="34" charset="0"/>
              </a:rPr>
              <a:t>Stojí nápad za další rozpracování?</a:t>
            </a:r>
          </a:p>
          <a:p>
            <a:pPr lvl="1" eaLnBrk="1" hangingPunct="1">
              <a:lnSpc>
                <a:spcPct val="80000"/>
              </a:lnSpc>
              <a:defRPr/>
            </a:pPr>
            <a:r>
              <a:rPr lang="cs-CZ" sz="2000" dirty="0" smtClean="0">
                <a:latin typeface="Arial" pitchFamily="34" charset="0"/>
                <a:cs typeface="Arial" pitchFamily="34" charset="0"/>
              </a:rPr>
              <a:t>Posouzení nápadů a zdrojů - soulad se strategií firmy, proveditelnost, apod.</a:t>
            </a:r>
          </a:p>
          <a:p>
            <a:pPr eaLnBrk="1" hangingPunct="1">
              <a:lnSpc>
                <a:spcPct val="80000"/>
              </a:lnSpc>
              <a:defRPr/>
            </a:pPr>
            <a:r>
              <a:rPr lang="cs-CZ" sz="2400" b="1" dirty="0" smtClean="0">
                <a:latin typeface="Arial" pitchFamily="34" charset="0"/>
                <a:cs typeface="Arial" pitchFamily="34" charset="0"/>
              </a:rPr>
              <a:t>Fáze 1: Předběžné posouzení (předběžná studie proveditelnosti)</a:t>
            </a:r>
            <a:endParaRPr lang="cs-CZ" sz="2400" dirty="0" smtClean="0">
              <a:latin typeface="Arial" pitchFamily="34" charset="0"/>
              <a:cs typeface="Arial" pitchFamily="34" charset="0"/>
            </a:endParaRPr>
          </a:p>
          <a:p>
            <a:pPr lvl="1" eaLnBrk="1" hangingPunct="1">
              <a:lnSpc>
                <a:spcPct val="80000"/>
              </a:lnSpc>
              <a:defRPr/>
            </a:pPr>
            <a:r>
              <a:rPr lang="cs-CZ" sz="2000" dirty="0" smtClean="0">
                <a:latin typeface="Arial" pitchFamily="34" charset="0"/>
                <a:cs typeface="Arial" pitchFamily="34" charset="0"/>
              </a:rPr>
              <a:t>Předběžné hodnocení trhu</a:t>
            </a:r>
          </a:p>
          <a:p>
            <a:pPr lvl="1" eaLnBrk="1" hangingPunct="1">
              <a:lnSpc>
                <a:spcPct val="80000"/>
              </a:lnSpc>
              <a:defRPr/>
            </a:pPr>
            <a:r>
              <a:rPr lang="cs-CZ" sz="2000" dirty="0" smtClean="0">
                <a:latin typeface="Arial" pitchFamily="34" charset="0"/>
                <a:cs typeface="Arial" pitchFamily="34" charset="0"/>
              </a:rPr>
              <a:t>Předběžné technické hodnocení </a:t>
            </a:r>
          </a:p>
          <a:p>
            <a:pPr lvl="1" eaLnBrk="1" hangingPunct="1">
              <a:lnSpc>
                <a:spcPct val="80000"/>
              </a:lnSpc>
              <a:defRPr/>
            </a:pPr>
            <a:r>
              <a:rPr lang="cs-CZ" sz="2000" dirty="0" smtClean="0">
                <a:latin typeface="Arial" pitchFamily="34" charset="0"/>
                <a:cs typeface="Arial" pitchFamily="34" charset="0"/>
              </a:rPr>
              <a:t>Předběžné finanční a obchodní hodnocení </a:t>
            </a:r>
          </a:p>
          <a:p>
            <a:pPr lvl="1" eaLnBrk="1" hangingPunct="1">
              <a:lnSpc>
                <a:spcPct val="80000"/>
              </a:lnSpc>
              <a:defRPr/>
            </a:pPr>
            <a:r>
              <a:rPr lang="cs-CZ" sz="2000" dirty="0" smtClean="0">
                <a:latin typeface="Arial" pitchFamily="34" charset="0"/>
                <a:cs typeface="Arial" pitchFamily="34" charset="0"/>
              </a:rPr>
              <a:t>Akční plán pro fázi 2</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
        <p:nvSpPr>
          <p:cNvPr id="6" name="Zástupný symbol pro číslo snímku 5"/>
          <p:cNvSpPr>
            <a:spLocks noGrp="1"/>
          </p:cNvSpPr>
          <p:nvPr>
            <p:ph type="sldNum" sz="quarter" idx="12"/>
          </p:nvPr>
        </p:nvSpPr>
        <p:spPr/>
        <p:txBody>
          <a:bodyPr/>
          <a:lstStyle/>
          <a:p>
            <a:pPr>
              <a:defRPr/>
            </a:pPr>
            <a:fld id="{07AF94DA-F795-44EC-BFD5-547F12326A9F}" type="slidenum">
              <a:rPr lang="cs-CZ"/>
              <a:pPr>
                <a:defRPr/>
              </a:pPr>
              <a:t>82</a:t>
            </a:fld>
            <a:endParaRPr lang="cs-CZ"/>
          </a:p>
        </p:txBody>
      </p:sp>
      <p:sp>
        <p:nvSpPr>
          <p:cNvPr id="482306" name="Rectangle 2"/>
          <p:cNvSpPr>
            <a:spLocks noGrp="1" noChangeArrowheads="1"/>
          </p:cNvSpPr>
          <p:nvPr>
            <p:ph type="title"/>
          </p:nvPr>
        </p:nvSpPr>
        <p:spPr/>
        <p:txBody>
          <a:bodyPr/>
          <a:lstStyle/>
          <a:p>
            <a:pPr eaLnBrk="1" hangingPunct="1">
              <a:defRPr/>
            </a:pPr>
            <a:r>
              <a:rPr lang="cs-CZ" b="1" dirty="0" smtClean="0">
                <a:latin typeface="Arial" pitchFamily="34" charset="0"/>
                <a:cs typeface="Arial" pitchFamily="34" charset="0"/>
              </a:rPr>
              <a:t>2</a:t>
            </a:r>
          </a:p>
        </p:txBody>
      </p:sp>
      <p:sp>
        <p:nvSpPr>
          <p:cNvPr id="482307" name="Rectangle 3"/>
          <p:cNvSpPr>
            <a:spLocks noGrp="1" noChangeArrowheads="1"/>
          </p:cNvSpPr>
          <p:nvPr>
            <p:ph type="body" idx="1"/>
          </p:nvPr>
        </p:nvSpPr>
        <p:spPr/>
        <p:txBody>
          <a:bodyPr/>
          <a:lstStyle/>
          <a:p>
            <a:pPr eaLnBrk="1" hangingPunct="1">
              <a:lnSpc>
                <a:spcPct val="80000"/>
              </a:lnSpc>
              <a:defRPr/>
            </a:pPr>
            <a:r>
              <a:rPr lang="cs-CZ" sz="2400" b="1" dirty="0" smtClean="0">
                <a:latin typeface="Arial" pitchFamily="34" charset="0"/>
                <a:cs typeface="Arial" pitchFamily="34" charset="0"/>
              </a:rPr>
              <a:t>Brána 2: Druhé, podrobné hodnocení</a:t>
            </a:r>
            <a:endParaRPr lang="cs-CZ" sz="2400" dirty="0" smtClean="0">
              <a:latin typeface="Arial" pitchFamily="34" charset="0"/>
              <a:cs typeface="Arial" pitchFamily="34" charset="0"/>
            </a:endParaRPr>
          </a:p>
          <a:p>
            <a:pPr lvl="1" eaLnBrk="1" hangingPunct="1">
              <a:lnSpc>
                <a:spcPct val="80000"/>
              </a:lnSpc>
              <a:defRPr/>
            </a:pPr>
            <a:r>
              <a:rPr lang="cs-CZ" sz="2000" dirty="0" smtClean="0">
                <a:latin typeface="Arial" pitchFamily="34" charset="0"/>
                <a:cs typeface="Arial" pitchFamily="34" charset="0"/>
              </a:rPr>
              <a:t>Vyplatí se podrobné rozpracování nápadu?</a:t>
            </a:r>
          </a:p>
          <a:p>
            <a:pPr eaLnBrk="1" hangingPunct="1">
              <a:lnSpc>
                <a:spcPct val="80000"/>
              </a:lnSpc>
              <a:defRPr/>
            </a:pPr>
            <a:r>
              <a:rPr lang="cs-CZ" sz="2400" b="1" dirty="0" smtClean="0">
                <a:latin typeface="Arial" pitchFamily="34" charset="0"/>
                <a:cs typeface="Arial" pitchFamily="34" charset="0"/>
              </a:rPr>
              <a:t>Fáze 2: Definování, podrobné rozpracování produktu (studie proveditelnosti)</a:t>
            </a:r>
            <a:endParaRPr lang="cs-CZ" sz="2400" dirty="0" smtClean="0">
              <a:latin typeface="Arial" pitchFamily="34" charset="0"/>
              <a:cs typeface="Arial" pitchFamily="34" charset="0"/>
            </a:endParaRPr>
          </a:p>
          <a:p>
            <a:pPr lvl="1" eaLnBrk="1" hangingPunct="1">
              <a:lnSpc>
                <a:spcPct val="80000"/>
              </a:lnSpc>
              <a:defRPr/>
            </a:pPr>
            <a:r>
              <a:rPr lang="cs-CZ" sz="2000" dirty="0" smtClean="0">
                <a:latin typeface="Arial" pitchFamily="34" charset="0"/>
                <a:cs typeface="Arial" pitchFamily="34" charset="0"/>
              </a:rPr>
              <a:t>Důkladné posouzení tržní příležitosti, technických předností výrobku, konkurenční situace; finanční a právní analýza; vypracování  podnikatelského plánu</a:t>
            </a:r>
          </a:p>
          <a:p>
            <a:pPr lvl="1" eaLnBrk="1" hangingPunct="1">
              <a:lnSpc>
                <a:spcPct val="80000"/>
              </a:lnSpc>
              <a:defRPr/>
            </a:pPr>
            <a:r>
              <a:rPr lang="cs-CZ" sz="2000" dirty="0" smtClean="0">
                <a:latin typeface="Arial" pitchFamily="34" charset="0"/>
                <a:cs typeface="Arial" pitchFamily="34" charset="0"/>
              </a:rPr>
              <a:t>Studie potřeb a požadavků zákazníků</a:t>
            </a:r>
          </a:p>
          <a:p>
            <a:pPr lvl="1" eaLnBrk="1" hangingPunct="1">
              <a:lnSpc>
                <a:spcPct val="80000"/>
              </a:lnSpc>
              <a:defRPr/>
            </a:pPr>
            <a:r>
              <a:rPr lang="cs-CZ" sz="2000" dirty="0" smtClean="0">
                <a:latin typeface="Arial" pitchFamily="34" charset="0"/>
                <a:cs typeface="Arial" pitchFamily="34" charset="0"/>
              </a:rPr>
              <a:t>Analýza konkurence</a:t>
            </a:r>
          </a:p>
          <a:p>
            <a:pPr lvl="1" eaLnBrk="1" hangingPunct="1">
              <a:lnSpc>
                <a:spcPct val="80000"/>
              </a:lnSpc>
              <a:defRPr/>
            </a:pPr>
            <a:r>
              <a:rPr lang="cs-CZ" sz="2000" dirty="0" smtClean="0">
                <a:latin typeface="Arial" pitchFamily="34" charset="0"/>
                <a:cs typeface="Arial" pitchFamily="34" charset="0"/>
              </a:rPr>
              <a:t>Definování hodnoty pro zákazníka</a:t>
            </a:r>
          </a:p>
          <a:p>
            <a:pPr lvl="1" eaLnBrk="1" hangingPunct="1">
              <a:lnSpc>
                <a:spcPct val="80000"/>
              </a:lnSpc>
              <a:defRPr/>
            </a:pPr>
            <a:r>
              <a:rPr lang="cs-CZ" sz="2000" dirty="0" smtClean="0">
                <a:latin typeface="Arial" pitchFamily="34" charset="0"/>
                <a:cs typeface="Arial" pitchFamily="34" charset="0"/>
              </a:rPr>
              <a:t>Hodnocení technické proveditelnosti</a:t>
            </a:r>
          </a:p>
          <a:p>
            <a:pPr lvl="1" eaLnBrk="1" hangingPunct="1">
              <a:lnSpc>
                <a:spcPct val="80000"/>
              </a:lnSpc>
              <a:defRPr/>
            </a:pPr>
            <a:r>
              <a:rPr lang="cs-CZ" sz="2000" dirty="0" smtClean="0">
                <a:latin typeface="Arial" pitchFamily="34" charset="0"/>
                <a:cs typeface="Arial" pitchFamily="34" charset="0"/>
              </a:rPr>
              <a:t>Provozní hodnocení</a:t>
            </a:r>
          </a:p>
          <a:p>
            <a:pPr lvl="1" eaLnBrk="1" hangingPunct="1">
              <a:lnSpc>
                <a:spcPct val="80000"/>
              </a:lnSpc>
              <a:defRPr/>
            </a:pPr>
            <a:r>
              <a:rPr lang="cs-CZ" sz="2000" dirty="0" smtClean="0">
                <a:latin typeface="Arial" pitchFamily="34" charset="0"/>
                <a:cs typeface="Arial" pitchFamily="34" charset="0"/>
              </a:rPr>
              <a:t>Definice produktu</a:t>
            </a:r>
          </a:p>
          <a:p>
            <a:pPr lvl="1" eaLnBrk="1" hangingPunct="1">
              <a:lnSpc>
                <a:spcPct val="80000"/>
              </a:lnSpc>
              <a:defRPr/>
            </a:pPr>
            <a:r>
              <a:rPr lang="cs-CZ" sz="2000" dirty="0" smtClean="0">
                <a:latin typeface="Arial" pitchFamily="34" charset="0"/>
                <a:cs typeface="Arial" pitchFamily="34" charset="0"/>
              </a:rPr>
              <a:t>Finanční analýza</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
        <p:nvSpPr>
          <p:cNvPr id="6" name="Zástupný symbol pro číslo snímku 5"/>
          <p:cNvSpPr>
            <a:spLocks noGrp="1"/>
          </p:cNvSpPr>
          <p:nvPr>
            <p:ph type="sldNum" sz="quarter" idx="12"/>
          </p:nvPr>
        </p:nvSpPr>
        <p:spPr/>
        <p:txBody>
          <a:bodyPr/>
          <a:lstStyle/>
          <a:p>
            <a:pPr>
              <a:defRPr/>
            </a:pPr>
            <a:fld id="{3683EF00-82ED-4446-A11E-BE54C548297F}" type="slidenum">
              <a:rPr lang="cs-CZ"/>
              <a:pPr>
                <a:defRPr/>
              </a:pPr>
              <a:t>83</a:t>
            </a:fld>
            <a:endParaRPr lang="cs-CZ"/>
          </a:p>
        </p:txBody>
      </p:sp>
      <p:sp>
        <p:nvSpPr>
          <p:cNvPr id="484354" name="Rectangle 2"/>
          <p:cNvSpPr>
            <a:spLocks noGrp="1" noChangeArrowheads="1"/>
          </p:cNvSpPr>
          <p:nvPr>
            <p:ph type="title"/>
          </p:nvPr>
        </p:nvSpPr>
        <p:spPr/>
        <p:txBody>
          <a:bodyPr/>
          <a:lstStyle/>
          <a:p>
            <a:pPr eaLnBrk="1" hangingPunct="1">
              <a:defRPr/>
            </a:pPr>
            <a:r>
              <a:rPr lang="cs-CZ" b="1" dirty="0" smtClean="0">
                <a:latin typeface="Arial" pitchFamily="34" charset="0"/>
                <a:cs typeface="Arial" pitchFamily="34" charset="0"/>
              </a:rPr>
              <a:t>3</a:t>
            </a:r>
          </a:p>
        </p:txBody>
      </p:sp>
      <p:sp>
        <p:nvSpPr>
          <p:cNvPr id="484355" name="Rectangle 3"/>
          <p:cNvSpPr>
            <a:spLocks noGrp="1" noChangeArrowheads="1"/>
          </p:cNvSpPr>
          <p:nvPr>
            <p:ph type="body" idx="1"/>
          </p:nvPr>
        </p:nvSpPr>
        <p:spPr/>
        <p:txBody>
          <a:bodyPr/>
          <a:lstStyle/>
          <a:p>
            <a:pPr eaLnBrk="1" hangingPunct="1">
              <a:lnSpc>
                <a:spcPct val="80000"/>
              </a:lnSpc>
              <a:defRPr/>
            </a:pPr>
            <a:r>
              <a:rPr lang="cs-CZ" sz="2400" b="1" dirty="0" smtClean="0">
                <a:latin typeface="Arial" pitchFamily="34" charset="0"/>
                <a:cs typeface="Arial" pitchFamily="34" charset="0"/>
              </a:rPr>
              <a:t>Brána 3: Rozhodnutí o pokračování vývoje</a:t>
            </a:r>
            <a:endParaRPr lang="cs-CZ" sz="2400" dirty="0" smtClean="0">
              <a:latin typeface="Arial" pitchFamily="34" charset="0"/>
              <a:cs typeface="Arial" pitchFamily="34" charset="0"/>
            </a:endParaRPr>
          </a:p>
          <a:p>
            <a:pPr lvl="1" eaLnBrk="1" hangingPunct="1">
              <a:lnSpc>
                <a:spcPct val="80000"/>
              </a:lnSpc>
              <a:defRPr/>
            </a:pPr>
            <a:r>
              <a:rPr lang="cs-CZ" sz="2000" dirty="0" smtClean="0">
                <a:latin typeface="Arial" pitchFamily="34" charset="0"/>
                <a:cs typeface="Arial" pitchFamily="34" charset="0"/>
              </a:rPr>
              <a:t>Schválení specifikací výrobku </a:t>
            </a:r>
          </a:p>
          <a:p>
            <a:pPr lvl="1" eaLnBrk="1" hangingPunct="1">
              <a:lnSpc>
                <a:spcPct val="80000"/>
              </a:lnSpc>
              <a:defRPr/>
            </a:pPr>
            <a:r>
              <a:rPr lang="cs-CZ" sz="2000" dirty="0" smtClean="0">
                <a:latin typeface="Arial" pitchFamily="34" charset="0"/>
                <a:cs typeface="Arial" pitchFamily="34" charset="0"/>
              </a:rPr>
              <a:t>Je podnikatelský záměr proveditelný?</a:t>
            </a:r>
          </a:p>
          <a:p>
            <a:pPr eaLnBrk="1" hangingPunct="1">
              <a:lnSpc>
                <a:spcPct val="80000"/>
              </a:lnSpc>
              <a:defRPr/>
            </a:pPr>
            <a:r>
              <a:rPr lang="cs-CZ" sz="2400" b="1" dirty="0" smtClean="0">
                <a:latin typeface="Arial" pitchFamily="34" charset="0"/>
                <a:cs typeface="Arial" pitchFamily="34" charset="0"/>
              </a:rPr>
              <a:t>Fáze 3: Vývoj</a:t>
            </a:r>
            <a:endParaRPr lang="cs-CZ" sz="2400" dirty="0" smtClean="0">
              <a:latin typeface="Arial" pitchFamily="34" charset="0"/>
              <a:cs typeface="Arial" pitchFamily="34" charset="0"/>
            </a:endParaRPr>
          </a:p>
          <a:p>
            <a:pPr lvl="1" eaLnBrk="1" hangingPunct="1">
              <a:lnSpc>
                <a:spcPct val="80000"/>
              </a:lnSpc>
              <a:defRPr/>
            </a:pPr>
            <a:r>
              <a:rPr lang="cs-CZ" sz="2000" dirty="0" smtClean="0">
                <a:latin typeface="Arial" pitchFamily="34" charset="0"/>
                <a:cs typeface="Arial" pitchFamily="34" charset="0"/>
              </a:rPr>
              <a:t>Vlastní vývoj výrobku, koncepce marketingu; výstupem je laboratorně testovaný prototyp.</a:t>
            </a:r>
          </a:p>
          <a:p>
            <a:pPr lvl="1" eaLnBrk="1" hangingPunct="1">
              <a:lnSpc>
                <a:spcPct val="80000"/>
              </a:lnSpc>
              <a:defRPr/>
            </a:pPr>
            <a:r>
              <a:rPr lang="cs-CZ" sz="2000" dirty="0" smtClean="0">
                <a:latin typeface="Arial" pitchFamily="34" charset="0"/>
                <a:cs typeface="Arial" pitchFamily="34" charset="0"/>
              </a:rPr>
              <a:t>Technické vývojové práce</a:t>
            </a:r>
          </a:p>
          <a:p>
            <a:pPr lvl="1" eaLnBrk="1" hangingPunct="1">
              <a:lnSpc>
                <a:spcPct val="80000"/>
              </a:lnSpc>
              <a:defRPr/>
            </a:pPr>
            <a:r>
              <a:rPr lang="cs-CZ" sz="2000" dirty="0" smtClean="0">
                <a:latin typeface="Arial" pitchFamily="34" charset="0"/>
                <a:cs typeface="Arial" pitchFamily="34" charset="0"/>
              </a:rPr>
              <a:t>Rychlé prototypování</a:t>
            </a:r>
          </a:p>
          <a:p>
            <a:pPr lvl="1" eaLnBrk="1" hangingPunct="1">
              <a:lnSpc>
                <a:spcPct val="80000"/>
              </a:lnSpc>
              <a:defRPr/>
            </a:pPr>
            <a:r>
              <a:rPr lang="cs-CZ" sz="2000" dirty="0" smtClean="0">
                <a:latin typeface="Arial" pitchFamily="34" charset="0"/>
                <a:cs typeface="Arial" pitchFamily="34" charset="0"/>
              </a:rPr>
              <a:t>Předběžná reakce zákazníků</a:t>
            </a:r>
          </a:p>
          <a:p>
            <a:pPr lvl="1" eaLnBrk="1" hangingPunct="1">
              <a:lnSpc>
                <a:spcPct val="80000"/>
              </a:lnSpc>
              <a:defRPr/>
            </a:pPr>
            <a:r>
              <a:rPr lang="cs-CZ" sz="2000" dirty="0" smtClean="0">
                <a:latin typeface="Arial" pitchFamily="34" charset="0"/>
                <a:cs typeface="Arial" pitchFamily="34" charset="0"/>
              </a:rPr>
              <a:t>Vývoj prototypů</a:t>
            </a:r>
          </a:p>
          <a:p>
            <a:pPr lvl="1" eaLnBrk="1" hangingPunct="1">
              <a:lnSpc>
                <a:spcPct val="80000"/>
              </a:lnSpc>
              <a:defRPr/>
            </a:pPr>
            <a:r>
              <a:rPr lang="cs-CZ" sz="2000" dirty="0" smtClean="0">
                <a:latin typeface="Arial" pitchFamily="34" charset="0"/>
                <a:cs typeface="Arial" pitchFamily="34" charset="0"/>
              </a:rPr>
              <a:t>Interní testování</a:t>
            </a:r>
          </a:p>
          <a:p>
            <a:pPr lvl="1" eaLnBrk="1" hangingPunct="1">
              <a:lnSpc>
                <a:spcPct val="80000"/>
              </a:lnSpc>
              <a:defRPr/>
            </a:pPr>
            <a:r>
              <a:rPr lang="cs-CZ" sz="2000" dirty="0" smtClean="0">
                <a:latin typeface="Arial" pitchFamily="34" charset="0"/>
                <a:cs typeface="Arial" pitchFamily="34" charset="0"/>
              </a:rPr>
              <a:t>Vypracování provozních postupů</a:t>
            </a:r>
          </a:p>
          <a:p>
            <a:pPr lvl="1" eaLnBrk="1" hangingPunct="1">
              <a:lnSpc>
                <a:spcPct val="80000"/>
              </a:lnSpc>
              <a:defRPr/>
            </a:pPr>
            <a:r>
              <a:rPr lang="cs-CZ" sz="2000" dirty="0" smtClean="0">
                <a:latin typeface="Arial" pitchFamily="34" charset="0"/>
                <a:cs typeface="Arial" pitchFamily="34" charset="0"/>
              </a:rPr>
              <a:t>Vypracování operačních plánů  a plánu uvedení produktu na trh</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
        <p:nvSpPr>
          <p:cNvPr id="6" name="Zástupný symbol pro číslo snímku 5"/>
          <p:cNvSpPr>
            <a:spLocks noGrp="1"/>
          </p:cNvSpPr>
          <p:nvPr>
            <p:ph type="sldNum" sz="quarter" idx="12"/>
          </p:nvPr>
        </p:nvSpPr>
        <p:spPr/>
        <p:txBody>
          <a:bodyPr/>
          <a:lstStyle/>
          <a:p>
            <a:pPr>
              <a:defRPr/>
            </a:pPr>
            <a:fld id="{1D47C9FD-6F57-487A-AB30-E98C646AAE65}" type="slidenum">
              <a:rPr lang="cs-CZ"/>
              <a:pPr>
                <a:defRPr/>
              </a:pPr>
              <a:t>84</a:t>
            </a:fld>
            <a:endParaRPr lang="cs-CZ"/>
          </a:p>
        </p:txBody>
      </p:sp>
      <p:sp>
        <p:nvSpPr>
          <p:cNvPr id="486402" name="Rectangle 2"/>
          <p:cNvSpPr>
            <a:spLocks noGrp="1" noChangeArrowheads="1"/>
          </p:cNvSpPr>
          <p:nvPr>
            <p:ph type="title"/>
          </p:nvPr>
        </p:nvSpPr>
        <p:spPr/>
        <p:txBody>
          <a:bodyPr/>
          <a:lstStyle/>
          <a:p>
            <a:pPr eaLnBrk="1" hangingPunct="1">
              <a:defRPr/>
            </a:pPr>
            <a:r>
              <a:rPr lang="cs-CZ" b="1" dirty="0" smtClean="0">
                <a:latin typeface="Arial" pitchFamily="34" charset="0"/>
                <a:cs typeface="Arial" pitchFamily="34" charset="0"/>
              </a:rPr>
              <a:t>4</a:t>
            </a:r>
          </a:p>
        </p:txBody>
      </p:sp>
      <p:sp>
        <p:nvSpPr>
          <p:cNvPr id="486403" name="Rectangle 3"/>
          <p:cNvSpPr>
            <a:spLocks noGrp="1" noChangeArrowheads="1"/>
          </p:cNvSpPr>
          <p:nvPr>
            <p:ph type="body" idx="1"/>
          </p:nvPr>
        </p:nvSpPr>
        <p:spPr/>
        <p:txBody>
          <a:bodyPr/>
          <a:lstStyle/>
          <a:p>
            <a:pPr eaLnBrk="1" hangingPunct="1">
              <a:lnSpc>
                <a:spcPct val="90000"/>
              </a:lnSpc>
              <a:defRPr/>
            </a:pPr>
            <a:r>
              <a:rPr lang="cs-CZ" sz="2400" b="1" dirty="0" smtClean="0">
                <a:latin typeface="Arial" pitchFamily="34" charset="0"/>
                <a:cs typeface="Arial" pitchFamily="34" charset="0"/>
              </a:rPr>
              <a:t>Brána 4: Rozhodnutí o testování</a:t>
            </a:r>
            <a:endParaRPr lang="cs-CZ" sz="2400" dirty="0" smtClean="0">
              <a:latin typeface="Arial" pitchFamily="34" charset="0"/>
              <a:cs typeface="Arial" pitchFamily="34" charset="0"/>
            </a:endParaRPr>
          </a:p>
          <a:p>
            <a:pPr lvl="1" eaLnBrk="1" hangingPunct="1">
              <a:lnSpc>
                <a:spcPct val="90000"/>
              </a:lnSpc>
              <a:defRPr/>
            </a:pPr>
            <a:r>
              <a:rPr lang="cs-CZ" sz="2000" dirty="0" smtClean="0">
                <a:latin typeface="Arial" pitchFamily="34" charset="0"/>
                <a:cs typeface="Arial" pitchFamily="34" charset="0"/>
              </a:rPr>
              <a:t>Kontrola atraktivity a kvality výrobku</a:t>
            </a:r>
          </a:p>
          <a:p>
            <a:pPr lvl="1" eaLnBrk="1" hangingPunct="1">
              <a:lnSpc>
                <a:spcPct val="90000"/>
              </a:lnSpc>
              <a:defRPr/>
            </a:pPr>
            <a:r>
              <a:rPr lang="cs-CZ" sz="2000" dirty="0" smtClean="0">
                <a:latin typeface="Arial" pitchFamily="34" charset="0"/>
                <a:cs typeface="Arial" pitchFamily="34" charset="0"/>
              </a:rPr>
              <a:t>Může projekt pokračovat externím testováním?</a:t>
            </a:r>
          </a:p>
          <a:p>
            <a:pPr eaLnBrk="1" hangingPunct="1">
              <a:lnSpc>
                <a:spcPct val="90000"/>
              </a:lnSpc>
              <a:defRPr/>
            </a:pPr>
            <a:r>
              <a:rPr lang="cs-CZ" sz="2400" b="1" dirty="0" smtClean="0">
                <a:latin typeface="Arial" pitchFamily="34" charset="0"/>
                <a:cs typeface="Arial" pitchFamily="34" charset="0"/>
              </a:rPr>
              <a:t>Fáze 4: Testování a ověření</a:t>
            </a:r>
            <a:endParaRPr lang="cs-CZ" sz="2400" dirty="0" smtClean="0">
              <a:latin typeface="Arial" pitchFamily="34" charset="0"/>
              <a:cs typeface="Arial" pitchFamily="34" charset="0"/>
            </a:endParaRPr>
          </a:p>
          <a:p>
            <a:pPr lvl="1" eaLnBrk="1" hangingPunct="1">
              <a:lnSpc>
                <a:spcPct val="90000"/>
              </a:lnSpc>
              <a:defRPr/>
            </a:pPr>
            <a:r>
              <a:rPr lang="cs-CZ" sz="2000" dirty="0" smtClean="0">
                <a:latin typeface="Arial" pitchFamily="34" charset="0"/>
                <a:cs typeface="Arial" pitchFamily="34" charset="0"/>
              </a:rPr>
              <a:t>Rozšířené interní testování</a:t>
            </a:r>
          </a:p>
          <a:p>
            <a:pPr lvl="1" eaLnBrk="1" hangingPunct="1">
              <a:lnSpc>
                <a:spcPct val="90000"/>
              </a:lnSpc>
              <a:defRPr/>
            </a:pPr>
            <a:r>
              <a:rPr lang="cs-CZ" sz="2000" dirty="0" smtClean="0">
                <a:latin typeface="Arial" pitchFamily="34" charset="0"/>
                <a:cs typeface="Arial" pitchFamily="34" charset="0"/>
              </a:rPr>
              <a:t>Ověření v terénu (zpětná vazba od zákazníků)</a:t>
            </a:r>
          </a:p>
          <a:p>
            <a:pPr lvl="1" eaLnBrk="1" hangingPunct="1">
              <a:lnSpc>
                <a:spcPct val="90000"/>
              </a:lnSpc>
              <a:defRPr/>
            </a:pPr>
            <a:r>
              <a:rPr lang="cs-CZ" sz="2000" dirty="0" smtClean="0">
                <a:latin typeface="Arial" pitchFamily="34" charset="0"/>
                <a:cs typeface="Arial" pitchFamily="34" charset="0"/>
              </a:rPr>
              <a:t>Výrobní a provozní testy</a:t>
            </a:r>
          </a:p>
          <a:p>
            <a:pPr lvl="1" eaLnBrk="1" hangingPunct="1">
              <a:lnSpc>
                <a:spcPct val="90000"/>
              </a:lnSpc>
              <a:defRPr/>
            </a:pPr>
            <a:r>
              <a:rPr lang="cs-CZ" sz="2000" dirty="0" smtClean="0">
                <a:latin typeface="Arial" pitchFamily="34" charset="0"/>
                <a:cs typeface="Arial" pitchFamily="34" charset="0"/>
              </a:rPr>
              <a:t>Zahájení zkušební výroby</a:t>
            </a:r>
          </a:p>
          <a:p>
            <a:pPr lvl="1" eaLnBrk="1" hangingPunct="1">
              <a:lnSpc>
                <a:spcPct val="90000"/>
              </a:lnSpc>
              <a:defRPr/>
            </a:pPr>
            <a:r>
              <a:rPr lang="cs-CZ" sz="2000" dirty="0" smtClean="0">
                <a:latin typeface="Arial" pitchFamily="34" charset="0"/>
                <a:cs typeface="Arial" pitchFamily="34" charset="0"/>
              </a:rPr>
              <a:t>Testy trhu – zkušební prodej</a:t>
            </a:r>
          </a:p>
          <a:p>
            <a:pPr lvl="1" eaLnBrk="1" hangingPunct="1">
              <a:lnSpc>
                <a:spcPct val="90000"/>
              </a:lnSpc>
              <a:defRPr/>
            </a:pPr>
            <a:r>
              <a:rPr lang="cs-CZ" sz="2000" dirty="0" smtClean="0">
                <a:latin typeface="Arial" pitchFamily="34" charset="0"/>
                <a:cs typeface="Arial" pitchFamily="34" charset="0"/>
              </a:rPr>
              <a:t>Finalizace operačních plánů  a plánu uvedení produktu na trh</a:t>
            </a:r>
          </a:p>
          <a:p>
            <a:pPr lvl="1" eaLnBrk="1" hangingPunct="1">
              <a:lnSpc>
                <a:spcPct val="90000"/>
              </a:lnSpc>
              <a:defRPr/>
            </a:pPr>
            <a:r>
              <a:rPr lang="cs-CZ" sz="2000" dirty="0" smtClean="0">
                <a:latin typeface="Arial" pitchFamily="34" charset="0"/>
                <a:cs typeface="Arial" pitchFamily="34" charset="0"/>
              </a:rPr>
              <a:t>Plán aktivit po uvedení na trh, plánování životního cyklu produktu</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
        <p:nvSpPr>
          <p:cNvPr id="6" name="Zástupný symbol pro číslo snímku 5"/>
          <p:cNvSpPr>
            <a:spLocks noGrp="1"/>
          </p:cNvSpPr>
          <p:nvPr>
            <p:ph type="sldNum" sz="quarter" idx="12"/>
          </p:nvPr>
        </p:nvSpPr>
        <p:spPr/>
        <p:txBody>
          <a:bodyPr/>
          <a:lstStyle/>
          <a:p>
            <a:pPr>
              <a:defRPr/>
            </a:pPr>
            <a:fld id="{A0A918DA-10E9-4E5F-9AEB-60F03FD5587C}" type="slidenum">
              <a:rPr lang="cs-CZ"/>
              <a:pPr>
                <a:defRPr/>
              </a:pPr>
              <a:t>85</a:t>
            </a:fld>
            <a:endParaRPr lang="cs-CZ"/>
          </a:p>
        </p:txBody>
      </p:sp>
      <p:sp>
        <p:nvSpPr>
          <p:cNvPr id="488450" name="Rectangle 2"/>
          <p:cNvSpPr>
            <a:spLocks noGrp="1" noChangeArrowheads="1"/>
          </p:cNvSpPr>
          <p:nvPr>
            <p:ph type="title"/>
          </p:nvPr>
        </p:nvSpPr>
        <p:spPr/>
        <p:txBody>
          <a:bodyPr/>
          <a:lstStyle/>
          <a:p>
            <a:pPr eaLnBrk="1" hangingPunct="1">
              <a:defRPr/>
            </a:pPr>
            <a:r>
              <a:rPr lang="cs-CZ" b="1" dirty="0" smtClean="0">
                <a:latin typeface="Arial" pitchFamily="34" charset="0"/>
                <a:cs typeface="Arial" pitchFamily="34" charset="0"/>
              </a:rPr>
              <a:t>5</a:t>
            </a:r>
          </a:p>
        </p:txBody>
      </p:sp>
      <p:sp>
        <p:nvSpPr>
          <p:cNvPr id="488451" name="Rectangle 3"/>
          <p:cNvSpPr>
            <a:spLocks noGrp="1" noChangeArrowheads="1"/>
          </p:cNvSpPr>
          <p:nvPr>
            <p:ph type="body" idx="1"/>
          </p:nvPr>
        </p:nvSpPr>
        <p:spPr/>
        <p:txBody>
          <a:bodyPr/>
          <a:lstStyle/>
          <a:p>
            <a:pPr eaLnBrk="1" hangingPunct="1">
              <a:lnSpc>
                <a:spcPct val="90000"/>
              </a:lnSpc>
              <a:defRPr/>
            </a:pPr>
            <a:r>
              <a:rPr lang="cs-CZ" sz="2800" b="1" dirty="0" smtClean="0">
                <a:latin typeface="Arial" pitchFamily="34" charset="0"/>
                <a:cs typeface="Arial" pitchFamily="34" charset="0"/>
              </a:rPr>
              <a:t>Brána 5: Rozhodnutí o uvedení na trh</a:t>
            </a:r>
            <a:endParaRPr lang="cs-CZ" sz="2800" dirty="0" smtClean="0">
              <a:latin typeface="Arial" pitchFamily="34" charset="0"/>
              <a:cs typeface="Arial" pitchFamily="34" charset="0"/>
            </a:endParaRPr>
          </a:p>
          <a:p>
            <a:pPr lvl="1" eaLnBrk="1" hangingPunct="1">
              <a:lnSpc>
                <a:spcPct val="90000"/>
              </a:lnSpc>
              <a:defRPr/>
            </a:pPr>
            <a:r>
              <a:rPr lang="cs-CZ" sz="2400" dirty="0" smtClean="0">
                <a:latin typeface="Arial" pitchFamily="34" charset="0"/>
                <a:cs typeface="Arial" pitchFamily="34" charset="0"/>
              </a:rPr>
              <a:t>Je produkt připraven ke komerčnímu uvedení na trh?</a:t>
            </a:r>
          </a:p>
          <a:p>
            <a:pPr eaLnBrk="1" hangingPunct="1">
              <a:lnSpc>
                <a:spcPct val="90000"/>
              </a:lnSpc>
              <a:defRPr/>
            </a:pPr>
            <a:r>
              <a:rPr lang="cs-CZ" sz="2800" b="1" dirty="0" smtClean="0">
                <a:latin typeface="Arial" pitchFamily="34" charset="0"/>
                <a:cs typeface="Arial" pitchFamily="34" charset="0"/>
              </a:rPr>
              <a:t>Fáze 5: Komercializace, uvedení na trh</a:t>
            </a:r>
            <a:endParaRPr lang="cs-CZ" sz="2800" dirty="0" smtClean="0">
              <a:latin typeface="Arial" pitchFamily="34" charset="0"/>
              <a:cs typeface="Arial" pitchFamily="34" charset="0"/>
            </a:endParaRPr>
          </a:p>
          <a:p>
            <a:pPr lvl="1" eaLnBrk="1" hangingPunct="1">
              <a:lnSpc>
                <a:spcPct val="90000"/>
              </a:lnSpc>
              <a:defRPr/>
            </a:pPr>
            <a:r>
              <a:rPr lang="cs-CZ" sz="2400" dirty="0" smtClean="0">
                <a:latin typeface="Arial" pitchFamily="34" charset="0"/>
                <a:cs typeface="Arial" pitchFamily="34" charset="0"/>
              </a:rPr>
              <a:t>Uvedení na trh, propagace a reklama</a:t>
            </a:r>
          </a:p>
          <a:p>
            <a:pPr lvl="1" eaLnBrk="1" hangingPunct="1">
              <a:lnSpc>
                <a:spcPct val="90000"/>
              </a:lnSpc>
              <a:defRPr/>
            </a:pPr>
            <a:r>
              <a:rPr lang="cs-CZ" sz="2400" dirty="0" smtClean="0">
                <a:latin typeface="Arial" pitchFamily="34" charset="0"/>
                <a:cs typeface="Arial" pitchFamily="34" charset="0"/>
              </a:rPr>
              <a:t>Výroba a provoz v plném rozsahu</a:t>
            </a:r>
          </a:p>
          <a:p>
            <a:pPr lvl="1" eaLnBrk="1" hangingPunct="1">
              <a:lnSpc>
                <a:spcPct val="90000"/>
              </a:lnSpc>
              <a:defRPr/>
            </a:pPr>
            <a:r>
              <a:rPr lang="cs-CZ" sz="2400" dirty="0" smtClean="0">
                <a:latin typeface="Arial" pitchFamily="34" charset="0"/>
                <a:cs typeface="Arial" pitchFamily="34" charset="0"/>
              </a:rPr>
              <a:t>Zahájení prodeje</a:t>
            </a:r>
          </a:p>
          <a:p>
            <a:pPr lvl="1" eaLnBrk="1" hangingPunct="1">
              <a:lnSpc>
                <a:spcPct val="90000"/>
              </a:lnSpc>
              <a:defRPr/>
            </a:pPr>
            <a:r>
              <a:rPr lang="cs-CZ" sz="2400" dirty="0" smtClean="0">
                <a:latin typeface="Arial" pitchFamily="34" charset="0"/>
                <a:cs typeface="Arial" pitchFamily="34" charset="0"/>
              </a:rPr>
              <a:t>Monitorování výsledků</a:t>
            </a:r>
          </a:p>
          <a:p>
            <a:pPr lvl="1" eaLnBrk="1" hangingPunct="1">
              <a:lnSpc>
                <a:spcPct val="90000"/>
              </a:lnSpc>
              <a:defRPr/>
            </a:pPr>
            <a:r>
              <a:rPr lang="cs-CZ" sz="2400" dirty="0" smtClean="0">
                <a:latin typeface="Arial" pitchFamily="34" charset="0"/>
                <a:cs typeface="Arial" pitchFamily="34" charset="0"/>
              </a:rPr>
              <a:t>Realizace plánu aktivit po uvedení na trh a plánu životního cyklu produktu</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
        <p:nvSpPr>
          <p:cNvPr id="6" name="Zástupný symbol pro číslo snímku 5"/>
          <p:cNvSpPr>
            <a:spLocks noGrp="1"/>
          </p:cNvSpPr>
          <p:nvPr>
            <p:ph type="sldNum" sz="quarter" idx="12"/>
          </p:nvPr>
        </p:nvSpPr>
        <p:spPr/>
        <p:txBody>
          <a:bodyPr/>
          <a:lstStyle/>
          <a:p>
            <a:pPr>
              <a:defRPr/>
            </a:pPr>
            <a:fld id="{712FCC87-C37D-4101-A7CB-DF1E434E5E75}" type="slidenum">
              <a:rPr lang="cs-CZ"/>
              <a:pPr>
                <a:defRPr/>
              </a:pPr>
              <a:t>86</a:t>
            </a:fld>
            <a:endParaRPr lang="cs-CZ"/>
          </a:p>
        </p:txBody>
      </p:sp>
      <p:sp>
        <p:nvSpPr>
          <p:cNvPr id="536578" name="Rectangle 2"/>
          <p:cNvSpPr>
            <a:spLocks noGrp="1" noChangeArrowheads="1"/>
          </p:cNvSpPr>
          <p:nvPr>
            <p:ph type="title"/>
          </p:nvPr>
        </p:nvSpPr>
        <p:spPr/>
        <p:txBody>
          <a:bodyPr/>
          <a:lstStyle/>
          <a:p>
            <a:pPr eaLnBrk="1" hangingPunct="1">
              <a:defRPr/>
            </a:pPr>
            <a:r>
              <a:rPr lang="cs-CZ" b="1" dirty="0" smtClean="0">
                <a:latin typeface="Arial" pitchFamily="34" charset="0"/>
                <a:cs typeface="Arial" pitchFamily="34" charset="0"/>
              </a:rPr>
              <a:t>Po uvedení na trh</a:t>
            </a:r>
          </a:p>
        </p:txBody>
      </p:sp>
      <p:sp>
        <p:nvSpPr>
          <p:cNvPr id="536579" name="Rectangle 3"/>
          <p:cNvSpPr>
            <a:spLocks noGrp="1" noChangeArrowheads="1"/>
          </p:cNvSpPr>
          <p:nvPr>
            <p:ph type="body" idx="1"/>
          </p:nvPr>
        </p:nvSpPr>
        <p:spPr/>
        <p:txBody>
          <a:bodyPr/>
          <a:lstStyle/>
          <a:p>
            <a:pPr eaLnBrk="1" hangingPunct="1">
              <a:defRPr/>
            </a:pPr>
            <a:r>
              <a:rPr lang="cs-CZ" b="1" dirty="0" smtClean="0">
                <a:latin typeface="Arial" pitchFamily="34" charset="0"/>
                <a:cs typeface="Arial" pitchFamily="34" charset="0"/>
              </a:rPr>
              <a:t>Hodnocení po uvedení na trh</a:t>
            </a:r>
            <a:endParaRPr lang="cs-CZ" dirty="0" smtClean="0">
              <a:latin typeface="Arial" pitchFamily="34" charset="0"/>
              <a:cs typeface="Arial" pitchFamily="34" charset="0"/>
            </a:endParaRPr>
          </a:p>
          <a:p>
            <a:pPr lvl="1" eaLnBrk="1" hangingPunct="1">
              <a:defRPr/>
            </a:pPr>
            <a:r>
              <a:rPr lang="cs-CZ" dirty="0" smtClean="0">
                <a:latin typeface="Arial" pitchFamily="34" charset="0"/>
                <a:cs typeface="Arial" pitchFamily="34" charset="0"/>
              </a:rPr>
              <a:t>Porovnání skutečnosti s plánovanými výsledky a vyhodnocení celého projektu po cca 6-18 měsících po uvedení na trh. </a:t>
            </a:r>
          </a:p>
          <a:p>
            <a:pPr lvl="1" eaLnBrk="1" hangingPunct="1">
              <a:defRPr/>
            </a:pPr>
            <a:r>
              <a:rPr lang="cs-CZ" dirty="0" smtClean="0">
                <a:latin typeface="Arial" pitchFamily="34" charset="0"/>
                <a:cs typeface="Arial" pitchFamily="34" charset="0"/>
              </a:rPr>
              <a:t>Jaký je výsledek ve srovnání  s plány a předpoklady?</a:t>
            </a:r>
          </a:p>
          <a:p>
            <a:pPr lvl="1" eaLnBrk="1" hangingPunct="1">
              <a:defRPr/>
            </a:pPr>
            <a:r>
              <a:rPr lang="cs-CZ" dirty="0" smtClean="0">
                <a:latin typeface="Arial" pitchFamily="34" charset="0"/>
                <a:cs typeface="Arial" pitchFamily="34" charset="0"/>
              </a:rPr>
              <a:t>Co jsme se naučili? </a:t>
            </a:r>
          </a:p>
          <a:p>
            <a:pPr lvl="1" eaLnBrk="1" hangingPunct="1">
              <a:defRPr/>
            </a:pPr>
            <a:r>
              <a:rPr lang="cs-CZ" dirty="0" smtClean="0">
                <a:latin typeface="Arial" pitchFamily="34" charset="0"/>
                <a:cs typeface="Arial" pitchFamily="34" charset="0"/>
              </a:rPr>
              <a:t>Zaznamenat do báze znalostí podniku</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eaLnBrk="1" hangingPunct="1">
              <a:defRPr/>
            </a:pPr>
            <a:r>
              <a:rPr lang="cs-CZ" b="1" dirty="0" err="1" smtClean="0">
                <a:latin typeface="Arial" pitchFamily="34" charset="0"/>
                <a:cs typeface="Arial" pitchFamily="34" charset="0"/>
              </a:rPr>
              <a:t>Interdisciplinarita</a:t>
            </a:r>
            <a:endParaRPr lang="cs-CZ" b="1" dirty="0" smtClean="0">
              <a:latin typeface="Arial" pitchFamily="34" charset="0"/>
              <a:cs typeface="Arial" pitchFamily="34" charset="0"/>
            </a:endParaRPr>
          </a:p>
        </p:txBody>
      </p:sp>
      <p:sp>
        <p:nvSpPr>
          <p:cNvPr id="437251" name="Rectangle 3"/>
          <p:cNvSpPr>
            <a:spLocks noGrp="1" noChangeArrowheads="1"/>
          </p:cNvSpPr>
          <p:nvPr>
            <p:ph type="body" idx="1"/>
          </p:nvPr>
        </p:nvSpPr>
        <p:spPr/>
        <p:txBody>
          <a:bodyPr/>
          <a:lstStyle/>
          <a:p>
            <a:pPr eaLnBrk="1" hangingPunct="1">
              <a:defRPr/>
            </a:pPr>
            <a:r>
              <a:rPr lang="cs-CZ" dirty="0" smtClean="0">
                <a:latin typeface="Arial" pitchFamily="34" charset="0"/>
                <a:cs typeface="Arial" pitchFamily="34" charset="0"/>
              </a:rPr>
              <a:t>prolínání funkcí</a:t>
            </a:r>
          </a:p>
          <a:p>
            <a:pPr eaLnBrk="1" hangingPunct="1">
              <a:defRPr/>
            </a:pPr>
            <a:r>
              <a:rPr lang="cs-CZ" dirty="0" smtClean="0">
                <a:latin typeface="Arial" pitchFamily="34" charset="0"/>
                <a:cs typeface="Arial" pitchFamily="34" charset="0"/>
              </a:rPr>
              <a:t>model Ulricha aj. </a:t>
            </a:r>
          </a:p>
        </p:txBody>
      </p:sp>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2"/>
          </p:nvPr>
        </p:nvSpPr>
        <p:spPr/>
        <p:txBody>
          <a:bodyPr/>
          <a:lstStyle/>
          <a:p>
            <a:pPr>
              <a:defRPr/>
            </a:pPr>
            <a:fld id="{DF0C354F-AB4E-4489-BFEF-7BF2A077B4DA}" type="slidenum">
              <a:rPr lang="cs-CZ" smtClean="0"/>
              <a:pPr>
                <a:defRPr/>
              </a:pPr>
              <a:t>87</a:t>
            </a:fld>
            <a:endParaRPr lang="cs-CZ"/>
          </a:p>
        </p:txBody>
      </p:sp>
      <p:sp>
        <p:nvSpPr>
          <p:cNvPr id="6" name="Zástupný symbol pro zápatí 5"/>
          <p:cNvSpPr>
            <a:spLocks noGrp="1"/>
          </p:cNvSpPr>
          <p:nvPr>
            <p:ph type="ftr" sz="quarter" idx="11"/>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8408" name="Group 136"/>
          <p:cNvGraphicFramePr>
            <a:graphicFrameLocks noGrp="1"/>
          </p:cNvGraphicFramePr>
          <p:nvPr/>
        </p:nvGraphicFramePr>
        <p:xfrm>
          <a:off x="323850" y="404813"/>
          <a:ext cx="8351838" cy="6004560"/>
        </p:xfrm>
        <a:graphic>
          <a:graphicData uri="http://schemas.openxmlformats.org/drawingml/2006/table">
            <a:tbl>
              <a:tblPr/>
              <a:tblGrid>
                <a:gridCol w="1295400"/>
                <a:gridCol w="3313113"/>
                <a:gridCol w="3743325"/>
              </a:tblGrid>
              <a:tr h="4603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cs-CZ" sz="4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Arial" pitchFamily="34" charset="0"/>
                          <a:cs typeface="Times New Roman" pitchFamily="18" charset="0"/>
                        </a:rPr>
                        <a:t>Fáze 1</a:t>
                      </a:r>
                      <a:endParaRPr kumimoji="0" lang="cs-CZ" sz="16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Arial" pitchFamily="34" charset="0"/>
                          <a:cs typeface="Times New Roman" pitchFamily="18" charset="0"/>
                        </a:rPr>
                        <a:t>Vývoj nápadů</a:t>
                      </a:r>
                      <a:endParaRPr kumimoji="0" lang="cs-CZ" sz="2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Arial" pitchFamily="34" charset="0"/>
                          <a:cs typeface="Times New Roman" pitchFamily="18" charset="0"/>
                        </a:rPr>
                        <a:t>Fáze 2</a:t>
                      </a:r>
                      <a:endParaRPr kumimoji="0" lang="cs-CZ" sz="16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Arial" pitchFamily="34" charset="0"/>
                          <a:cs typeface="Times New Roman" pitchFamily="18" charset="0"/>
                        </a:rPr>
                        <a:t>Návrh na systémové úrovni</a:t>
                      </a:r>
                      <a:endParaRPr kumimoji="0" lang="cs-CZ" sz="2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5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Arial" pitchFamily="34" charset="0"/>
                          <a:cs typeface="Times New Roman" pitchFamily="18" charset="0"/>
                        </a:rPr>
                        <a:t>Marketing</a:t>
                      </a:r>
                      <a:endParaRPr kumimoji="0" lang="cs-CZ"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cs-CZ" sz="1800" b="0" i="0" u="none" strike="noStrike" cap="none" normalizeH="0" baseline="0" smtClean="0">
                          <a:ln>
                            <a:noFill/>
                          </a:ln>
                          <a:solidFill>
                            <a:schemeClr val="tx1"/>
                          </a:solidFill>
                          <a:effectLst/>
                          <a:latin typeface="Arial" pitchFamily="34" charset="0"/>
                          <a:cs typeface="Times New Roman" pitchFamily="18" charset="0"/>
                        </a:rPr>
                        <a:t> Definice tržních segmentů.</a:t>
                      </a:r>
                      <a:endParaRPr kumimoji="0" lang="cs-CZ" sz="16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cs-CZ" sz="1800" b="0" i="0" u="none" strike="noStrike" cap="none" normalizeH="0" baseline="0" smtClean="0">
                          <a:ln>
                            <a:noFill/>
                          </a:ln>
                          <a:solidFill>
                            <a:schemeClr val="tx1"/>
                          </a:solidFill>
                          <a:effectLst/>
                          <a:latin typeface="Arial" pitchFamily="34" charset="0"/>
                          <a:cs typeface="Times New Roman" pitchFamily="18" charset="0"/>
                        </a:rPr>
                        <a:t> Identifikace vedoucích uživatelů.</a:t>
                      </a:r>
                      <a:endParaRPr kumimoji="0" lang="cs-CZ" sz="16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cs-CZ" sz="1800" b="0" i="0" u="none" strike="noStrike" cap="none" normalizeH="0" baseline="0" smtClean="0">
                          <a:ln>
                            <a:noFill/>
                          </a:ln>
                          <a:solidFill>
                            <a:schemeClr val="tx1"/>
                          </a:solidFill>
                          <a:effectLst/>
                          <a:latin typeface="Arial" pitchFamily="34" charset="0"/>
                          <a:cs typeface="Times New Roman" pitchFamily="18" charset="0"/>
                        </a:rPr>
                        <a:t> Identifikace konkurenčních výrobků.</a:t>
                      </a:r>
                      <a:endParaRPr kumimoji="0" lang="cs-CZ" sz="2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cs-CZ" sz="1800" b="0" i="0" u="none" strike="noStrike" cap="none" normalizeH="0" baseline="0" smtClean="0">
                          <a:ln>
                            <a:noFill/>
                          </a:ln>
                          <a:solidFill>
                            <a:schemeClr val="tx1"/>
                          </a:solidFill>
                          <a:effectLst/>
                          <a:latin typeface="Arial" pitchFamily="34" charset="0"/>
                          <a:cs typeface="Times New Roman" pitchFamily="18" charset="0"/>
                        </a:rPr>
                        <a:t> Vypracování plánů variant a výrobkových řad.</a:t>
                      </a:r>
                      <a:endParaRPr kumimoji="0" lang="cs-CZ" sz="1600" b="0" i="0" u="none" strike="noStrike" cap="none" normalizeH="0" baseline="0" smtClean="0">
                        <a:ln>
                          <a:noFill/>
                        </a:ln>
                        <a:solidFill>
                          <a:schemeClr val="tx1"/>
                        </a:solidFill>
                        <a:effectLst/>
                        <a:latin typeface="Arial"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Arial" pitchFamily="34" charset="0"/>
                          <a:cs typeface="Times New Roman" pitchFamily="18" charset="0"/>
                        </a:rPr>
                        <a:t>Design</a:t>
                      </a:r>
                      <a:endParaRPr kumimoji="0" lang="cs-CZ"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cs-CZ" sz="1800" b="0" i="0" u="none" strike="noStrike" cap="none" normalizeH="0" baseline="0" smtClean="0">
                          <a:ln>
                            <a:noFill/>
                          </a:ln>
                          <a:solidFill>
                            <a:schemeClr val="tx1"/>
                          </a:solidFill>
                          <a:effectLst/>
                          <a:latin typeface="Arial" pitchFamily="34" charset="0"/>
                          <a:cs typeface="Times New Roman" pitchFamily="18" charset="0"/>
                        </a:rPr>
                        <a:t> Průzkum proveditelnosti nápadů.</a:t>
                      </a:r>
                      <a:endParaRPr kumimoji="0" lang="cs-CZ" sz="16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cs-CZ" sz="1800" b="0" i="0" u="none" strike="noStrike" cap="none" normalizeH="0" baseline="0" smtClean="0">
                          <a:ln>
                            <a:noFill/>
                          </a:ln>
                          <a:solidFill>
                            <a:schemeClr val="tx1"/>
                          </a:solidFill>
                          <a:effectLst/>
                          <a:latin typeface="Arial" pitchFamily="34" charset="0"/>
                          <a:cs typeface="Times New Roman" pitchFamily="18" charset="0"/>
                        </a:rPr>
                        <a:t> Návrh výrobní dokumentace.</a:t>
                      </a:r>
                      <a:endParaRPr kumimoji="0" lang="cs-CZ" sz="16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cs-CZ" sz="1800" b="0" i="0" u="none" strike="noStrike" cap="none" normalizeH="0" baseline="0" smtClean="0">
                          <a:ln>
                            <a:noFill/>
                          </a:ln>
                          <a:solidFill>
                            <a:schemeClr val="tx1"/>
                          </a:solidFill>
                          <a:effectLst/>
                          <a:latin typeface="Arial" pitchFamily="34" charset="0"/>
                          <a:cs typeface="Times New Roman" pitchFamily="18" charset="0"/>
                        </a:rPr>
                        <a:t> Výroba a testování prototypů.</a:t>
                      </a:r>
                      <a:endParaRPr kumimoji="0" lang="cs-CZ" sz="2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cs-CZ" sz="1800" b="0" i="0" u="none" strike="noStrike" cap="none" normalizeH="0" baseline="0" smtClean="0">
                          <a:ln>
                            <a:noFill/>
                          </a:ln>
                          <a:solidFill>
                            <a:schemeClr val="tx1"/>
                          </a:solidFill>
                          <a:effectLst/>
                          <a:latin typeface="Arial" pitchFamily="34" charset="0"/>
                          <a:cs typeface="Times New Roman" pitchFamily="18" charset="0"/>
                        </a:rPr>
                        <a:t> Vývoj alternativních architektur.</a:t>
                      </a:r>
                      <a:endParaRPr kumimoji="0" lang="cs-CZ" sz="16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cs-CZ" sz="1800" b="0" i="0" u="none" strike="noStrike" cap="none" normalizeH="0" baseline="0" smtClean="0">
                          <a:ln>
                            <a:noFill/>
                          </a:ln>
                          <a:solidFill>
                            <a:schemeClr val="tx1"/>
                          </a:solidFill>
                          <a:effectLst/>
                          <a:latin typeface="Arial" pitchFamily="34" charset="0"/>
                          <a:cs typeface="Times New Roman" pitchFamily="18" charset="0"/>
                        </a:rPr>
                        <a:t> Definice hlavních subsystémů a rozhraní.</a:t>
                      </a:r>
                      <a:endParaRPr kumimoji="0" lang="cs-CZ" sz="16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cs-CZ" sz="1800" b="0" i="0" u="none" strike="noStrike" cap="none" normalizeH="0" baseline="0" smtClean="0">
                          <a:ln>
                            <a:noFill/>
                          </a:ln>
                          <a:solidFill>
                            <a:schemeClr val="tx1"/>
                          </a:solidFill>
                          <a:effectLst/>
                          <a:latin typeface="Arial" pitchFamily="34" charset="0"/>
                          <a:cs typeface="Times New Roman" pitchFamily="18" charset="0"/>
                        </a:rPr>
                        <a:t> Zpřesnění výrobní dokumentace.</a:t>
                      </a:r>
                      <a:endParaRPr kumimoji="0" lang="cs-CZ" sz="2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Arial" pitchFamily="34" charset="0"/>
                          <a:cs typeface="Times New Roman" pitchFamily="18" charset="0"/>
                        </a:rPr>
                        <a:t>Výroba</a:t>
                      </a:r>
                      <a:endParaRPr kumimoji="0" lang="cs-CZ"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cs-CZ" sz="1800" b="0" i="0" u="none" strike="noStrike" cap="none" normalizeH="0" baseline="0" smtClean="0">
                          <a:ln>
                            <a:noFill/>
                          </a:ln>
                          <a:solidFill>
                            <a:schemeClr val="tx1"/>
                          </a:solidFill>
                          <a:effectLst/>
                          <a:latin typeface="Arial" pitchFamily="34" charset="0"/>
                          <a:cs typeface="Times New Roman" pitchFamily="18" charset="0"/>
                        </a:rPr>
                        <a:t> Odhad výrobních nákladů.</a:t>
                      </a:r>
                      <a:endParaRPr kumimoji="0" lang="cs-CZ" sz="16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cs-CZ" sz="1800" b="0" i="0" u="none" strike="noStrike" cap="none" normalizeH="0" baseline="0" smtClean="0">
                          <a:ln>
                            <a:noFill/>
                          </a:ln>
                          <a:solidFill>
                            <a:schemeClr val="tx1"/>
                          </a:solidFill>
                          <a:effectLst/>
                          <a:latin typeface="Arial" pitchFamily="34" charset="0"/>
                          <a:cs typeface="Times New Roman" pitchFamily="18" charset="0"/>
                        </a:rPr>
                        <a:t> Hodnocení výrobní proveditelnosti.</a:t>
                      </a:r>
                      <a:endParaRPr kumimoji="0" lang="cs-CZ" sz="2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cs-CZ" sz="1800" b="0" i="0" u="none" strike="noStrike" cap="none" normalizeH="0" baseline="0" smtClean="0">
                          <a:ln>
                            <a:noFill/>
                          </a:ln>
                          <a:solidFill>
                            <a:schemeClr val="tx1"/>
                          </a:solidFill>
                          <a:effectLst/>
                          <a:latin typeface="Arial" pitchFamily="34" charset="0"/>
                          <a:cs typeface="Times New Roman" pitchFamily="18" charset="0"/>
                        </a:rPr>
                        <a:t> Identifikace dodavatelů klíčových komponent.</a:t>
                      </a:r>
                      <a:endParaRPr kumimoji="0" lang="cs-CZ" sz="16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cs-CZ" sz="1800" b="0" i="0" u="none" strike="noStrike" cap="none" normalizeH="0" baseline="0" smtClean="0">
                          <a:ln>
                            <a:noFill/>
                          </a:ln>
                          <a:solidFill>
                            <a:schemeClr val="tx1"/>
                          </a:solidFill>
                          <a:effectLst/>
                          <a:latin typeface="Arial" pitchFamily="34" charset="0"/>
                          <a:cs typeface="Times New Roman" pitchFamily="18" charset="0"/>
                        </a:rPr>
                        <a:t> Analýza outsourcingu.</a:t>
                      </a:r>
                      <a:endParaRPr kumimoji="0" lang="cs-CZ" sz="16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cs-CZ" sz="1800" b="0" i="0" u="none" strike="noStrike" cap="none" normalizeH="0" baseline="0" smtClean="0">
                          <a:ln>
                            <a:noFill/>
                          </a:ln>
                          <a:solidFill>
                            <a:schemeClr val="tx1"/>
                          </a:solidFill>
                          <a:effectLst/>
                          <a:latin typeface="Arial" pitchFamily="34" charset="0"/>
                          <a:cs typeface="Times New Roman" pitchFamily="18" charset="0"/>
                        </a:rPr>
                        <a:t> Schéma konečné montáže.</a:t>
                      </a:r>
                      <a:endParaRPr kumimoji="0" lang="cs-CZ" sz="2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9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Arial" pitchFamily="34" charset="0"/>
                          <a:cs typeface="Times New Roman" pitchFamily="18" charset="0"/>
                        </a:rPr>
                        <a:t>Další funkce</a:t>
                      </a:r>
                      <a:endParaRPr kumimoji="0" lang="cs-CZ"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cs-CZ" sz="1800" b="0" i="1" u="none" strike="noStrike" cap="none" normalizeH="0" baseline="0" smtClean="0">
                          <a:ln>
                            <a:noFill/>
                          </a:ln>
                          <a:solidFill>
                            <a:schemeClr val="tx1"/>
                          </a:solidFill>
                          <a:effectLst/>
                          <a:latin typeface="Arial" pitchFamily="34" charset="0"/>
                          <a:cs typeface="Times New Roman" pitchFamily="18" charset="0"/>
                        </a:rPr>
                        <a:t> Finance</a:t>
                      </a:r>
                      <a:r>
                        <a:rPr kumimoji="0" lang="cs-CZ" sz="1800" b="0" i="0" u="none" strike="noStrike" cap="none" normalizeH="0" baseline="0" smtClean="0">
                          <a:ln>
                            <a:noFill/>
                          </a:ln>
                          <a:solidFill>
                            <a:schemeClr val="tx1"/>
                          </a:solidFill>
                          <a:effectLst/>
                          <a:latin typeface="Arial" pitchFamily="34" charset="0"/>
                          <a:cs typeface="Times New Roman" pitchFamily="18" charset="0"/>
                        </a:rPr>
                        <a:t>: podpora ekonomických analýz.</a:t>
                      </a:r>
                      <a:endParaRPr kumimoji="0" lang="cs-CZ" sz="16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cs-CZ" sz="1800" b="0" i="1" u="none" strike="noStrike" cap="none" normalizeH="0" baseline="0" smtClean="0">
                          <a:ln>
                            <a:noFill/>
                          </a:ln>
                          <a:solidFill>
                            <a:schemeClr val="tx1"/>
                          </a:solidFill>
                          <a:effectLst/>
                          <a:latin typeface="Arial" pitchFamily="34" charset="0"/>
                          <a:cs typeface="Times New Roman" pitchFamily="18" charset="0"/>
                        </a:rPr>
                        <a:t> Právo</a:t>
                      </a:r>
                      <a:r>
                        <a:rPr kumimoji="0" lang="cs-CZ" sz="1800" b="0" i="0" u="none" strike="noStrike" cap="none" normalizeH="0" baseline="0" smtClean="0">
                          <a:ln>
                            <a:noFill/>
                          </a:ln>
                          <a:solidFill>
                            <a:schemeClr val="tx1"/>
                          </a:solidFill>
                          <a:effectLst/>
                          <a:latin typeface="Arial" pitchFamily="34" charset="0"/>
                          <a:cs typeface="Times New Roman" pitchFamily="18" charset="0"/>
                        </a:rPr>
                        <a:t>: posouzení patentové ochrany.</a:t>
                      </a:r>
                      <a:endParaRPr kumimoji="0" lang="cs-CZ" sz="2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cs-CZ" sz="1800" b="0" i="1" u="none" strike="noStrike" cap="none" normalizeH="0" baseline="0" smtClean="0">
                          <a:ln>
                            <a:noFill/>
                          </a:ln>
                          <a:solidFill>
                            <a:schemeClr val="tx1"/>
                          </a:solidFill>
                          <a:effectLst/>
                          <a:latin typeface="Arial" pitchFamily="34" charset="0"/>
                          <a:cs typeface="Times New Roman" pitchFamily="18" charset="0"/>
                        </a:rPr>
                        <a:t> Finance</a:t>
                      </a:r>
                      <a:r>
                        <a:rPr kumimoji="0" lang="cs-CZ" sz="1800" b="0" i="0" u="none" strike="noStrike" cap="none" normalizeH="0" baseline="0" smtClean="0">
                          <a:ln>
                            <a:noFill/>
                          </a:ln>
                          <a:solidFill>
                            <a:schemeClr val="tx1"/>
                          </a:solidFill>
                          <a:effectLst/>
                          <a:latin typeface="Arial" pitchFamily="34" charset="0"/>
                          <a:cs typeface="Times New Roman" pitchFamily="18" charset="0"/>
                        </a:rPr>
                        <a:t>: podpora analýzy outsourcingu.</a:t>
                      </a:r>
                      <a:endParaRPr kumimoji="0" lang="cs-CZ" sz="16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cs-CZ" sz="1800" b="0" i="1" u="none" strike="noStrike" cap="none" normalizeH="0" baseline="0" smtClean="0">
                          <a:ln>
                            <a:noFill/>
                          </a:ln>
                          <a:solidFill>
                            <a:schemeClr val="tx1"/>
                          </a:solidFill>
                          <a:effectLst/>
                          <a:latin typeface="Arial" pitchFamily="34" charset="0"/>
                          <a:cs typeface="Times New Roman" pitchFamily="18" charset="0"/>
                        </a:rPr>
                        <a:t> Služby</a:t>
                      </a:r>
                      <a:r>
                        <a:rPr kumimoji="0" lang="cs-CZ" sz="1800" b="0" i="0" u="none" strike="noStrike" cap="none" normalizeH="0" baseline="0" smtClean="0">
                          <a:ln>
                            <a:noFill/>
                          </a:ln>
                          <a:solidFill>
                            <a:schemeClr val="tx1"/>
                          </a:solidFill>
                          <a:effectLst/>
                          <a:latin typeface="Arial" pitchFamily="34" charset="0"/>
                          <a:cs typeface="Times New Roman" pitchFamily="18" charset="0"/>
                        </a:rPr>
                        <a:t>: identifikace problematiky služeb.</a:t>
                      </a:r>
                      <a:endParaRPr kumimoji="0" lang="cs-CZ" sz="2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Zástupný symbol pro datum 2"/>
          <p:cNvSpPr>
            <a:spLocks noGrp="1"/>
          </p:cNvSpPr>
          <p:nvPr>
            <p:ph type="dt" sz="quarter" idx="10"/>
          </p:nvPr>
        </p:nvSpPr>
        <p:spPr/>
        <p:txBody>
          <a:bodyPr/>
          <a:lstStyle/>
          <a:p>
            <a:pPr>
              <a:defRPr/>
            </a:pPr>
            <a:r>
              <a:rPr lang="cs-CZ" smtClean="0"/>
              <a:t>19.-20.10.2010</a:t>
            </a:r>
            <a:endParaRPr lang="cs-CZ"/>
          </a:p>
        </p:txBody>
      </p:sp>
      <p:sp>
        <p:nvSpPr>
          <p:cNvPr id="4" name="Zástupný symbol pro číslo snímku 3"/>
          <p:cNvSpPr>
            <a:spLocks noGrp="1"/>
          </p:cNvSpPr>
          <p:nvPr>
            <p:ph type="sldNum" sz="quarter" idx="12"/>
          </p:nvPr>
        </p:nvSpPr>
        <p:spPr/>
        <p:txBody>
          <a:bodyPr/>
          <a:lstStyle/>
          <a:p>
            <a:pPr>
              <a:defRPr/>
            </a:pPr>
            <a:fld id="{4A49794A-5226-479B-8994-4143E7508E0B}" type="slidenum">
              <a:rPr lang="cs-CZ" smtClean="0"/>
              <a:pPr>
                <a:defRPr/>
              </a:pPr>
              <a:t>88</a:t>
            </a:fld>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9444" name="Group 148"/>
          <p:cNvGraphicFramePr>
            <a:graphicFrameLocks noGrp="1"/>
          </p:cNvGraphicFramePr>
          <p:nvPr/>
        </p:nvGraphicFramePr>
        <p:xfrm>
          <a:off x="395288" y="404813"/>
          <a:ext cx="8353425" cy="5567998"/>
        </p:xfrm>
        <a:graphic>
          <a:graphicData uri="http://schemas.openxmlformats.org/drawingml/2006/table">
            <a:tbl>
              <a:tblPr/>
              <a:tblGrid>
                <a:gridCol w="1431925"/>
                <a:gridCol w="2452687"/>
                <a:gridCol w="2524125"/>
                <a:gridCol w="1944688"/>
              </a:tblGrid>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cs-CZ" sz="36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Arial" pitchFamily="34" charset="0"/>
                          <a:cs typeface="Times New Roman" pitchFamily="18" charset="0"/>
                        </a:rPr>
                        <a:t>Fáze 3</a:t>
                      </a:r>
                      <a:endParaRPr kumimoji="0" lang="cs-CZ" sz="14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Arial" pitchFamily="34" charset="0"/>
                          <a:cs typeface="Times New Roman" pitchFamily="18" charset="0"/>
                        </a:rPr>
                        <a:t>Podrobný návrh</a:t>
                      </a:r>
                      <a:endParaRPr kumimoji="0" lang="cs-CZ"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Arial" pitchFamily="34" charset="0"/>
                          <a:cs typeface="Times New Roman" pitchFamily="18" charset="0"/>
                        </a:rPr>
                        <a:t>Fáze 4</a:t>
                      </a:r>
                      <a:endParaRPr kumimoji="0" lang="cs-CZ" sz="14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Arial" pitchFamily="34" charset="0"/>
                          <a:cs typeface="Times New Roman" pitchFamily="18" charset="0"/>
                        </a:rPr>
                        <a:t>Testování a zpřesňování</a:t>
                      </a:r>
                      <a:endParaRPr kumimoji="0" lang="cs-CZ"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Arial" pitchFamily="34" charset="0"/>
                          <a:cs typeface="Times New Roman" pitchFamily="18" charset="0"/>
                        </a:rPr>
                        <a:t>Fáze 5</a:t>
                      </a:r>
                      <a:endParaRPr kumimoji="0" lang="cs-CZ" sz="14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Arial" pitchFamily="34" charset="0"/>
                          <a:cs typeface="Times New Roman" pitchFamily="18" charset="0"/>
                        </a:rPr>
                        <a:t>Výroba</a:t>
                      </a:r>
                      <a:endParaRPr kumimoji="0" lang="cs-CZ"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Arial" pitchFamily="34" charset="0"/>
                          <a:cs typeface="Times New Roman" pitchFamily="18" charset="0"/>
                        </a:rPr>
                        <a:t>Marketing</a:t>
                      </a:r>
                      <a:endParaRPr kumimoji="0" lang="cs-CZ"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cs-CZ" sz="1600" b="0" i="0" u="none" strike="noStrike" cap="none" normalizeH="0" baseline="0" smtClean="0">
                          <a:ln>
                            <a:noFill/>
                          </a:ln>
                          <a:solidFill>
                            <a:schemeClr val="tx1"/>
                          </a:solidFill>
                          <a:effectLst/>
                          <a:latin typeface="Arial" pitchFamily="34" charset="0"/>
                        </a:rPr>
                        <a:t> </a:t>
                      </a:r>
                      <a:r>
                        <a:rPr kumimoji="0" lang="cs-CZ" sz="1600" b="0" i="0" u="none" strike="noStrike" cap="none" normalizeH="0" baseline="0" smtClean="0">
                          <a:ln>
                            <a:noFill/>
                          </a:ln>
                          <a:solidFill>
                            <a:schemeClr val="tx1"/>
                          </a:solidFill>
                          <a:effectLst/>
                          <a:latin typeface="Arial" pitchFamily="34" charset="0"/>
                          <a:cs typeface="Times New Roman" pitchFamily="18" charset="0"/>
                        </a:rPr>
                        <a:t>Vypracování marketingového plánu.</a:t>
                      </a:r>
                      <a:endParaRPr kumimoji="0" lang="cs-CZ"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cs-CZ" sz="1600" b="0" i="0" u="none" strike="noStrike" cap="none" normalizeH="0" baseline="0" smtClean="0">
                          <a:ln>
                            <a:noFill/>
                          </a:ln>
                          <a:solidFill>
                            <a:schemeClr val="tx1"/>
                          </a:solidFill>
                          <a:effectLst/>
                          <a:latin typeface="Arial" pitchFamily="34" charset="0"/>
                        </a:rPr>
                        <a:t> </a:t>
                      </a:r>
                      <a:r>
                        <a:rPr kumimoji="0" lang="cs-CZ" sz="1600" b="0" i="0" u="none" strike="noStrike" cap="none" normalizeH="0" baseline="0" smtClean="0">
                          <a:ln>
                            <a:noFill/>
                          </a:ln>
                          <a:solidFill>
                            <a:schemeClr val="tx1"/>
                          </a:solidFill>
                          <a:effectLst/>
                          <a:latin typeface="Arial" pitchFamily="34" charset="0"/>
                          <a:cs typeface="Times New Roman" pitchFamily="18" charset="0"/>
                        </a:rPr>
                        <a:t>Vypracování propagačních materiálů a kampaně uvedení na trh.</a:t>
                      </a:r>
                      <a:endParaRPr kumimoji="0" lang="cs-CZ" sz="14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cs-CZ" sz="1600" b="0" i="0" u="none" strike="noStrike" cap="none" normalizeH="0" baseline="0" smtClean="0">
                          <a:ln>
                            <a:noFill/>
                          </a:ln>
                          <a:solidFill>
                            <a:schemeClr val="tx1"/>
                          </a:solidFill>
                          <a:effectLst/>
                          <a:latin typeface="Arial" pitchFamily="34" charset="0"/>
                        </a:rPr>
                        <a:t> </a:t>
                      </a:r>
                      <a:r>
                        <a:rPr kumimoji="0" lang="cs-CZ" sz="1600" b="0" i="0" u="none" strike="noStrike" cap="none" normalizeH="0" baseline="0" smtClean="0">
                          <a:ln>
                            <a:noFill/>
                          </a:ln>
                          <a:solidFill>
                            <a:schemeClr val="tx1"/>
                          </a:solidFill>
                          <a:effectLst/>
                          <a:latin typeface="Arial" pitchFamily="34" charset="0"/>
                          <a:cs typeface="Times New Roman" pitchFamily="18" charset="0"/>
                        </a:rPr>
                        <a:t>Podpora testování v terénu.</a:t>
                      </a:r>
                      <a:endParaRPr kumimoji="0" lang="cs-CZ"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cs-CZ" sz="1600" b="0" i="0" u="none" strike="noStrike" cap="none" normalizeH="0" baseline="0" smtClean="0">
                          <a:ln>
                            <a:noFill/>
                          </a:ln>
                          <a:solidFill>
                            <a:schemeClr val="tx1"/>
                          </a:solidFill>
                          <a:effectLst/>
                          <a:latin typeface="Arial" pitchFamily="34" charset="0"/>
                        </a:rPr>
                        <a:t> </a:t>
                      </a:r>
                      <a:r>
                        <a:rPr kumimoji="0" lang="cs-CZ" sz="1600" b="0" i="0" u="none" strike="noStrike" cap="none" normalizeH="0" baseline="0" smtClean="0">
                          <a:ln>
                            <a:noFill/>
                          </a:ln>
                          <a:solidFill>
                            <a:schemeClr val="tx1"/>
                          </a:solidFill>
                          <a:effectLst/>
                          <a:latin typeface="Arial" pitchFamily="34" charset="0"/>
                          <a:cs typeface="Times New Roman" pitchFamily="18" charset="0"/>
                        </a:rPr>
                        <a:t>Nabídnutí nabíhajících výrobků klíčovým zákazníkům.</a:t>
                      </a:r>
                      <a:endParaRPr kumimoji="0" lang="cs-CZ"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2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Arial" pitchFamily="34" charset="0"/>
                          <a:cs typeface="Times New Roman" pitchFamily="18" charset="0"/>
                        </a:rPr>
                        <a:t>Design</a:t>
                      </a:r>
                      <a:endParaRPr kumimoji="0" lang="cs-CZ"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cs-CZ" sz="1600" b="0" i="0" u="none" strike="noStrike" cap="none" normalizeH="0" baseline="0" smtClean="0">
                          <a:ln>
                            <a:noFill/>
                          </a:ln>
                          <a:solidFill>
                            <a:schemeClr val="tx1"/>
                          </a:solidFill>
                          <a:effectLst/>
                          <a:latin typeface="Arial" pitchFamily="34" charset="0"/>
                        </a:rPr>
                        <a:t> </a:t>
                      </a:r>
                      <a:r>
                        <a:rPr kumimoji="0" lang="cs-CZ" sz="1600" b="0" i="0" u="none" strike="noStrike" cap="none" normalizeH="0" baseline="0" smtClean="0">
                          <a:ln>
                            <a:noFill/>
                          </a:ln>
                          <a:solidFill>
                            <a:schemeClr val="tx1"/>
                          </a:solidFill>
                          <a:effectLst/>
                          <a:latin typeface="Arial" pitchFamily="34" charset="0"/>
                          <a:cs typeface="Times New Roman" pitchFamily="18" charset="0"/>
                        </a:rPr>
                        <a:t>Geometrické výkresy.</a:t>
                      </a:r>
                      <a:endParaRPr kumimoji="0" lang="cs-CZ" sz="14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cs-CZ" sz="1600" b="0" i="0" u="none" strike="noStrike" cap="none" normalizeH="0" baseline="0" smtClean="0">
                          <a:ln>
                            <a:noFill/>
                          </a:ln>
                          <a:solidFill>
                            <a:schemeClr val="tx1"/>
                          </a:solidFill>
                          <a:effectLst/>
                          <a:latin typeface="Arial" pitchFamily="34" charset="0"/>
                        </a:rPr>
                        <a:t> </a:t>
                      </a:r>
                      <a:r>
                        <a:rPr kumimoji="0" lang="cs-CZ" sz="1600" b="0" i="0" u="none" strike="noStrike" cap="none" normalizeH="0" baseline="0" smtClean="0">
                          <a:ln>
                            <a:noFill/>
                          </a:ln>
                          <a:solidFill>
                            <a:schemeClr val="tx1"/>
                          </a:solidFill>
                          <a:effectLst/>
                          <a:latin typeface="Arial" pitchFamily="34" charset="0"/>
                          <a:cs typeface="Times New Roman" pitchFamily="18" charset="0"/>
                        </a:rPr>
                        <a:t>Volba materiálů.</a:t>
                      </a:r>
                      <a:endParaRPr kumimoji="0" lang="cs-CZ" sz="14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cs-CZ" sz="1600" b="0" i="0" u="none" strike="noStrike" cap="none" normalizeH="0" baseline="0" smtClean="0">
                          <a:ln>
                            <a:noFill/>
                          </a:ln>
                          <a:solidFill>
                            <a:schemeClr val="tx1"/>
                          </a:solidFill>
                          <a:effectLst/>
                          <a:latin typeface="Arial" pitchFamily="34" charset="0"/>
                        </a:rPr>
                        <a:t> </a:t>
                      </a:r>
                      <a:r>
                        <a:rPr kumimoji="0" lang="cs-CZ" sz="1600" b="0" i="0" u="none" strike="noStrike" cap="none" normalizeH="0" baseline="0" smtClean="0">
                          <a:ln>
                            <a:noFill/>
                          </a:ln>
                          <a:solidFill>
                            <a:schemeClr val="tx1"/>
                          </a:solidFill>
                          <a:effectLst/>
                          <a:latin typeface="Arial" pitchFamily="34" charset="0"/>
                          <a:cs typeface="Times New Roman" pitchFamily="18" charset="0"/>
                        </a:rPr>
                        <a:t>Definice tolerancí.</a:t>
                      </a:r>
                      <a:endParaRPr kumimoji="0" lang="cs-CZ" sz="14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cs-CZ" sz="1600" b="0" i="0" u="none" strike="noStrike" cap="none" normalizeH="0" baseline="0" smtClean="0">
                          <a:ln>
                            <a:noFill/>
                          </a:ln>
                          <a:solidFill>
                            <a:schemeClr val="tx1"/>
                          </a:solidFill>
                          <a:effectLst/>
                          <a:latin typeface="Arial" pitchFamily="34" charset="0"/>
                        </a:rPr>
                        <a:t> </a:t>
                      </a:r>
                      <a:r>
                        <a:rPr kumimoji="0" lang="cs-CZ" sz="1600" b="0" i="0" u="none" strike="noStrike" cap="none" normalizeH="0" baseline="0" smtClean="0">
                          <a:ln>
                            <a:noFill/>
                          </a:ln>
                          <a:solidFill>
                            <a:schemeClr val="tx1"/>
                          </a:solidFill>
                          <a:effectLst/>
                          <a:latin typeface="Arial" pitchFamily="34" charset="0"/>
                          <a:cs typeface="Times New Roman" pitchFamily="18" charset="0"/>
                        </a:rPr>
                        <a:t>Úplná výrobní dokumentace.</a:t>
                      </a:r>
                      <a:endParaRPr kumimoji="0" lang="cs-CZ"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cs-CZ" sz="1600" b="0" i="0" u="none" strike="noStrike" cap="none" normalizeH="0" baseline="0" smtClean="0">
                          <a:ln>
                            <a:noFill/>
                          </a:ln>
                          <a:solidFill>
                            <a:schemeClr val="tx1"/>
                          </a:solidFill>
                          <a:effectLst/>
                          <a:latin typeface="Arial" pitchFamily="34" charset="0"/>
                        </a:rPr>
                        <a:t> </a:t>
                      </a:r>
                      <a:r>
                        <a:rPr kumimoji="0" lang="cs-CZ" sz="1600" b="0" i="0" u="none" strike="noStrike" cap="none" normalizeH="0" baseline="0" smtClean="0">
                          <a:ln>
                            <a:noFill/>
                          </a:ln>
                          <a:solidFill>
                            <a:schemeClr val="tx1"/>
                          </a:solidFill>
                          <a:effectLst/>
                          <a:latin typeface="Arial" pitchFamily="34" charset="0"/>
                          <a:cs typeface="Times New Roman" pitchFamily="18" charset="0"/>
                        </a:rPr>
                        <a:t>Testování spolehlivosti, životnosti a výkonnosti.</a:t>
                      </a:r>
                      <a:endParaRPr kumimoji="0" lang="cs-CZ" sz="14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cs-CZ" sz="1600" b="0" i="0" u="none" strike="noStrike" cap="none" normalizeH="0" baseline="0" smtClean="0">
                          <a:ln>
                            <a:noFill/>
                          </a:ln>
                          <a:solidFill>
                            <a:schemeClr val="tx1"/>
                          </a:solidFill>
                          <a:effectLst/>
                          <a:latin typeface="Arial" pitchFamily="34" charset="0"/>
                        </a:rPr>
                        <a:t> </a:t>
                      </a:r>
                      <a:r>
                        <a:rPr kumimoji="0" lang="cs-CZ" sz="1600" b="0" i="0" u="none" strike="noStrike" cap="none" normalizeH="0" baseline="0" smtClean="0">
                          <a:ln>
                            <a:noFill/>
                          </a:ln>
                          <a:solidFill>
                            <a:schemeClr val="tx1"/>
                          </a:solidFill>
                          <a:effectLst/>
                          <a:latin typeface="Arial" pitchFamily="34" charset="0"/>
                          <a:cs typeface="Times New Roman" pitchFamily="18" charset="0"/>
                        </a:rPr>
                        <a:t>Získání potřebných povolení.</a:t>
                      </a:r>
                      <a:endParaRPr kumimoji="0" lang="cs-CZ" sz="14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cs-CZ" sz="1600" b="0" i="0" u="none" strike="noStrike" cap="none" normalizeH="0" baseline="0" smtClean="0">
                          <a:ln>
                            <a:noFill/>
                          </a:ln>
                          <a:solidFill>
                            <a:schemeClr val="tx1"/>
                          </a:solidFill>
                          <a:effectLst/>
                          <a:latin typeface="Arial" pitchFamily="34" charset="0"/>
                        </a:rPr>
                        <a:t> </a:t>
                      </a:r>
                      <a:r>
                        <a:rPr kumimoji="0" lang="cs-CZ" sz="1600" b="0" i="0" u="none" strike="noStrike" cap="none" normalizeH="0" baseline="0" smtClean="0">
                          <a:ln>
                            <a:noFill/>
                          </a:ln>
                          <a:solidFill>
                            <a:schemeClr val="tx1"/>
                          </a:solidFill>
                          <a:effectLst/>
                          <a:latin typeface="Arial" pitchFamily="34" charset="0"/>
                          <a:cs typeface="Times New Roman" pitchFamily="18" charset="0"/>
                        </a:rPr>
                        <a:t>Zapracování změn.</a:t>
                      </a:r>
                      <a:endParaRPr kumimoji="0" lang="cs-CZ"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cs-CZ" sz="1600" b="0" i="0" u="none" strike="noStrike" cap="none" normalizeH="0" baseline="0" smtClean="0">
                          <a:ln>
                            <a:noFill/>
                          </a:ln>
                          <a:solidFill>
                            <a:schemeClr val="tx1"/>
                          </a:solidFill>
                          <a:effectLst/>
                          <a:latin typeface="Arial" pitchFamily="34" charset="0"/>
                        </a:rPr>
                        <a:t> </a:t>
                      </a:r>
                      <a:r>
                        <a:rPr kumimoji="0" lang="cs-CZ" sz="1600" b="0" i="0" u="none" strike="noStrike" cap="none" normalizeH="0" baseline="0" smtClean="0">
                          <a:ln>
                            <a:noFill/>
                          </a:ln>
                          <a:solidFill>
                            <a:schemeClr val="tx1"/>
                          </a:solidFill>
                          <a:effectLst/>
                          <a:latin typeface="Arial" pitchFamily="34" charset="0"/>
                          <a:cs typeface="Times New Roman" pitchFamily="18" charset="0"/>
                        </a:rPr>
                        <a:t>Vyhodnocení výstupů nabíhající výroby.</a:t>
                      </a:r>
                      <a:endParaRPr kumimoji="0" lang="cs-CZ"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Arial" pitchFamily="34" charset="0"/>
                          <a:cs typeface="Times New Roman" pitchFamily="18" charset="0"/>
                        </a:rPr>
                        <a:t>Výroba</a:t>
                      </a:r>
                      <a:endParaRPr kumimoji="0" lang="cs-CZ"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cs-CZ" sz="1600" b="0" i="0" u="none" strike="noStrike" cap="none" normalizeH="0" baseline="0" smtClean="0">
                          <a:ln>
                            <a:noFill/>
                          </a:ln>
                          <a:solidFill>
                            <a:schemeClr val="tx1"/>
                          </a:solidFill>
                          <a:effectLst/>
                          <a:latin typeface="Arial" pitchFamily="34" charset="0"/>
                        </a:rPr>
                        <a:t> </a:t>
                      </a:r>
                      <a:r>
                        <a:rPr kumimoji="0" lang="cs-CZ" sz="1600" b="0" i="0" u="none" strike="noStrike" cap="none" normalizeH="0" baseline="0" smtClean="0">
                          <a:ln>
                            <a:noFill/>
                          </a:ln>
                          <a:solidFill>
                            <a:schemeClr val="tx1"/>
                          </a:solidFill>
                          <a:effectLst/>
                          <a:latin typeface="Arial" pitchFamily="34" charset="0"/>
                          <a:cs typeface="Times New Roman" pitchFamily="18" charset="0"/>
                        </a:rPr>
                        <a:t>Definice výrobních procesů.</a:t>
                      </a:r>
                      <a:endParaRPr kumimoji="0" lang="cs-CZ" sz="14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cs-CZ" sz="1600" b="0" i="0" u="none" strike="noStrike" cap="none" normalizeH="0" baseline="0" smtClean="0">
                          <a:ln>
                            <a:noFill/>
                          </a:ln>
                          <a:solidFill>
                            <a:schemeClr val="tx1"/>
                          </a:solidFill>
                          <a:effectLst/>
                          <a:latin typeface="Arial" pitchFamily="34" charset="0"/>
                        </a:rPr>
                        <a:t> </a:t>
                      </a:r>
                      <a:r>
                        <a:rPr kumimoji="0" lang="cs-CZ" sz="1600" b="0" i="0" u="none" strike="noStrike" cap="none" normalizeH="0" baseline="0" smtClean="0">
                          <a:ln>
                            <a:noFill/>
                          </a:ln>
                          <a:solidFill>
                            <a:schemeClr val="tx1"/>
                          </a:solidFill>
                          <a:effectLst/>
                          <a:latin typeface="Arial" pitchFamily="34" charset="0"/>
                          <a:cs typeface="Times New Roman" pitchFamily="18" charset="0"/>
                        </a:rPr>
                        <a:t>Návrh nástrojů.</a:t>
                      </a:r>
                      <a:endParaRPr kumimoji="0" lang="cs-CZ" sz="14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cs-CZ" sz="1600" b="0" i="0" u="none" strike="noStrike" cap="none" normalizeH="0" baseline="0" smtClean="0">
                          <a:ln>
                            <a:noFill/>
                          </a:ln>
                          <a:solidFill>
                            <a:schemeClr val="tx1"/>
                          </a:solidFill>
                          <a:effectLst/>
                          <a:latin typeface="Arial" pitchFamily="34" charset="0"/>
                        </a:rPr>
                        <a:t> </a:t>
                      </a:r>
                      <a:r>
                        <a:rPr kumimoji="0" lang="cs-CZ" sz="1600" b="0" i="0" u="none" strike="noStrike" cap="none" normalizeH="0" baseline="0" smtClean="0">
                          <a:ln>
                            <a:noFill/>
                          </a:ln>
                          <a:solidFill>
                            <a:schemeClr val="tx1"/>
                          </a:solidFill>
                          <a:effectLst/>
                          <a:latin typeface="Arial" pitchFamily="34" charset="0"/>
                          <a:cs typeface="Times New Roman" pitchFamily="18" charset="0"/>
                        </a:rPr>
                        <a:t>Definování procesů zajištění jakosti.</a:t>
                      </a:r>
                      <a:endParaRPr kumimoji="0" lang="cs-CZ" sz="14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cs-CZ" sz="1600" b="0" i="0" u="none" strike="noStrike" cap="none" normalizeH="0" baseline="0" smtClean="0">
                          <a:ln>
                            <a:noFill/>
                          </a:ln>
                          <a:solidFill>
                            <a:schemeClr val="tx1"/>
                          </a:solidFill>
                          <a:effectLst/>
                          <a:latin typeface="Arial" pitchFamily="34" charset="0"/>
                        </a:rPr>
                        <a:t> </a:t>
                      </a:r>
                      <a:r>
                        <a:rPr kumimoji="0" lang="cs-CZ" sz="1600" b="0" i="0" u="none" strike="noStrike" cap="none" normalizeH="0" baseline="0" smtClean="0">
                          <a:ln>
                            <a:noFill/>
                          </a:ln>
                          <a:solidFill>
                            <a:schemeClr val="tx1"/>
                          </a:solidFill>
                          <a:effectLst/>
                          <a:latin typeface="Arial" pitchFamily="34" charset="0"/>
                          <a:cs typeface="Times New Roman" pitchFamily="18" charset="0"/>
                        </a:rPr>
                        <a:t>Zahájení nákupu nástrojů s dlouhou dodací lhůtou.</a:t>
                      </a:r>
                      <a:endParaRPr kumimoji="0" lang="cs-CZ"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cs-CZ" sz="1600" b="0" i="0" u="none" strike="noStrike" cap="none" normalizeH="0" baseline="0" smtClean="0">
                          <a:ln>
                            <a:noFill/>
                          </a:ln>
                          <a:solidFill>
                            <a:schemeClr val="tx1"/>
                          </a:solidFill>
                          <a:effectLst/>
                          <a:latin typeface="Arial" pitchFamily="34" charset="0"/>
                        </a:rPr>
                        <a:t> </a:t>
                      </a:r>
                      <a:r>
                        <a:rPr kumimoji="0" lang="cs-CZ" sz="1600" b="0" i="0" u="none" strike="noStrike" cap="none" normalizeH="0" baseline="0" smtClean="0">
                          <a:ln>
                            <a:noFill/>
                          </a:ln>
                          <a:solidFill>
                            <a:schemeClr val="tx1"/>
                          </a:solidFill>
                          <a:effectLst/>
                          <a:latin typeface="Arial" pitchFamily="34" charset="0"/>
                          <a:cs typeface="Times New Roman" pitchFamily="18" charset="0"/>
                        </a:rPr>
                        <a:t>Podpora náběhu výroby u dodavatelů.</a:t>
                      </a:r>
                      <a:endParaRPr kumimoji="0" lang="cs-CZ" sz="14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cs-CZ" sz="1600" b="0" i="0" u="none" strike="noStrike" cap="none" normalizeH="0" baseline="0" smtClean="0">
                          <a:ln>
                            <a:noFill/>
                          </a:ln>
                          <a:solidFill>
                            <a:schemeClr val="tx1"/>
                          </a:solidFill>
                          <a:effectLst/>
                          <a:latin typeface="Arial" pitchFamily="34" charset="0"/>
                        </a:rPr>
                        <a:t> </a:t>
                      </a:r>
                      <a:r>
                        <a:rPr kumimoji="0" lang="cs-CZ" sz="1600" b="0" i="0" u="none" strike="noStrike" cap="none" normalizeH="0" baseline="0" smtClean="0">
                          <a:ln>
                            <a:noFill/>
                          </a:ln>
                          <a:solidFill>
                            <a:schemeClr val="tx1"/>
                          </a:solidFill>
                          <a:effectLst/>
                          <a:latin typeface="Arial" pitchFamily="34" charset="0"/>
                          <a:cs typeface="Times New Roman" pitchFamily="18" charset="0"/>
                        </a:rPr>
                        <a:t>Zpřesnění procesů výroby a montáže.</a:t>
                      </a:r>
                      <a:endParaRPr kumimoji="0" lang="cs-CZ" sz="14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cs-CZ" sz="1600" b="0" i="0" u="none" strike="noStrike" cap="none" normalizeH="0" baseline="0" smtClean="0">
                          <a:ln>
                            <a:noFill/>
                          </a:ln>
                          <a:solidFill>
                            <a:schemeClr val="tx1"/>
                          </a:solidFill>
                          <a:effectLst/>
                          <a:latin typeface="Arial" pitchFamily="34" charset="0"/>
                        </a:rPr>
                        <a:t> </a:t>
                      </a:r>
                      <a:r>
                        <a:rPr kumimoji="0" lang="cs-CZ" sz="1600" b="0" i="0" u="none" strike="noStrike" cap="none" normalizeH="0" baseline="0" smtClean="0">
                          <a:ln>
                            <a:noFill/>
                          </a:ln>
                          <a:solidFill>
                            <a:schemeClr val="tx1"/>
                          </a:solidFill>
                          <a:effectLst/>
                          <a:latin typeface="Arial" pitchFamily="34" charset="0"/>
                          <a:cs typeface="Times New Roman" pitchFamily="18" charset="0"/>
                        </a:rPr>
                        <a:t>Výcvik pracovníků.</a:t>
                      </a:r>
                      <a:endParaRPr kumimoji="0" lang="cs-CZ" sz="14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cs-CZ" sz="1600" b="0" i="0" u="none" strike="noStrike" cap="none" normalizeH="0" baseline="0" smtClean="0">
                          <a:ln>
                            <a:noFill/>
                          </a:ln>
                          <a:solidFill>
                            <a:schemeClr val="tx1"/>
                          </a:solidFill>
                          <a:effectLst/>
                          <a:latin typeface="Arial" pitchFamily="34" charset="0"/>
                        </a:rPr>
                        <a:t> </a:t>
                      </a:r>
                      <a:r>
                        <a:rPr kumimoji="0" lang="cs-CZ" sz="1600" b="0" i="0" u="none" strike="noStrike" cap="none" normalizeH="0" baseline="0" smtClean="0">
                          <a:ln>
                            <a:noFill/>
                          </a:ln>
                          <a:solidFill>
                            <a:schemeClr val="tx1"/>
                          </a:solidFill>
                          <a:effectLst/>
                          <a:latin typeface="Arial" pitchFamily="34" charset="0"/>
                          <a:cs typeface="Times New Roman" pitchFamily="18" charset="0"/>
                        </a:rPr>
                        <a:t>Zpřesnění procesů řízení jakosti.</a:t>
                      </a:r>
                      <a:endParaRPr kumimoji="0" lang="cs-CZ"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cs-CZ" sz="1600" b="0" i="0" u="none" strike="noStrike" cap="none" normalizeH="0" baseline="0" smtClean="0">
                          <a:ln>
                            <a:noFill/>
                          </a:ln>
                          <a:solidFill>
                            <a:schemeClr val="tx1"/>
                          </a:solidFill>
                          <a:effectLst/>
                          <a:latin typeface="Arial" pitchFamily="34" charset="0"/>
                        </a:rPr>
                        <a:t> </a:t>
                      </a:r>
                      <a:r>
                        <a:rPr kumimoji="0" lang="cs-CZ" sz="1600" b="0" i="0" u="none" strike="noStrike" cap="none" normalizeH="0" baseline="0" smtClean="0">
                          <a:ln>
                            <a:noFill/>
                          </a:ln>
                          <a:solidFill>
                            <a:schemeClr val="tx1"/>
                          </a:solidFill>
                          <a:effectLst/>
                          <a:latin typeface="Arial" pitchFamily="34" charset="0"/>
                          <a:cs typeface="Times New Roman" pitchFamily="18" charset="0"/>
                        </a:rPr>
                        <a:t>Zahájení provozu celého výrobního systému.</a:t>
                      </a:r>
                      <a:endParaRPr kumimoji="0" lang="cs-CZ"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Zástupný symbol pro datum 2"/>
          <p:cNvSpPr>
            <a:spLocks noGrp="1"/>
          </p:cNvSpPr>
          <p:nvPr>
            <p:ph type="dt" sz="quarter" idx="10"/>
          </p:nvPr>
        </p:nvSpPr>
        <p:spPr/>
        <p:txBody>
          <a:bodyPr/>
          <a:lstStyle/>
          <a:p>
            <a:pPr>
              <a:defRPr/>
            </a:pPr>
            <a:r>
              <a:rPr lang="cs-CZ" smtClean="0"/>
              <a:t>19.-20.10.2010</a:t>
            </a:r>
            <a:endParaRPr lang="cs-CZ"/>
          </a:p>
        </p:txBody>
      </p:sp>
      <p:sp>
        <p:nvSpPr>
          <p:cNvPr id="4" name="Zástupný symbol pro číslo snímku 3"/>
          <p:cNvSpPr>
            <a:spLocks noGrp="1"/>
          </p:cNvSpPr>
          <p:nvPr>
            <p:ph type="sldNum" sz="quarter" idx="12"/>
          </p:nvPr>
        </p:nvSpPr>
        <p:spPr/>
        <p:txBody>
          <a:bodyPr/>
          <a:lstStyle/>
          <a:p>
            <a:pPr>
              <a:defRPr/>
            </a:pPr>
            <a:fld id="{62A97556-5AD0-487E-9AC0-2A3072521692}" type="slidenum">
              <a:rPr lang="cs-CZ" smtClean="0"/>
              <a:pPr>
                <a:defRPr/>
              </a:pPr>
              <a:t>89</a:t>
            </a:fld>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cs-CZ" sz="4000" b="1" smtClean="0">
                <a:solidFill>
                  <a:schemeClr val="tx1"/>
                </a:solidFill>
                <a:latin typeface="Arial" charset="0"/>
                <a:cs typeface="Arial" charset="0"/>
              </a:rPr>
              <a:t>Stupně inovací</a:t>
            </a:r>
          </a:p>
        </p:txBody>
      </p:sp>
      <p:sp>
        <p:nvSpPr>
          <p:cNvPr id="55299" name="Rectangle 3"/>
          <p:cNvSpPr>
            <a:spLocks noGrp="1" noChangeArrowheads="1"/>
          </p:cNvSpPr>
          <p:nvPr>
            <p:ph type="body" idx="1"/>
          </p:nvPr>
        </p:nvSpPr>
        <p:spPr/>
        <p:txBody>
          <a:bodyPr/>
          <a:lstStyle/>
          <a:p>
            <a:r>
              <a:rPr lang="cs-CZ" sz="2000" b="1" smtClean="0">
                <a:latin typeface="Arial" charset="0"/>
                <a:cs typeface="Arial" charset="0"/>
              </a:rPr>
              <a:t>Přírůstkové (inkrementální)</a:t>
            </a:r>
            <a:r>
              <a:rPr lang="cs-CZ" sz="2000" smtClean="0">
                <a:latin typeface="Arial" charset="0"/>
                <a:cs typeface="Arial" charset="0"/>
              </a:rPr>
              <a:t>: méně významné nápady, důležité při zdokonalování produktů a procesů (nová typová řada počítačů, automobilů apod.)</a:t>
            </a:r>
          </a:p>
          <a:p>
            <a:endParaRPr lang="cs-CZ" sz="2000" smtClean="0">
              <a:latin typeface="Arial" charset="0"/>
              <a:cs typeface="Arial" charset="0"/>
            </a:endParaRPr>
          </a:p>
          <a:p>
            <a:r>
              <a:rPr lang="cs-CZ" sz="2000" b="1" smtClean="0">
                <a:latin typeface="Arial" charset="0"/>
                <a:cs typeface="Arial" charset="0"/>
              </a:rPr>
              <a:t>Radikální: </a:t>
            </a:r>
            <a:r>
              <a:rPr lang="cs-CZ" sz="2000" smtClean="0">
                <a:latin typeface="Arial" charset="0"/>
                <a:cs typeface="Arial" charset="0"/>
              </a:rPr>
              <a:t> významné nápady, které ovlivňují nebo způsobují významné změny v celém odvětví (zavedení tranzistoru, proudový letecký motor, apod.)</a:t>
            </a:r>
          </a:p>
          <a:p>
            <a:endParaRPr lang="cs-CZ" sz="2000" smtClean="0">
              <a:latin typeface="Arial" charset="0"/>
              <a:cs typeface="Arial" charset="0"/>
            </a:endParaRPr>
          </a:p>
          <a:p>
            <a:pPr>
              <a:lnSpc>
                <a:spcPct val="110000"/>
              </a:lnSpc>
            </a:pPr>
            <a:r>
              <a:rPr lang="cs-CZ" sz="2000" b="1" smtClean="0">
                <a:latin typeface="Arial" charset="0"/>
                <a:cs typeface="Arial" charset="0"/>
              </a:rPr>
              <a:t>Systémové</a:t>
            </a:r>
            <a:r>
              <a:rPr lang="cs-CZ" sz="2000" smtClean="0">
                <a:latin typeface="Arial" charset="0"/>
                <a:cs typeface="Arial" charset="0"/>
              </a:rPr>
              <a:t>: nápady, k jejichž realizaci je zapotřebí různých zdrojů a značného úsilí (komunikační sítě, penzijní a zdravotní systém). </a:t>
            </a:r>
          </a:p>
          <a:p>
            <a:endParaRPr lang="cs-CZ" sz="2000" smtClean="0"/>
          </a:p>
        </p:txBody>
      </p:sp>
      <p:sp>
        <p:nvSpPr>
          <p:cNvPr id="4" name="Zástupný symbol pro datum 3"/>
          <p:cNvSpPr>
            <a:spLocks noGrp="1"/>
          </p:cNvSpPr>
          <p:nvPr>
            <p:ph type="dt" sz="half"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1"/>
          </p:nvPr>
        </p:nvSpPr>
        <p:spPr/>
        <p:txBody>
          <a:bodyPr/>
          <a:lstStyle/>
          <a:p>
            <a:pPr>
              <a:defRPr/>
            </a:pPr>
            <a:fld id="{440A598D-4714-4C6C-B4FE-528B95FE2A6D}" type="slidenum">
              <a:rPr lang="cs-CZ" smtClean="0"/>
              <a:pPr>
                <a:defRPr/>
              </a:pPr>
              <a:t>9</a:t>
            </a:fld>
            <a:endParaRPr lang="cs-CZ"/>
          </a:p>
        </p:txBody>
      </p:sp>
      <p:sp>
        <p:nvSpPr>
          <p:cNvPr id="6" name="Zástupný symbol pro zápatí 5"/>
          <p:cNvSpPr>
            <a:spLocks noGrp="1"/>
          </p:cNvSpPr>
          <p:nvPr>
            <p:ph type="ftr" sz="quarter" idx="12"/>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a:lstStyle/>
          <a:p>
            <a:pPr eaLnBrk="1" hangingPunct="1">
              <a:defRPr/>
            </a:pPr>
            <a:r>
              <a:rPr lang="cs-CZ" b="1" dirty="0" smtClean="0">
                <a:latin typeface="Arial" pitchFamily="34" charset="0"/>
                <a:cs typeface="Arial" pitchFamily="34" charset="0"/>
              </a:rPr>
              <a:t>Překrývání, zpětné vazby</a:t>
            </a:r>
          </a:p>
        </p:txBody>
      </p:sp>
      <p:sp>
        <p:nvSpPr>
          <p:cNvPr id="440323" name="Rectangle 3"/>
          <p:cNvSpPr>
            <a:spLocks noGrp="1" noChangeArrowheads="1"/>
          </p:cNvSpPr>
          <p:nvPr>
            <p:ph type="body" idx="1"/>
          </p:nvPr>
        </p:nvSpPr>
        <p:spPr>
          <a:xfrm>
            <a:off x="457200" y="1600200"/>
            <a:ext cx="8229600" cy="4421188"/>
          </a:xfrm>
        </p:spPr>
        <p:txBody>
          <a:bodyPr/>
          <a:lstStyle/>
          <a:p>
            <a:pPr eaLnBrk="1" hangingPunct="1">
              <a:lnSpc>
                <a:spcPct val="90000"/>
              </a:lnSpc>
              <a:defRPr/>
            </a:pPr>
            <a:r>
              <a:rPr lang="cs-CZ" sz="2800" dirty="0" smtClean="0">
                <a:latin typeface="Arial" pitchFamily="34" charset="0"/>
                <a:cs typeface="Arial" pitchFamily="34" charset="0"/>
              </a:rPr>
              <a:t>Nevýhoda modelů druhé generace: sekvenční charakter, malá flexibilita</a:t>
            </a:r>
          </a:p>
          <a:p>
            <a:pPr eaLnBrk="1" hangingPunct="1">
              <a:lnSpc>
                <a:spcPct val="90000"/>
              </a:lnSpc>
              <a:defRPr/>
            </a:pPr>
            <a:r>
              <a:rPr lang="cs-CZ" sz="2800" dirty="0" smtClean="0">
                <a:latin typeface="Arial" pitchFamily="34" charset="0"/>
                <a:cs typeface="Arial" pitchFamily="34" charset="0"/>
              </a:rPr>
              <a:t>Překrývání fází procesu může výrazně zkrátit průběžnou dobu od vzniku nápadu po uvedení na trh, podporuje sdílení zpětných vazeb mezi různými fázemi projektu.</a:t>
            </a:r>
          </a:p>
          <a:p>
            <a:pPr eaLnBrk="1" hangingPunct="1">
              <a:lnSpc>
                <a:spcPct val="90000"/>
              </a:lnSpc>
              <a:defRPr/>
            </a:pPr>
            <a:r>
              <a:rPr lang="cs-CZ" sz="2800" dirty="0" smtClean="0">
                <a:latin typeface="Arial" pitchFamily="34" charset="0"/>
                <a:cs typeface="Arial" pitchFamily="34" charset="0"/>
              </a:rPr>
              <a:t>Modely třetí generace používají částečného překrývání fází projektu, zpětných vazeb a iterací </a:t>
            </a:r>
          </a:p>
        </p:txBody>
      </p:sp>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2"/>
          </p:nvPr>
        </p:nvSpPr>
        <p:spPr/>
        <p:txBody>
          <a:bodyPr/>
          <a:lstStyle/>
          <a:p>
            <a:pPr>
              <a:defRPr/>
            </a:pPr>
            <a:fld id="{91BB3EA0-07F2-477C-8E7C-4124F73C937B}" type="slidenum">
              <a:rPr lang="cs-CZ" smtClean="0"/>
              <a:pPr>
                <a:defRPr/>
              </a:pPr>
              <a:t>90</a:t>
            </a:fld>
            <a:endParaRPr lang="cs-CZ"/>
          </a:p>
        </p:txBody>
      </p:sp>
      <p:sp>
        <p:nvSpPr>
          <p:cNvPr id="6" name="Zástupný symbol pro zápatí 5"/>
          <p:cNvSpPr>
            <a:spLocks noGrp="1"/>
          </p:cNvSpPr>
          <p:nvPr>
            <p:ph type="ftr" sz="quarter" idx="11"/>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430213" y="620713"/>
            <a:ext cx="8713787" cy="1139825"/>
          </a:xfrm>
        </p:spPr>
        <p:txBody>
          <a:bodyPr/>
          <a:lstStyle/>
          <a:p>
            <a:pPr eaLnBrk="1" hangingPunct="1">
              <a:defRPr/>
            </a:pPr>
            <a:r>
              <a:rPr lang="cs-CZ" sz="3600" b="1" dirty="0" smtClean="0">
                <a:latin typeface="Arial" pitchFamily="34" charset="0"/>
                <a:cs typeface="Arial" pitchFamily="34" charset="0"/>
              </a:rPr>
              <a:t>3. POČÁTEČNÍ FÁZE INOVAČNÍHO PROCESU</a:t>
            </a:r>
            <a:r>
              <a:rPr lang="cs-CZ" sz="4000" dirty="0" smtClean="0">
                <a:latin typeface="Arial" pitchFamily="34" charset="0"/>
                <a:cs typeface="Arial" pitchFamily="34" charset="0"/>
              </a:rPr>
              <a:t> </a:t>
            </a:r>
          </a:p>
        </p:txBody>
      </p:sp>
      <p:sp>
        <p:nvSpPr>
          <p:cNvPr id="441347" name="Rectangle 3"/>
          <p:cNvSpPr>
            <a:spLocks noGrp="1" noChangeArrowheads="1"/>
          </p:cNvSpPr>
          <p:nvPr>
            <p:ph type="body" idx="1"/>
          </p:nvPr>
        </p:nvSpPr>
        <p:spPr>
          <a:xfrm>
            <a:off x="468313" y="1844675"/>
            <a:ext cx="8229600" cy="4321175"/>
          </a:xfrm>
        </p:spPr>
        <p:txBody>
          <a:bodyPr/>
          <a:lstStyle/>
          <a:p>
            <a:pPr eaLnBrk="1" hangingPunct="1">
              <a:lnSpc>
                <a:spcPct val="90000"/>
              </a:lnSpc>
              <a:defRPr/>
            </a:pPr>
            <a:r>
              <a:rPr lang="cs-CZ" sz="2400" dirty="0" smtClean="0">
                <a:latin typeface="Arial" pitchFamily="34" charset="0"/>
                <a:cs typeface="Arial" pitchFamily="34" charset="0"/>
              </a:rPr>
              <a:t>Výrazně ovlivňují výběr projektů, které budou zahrnuty do portfolia, celkové náklady, čas, a nakonec úspěch na trhu</a:t>
            </a:r>
          </a:p>
          <a:p>
            <a:pPr eaLnBrk="1" hangingPunct="1">
              <a:lnSpc>
                <a:spcPct val="90000"/>
              </a:lnSpc>
              <a:defRPr/>
            </a:pPr>
            <a:r>
              <a:rPr lang="cs-CZ" sz="2400" dirty="0" smtClean="0">
                <a:latin typeface="Arial" pitchFamily="34" charset="0"/>
                <a:cs typeface="Arial" pitchFamily="34" charset="0"/>
              </a:rPr>
              <a:t>V anglické literatuře se tato fáze nazývá   “</a:t>
            </a:r>
            <a:r>
              <a:rPr lang="cs-CZ" sz="2400" dirty="0" err="1" smtClean="0">
                <a:latin typeface="Arial" pitchFamily="34" charset="0"/>
                <a:cs typeface="Arial" pitchFamily="34" charset="0"/>
              </a:rPr>
              <a:t>fuzzy</a:t>
            </a:r>
            <a:r>
              <a:rPr lang="cs-CZ" sz="2400" dirty="0" smtClean="0">
                <a:latin typeface="Arial" pitchFamily="34" charset="0"/>
                <a:cs typeface="Arial" pitchFamily="34" charset="0"/>
              </a:rPr>
              <a:t> front </a:t>
            </a:r>
            <a:r>
              <a:rPr lang="cs-CZ" sz="2400" dirty="0" err="1" smtClean="0">
                <a:latin typeface="Arial" pitchFamily="34" charset="0"/>
                <a:cs typeface="Arial" pitchFamily="34" charset="0"/>
              </a:rPr>
              <a:t>end</a:t>
            </a:r>
            <a:r>
              <a:rPr lang="cs-CZ" sz="2400" dirty="0" smtClean="0">
                <a:latin typeface="Arial" pitchFamily="34" charset="0"/>
                <a:cs typeface="Arial" pitchFamily="34" charset="0"/>
              </a:rPr>
              <a:t>” (FFE) nebo  “front </a:t>
            </a:r>
            <a:r>
              <a:rPr lang="cs-CZ" sz="2400" dirty="0" err="1" smtClean="0">
                <a:latin typeface="Arial" pitchFamily="34" charset="0"/>
                <a:cs typeface="Arial" pitchFamily="34" charset="0"/>
              </a:rPr>
              <a:t>end</a:t>
            </a:r>
            <a:r>
              <a:rPr lang="cs-CZ" sz="2400" dirty="0" smtClean="0">
                <a:latin typeface="Arial" pitchFamily="34" charset="0"/>
                <a:cs typeface="Arial" pitchFamily="34" charset="0"/>
              </a:rPr>
              <a:t> </a:t>
            </a:r>
            <a:r>
              <a:rPr lang="cs-CZ" sz="2400" dirty="0" err="1" smtClean="0">
                <a:latin typeface="Arial" pitchFamily="34" charset="0"/>
                <a:cs typeface="Arial" pitchFamily="34" charset="0"/>
              </a:rPr>
              <a:t>of</a:t>
            </a:r>
            <a:r>
              <a:rPr lang="cs-CZ" sz="2400" dirty="0" smtClean="0">
                <a:latin typeface="Arial" pitchFamily="34" charset="0"/>
                <a:cs typeface="Arial" pitchFamily="34" charset="0"/>
              </a:rPr>
              <a:t> </a:t>
            </a:r>
            <a:r>
              <a:rPr lang="cs-CZ" sz="2400" dirty="0" err="1" smtClean="0">
                <a:latin typeface="Arial" pitchFamily="34" charset="0"/>
                <a:cs typeface="Arial" pitchFamily="34" charset="0"/>
              </a:rPr>
              <a:t>innovation</a:t>
            </a:r>
            <a:r>
              <a:rPr lang="cs-CZ" sz="2400" dirty="0" smtClean="0">
                <a:latin typeface="Arial" pitchFamily="34" charset="0"/>
                <a:cs typeface="Arial" pitchFamily="34" charset="0"/>
              </a:rPr>
              <a:t>“ (FEI).</a:t>
            </a:r>
          </a:p>
          <a:p>
            <a:pPr eaLnBrk="1" hangingPunct="1">
              <a:lnSpc>
                <a:spcPct val="90000"/>
              </a:lnSpc>
              <a:defRPr/>
            </a:pPr>
            <a:r>
              <a:rPr lang="cs-CZ" sz="2400" dirty="0" smtClean="0">
                <a:latin typeface="Arial" pitchFamily="34" charset="0"/>
                <a:cs typeface="Arial" pitchFamily="34" charset="0"/>
              </a:rPr>
              <a:t>Velice dynamická, ne vždy přísně formálně dokumentovaná, kreativita soupeří se snahou po systematizaci a formalizaci</a:t>
            </a:r>
          </a:p>
          <a:p>
            <a:pPr eaLnBrk="1" hangingPunct="1">
              <a:lnSpc>
                <a:spcPct val="90000"/>
              </a:lnSpc>
              <a:defRPr/>
            </a:pPr>
            <a:r>
              <a:rPr lang="cs-CZ" sz="2400" dirty="0" smtClean="0">
                <a:latin typeface="Arial" pitchFamily="34" charset="0"/>
                <a:cs typeface="Arial" pitchFamily="34" charset="0"/>
              </a:rPr>
              <a:t>Pracuje se hlavně s </a:t>
            </a:r>
            <a:r>
              <a:rPr lang="cs-CZ" sz="2400" dirty="0" err="1" smtClean="0">
                <a:latin typeface="Arial" pitchFamily="34" charset="0"/>
                <a:cs typeface="Arial" pitchFamily="34" charset="0"/>
              </a:rPr>
              <a:t>tacitními</a:t>
            </a:r>
            <a:r>
              <a:rPr lang="cs-CZ" sz="2400" dirty="0" smtClean="0">
                <a:latin typeface="Arial" pitchFamily="34" charset="0"/>
                <a:cs typeface="Arial" pitchFamily="34" charset="0"/>
              </a:rPr>
              <a:t> znalostmi, které až později krystalizují do dokumentovaných a vestavěných znalostí </a:t>
            </a:r>
          </a:p>
        </p:txBody>
      </p:sp>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2"/>
          </p:nvPr>
        </p:nvSpPr>
        <p:spPr/>
        <p:txBody>
          <a:bodyPr/>
          <a:lstStyle/>
          <a:p>
            <a:pPr>
              <a:defRPr/>
            </a:pPr>
            <a:fld id="{30CEB3DC-3BCA-4F15-98E6-C02D08F5881C}" type="slidenum">
              <a:rPr lang="cs-CZ" smtClean="0"/>
              <a:pPr>
                <a:defRPr/>
              </a:pPr>
              <a:t>91</a:t>
            </a:fld>
            <a:endParaRPr lang="cs-CZ"/>
          </a:p>
        </p:txBody>
      </p:sp>
      <p:sp>
        <p:nvSpPr>
          <p:cNvPr id="6" name="Zástupný symbol pro zápatí 5"/>
          <p:cNvSpPr>
            <a:spLocks noGrp="1"/>
          </p:cNvSpPr>
          <p:nvPr>
            <p:ph type="ftr" sz="quarter" idx="11"/>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pPr eaLnBrk="1" hangingPunct="1">
              <a:defRPr/>
            </a:pPr>
            <a:r>
              <a:rPr lang="cs-CZ" dirty="0" smtClean="0">
                <a:latin typeface="Arial" pitchFamily="34" charset="0"/>
                <a:cs typeface="Arial" pitchFamily="34" charset="0"/>
              </a:rPr>
              <a:t>Výstupy předběžné fáze</a:t>
            </a:r>
          </a:p>
        </p:txBody>
      </p:sp>
      <p:sp>
        <p:nvSpPr>
          <p:cNvPr id="442371" name="Rectangle 3"/>
          <p:cNvSpPr>
            <a:spLocks noGrp="1" noChangeArrowheads="1"/>
          </p:cNvSpPr>
          <p:nvPr>
            <p:ph type="body" idx="1"/>
          </p:nvPr>
        </p:nvSpPr>
        <p:spPr/>
        <p:txBody>
          <a:bodyPr/>
          <a:lstStyle/>
          <a:p>
            <a:pPr eaLnBrk="1" hangingPunct="1">
              <a:lnSpc>
                <a:spcPct val="90000"/>
              </a:lnSpc>
              <a:defRPr/>
            </a:pPr>
            <a:r>
              <a:rPr lang="cs-CZ" sz="2400" dirty="0" smtClean="0">
                <a:latin typeface="Arial" pitchFamily="34" charset="0"/>
                <a:cs typeface="Arial" pitchFamily="34" charset="0"/>
              </a:rPr>
              <a:t>formulace a komunikace produktové strategie, identifikace a hodnocení příležitostí, generování nápadů, specifikace výrobku a projektové plánování</a:t>
            </a:r>
          </a:p>
          <a:p>
            <a:pPr eaLnBrk="1" hangingPunct="1">
              <a:lnSpc>
                <a:spcPct val="90000"/>
              </a:lnSpc>
              <a:defRPr/>
            </a:pPr>
            <a:r>
              <a:rPr lang="cs-CZ" sz="2400" dirty="0" smtClean="0">
                <a:latin typeface="Arial" pitchFamily="34" charset="0"/>
                <a:cs typeface="Arial" pitchFamily="34" charset="0"/>
              </a:rPr>
              <a:t>spolupráce v </a:t>
            </a:r>
            <a:r>
              <a:rPr lang="cs-CZ" sz="2400" dirty="0" err="1" smtClean="0">
                <a:latin typeface="Arial" pitchFamily="34" charset="0"/>
                <a:cs typeface="Arial" pitchFamily="34" charset="0"/>
              </a:rPr>
              <a:t>mezifunkčních</a:t>
            </a:r>
            <a:r>
              <a:rPr lang="cs-CZ" sz="2400" dirty="0" smtClean="0">
                <a:latin typeface="Arial" pitchFamily="34" charset="0"/>
                <a:cs typeface="Arial" pitchFamily="34" charset="0"/>
              </a:rPr>
              <a:t> týmech</a:t>
            </a:r>
          </a:p>
          <a:p>
            <a:pPr eaLnBrk="1" hangingPunct="1">
              <a:lnSpc>
                <a:spcPct val="90000"/>
              </a:lnSpc>
              <a:defRPr/>
            </a:pPr>
            <a:r>
              <a:rPr lang="cs-CZ" sz="2400" dirty="0" smtClean="0">
                <a:latin typeface="Arial" pitchFamily="34" charset="0"/>
                <a:cs typeface="Arial" pitchFamily="34" charset="0"/>
              </a:rPr>
              <a:t>koncept výrobku včetně předběžného hodnocení požadavků zákazníků, tržních segmentů, konkurenční pozice, obchodní příležitosti a souladu se strategií</a:t>
            </a:r>
          </a:p>
          <a:p>
            <a:pPr eaLnBrk="1" hangingPunct="1">
              <a:lnSpc>
                <a:spcPct val="90000"/>
              </a:lnSpc>
              <a:defRPr/>
            </a:pPr>
            <a:r>
              <a:rPr lang="cs-CZ" sz="2400" dirty="0" smtClean="0">
                <a:latin typeface="Arial" pitchFamily="34" charset="0"/>
                <a:cs typeface="Arial" pitchFamily="34" charset="0"/>
              </a:rPr>
              <a:t>hodnocení ekonomické a technické proveditelnosti, vypracování definice (specifikace) výrobku a projektového plánu </a:t>
            </a:r>
          </a:p>
        </p:txBody>
      </p:sp>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2"/>
          </p:nvPr>
        </p:nvSpPr>
        <p:spPr/>
        <p:txBody>
          <a:bodyPr/>
          <a:lstStyle/>
          <a:p>
            <a:pPr>
              <a:defRPr/>
            </a:pPr>
            <a:fld id="{2214B844-4E3F-4136-8718-0250EF6A7E0B}" type="slidenum">
              <a:rPr lang="cs-CZ" smtClean="0"/>
              <a:pPr>
                <a:defRPr/>
              </a:pPr>
              <a:t>92</a:t>
            </a:fld>
            <a:endParaRPr lang="cs-CZ"/>
          </a:p>
        </p:txBody>
      </p:sp>
      <p:sp>
        <p:nvSpPr>
          <p:cNvPr id="6" name="Zástupný symbol pro zápatí 5"/>
          <p:cNvSpPr>
            <a:spLocks noGrp="1"/>
          </p:cNvSpPr>
          <p:nvPr>
            <p:ph type="ftr" sz="quarter" idx="11"/>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xfrm>
            <a:off x="457200" y="277813"/>
            <a:ext cx="8229600" cy="847725"/>
          </a:xfrm>
        </p:spPr>
        <p:txBody>
          <a:bodyPr/>
          <a:lstStyle/>
          <a:p>
            <a:pPr eaLnBrk="1" hangingPunct="1">
              <a:defRPr/>
            </a:pPr>
            <a:r>
              <a:rPr lang="cs-CZ" dirty="0" smtClean="0">
                <a:latin typeface="Arial" pitchFamily="34" charset="0"/>
                <a:cs typeface="Arial" pitchFamily="34" charset="0"/>
              </a:rPr>
              <a:t>Výhody a nevýhody</a:t>
            </a:r>
          </a:p>
        </p:txBody>
      </p:sp>
      <p:sp>
        <p:nvSpPr>
          <p:cNvPr id="443395" name="Rectangle 3"/>
          <p:cNvSpPr>
            <a:spLocks noGrp="1" noChangeArrowheads="1"/>
          </p:cNvSpPr>
          <p:nvPr>
            <p:ph type="body" idx="1"/>
          </p:nvPr>
        </p:nvSpPr>
        <p:spPr/>
        <p:txBody>
          <a:bodyPr/>
          <a:lstStyle/>
          <a:p>
            <a:pPr eaLnBrk="1" hangingPunct="1">
              <a:lnSpc>
                <a:spcPct val="80000"/>
              </a:lnSpc>
              <a:defRPr/>
            </a:pPr>
            <a:r>
              <a:rPr lang="cs-CZ" sz="2000" dirty="0" smtClean="0">
                <a:latin typeface="Arial" pitchFamily="34" charset="0"/>
                <a:cs typeface="Arial" pitchFamily="34" charset="0"/>
              </a:rPr>
              <a:t>podobné jako dříve popsané sekvenční modely</a:t>
            </a:r>
          </a:p>
          <a:p>
            <a:pPr lvl="1" eaLnBrk="1" hangingPunct="1">
              <a:lnSpc>
                <a:spcPct val="80000"/>
              </a:lnSpc>
              <a:defRPr/>
            </a:pPr>
            <a:r>
              <a:rPr lang="cs-CZ" sz="2000" dirty="0" smtClean="0">
                <a:latin typeface="Arial" pitchFamily="34" charset="0"/>
                <a:cs typeface="Arial" pitchFamily="34" charset="0"/>
              </a:rPr>
              <a:t>Umožňuje vizualizaci a strukturování aktivit, podporuje systematizaci a usnadňuje komunikaci</a:t>
            </a:r>
          </a:p>
          <a:p>
            <a:pPr lvl="1" eaLnBrk="1" hangingPunct="1">
              <a:lnSpc>
                <a:spcPct val="80000"/>
              </a:lnSpc>
              <a:defRPr/>
            </a:pPr>
            <a:r>
              <a:rPr lang="cs-CZ" sz="2000" dirty="0" smtClean="0">
                <a:latin typeface="Arial" pitchFamily="34" charset="0"/>
                <a:cs typeface="Arial" pitchFamily="34" charset="0"/>
              </a:rPr>
              <a:t>Není však příliš flexibilní. Protože však v počátečních fázích čelíme největším nejistotám, je požadavek flexibility důležitý</a:t>
            </a:r>
          </a:p>
          <a:p>
            <a:pPr eaLnBrk="1" hangingPunct="1">
              <a:lnSpc>
                <a:spcPct val="80000"/>
              </a:lnSpc>
              <a:defRPr/>
            </a:pPr>
            <a:r>
              <a:rPr lang="cs-CZ" sz="2000" dirty="0" smtClean="0">
                <a:latin typeface="Arial" pitchFamily="34" charset="0"/>
                <a:cs typeface="Arial" pitchFamily="34" charset="0"/>
              </a:rPr>
              <a:t>[</a:t>
            </a:r>
            <a:r>
              <a:rPr lang="cs-CZ" sz="2000" dirty="0" err="1" smtClean="0">
                <a:latin typeface="Arial" pitchFamily="34" charset="0"/>
                <a:cs typeface="Arial" pitchFamily="34" charset="0"/>
              </a:rPr>
              <a:t>Koen</a:t>
            </a:r>
            <a:r>
              <a:rPr lang="cs-CZ" sz="2000" dirty="0" smtClean="0">
                <a:latin typeface="Arial" pitchFamily="34" charset="0"/>
                <a:cs typeface="Arial" pitchFamily="34" charset="0"/>
              </a:rPr>
              <a:t> 2002]:  systematické přístupy, používající procesní modely, mohou být úspěšné v případě přírůstkových inovací, kdy je ekonomická i technická neurčitost poměrně malá. Pokud však je alespoň jedna z těchto nejistot vysoká, potřebujeme pružnější přístupy používající iterace a paralelizaci činností</a:t>
            </a:r>
          </a:p>
          <a:p>
            <a:pPr eaLnBrk="1" hangingPunct="1">
              <a:lnSpc>
                <a:spcPct val="80000"/>
              </a:lnSpc>
              <a:defRPr/>
            </a:pPr>
            <a:r>
              <a:rPr lang="cs-CZ" sz="2000" dirty="0" smtClean="0">
                <a:latin typeface="Arial" pitchFamily="34" charset="0"/>
                <a:cs typeface="Arial" pitchFamily="34" charset="0"/>
              </a:rPr>
              <a:t>Úspěšné radikální inovace často používají rychlého prototypování dokonce už počátečních fázích, protože to umožňuje lepší vizualizaci a komunikaci konceptu výrobku.</a:t>
            </a:r>
          </a:p>
        </p:txBody>
      </p:sp>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2"/>
          </p:nvPr>
        </p:nvSpPr>
        <p:spPr/>
        <p:txBody>
          <a:bodyPr/>
          <a:lstStyle/>
          <a:p>
            <a:pPr>
              <a:defRPr/>
            </a:pPr>
            <a:fld id="{B51357F1-3C32-4501-9810-FA98B0346024}" type="slidenum">
              <a:rPr lang="cs-CZ" smtClean="0"/>
              <a:pPr>
                <a:defRPr/>
              </a:pPr>
              <a:t>93</a:t>
            </a:fld>
            <a:endParaRPr lang="cs-CZ"/>
          </a:p>
        </p:txBody>
      </p:sp>
      <p:sp>
        <p:nvSpPr>
          <p:cNvPr id="6" name="Zástupný symbol pro zápatí 5"/>
          <p:cNvSpPr>
            <a:spLocks noGrp="1"/>
          </p:cNvSpPr>
          <p:nvPr>
            <p:ph type="ftr" sz="quarter" idx="11"/>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250825" y="765175"/>
            <a:ext cx="8893175" cy="1139825"/>
          </a:xfrm>
        </p:spPr>
        <p:txBody>
          <a:bodyPr/>
          <a:lstStyle/>
          <a:p>
            <a:pPr eaLnBrk="1" hangingPunct="1">
              <a:defRPr/>
            </a:pPr>
            <a:r>
              <a:rPr lang="cs-CZ" sz="4000" b="1" dirty="0" smtClean="0">
                <a:latin typeface="Arial" pitchFamily="34" charset="0"/>
                <a:cs typeface="Arial" pitchFamily="34" charset="0"/>
              </a:rPr>
              <a:t>4. MODEL VÝVOJE NOVÝCH KONCEPTŮ</a:t>
            </a:r>
            <a:r>
              <a:rPr lang="cs-CZ" sz="4000" dirty="0" smtClean="0">
                <a:latin typeface="Arial" pitchFamily="34" charset="0"/>
                <a:cs typeface="Arial" pitchFamily="34" charset="0"/>
              </a:rPr>
              <a:t> </a:t>
            </a:r>
          </a:p>
        </p:txBody>
      </p:sp>
      <p:sp>
        <p:nvSpPr>
          <p:cNvPr id="444419" name="Rectangle 3"/>
          <p:cNvSpPr>
            <a:spLocks noGrp="1" noChangeArrowheads="1"/>
          </p:cNvSpPr>
          <p:nvPr>
            <p:ph type="body" idx="1"/>
          </p:nvPr>
        </p:nvSpPr>
        <p:spPr>
          <a:xfrm>
            <a:off x="457200" y="2133600"/>
            <a:ext cx="8229600" cy="3527425"/>
          </a:xfrm>
        </p:spPr>
        <p:txBody>
          <a:bodyPr/>
          <a:lstStyle/>
          <a:p>
            <a:pPr eaLnBrk="1" hangingPunct="1">
              <a:defRPr/>
            </a:pPr>
            <a:r>
              <a:rPr lang="cs-CZ" sz="2800" dirty="0" smtClean="0">
                <a:latin typeface="Arial" pitchFamily="34" charset="0"/>
                <a:cs typeface="Arial" pitchFamily="34" charset="0"/>
              </a:rPr>
              <a:t>Tři stádia inovačního procesu:</a:t>
            </a:r>
          </a:p>
          <a:p>
            <a:pPr lvl="1" eaLnBrk="1" hangingPunct="1">
              <a:defRPr/>
            </a:pPr>
            <a:r>
              <a:rPr lang="cs-CZ" sz="2400" dirty="0" smtClean="0">
                <a:latin typeface="Arial" pitchFamily="34" charset="0"/>
                <a:cs typeface="Arial" pitchFamily="34" charset="0"/>
              </a:rPr>
              <a:t>počáteční  (FEI)</a:t>
            </a:r>
          </a:p>
          <a:p>
            <a:pPr lvl="1" eaLnBrk="1" hangingPunct="1">
              <a:defRPr/>
            </a:pPr>
            <a:r>
              <a:rPr lang="cs-CZ" sz="2400" dirty="0" smtClean="0">
                <a:latin typeface="Arial" pitchFamily="34" charset="0"/>
                <a:cs typeface="Arial" pitchFamily="34" charset="0"/>
              </a:rPr>
              <a:t>vývoj nového výrobku (NPD)</a:t>
            </a:r>
          </a:p>
          <a:p>
            <a:pPr lvl="1" eaLnBrk="1" hangingPunct="1">
              <a:defRPr/>
            </a:pPr>
            <a:r>
              <a:rPr lang="cs-CZ" sz="2400" dirty="0" smtClean="0">
                <a:latin typeface="Arial" pitchFamily="34" charset="0"/>
                <a:cs typeface="Arial" pitchFamily="34" charset="0"/>
              </a:rPr>
              <a:t>komercializaci. </a:t>
            </a:r>
          </a:p>
          <a:p>
            <a:pPr eaLnBrk="1" hangingPunct="1">
              <a:defRPr/>
            </a:pPr>
            <a:r>
              <a:rPr lang="cs-CZ" sz="2800" dirty="0" smtClean="0">
                <a:latin typeface="Arial" pitchFamily="34" charset="0"/>
                <a:cs typeface="Arial" pitchFamily="34" charset="0"/>
              </a:rPr>
              <a:t>Hranice mezi FEI a NPD je často velice neostrá, protože technologický vývoj často probíhá na jejich rozhraní.</a:t>
            </a:r>
          </a:p>
        </p:txBody>
      </p:sp>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2"/>
          </p:nvPr>
        </p:nvSpPr>
        <p:spPr/>
        <p:txBody>
          <a:bodyPr/>
          <a:lstStyle/>
          <a:p>
            <a:pPr>
              <a:defRPr/>
            </a:pPr>
            <a:fld id="{43C0F8B2-95DF-46DB-86F4-3C21D4650A1A}" type="slidenum">
              <a:rPr lang="cs-CZ" smtClean="0"/>
              <a:pPr>
                <a:defRPr/>
              </a:pPr>
              <a:t>94</a:t>
            </a:fld>
            <a:endParaRPr lang="cs-CZ"/>
          </a:p>
        </p:txBody>
      </p:sp>
      <p:sp>
        <p:nvSpPr>
          <p:cNvPr id="6" name="Zástupný symbol pro zápatí 5"/>
          <p:cNvSpPr>
            <a:spLocks noGrp="1"/>
          </p:cNvSpPr>
          <p:nvPr>
            <p:ph type="ftr" sz="quarter" idx="11"/>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4" name="Rectangle 4"/>
          <p:cNvSpPr>
            <a:spLocks noGrp="1" noChangeArrowheads="1"/>
          </p:cNvSpPr>
          <p:nvPr>
            <p:ph type="title"/>
          </p:nvPr>
        </p:nvSpPr>
        <p:spPr/>
        <p:txBody>
          <a:bodyPr/>
          <a:lstStyle/>
          <a:p>
            <a:pPr eaLnBrk="1" hangingPunct="1">
              <a:defRPr/>
            </a:pPr>
            <a:r>
              <a:rPr lang="cs-CZ" altLang="ja-JP" b="1" dirty="0" smtClean="0">
                <a:latin typeface="Arial" pitchFamily="34" charset="0"/>
                <a:cs typeface="Arial" pitchFamily="34" charset="0"/>
              </a:rPr>
              <a:t>Tři stádia inovačního procesu</a:t>
            </a:r>
            <a:r>
              <a:rPr lang="cs-CZ" altLang="ja-JP" dirty="0" smtClean="0">
                <a:latin typeface="Arial" pitchFamily="34" charset="0"/>
                <a:cs typeface="Arial" pitchFamily="34" charset="0"/>
              </a:rPr>
              <a:t> </a:t>
            </a:r>
            <a:endParaRPr lang="cs-CZ" dirty="0" smtClean="0">
              <a:latin typeface="Arial" pitchFamily="34" charset="0"/>
              <a:cs typeface="Arial" pitchFamily="34" charset="0"/>
            </a:endParaRPr>
          </a:p>
        </p:txBody>
      </p:sp>
      <p:sp>
        <p:nvSpPr>
          <p:cNvPr id="41987" name="Text Box 5"/>
          <p:cNvSpPr txBox="1">
            <a:spLocks noChangeArrowheads="1"/>
          </p:cNvSpPr>
          <p:nvPr/>
        </p:nvSpPr>
        <p:spPr bwMode="auto">
          <a:xfrm>
            <a:off x="755650" y="2674938"/>
            <a:ext cx="2511425" cy="1401762"/>
          </a:xfrm>
          <a:prstGeom prst="rect">
            <a:avLst/>
          </a:prstGeom>
          <a:solidFill>
            <a:srgbClr val="FFFFFF"/>
          </a:solidFill>
          <a:ln w="9525">
            <a:solidFill>
              <a:srgbClr val="000000"/>
            </a:solidFill>
            <a:miter lim="800000"/>
            <a:headEnd/>
            <a:tailEnd/>
          </a:ln>
        </p:spPr>
        <p:txBody>
          <a:bodyPr/>
          <a:lstStyle/>
          <a:p>
            <a:r>
              <a:rPr lang="cs-CZ" altLang="ja-JP" sz="1600" b="1">
                <a:solidFill>
                  <a:srgbClr val="000000"/>
                </a:solidFill>
                <a:latin typeface="Arial" pitchFamily="34" charset="0"/>
                <a:ea typeface="MS Mincho" pitchFamily="49" charset="-128"/>
              </a:rPr>
              <a:t>Počáteční stádium inovačního procesu</a:t>
            </a:r>
          </a:p>
          <a:p>
            <a:r>
              <a:rPr lang="cs-CZ" altLang="ja-JP" sz="1600">
                <a:solidFill>
                  <a:srgbClr val="000000"/>
                </a:solidFill>
                <a:latin typeface="Arial" pitchFamily="34" charset="0"/>
                <a:ea typeface="MS Mincho" pitchFamily="49" charset="-128"/>
              </a:rPr>
              <a:t>Aktivity hůře strukturovatelné a předvídatelné</a:t>
            </a:r>
            <a:endParaRPr lang="cs-CZ" sz="2400">
              <a:solidFill>
                <a:srgbClr val="000000"/>
              </a:solidFill>
            </a:endParaRPr>
          </a:p>
        </p:txBody>
      </p:sp>
      <p:pic>
        <p:nvPicPr>
          <p:cNvPr id="41988" name="Picture 6"/>
          <p:cNvPicPr>
            <a:picLocks noChangeAspect="1" noChangeArrowheads="1"/>
          </p:cNvPicPr>
          <p:nvPr/>
        </p:nvPicPr>
        <p:blipFill>
          <a:blip r:embed="rId3" cstate="print"/>
          <a:srcRect/>
          <a:stretch>
            <a:fillRect/>
          </a:stretch>
        </p:blipFill>
        <p:spPr bwMode="auto">
          <a:xfrm>
            <a:off x="3851275" y="2636838"/>
            <a:ext cx="2057400" cy="1249362"/>
          </a:xfrm>
          <a:prstGeom prst="rect">
            <a:avLst/>
          </a:prstGeom>
          <a:noFill/>
          <a:ln w="9525">
            <a:noFill/>
            <a:miter lim="800000"/>
            <a:headEnd/>
            <a:tailEnd/>
          </a:ln>
        </p:spPr>
      </p:pic>
      <p:sp>
        <p:nvSpPr>
          <p:cNvPr id="41989" name="Text Box 7"/>
          <p:cNvSpPr txBox="1">
            <a:spLocks noChangeArrowheads="1"/>
          </p:cNvSpPr>
          <p:nvPr/>
        </p:nvSpPr>
        <p:spPr bwMode="auto">
          <a:xfrm>
            <a:off x="3348038" y="1557338"/>
            <a:ext cx="2952750" cy="942975"/>
          </a:xfrm>
          <a:prstGeom prst="rect">
            <a:avLst/>
          </a:prstGeom>
          <a:solidFill>
            <a:srgbClr val="FFFFFF"/>
          </a:solidFill>
          <a:ln w="9525">
            <a:solidFill>
              <a:srgbClr val="000000"/>
            </a:solidFill>
            <a:miter lim="800000"/>
            <a:headEnd/>
            <a:tailEnd/>
          </a:ln>
        </p:spPr>
        <p:txBody>
          <a:bodyPr/>
          <a:lstStyle/>
          <a:p>
            <a:r>
              <a:rPr lang="cs-CZ" altLang="ja-JP" sz="1600" b="1">
                <a:solidFill>
                  <a:srgbClr val="000000"/>
                </a:solidFill>
                <a:latin typeface="Arial" pitchFamily="34" charset="0"/>
                <a:ea typeface="MS Mincho" pitchFamily="49" charset="-128"/>
              </a:rPr>
              <a:t>Vývoj nových produktů (NPD)</a:t>
            </a:r>
          </a:p>
          <a:p>
            <a:r>
              <a:rPr lang="cs-CZ" altLang="ja-JP" sz="1600">
                <a:solidFill>
                  <a:srgbClr val="000000"/>
                </a:solidFill>
                <a:latin typeface="Arial" pitchFamily="34" charset="0"/>
                <a:ea typeface="MS Mincho" pitchFamily="49" charset="-128"/>
              </a:rPr>
              <a:t>Zahrnuje produkty i procesy</a:t>
            </a:r>
            <a:endParaRPr lang="cs-CZ" sz="2400">
              <a:solidFill>
                <a:srgbClr val="000000"/>
              </a:solidFill>
            </a:endParaRPr>
          </a:p>
        </p:txBody>
      </p:sp>
      <p:sp>
        <p:nvSpPr>
          <p:cNvPr id="41990" name="Text Box 8"/>
          <p:cNvSpPr txBox="1">
            <a:spLocks noChangeArrowheads="1"/>
          </p:cNvSpPr>
          <p:nvPr/>
        </p:nvSpPr>
        <p:spPr bwMode="auto">
          <a:xfrm>
            <a:off x="3635375" y="4076700"/>
            <a:ext cx="2305050" cy="1081088"/>
          </a:xfrm>
          <a:prstGeom prst="rect">
            <a:avLst/>
          </a:prstGeom>
          <a:solidFill>
            <a:srgbClr val="FFFFFF"/>
          </a:solidFill>
          <a:ln w="9525">
            <a:solidFill>
              <a:srgbClr val="000000"/>
            </a:solidFill>
            <a:miter lim="800000"/>
            <a:headEnd/>
            <a:tailEnd/>
          </a:ln>
        </p:spPr>
        <p:txBody>
          <a:bodyPr/>
          <a:lstStyle/>
          <a:p>
            <a:r>
              <a:rPr lang="cs-CZ" altLang="ja-JP" sz="1600">
                <a:solidFill>
                  <a:srgbClr val="000000"/>
                </a:solidFill>
                <a:latin typeface="Arial" pitchFamily="34" charset="0"/>
                <a:ea typeface="MS Mincho" pitchFamily="49" charset="-128"/>
              </a:rPr>
              <a:t>Strukturované, formalizované a předepsané aktivity a otázky</a:t>
            </a:r>
            <a:endParaRPr lang="cs-CZ" sz="2400">
              <a:solidFill>
                <a:srgbClr val="000000"/>
              </a:solidFill>
            </a:endParaRPr>
          </a:p>
        </p:txBody>
      </p:sp>
      <p:sp>
        <p:nvSpPr>
          <p:cNvPr id="41991" name="Text Box 9"/>
          <p:cNvSpPr txBox="1">
            <a:spLocks noChangeArrowheads="1"/>
          </p:cNvSpPr>
          <p:nvPr/>
        </p:nvSpPr>
        <p:spPr bwMode="auto">
          <a:xfrm>
            <a:off x="6443663" y="3141663"/>
            <a:ext cx="1728787" cy="342900"/>
          </a:xfrm>
          <a:prstGeom prst="rect">
            <a:avLst/>
          </a:prstGeom>
          <a:solidFill>
            <a:srgbClr val="FFFFFF"/>
          </a:solidFill>
          <a:ln w="9525">
            <a:solidFill>
              <a:srgbClr val="000000"/>
            </a:solidFill>
            <a:miter lim="800000"/>
            <a:headEnd/>
            <a:tailEnd/>
          </a:ln>
        </p:spPr>
        <p:txBody>
          <a:bodyPr/>
          <a:lstStyle/>
          <a:p>
            <a:r>
              <a:rPr lang="cs-CZ" altLang="ja-JP" sz="1600" b="1">
                <a:solidFill>
                  <a:srgbClr val="000000"/>
                </a:solidFill>
                <a:latin typeface="Arial" pitchFamily="34" charset="0"/>
                <a:ea typeface="MS Mincho" pitchFamily="49" charset="-128"/>
              </a:rPr>
              <a:t>Komercializace</a:t>
            </a:r>
            <a:endParaRPr lang="cs-CZ" sz="2400">
              <a:solidFill>
                <a:srgbClr val="000000"/>
              </a:solidFill>
            </a:endParaRPr>
          </a:p>
        </p:txBody>
      </p:sp>
      <p:sp>
        <p:nvSpPr>
          <p:cNvPr id="41992" name="Text Box 10"/>
          <p:cNvSpPr txBox="1">
            <a:spLocks noChangeArrowheads="1"/>
          </p:cNvSpPr>
          <p:nvPr/>
        </p:nvSpPr>
        <p:spPr bwMode="auto">
          <a:xfrm>
            <a:off x="6732588" y="5516563"/>
            <a:ext cx="1943100" cy="366712"/>
          </a:xfrm>
          <a:prstGeom prst="rect">
            <a:avLst/>
          </a:prstGeom>
          <a:noFill/>
          <a:ln w="9525">
            <a:noFill/>
            <a:miter lim="800000"/>
            <a:headEnd/>
            <a:tailEnd/>
          </a:ln>
        </p:spPr>
        <p:txBody>
          <a:bodyPr>
            <a:spAutoFit/>
          </a:bodyPr>
          <a:lstStyle/>
          <a:p>
            <a:pPr>
              <a:spcBef>
                <a:spcPct val="50000"/>
              </a:spcBef>
            </a:pPr>
            <a:r>
              <a:rPr lang="cs-CZ"/>
              <a:t>Koen 2001</a:t>
            </a:r>
          </a:p>
        </p:txBody>
      </p:sp>
      <p:sp>
        <p:nvSpPr>
          <p:cNvPr id="9" name="Zástupný symbol pro datum 8"/>
          <p:cNvSpPr>
            <a:spLocks noGrp="1"/>
          </p:cNvSpPr>
          <p:nvPr>
            <p:ph type="dt" sz="quarter" idx="10"/>
          </p:nvPr>
        </p:nvSpPr>
        <p:spPr/>
        <p:txBody>
          <a:bodyPr/>
          <a:lstStyle/>
          <a:p>
            <a:pPr>
              <a:defRPr/>
            </a:pPr>
            <a:r>
              <a:rPr lang="cs-CZ" smtClean="0"/>
              <a:t>19.-20.10.2010</a:t>
            </a:r>
            <a:endParaRPr lang="cs-CZ"/>
          </a:p>
        </p:txBody>
      </p:sp>
      <p:sp>
        <p:nvSpPr>
          <p:cNvPr id="10" name="Zástupný symbol pro číslo snímku 9"/>
          <p:cNvSpPr>
            <a:spLocks noGrp="1"/>
          </p:cNvSpPr>
          <p:nvPr>
            <p:ph type="sldNum" sz="quarter" idx="12"/>
          </p:nvPr>
        </p:nvSpPr>
        <p:spPr/>
        <p:txBody>
          <a:bodyPr/>
          <a:lstStyle/>
          <a:p>
            <a:pPr>
              <a:defRPr/>
            </a:pPr>
            <a:fld id="{4606FA1E-8BD0-469A-8D33-6AE3050A1953}" type="slidenum">
              <a:rPr lang="cs-CZ" smtClean="0"/>
              <a:pPr>
                <a:defRPr/>
              </a:pPr>
              <a:t>95</a:t>
            </a:fld>
            <a:endParaRPr lang="cs-CZ"/>
          </a:p>
        </p:txBody>
      </p:sp>
      <p:sp>
        <p:nvSpPr>
          <p:cNvPr id="11" name="Zástupný symbol pro zápatí 10"/>
          <p:cNvSpPr>
            <a:spLocks noGrp="1"/>
          </p:cNvSpPr>
          <p:nvPr>
            <p:ph type="ftr" sz="quarter" idx="11"/>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pPr eaLnBrk="1" hangingPunct="1">
              <a:defRPr/>
            </a:pPr>
            <a:r>
              <a:rPr lang="cs-CZ" dirty="0" smtClean="0">
                <a:latin typeface="Arial" pitchFamily="34" charset="0"/>
                <a:cs typeface="Arial" pitchFamily="34" charset="0"/>
              </a:rPr>
              <a:t>Vývoj nových konceptů (NCD) </a:t>
            </a:r>
          </a:p>
        </p:txBody>
      </p:sp>
      <p:sp>
        <p:nvSpPr>
          <p:cNvPr id="446467" name="Rectangle 3"/>
          <p:cNvSpPr>
            <a:spLocks noGrp="1" noChangeArrowheads="1"/>
          </p:cNvSpPr>
          <p:nvPr>
            <p:ph type="body" idx="1"/>
          </p:nvPr>
        </p:nvSpPr>
        <p:spPr>
          <a:xfrm>
            <a:off x="457200" y="1412875"/>
            <a:ext cx="8229600" cy="4537075"/>
          </a:xfrm>
        </p:spPr>
        <p:txBody>
          <a:bodyPr/>
          <a:lstStyle/>
          <a:p>
            <a:pPr eaLnBrk="1" hangingPunct="1">
              <a:lnSpc>
                <a:spcPct val="80000"/>
              </a:lnSpc>
              <a:defRPr/>
            </a:pPr>
            <a:r>
              <a:rPr lang="cs-CZ" sz="2400" dirty="0" smtClean="0">
                <a:latin typeface="Arial" pitchFamily="34" charset="0"/>
                <a:cs typeface="Arial" pitchFamily="34" charset="0"/>
              </a:rPr>
              <a:t>Nelineární struktura reprezentována kruhovým modelem, který  naznačuje, že dochází k iteracím mezi pěti elementy procesu. </a:t>
            </a:r>
          </a:p>
          <a:p>
            <a:pPr eaLnBrk="1" hangingPunct="1">
              <a:lnSpc>
                <a:spcPct val="80000"/>
              </a:lnSpc>
              <a:defRPr/>
            </a:pPr>
            <a:r>
              <a:rPr lang="cs-CZ" sz="2400" dirty="0" smtClean="0">
                <a:latin typeface="Arial" pitchFamily="34" charset="0"/>
                <a:cs typeface="Arial" pitchFamily="34" charset="0"/>
              </a:rPr>
              <a:t>Šipky směřující do modelu: startovní body;  naznačují, že projekt začíná buďto identifikací příležitosti nebo vznikem nebo zdokonalením nápadu</a:t>
            </a:r>
          </a:p>
          <a:p>
            <a:pPr eaLnBrk="1" hangingPunct="1">
              <a:lnSpc>
                <a:spcPct val="80000"/>
              </a:lnSpc>
              <a:defRPr/>
            </a:pPr>
            <a:r>
              <a:rPr lang="cs-CZ" sz="2400" dirty="0" smtClean="0">
                <a:latin typeface="Arial" pitchFamily="34" charset="0"/>
                <a:cs typeface="Arial" pitchFamily="34" charset="0"/>
              </a:rPr>
              <a:t>Výstupní šipky: koncepty opouštějí model a vstupují do fází vývoje nového výrobku nebo technologických fází a bran.</a:t>
            </a:r>
          </a:p>
          <a:p>
            <a:pPr eaLnBrk="1" hangingPunct="1">
              <a:lnSpc>
                <a:spcPct val="80000"/>
              </a:lnSpc>
              <a:defRPr/>
            </a:pPr>
            <a:r>
              <a:rPr lang="cs-CZ" sz="2400" dirty="0" smtClean="0">
                <a:latin typeface="Arial" pitchFamily="34" charset="0"/>
                <a:cs typeface="Arial" pitchFamily="34" charset="0"/>
              </a:rPr>
              <a:t>Motor v centru: podpora managementu, která je hnací silou pěti elementů modelu NCD</a:t>
            </a:r>
          </a:p>
          <a:p>
            <a:pPr eaLnBrk="1" hangingPunct="1">
              <a:lnSpc>
                <a:spcPct val="80000"/>
              </a:lnSpc>
              <a:defRPr/>
            </a:pPr>
            <a:r>
              <a:rPr lang="cs-CZ" sz="2400" dirty="0" smtClean="0">
                <a:latin typeface="Arial" pitchFamily="34" charset="0"/>
                <a:cs typeface="Arial" pitchFamily="34" charset="0"/>
              </a:rPr>
              <a:t>Motor a pět elementů jsou podloženy ovlivňujícími faktory.</a:t>
            </a:r>
            <a:r>
              <a:rPr lang="cs-CZ" sz="2400" dirty="0" smtClean="0"/>
              <a:t> </a:t>
            </a:r>
          </a:p>
        </p:txBody>
      </p:sp>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číslo snímku 4"/>
          <p:cNvSpPr>
            <a:spLocks noGrp="1"/>
          </p:cNvSpPr>
          <p:nvPr>
            <p:ph type="sldNum" sz="quarter" idx="12"/>
          </p:nvPr>
        </p:nvSpPr>
        <p:spPr/>
        <p:txBody>
          <a:bodyPr/>
          <a:lstStyle/>
          <a:p>
            <a:pPr>
              <a:defRPr/>
            </a:pPr>
            <a:fld id="{3F43AF94-D659-4EC7-8E31-3AAECBDB0EA3}" type="slidenum">
              <a:rPr lang="cs-CZ" smtClean="0"/>
              <a:pPr>
                <a:defRPr/>
              </a:pPr>
              <a:t>96</a:t>
            </a:fld>
            <a:endParaRPr lang="cs-CZ"/>
          </a:p>
        </p:txBody>
      </p:sp>
      <p:sp>
        <p:nvSpPr>
          <p:cNvPr id="6" name="Zástupný symbol pro zápatí 5"/>
          <p:cNvSpPr>
            <a:spLocks noGrp="1"/>
          </p:cNvSpPr>
          <p:nvPr>
            <p:ph type="ftr" sz="quarter" idx="11"/>
          </p:nvPr>
        </p:nvSpPr>
        <p:spPr/>
        <p:txBody>
          <a:bodyPr/>
          <a:lstStyle/>
          <a:p>
            <a:pPr>
              <a:defRPr/>
            </a:pPr>
            <a:r>
              <a:rPr lang="cs-CZ" smtClean="0"/>
              <a:t>FREE - VaVaI, TT</a:t>
            </a:r>
            <a:endParaRPr lang="cs-CZ"/>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5"/>
          <p:cNvSpPr>
            <a:spLocks noChangeArrowheads="1"/>
          </p:cNvSpPr>
          <p:nvPr/>
        </p:nvSpPr>
        <p:spPr bwMode="auto">
          <a:xfrm>
            <a:off x="2581275" y="1395413"/>
            <a:ext cx="3657600" cy="3657600"/>
          </a:xfrm>
          <a:prstGeom prst="ellipse">
            <a:avLst/>
          </a:prstGeom>
          <a:solidFill>
            <a:srgbClr val="FFFFFF"/>
          </a:solidFill>
          <a:ln w="9525">
            <a:solidFill>
              <a:srgbClr val="000000"/>
            </a:solidFill>
            <a:round/>
            <a:headEnd/>
            <a:tailEnd/>
          </a:ln>
        </p:spPr>
        <p:txBody>
          <a:bodyPr/>
          <a:lstStyle/>
          <a:p>
            <a:endParaRPr lang="cs-CZ"/>
          </a:p>
        </p:txBody>
      </p:sp>
      <p:sp>
        <p:nvSpPr>
          <p:cNvPr id="44035" name="AutoShape 6"/>
          <p:cNvSpPr>
            <a:spLocks noChangeArrowheads="1"/>
          </p:cNvSpPr>
          <p:nvPr/>
        </p:nvSpPr>
        <p:spPr bwMode="auto">
          <a:xfrm>
            <a:off x="3838575" y="2652713"/>
            <a:ext cx="1143000" cy="1028700"/>
          </a:xfrm>
          <a:prstGeom prst="irregularSeal2">
            <a:avLst/>
          </a:prstGeom>
          <a:solidFill>
            <a:srgbClr val="FFFFFF"/>
          </a:solidFill>
          <a:ln w="9525">
            <a:solidFill>
              <a:srgbClr val="000000"/>
            </a:solidFill>
            <a:miter lim="800000"/>
            <a:headEnd/>
            <a:tailEnd/>
          </a:ln>
        </p:spPr>
        <p:txBody>
          <a:bodyPr/>
          <a:lstStyle/>
          <a:p>
            <a:endParaRPr lang="cs-CZ"/>
          </a:p>
        </p:txBody>
      </p:sp>
      <p:sp>
        <p:nvSpPr>
          <p:cNvPr id="44036" name="Line 7"/>
          <p:cNvSpPr>
            <a:spLocks noChangeShapeType="1"/>
          </p:cNvSpPr>
          <p:nvPr/>
        </p:nvSpPr>
        <p:spPr bwMode="auto">
          <a:xfrm>
            <a:off x="2924175" y="2195513"/>
            <a:ext cx="1143000" cy="800100"/>
          </a:xfrm>
          <a:prstGeom prst="line">
            <a:avLst/>
          </a:prstGeom>
          <a:noFill/>
          <a:ln w="9525">
            <a:solidFill>
              <a:srgbClr val="000000"/>
            </a:solidFill>
            <a:round/>
            <a:headEnd/>
            <a:tailEnd/>
          </a:ln>
        </p:spPr>
        <p:txBody>
          <a:bodyPr/>
          <a:lstStyle/>
          <a:p>
            <a:endParaRPr lang="cs-CZ"/>
          </a:p>
        </p:txBody>
      </p:sp>
      <p:sp>
        <p:nvSpPr>
          <p:cNvPr id="44037" name="Line 8"/>
          <p:cNvSpPr>
            <a:spLocks noChangeShapeType="1"/>
          </p:cNvSpPr>
          <p:nvPr/>
        </p:nvSpPr>
        <p:spPr bwMode="auto">
          <a:xfrm flipV="1">
            <a:off x="4638675" y="1624013"/>
            <a:ext cx="685800" cy="1143000"/>
          </a:xfrm>
          <a:prstGeom prst="line">
            <a:avLst/>
          </a:prstGeom>
          <a:noFill/>
          <a:ln w="9525">
            <a:solidFill>
              <a:srgbClr val="000000"/>
            </a:solidFill>
            <a:round/>
            <a:headEnd/>
            <a:tailEnd/>
          </a:ln>
        </p:spPr>
        <p:txBody>
          <a:bodyPr/>
          <a:lstStyle/>
          <a:p>
            <a:endParaRPr lang="cs-CZ"/>
          </a:p>
        </p:txBody>
      </p:sp>
      <p:sp>
        <p:nvSpPr>
          <p:cNvPr id="44038" name="Line 9"/>
          <p:cNvSpPr>
            <a:spLocks noChangeShapeType="1"/>
          </p:cNvSpPr>
          <p:nvPr/>
        </p:nvSpPr>
        <p:spPr bwMode="auto">
          <a:xfrm>
            <a:off x="4638675" y="3338513"/>
            <a:ext cx="1485900" cy="685800"/>
          </a:xfrm>
          <a:prstGeom prst="line">
            <a:avLst/>
          </a:prstGeom>
          <a:noFill/>
          <a:ln w="9525">
            <a:solidFill>
              <a:srgbClr val="000000"/>
            </a:solidFill>
            <a:round/>
            <a:headEnd/>
            <a:tailEnd/>
          </a:ln>
        </p:spPr>
        <p:txBody>
          <a:bodyPr/>
          <a:lstStyle/>
          <a:p>
            <a:endParaRPr lang="cs-CZ"/>
          </a:p>
        </p:txBody>
      </p:sp>
      <p:sp>
        <p:nvSpPr>
          <p:cNvPr id="44039" name="Line 10"/>
          <p:cNvSpPr>
            <a:spLocks noChangeShapeType="1"/>
          </p:cNvSpPr>
          <p:nvPr/>
        </p:nvSpPr>
        <p:spPr bwMode="auto">
          <a:xfrm flipH="1">
            <a:off x="4067175" y="3567113"/>
            <a:ext cx="228600" cy="1485900"/>
          </a:xfrm>
          <a:prstGeom prst="line">
            <a:avLst/>
          </a:prstGeom>
          <a:noFill/>
          <a:ln w="9525">
            <a:solidFill>
              <a:srgbClr val="000000"/>
            </a:solidFill>
            <a:round/>
            <a:headEnd/>
            <a:tailEnd/>
          </a:ln>
        </p:spPr>
        <p:txBody>
          <a:bodyPr/>
          <a:lstStyle/>
          <a:p>
            <a:endParaRPr lang="cs-CZ"/>
          </a:p>
        </p:txBody>
      </p:sp>
      <p:sp>
        <p:nvSpPr>
          <p:cNvPr id="44040" name="Line 11"/>
          <p:cNvSpPr>
            <a:spLocks noChangeShapeType="1"/>
          </p:cNvSpPr>
          <p:nvPr/>
        </p:nvSpPr>
        <p:spPr bwMode="auto">
          <a:xfrm flipH="1">
            <a:off x="2809875" y="3452813"/>
            <a:ext cx="1143000" cy="571500"/>
          </a:xfrm>
          <a:prstGeom prst="line">
            <a:avLst/>
          </a:prstGeom>
          <a:noFill/>
          <a:ln w="9525">
            <a:solidFill>
              <a:srgbClr val="000000"/>
            </a:solidFill>
            <a:round/>
            <a:headEnd/>
            <a:tailEnd/>
          </a:ln>
        </p:spPr>
        <p:txBody>
          <a:bodyPr/>
          <a:lstStyle/>
          <a:p>
            <a:endParaRPr lang="cs-CZ"/>
          </a:p>
        </p:txBody>
      </p:sp>
      <p:sp>
        <p:nvSpPr>
          <p:cNvPr id="44041" name="Text Box 12"/>
          <p:cNvSpPr txBox="1">
            <a:spLocks noChangeArrowheads="1"/>
          </p:cNvSpPr>
          <p:nvPr/>
        </p:nvSpPr>
        <p:spPr bwMode="auto">
          <a:xfrm>
            <a:off x="4010025" y="3062288"/>
            <a:ext cx="742950" cy="276225"/>
          </a:xfrm>
          <a:prstGeom prst="rect">
            <a:avLst/>
          </a:prstGeom>
          <a:solidFill>
            <a:srgbClr val="FFFFFF"/>
          </a:solidFill>
          <a:ln w="9525">
            <a:noFill/>
            <a:miter lim="800000"/>
            <a:headEnd/>
            <a:tailEnd/>
          </a:ln>
        </p:spPr>
        <p:txBody>
          <a:bodyPr/>
          <a:lstStyle/>
          <a:p>
            <a:pPr algn="ctr"/>
            <a:r>
              <a:rPr lang="cs-CZ" altLang="ja-JP" sz="1100" b="1">
                <a:latin typeface="Arial" pitchFamily="34" charset="0"/>
                <a:ea typeface="MS Mincho" pitchFamily="49" charset="-128"/>
              </a:rPr>
              <a:t>MOTOR</a:t>
            </a:r>
            <a:endParaRPr lang="cs-CZ"/>
          </a:p>
        </p:txBody>
      </p:sp>
      <p:sp>
        <p:nvSpPr>
          <p:cNvPr id="44042" name="Oval 13"/>
          <p:cNvSpPr>
            <a:spLocks noChangeArrowheads="1"/>
          </p:cNvSpPr>
          <p:nvPr/>
        </p:nvSpPr>
        <p:spPr bwMode="auto">
          <a:xfrm>
            <a:off x="2124075" y="1052513"/>
            <a:ext cx="4572000" cy="4354512"/>
          </a:xfrm>
          <a:prstGeom prst="ellipse">
            <a:avLst/>
          </a:prstGeom>
          <a:solidFill>
            <a:srgbClr val="FFFFFF">
              <a:alpha val="0"/>
            </a:srgbClr>
          </a:solidFill>
          <a:ln w="57150" cmpd="thinThick">
            <a:solidFill>
              <a:srgbClr val="000000"/>
            </a:solidFill>
            <a:round/>
            <a:headEnd/>
            <a:tailEnd/>
          </a:ln>
        </p:spPr>
        <p:txBody>
          <a:bodyPr/>
          <a:lstStyle/>
          <a:p>
            <a:endParaRPr lang="cs-CZ"/>
          </a:p>
        </p:txBody>
      </p:sp>
      <p:sp>
        <p:nvSpPr>
          <p:cNvPr id="44043" name="AutoShape 14"/>
          <p:cNvSpPr>
            <a:spLocks noChangeArrowheads="1"/>
          </p:cNvSpPr>
          <p:nvPr/>
        </p:nvSpPr>
        <p:spPr bwMode="auto">
          <a:xfrm rot="-2427423">
            <a:off x="2124075" y="4595813"/>
            <a:ext cx="1517650" cy="571500"/>
          </a:xfrm>
          <a:prstGeom prst="rightArrow">
            <a:avLst>
              <a:gd name="adj1" fmla="val 50000"/>
              <a:gd name="adj2" fmla="val 66389"/>
            </a:avLst>
          </a:prstGeom>
          <a:solidFill>
            <a:srgbClr val="FFFFFF"/>
          </a:solidFill>
          <a:ln w="9525">
            <a:solidFill>
              <a:srgbClr val="000000"/>
            </a:solidFill>
            <a:miter lim="800000"/>
            <a:headEnd/>
            <a:tailEnd/>
          </a:ln>
        </p:spPr>
        <p:txBody>
          <a:bodyPr/>
          <a:lstStyle/>
          <a:p>
            <a:endParaRPr lang="cs-CZ"/>
          </a:p>
        </p:txBody>
      </p:sp>
      <p:sp>
        <p:nvSpPr>
          <p:cNvPr id="44044" name="AutoShape 15"/>
          <p:cNvSpPr>
            <a:spLocks noChangeArrowheads="1"/>
          </p:cNvSpPr>
          <p:nvPr/>
        </p:nvSpPr>
        <p:spPr bwMode="auto">
          <a:xfrm rot="2154507">
            <a:off x="2195513" y="1412875"/>
            <a:ext cx="1517650" cy="571500"/>
          </a:xfrm>
          <a:prstGeom prst="rightArrow">
            <a:avLst>
              <a:gd name="adj1" fmla="val 50000"/>
              <a:gd name="adj2" fmla="val 66389"/>
            </a:avLst>
          </a:prstGeom>
          <a:solidFill>
            <a:srgbClr val="FFFFFF"/>
          </a:solidFill>
          <a:ln w="9525">
            <a:solidFill>
              <a:srgbClr val="000000"/>
            </a:solidFill>
            <a:miter lim="800000"/>
            <a:headEnd/>
            <a:tailEnd/>
          </a:ln>
        </p:spPr>
        <p:txBody>
          <a:bodyPr/>
          <a:lstStyle/>
          <a:p>
            <a:endParaRPr lang="cs-CZ"/>
          </a:p>
        </p:txBody>
      </p:sp>
      <p:sp>
        <p:nvSpPr>
          <p:cNvPr id="44045" name="AutoShape 16"/>
          <p:cNvSpPr>
            <a:spLocks noChangeArrowheads="1"/>
          </p:cNvSpPr>
          <p:nvPr/>
        </p:nvSpPr>
        <p:spPr bwMode="auto">
          <a:xfrm rot="3775773">
            <a:off x="4622800" y="4840288"/>
            <a:ext cx="1517650" cy="571500"/>
          </a:xfrm>
          <a:prstGeom prst="rightArrow">
            <a:avLst>
              <a:gd name="adj1" fmla="val 50000"/>
              <a:gd name="adj2" fmla="val 66389"/>
            </a:avLst>
          </a:prstGeom>
          <a:solidFill>
            <a:srgbClr val="FFFFFF"/>
          </a:solidFill>
          <a:ln w="9525">
            <a:solidFill>
              <a:srgbClr val="000000"/>
            </a:solidFill>
            <a:miter lim="800000"/>
            <a:headEnd/>
            <a:tailEnd/>
          </a:ln>
        </p:spPr>
        <p:txBody>
          <a:bodyPr/>
          <a:lstStyle/>
          <a:p>
            <a:endParaRPr lang="cs-CZ"/>
          </a:p>
        </p:txBody>
      </p:sp>
      <p:sp>
        <p:nvSpPr>
          <p:cNvPr id="44046" name="Text Box 17"/>
          <p:cNvSpPr txBox="1">
            <a:spLocks noChangeArrowheads="1"/>
          </p:cNvSpPr>
          <p:nvPr/>
        </p:nvSpPr>
        <p:spPr bwMode="auto">
          <a:xfrm>
            <a:off x="3724275" y="1557338"/>
            <a:ext cx="1257300" cy="685800"/>
          </a:xfrm>
          <a:prstGeom prst="rect">
            <a:avLst/>
          </a:prstGeom>
          <a:solidFill>
            <a:srgbClr val="FFFFFF"/>
          </a:solidFill>
          <a:ln w="9525">
            <a:noFill/>
            <a:miter lim="800000"/>
            <a:headEnd/>
            <a:tailEnd/>
          </a:ln>
        </p:spPr>
        <p:txBody>
          <a:bodyPr/>
          <a:lstStyle/>
          <a:p>
            <a:r>
              <a:rPr lang="cs-CZ" altLang="ja-JP" sz="1200">
                <a:solidFill>
                  <a:srgbClr val="000000"/>
                </a:solidFill>
                <a:latin typeface="Arial" pitchFamily="34" charset="0"/>
                <a:ea typeface="MS Mincho" pitchFamily="49" charset="-128"/>
              </a:rPr>
              <a:t>Tvorba a zdokonalování nápadů</a:t>
            </a:r>
            <a:endParaRPr lang="cs-CZ">
              <a:solidFill>
                <a:srgbClr val="000000"/>
              </a:solidFill>
            </a:endParaRPr>
          </a:p>
        </p:txBody>
      </p:sp>
      <p:sp>
        <p:nvSpPr>
          <p:cNvPr id="44047" name="Text Box 18"/>
          <p:cNvSpPr txBox="1">
            <a:spLocks noChangeArrowheads="1"/>
          </p:cNvSpPr>
          <p:nvPr/>
        </p:nvSpPr>
        <p:spPr bwMode="auto">
          <a:xfrm>
            <a:off x="5095875" y="2652713"/>
            <a:ext cx="914400" cy="457200"/>
          </a:xfrm>
          <a:prstGeom prst="rect">
            <a:avLst/>
          </a:prstGeom>
          <a:solidFill>
            <a:srgbClr val="FFFFFF"/>
          </a:solidFill>
          <a:ln w="9525">
            <a:noFill/>
            <a:miter lim="800000"/>
            <a:headEnd/>
            <a:tailEnd/>
          </a:ln>
        </p:spPr>
        <p:txBody>
          <a:bodyPr/>
          <a:lstStyle/>
          <a:p>
            <a:r>
              <a:rPr lang="cs-CZ" altLang="ja-JP" sz="1200">
                <a:solidFill>
                  <a:srgbClr val="000000"/>
                </a:solidFill>
                <a:latin typeface="Arial" pitchFamily="34" charset="0"/>
                <a:ea typeface="MS Mincho" pitchFamily="49" charset="-128"/>
              </a:rPr>
              <a:t>Výběr nápadů</a:t>
            </a:r>
            <a:endParaRPr lang="cs-CZ">
              <a:solidFill>
                <a:srgbClr val="000000"/>
              </a:solidFill>
            </a:endParaRPr>
          </a:p>
        </p:txBody>
      </p:sp>
      <p:sp>
        <p:nvSpPr>
          <p:cNvPr id="44048" name="Text Box 19"/>
          <p:cNvSpPr txBox="1">
            <a:spLocks noChangeArrowheads="1"/>
          </p:cNvSpPr>
          <p:nvPr/>
        </p:nvSpPr>
        <p:spPr bwMode="auto">
          <a:xfrm>
            <a:off x="4410075" y="3910013"/>
            <a:ext cx="1028700" cy="457200"/>
          </a:xfrm>
          <a:prstGeom prst="rect">
            <a:avLst/>
          </a:prstGeom>
          <a:solidFill>
            <a:srgbClr val="FFFFFF"/>
          </a:solidFill>
          <a:ln w="9525">
            <a:noFill/>
            <a:miter lim="800000"/>
            <a:headEnd/>
            <a:tailEnd/>
          </a:ln>
        </p:spPr>
        <p:txBody>
          <a:bodyPr/>
          <a:lstStyle/>
          <a:p>
            <a:r>
              <a:rPr lang="cs-CZ" altLang="ja-JP" sz="1200">
                <a:solidFill>
                  <a:srgbClr val="000000"/>
                </a:solidFill>
                <a:latin typeface="Arial" pitchFamily="34" charset="0"/>
                <a:ea typeface="MS Mincho" pitchFamily="49" charset="-128"/>
              </a:rPr>
              <a:t>Definování konceptu</a:t>
            </a:r>
            <a:endParaRPr lang="cs-CZ">
              <a:solidFill>
                <a:srgbClr val="000000"/>
              </a:solidFill>
            </a:endParaRPr>
          </a:p>
        </p:txBody>
      </p:sp>
      <p:sp>
        <p:nvSpPr>
          <p:cNvPr id="44049" name="Text Box 20"/>
          <p:cNvSpPr txBox="1">
            <a:spLocks noChangeArrowheads="1"/>
          </p:cNvSpPr>
          <p:nvPr/>
        </p:nvSpPr>
        <p:spPr bwMode="auto">
          <a:xfrm>
            <a:off x="3038475" y="3910013"/>
            <a:ext cx="1028700" cy="457200"/>
          </a:xfrm>
          <a:prstGeom prst="rect">
            <a:avLst/>
          </a:prstGeom>
          <a:solidFill>
            <a:srgbClr val="FFFFFF"/>
          </a:solidFill>
          <a:ln w="9525">
            <a:noFill/>
            <a:miter lim="800000"/>
            <a:headEnd/>
            <a:tailEnd/>
          </a:ln>
        </p:spPr>
        <p:txBody>
          <a:bodyPr/>
          <a:lstStyle/>
          <a:p>
            <a:r>
              <a:rPr lang="cs-CZ" altLang="ja-JP" sz="1200">
                <a:solidFill>
                  <a:srgbClr val="000000"/>
                </a:solidFill>
                <a:latin typeface="Arial" pitchFamily="34" charset="0"/>
                <a:ea typeface="MS Mincho" pitchFamily="49" charset="-128"/>
              </a:rPr>
              <a:t>Identifikace příležitosti</a:t>
            </a:r>
            <a:endParaRPr lang="cs-CZ">
              <a:solidFill>
                <a:srgbClr val="000000"/>
              </a:solidFill>
            </a:endParaRPr>
          </a:p>
        </p:txBody>
      </p:sp>
      <p:sp>
        <p:nvSpPr>
          <p:cNvPr id="44050" name="Text Box 21"/>
          <p:cNvSpPr txBox="1">
            <a:spLocks noChangeArrowheads="1"/>
          </p:cNvSpPr>
          <p:nvPr/>
        </p:nvSpPr>
        <p:spPr bwMode="auto">
          <a:xfrm>
            <a:off x="2733675" y="2881313"/>
            <a:ext cx="876300" cy="457200"/>
          </a:xfrm>
          <a:prstGeom prst="rect">
            <a:avLst/>
          </a:prstGeom>
          <a:solidFill>
            <a:srgbClr val="FFFFFF"/>
          </a:solidFill>
          <a:ln w="9525">
            <a:noFill/>
            <a:miter lim="800000"/>
            <a:headEnd/>
            <a:tailEnd/>
          </a:ln>
        </p:spPr>
        <p:txBody>
          <a:bodyPr/>
          <a:lstStyle/>
          <a:p>
            <a:r>
              <a:rPr lang="cs-CZ" altLang="ja-JP" sz="1200">
                <a:solidFill>
                  <a:srgbClr val="000000"/>
                </a:solidFill>
                <a:latin typeface="Arial" pitchFamily="34" charset="0"/>
                <a:ea typeface="MS Mincho" pitchFamily="49" charset="-128"/>
              </a:rPr>
              <a:t>Analýza příležitosti</a:t>
            </a:r>
            <a:endParaRPr lang="cs-CZ">
              <a:solidFill>
                <a:srgbClr val="000000"/>
              </a:solidFill>
            </a:endParaRPr>
          </a:p>
        </p:txBody>
      </p:sp>
      <p:sp>
        <p:nvSpPr>
          <p:cNvPr id="44051" name="WordArt 22"/>
          <p:cNvSpPr>
            <a:spLocks noChangeArrowheads="1" noChangeShapeType="1" noTextEdit="1"/>
          </p:cNvSpPr>
          <p:nvPr/>
        </p:nvSpPr>
        <p:spPr bwMode="auto">
          <a:xfrm rot="2182539">
            <a:off x="4908550" y="1663700"/>
            <a:ext cx="1504950" cy="352425"/>
          </a:xfrm>
          <a:prstGeom prst="rect">
            <a:avLst/>
          </a:prstGeom>
        </p:spPr>
        <p:txBody>
          <a:bodyPr spcFirstLastPara="1" wrap="none" fromWordArt="1">
            <a:prstTxWarp prst="textArchUp">
              <a:avLst>
                <a:gd name="adj" fmla="val 10800004"/>
              </a:avLst>
            </a:prstTxWarp>
          </a:bodyPr>
          <a:lstStyle/>
          <a:p>
            <a:pPr algn="ctr"/>
            <a:r>
              <a:rPr lang="cs-CZ" sz="1200" kern="10">
                <a:ln w="9525">
                  <a:solidFill>
                    <a:schemeClr val="tx1"/>
                  </a:solidFill>
                  <a:round/>
                  <a:headEnd/>
                  <a:tailEnd/>
                </a:ln>
                <a:solidFill>
                  <a:schemeClr val="tx1">
                    <a:alpha val="0"/>
                  </a:schemeClr>
                </a:solidFill>
                <a:latin typeface="Century Gothic"/>
              </a:rPr>
              <a:t>Ovlivňující faktory</a:t>
            </a:r>
          </a:p>
        </p:txBody>
      </p:sp>
      <p:sp>
        <p:nvSpPr>
          <p:cNvPr id="44052" name="AutoShape 23"/>
          <p:cNvSpPr>
            <a:spLocks noChangeArrowheads="1"/>
          </p:cNvSpPr>
          <p:nvPr/>
        </p:nvSpPr>
        <p:spPr bwMode="auto">
          <a:xfrm>
            <a:off x="3381375" y="2538413"/>
            <a:ext cx="342900" cy="114300"/>
          </a:xfrm>
          <a:prstGeom prst="curvedDownArrow">
            <a:avLst>
              <a:gd name="adj1" fmla="val 60000"/>
              <a:gd name="adj2" fmla="val 120000"/>
              <a:gd name="adj3" fmla="val 33333"/>
            </a:avLst>
          </a:prstGeom>
          <a:solidFill>
            <a:srgbClr val="FFFFFF"/>
          </a:solidFill>
          <a:ln w="9525">
            <a:solidFill>
              <a:srgbClr val="000000"/>
            </a:solidFill>
            <a:miter lim="800000"/>
            <a:headEnd/>
            <a:tailEnd/>
          </a:ln>
        </p:spPr>
        <p:txBody>
          <a:bodyPr/>
          <a:lstStyle/>
          <a:p>
            <a:endParaRPr lang="cs-CZ"/>
          </a:p>
        </p:txBody>
      </p:sp>
      <p:sp>
        <p:nvSpPr>
          <p:cNvPr id="44053" name="AutoShape 24"/>
          <p:cNvSpPr>
            <a:spLocks noChangeArrowheads="1"/>
          </p:cNvSpPr>
          <p:nvPr/>
        </p:nvSpPr>
        <p:spPr bwMode="auto">
          <a:xfrm>
            <a:off x="3495675" y="2652713"/>
            <a:ext cx="342900" cy="114300"/>
          </a:xfrm>
          <a:prstGeom prst="curvedUpArrow">
            <a:avLst>
              <a:gd name="adj1" fmla="val 60000"/>
              <a:gd name="adj2" fmla="val 120000"/>
              <a:gd name="adj3" fmla="val 33333"/>
            </a:avLst>
          </a:prstGeom>
          <a:solidFill>
            <a:srgbClr val="FFFFFF"/>
          </a:solidFill>
          <a:ln w="9525">
            <a:solidFill>
              <a:srgbClr val="000000"/>
            </a:solidFill>
            <a:miter lim="800000"/>
            <a:headEnd/>
            <a:tailEnd/>
          </a:ln>
        </p:spPr>
        <p:txBody>
          <a:bodyPr/>
          <a:lstStyle/>
          <a:p>
            <a:endParaRPr lang="cs-CZ"/>
          </a:p>
        </p:txBody>
      </p:sp>
      <p:sp>
        <p:nvSpPr>
          <p:cNvPr id="44054" name="AutoShape 25"/>
          <p:cNvSpPr>
            <a:spLocks noChangeArrowheads="1"/>
          </p:cNvSpPr>
          <p:nvPr/>
        </p:nvSpPr>
        <p:spPr bwMode="auto">
          <a:xfrm>
            <a:off x="4638675" y="2195513"/>
            <a:ext cx="342900" cy="114300"/>
          </a:xfrm>
          <a:prstGeom prst="curvedDownArrow">
            <a:avLst>
              <a:gd name="adj1" fmla="val 60000"/>
              <a:gd name="adj2" fmla="val 120000"/>
              <a:gd name="adj3" fmla="val 33333"/>
            </a:avLst>
          </a:prstGeom>
          <a:solidFill>
            <a:srgbClr val="FFFFFF"/>
          </a:solidFill>
          <a:ln w="9525">
            <a:solidFill>
              <a:srgbClr val="000000"/>
            </a:solidFill>
            <a:miter lim="800000"/>
            <a:headEnd/>
            <a:tailEnd/>
          </a:ln>
        </p:spPr>
        <p:txBody>
          <a:bodyPr/>
          <a:lstStyle/>
          <a:p>
            <a:endParaRPr lang="cs-CZ"/>
          </a:p>
        </p:txBody>
      </p:sp>
      <p:sp>
        <p:nvSpPr>
          <p:cNvPr id="44055" name="AutoShape 26"/>
          <p:cNvSpPr>
            <a:spLocks noChangeArrowheads="1"/>
          </p:cNvSpPr>
          <p:nvPr/>
        </p:nvSpPr>
        <p:spPr bwMode="auto">
          <a:xfrm>
            <a:off x="4752975" y="2309813"/>
            <a:ext cx="342900" cy="114300"/>
          </a:xfrm>
          <a:prstGeom prst="curvedUpArrow">
            <a:avLst>
              <a:gd name="adj1" fmla="val 60000"/>
              <a:gd name="adj2" fmla="val 120000"/>
              <a:gd name="adj3" fmla="val 33333"/>
            </a:avLst>
          </a:prstGeom>
          <a:solidFill>
            <a:srgbClr val="FFFFFF"/>
          </a:solidFill>
          <a:ln w="9525">
            <a:solidFill>
              <a:srgbClr val="000000"/>
            </a:solidFill>
            <a:miter lim="800000"/>
            <a:headEnd/>
            <a:tailEnd/>
          </a:ln>
        </p:spPr>
        <p:txBody>
          <a:bodyPr/>
          <a:lstStyle/>
          <a:p>
            <a:endParaRPr lang="cs-CZ"/>
          </a:p>
        </p:txBody>
      </p:sp>
      <p:sp>
        <p:nvSpPr>
          <p:cNvPr id="44056" name="AutoShape 27"/>
          <p:cNvSpPr>
            <a:spLocks noChangeArrowheads="1"/>
          </p:cNvSpPr>
          <p:nvPr/>
        </p:nvSpPr>
        <p:spPr bwMode="auto">
          <a:xfrm>
            <a:off x="4981575" y="3452813"/>
            <a:ext cx="342900" cy="114300"/>
          </a:xfrm>
          <a:prstGeom prst="curvedDownArrow">
            <a:avLst>
              <a:gd name="adj1" fmla="val 60000"/>
              <a:gd name="adj2" fmla="val 120000"/>
              <a:gd name="adj3" fmla="val 33333"/>
            </a:avLst>
          </a:prstGeom>
          <a:solidFill>
            <a:srgbClr val="FFFFFF"/>
          </a:solidFill>
          <a:ln w="9525">
            <a:solidFill>
              <a:srgbClr val="000000"/>
            </a:solidFill>
            <a:miter lim="800000"/>
            <a:headEnd/>
            <a:tailEnd/>
          </a:ln>
        </p:spPr>
        <p:txBody>
          <a:bodyPr/>
          <a:lstStyle/>
          <a:p>
            <a:endParaRPr lang="cs-CZ"/>
          </a:p>
        </p:txBody>
      </p:sp>
      <p:sp>
        <p:nvSpPr>
          <p:cNvPr id="44057" name="AutoShape 28"/>
          <p:cNvSpPr>
            <a:spLocks noChangeArrowheads="1"/>
          </p:cNvSpPr>
          <p:nvPr/>
        </p:nvSpPr>
        <p:spPr bwMode="auto">
          <a:xfrm>
            <a:off x="5095875" y="3567113"/>
            <a:ext cx="342900" cy="114300"/>
          </a:xfrm>
          <a:prstGeom prst="curvedUpArrow">
            <a:avLst>
              <a:gd name="adj1" fmla="val 60000"/>
              <a:gd name="adj2" fmla="val 120000"/>
              <a:gd name="adj3" fmla="val 33333"/>
            </a:avLst>
          </a:prstGeom>
          <a:solidFill>
            <a:srgbClr val="FFFFFF"/>
          </a:solidFill>
          <a:ln w="9525">
            <a:solidFill>
              <a:srgbClr val="000000"/>
            </a:solidFill>
            <a:miter lim="800000"/>
            <a:headEnd/>
            <a:tailEnd/>
          </a:ln>
        </p:spPr>
        <p:txBody>
          <a:bodyPr/>
          <a:lstStyle/>
          <a:p>
            <a:endParaRPr lang="cs-CZ"/>
          </a:p>
        </p:txBody>
      </p:sp>
      <p:sp>
        <p:nvSpPr>
          <p:cNvPr id="44058" name="AutoShape 29"/>
          <p:cNvSpPr>
            <a:spLocks noChangeArrowheads="1"/>
          </p:cNvSpPr>
          <p:nvPr/>
        </p:nvSpPr>
        <p:spPr bwMode="auto">
          <a:xfrm>
            <a:off x="3952875" y="4252913"/>
            <a:ext cx="342900" cy="114300"/>
          </a:xfrm>
          <a:prstGeom prst="curvedDownArrow">
            <a:avLst>
              <a:gd name="adj1" fmla="val 60000"/>
              <a:gd name="adj2" fmla="val 120000"/>
              <a:gd name="adj3" fmla="val 33333"/>
            </a:avLst>
          </a:prstGeom>
          <a:solidFill>
            <a:srgbClr val="FFFFFF"/>
          </a:solidFill>
          <a:ln w="9525">
            <a:solidFill>
              <a:srgbClr val="000000"/>
            </a:solidFill>
            <a:miter lim="800000"/>
            <a:headEnd/>
            <a:tailEnd/>
          </a:ln>
        </p:spPr>
        <p:txBody>
          <a:bodyPr/>
          <a:lstStyle/>
          <a:p>
            <a:endParaRPr lang="cs-CZ"/>
          </a:p>
        </p:txBody>
      </p:sp>
      <p:sp>
        <p:nvSpPr>
          <p:cNvPr id="44059" name="AutoShape 30"/>
          <p:cNvSpPr>
            <a:spLocks noChangeArrowheads="1"/>
          </p:cNvSpPr>
          <p:nvPr/>
        </p:nvSpPr>
        <p:spPr bwMode="auto">
          <a:xfrm>
            <a:off x="4067175" y="4367213"/>
            <a:ext cx="342900" cy="114300"/>
          </a:xfrm>
          <a:prstGeom prst="curvedUpArrow">
            <a:avLst>
              <a:gd name="adj1" fmla="val 60000"/>
              <a:gd name="adj2" fmla="val 120000"/>
              <a:gd name="adj3" fmla="val 33333"/>
            </a:avLst>
          </a:prstGeom>
          <a:solidFill>
            <a:srgbClr val="FFFFFF"/>
          </a:solidFill>
          <a:ln w="9525">
            <a:solidFill>
              <a:srgbClr val="000000"/>
            </a:solidFill>
            <a:miter lim="800000"/>
            <a:headEnd/>
            <a:tailEnd/>
          </a:ln>
        </p:spPr>
        <p:txBody>
          <a:bodyPr/>
          <a:lstStyle/>
          <a:p>
            <a:endParaRPr lang="cs-CZ"/>
          </a:p>
        </p:txBody>
      </p:sp>
      <p:sp>
        <p:nvSpPr>
          <p:cNvPr id="44060" name="AutoShape 31"/>
          <p:cNvSpPr>
            <a:spLocks noChangeArrowheads="1"/>
          </p:cNvSpPr>
          <p:nvPr/>
        </p:nvSpPr>
        <p:spPr bwMode="auto">
          <a:xfrm>
            <a:off x="3267075" y="3567113"/>
            <a:ext cx="342900" cy="114300"/>
          </a:xfrm>
          <a:prstGeom prst="curvedDownArrow">
            <a:avLst>
              <a:gd name="adj1" fmla="val 60000"/>
              <a:gd name="adj2" fmla="val 120000"/>
              <a:gd name="adj3" fmla="val 33333"/>
            </a:avLst>
          </a:prstGeom>
          <a:solidFill>
            <a:srgbClr val="FFFFFF"/>
          </a:solidFill>
          <a:ln w="9525">
            <a:solidFill>
              <a:srgbClr val="000000"/>
            </a:solidFill>
            <a:miter lim="800000"/>
            <a:headEnd/>
            <a:tailEnd/>
          </a:ln>
        </p:spPr>
        <p:txBody>
          <a:bodyPr/>
          <a:lstStyle/>
          <a:p>
            <a:endParaRPr lang="cs-CZ"/>
          </a:p>
        </p:txBody>
      </p:sp>
      <p:sp>
        <p:nvSpPr>
          <p:cNvPr id="44061" name="AutoShape 32"/>
          <p:cNvSpPr>
            <a:spLocks noChangeArrowheads="1"/>
          </p:cNvSpPr>
          <p:nvPr/>
        </p:nvSpPr>
        <p:spPr bwMode="auto">
          <a:xfrm>
            <a:off x="3381375" y="3681413"/>
            <a:ext cx="342900" cy="114300"/>
          </a:xfrm>
          <a:prstGeom prst="curvedUpArrow">
            <a:avLst>
              <a:gd name="adj1" fmla="val 60000"/>
              <a:gd name="adj2" fmla="val 120000"/>
              <a:gd name="adj3" fmla="val 33333"/>
            </a:avLst>
          </a:prstGeom>
          <a:solidFill>
            <a:srgbClr val="FFFFFF"/>
          </a:solidFill>
          <a:ln w="9525">
            <a:solidFill>
              <a:srgbClr val="000000"/>
            </a:solidFill>
            <a:miter lim="800000"/>
            <a:headEnd/>
            <a:tailEnd/>
          </a:ln>
        </p:spPr>
        <p:txBody>
          <a:bodyPr/>
          <a:lstStyle/>
          <a:p>
            <a:endParaRPr lang="cs-CZ"/>
          </a:p>
        </p:txBody>
      </p:sp>
      <p:sp>
        <p:nvSpPr>
          <p:cNvPr id="44062" name="WordArt 33"/>
          <p:cNvSpPr>
            <a:spLocks noChangeArrowheads="1" noChangeShapeType="1" noTextEdit="1"/>
          </p:cNvSpPr>
          <p:nvPr/>
        </p:nvSpPr>
        <p:spPr bwMode="auto">
          <a:xfrm rot="3754599">
            <a:off x="4872037" y="4929188"/>
            <a:ext cx="847725" cy="152400"/>
          </a:xfrm>
          <a:prstGeom prst="rect">
            <a:avLst/>
          </a:prstGeom>
        </p:spPr>
        <p:txBody>
          <a:bodyPr wrap="none" fromWordArt="1">
            <a:prstTxWarp prst="textPlain">
              <a:avLst>
                <a:gd name="adj" fmla="val 50000"/>
              </a:avLst>
            </a:prstTxWarp>
          </a:bodyPr>
          <a:lstStyle/>
          <a:p>
            <a:pPr algn="ctr"/>
            <a:r>
              <a:rPr lang="cs-CZ" sz="1000" b="1" kern="10">
                <a:ln w="9525">
                  <a:solidFill>
                    <a:srgbClr val="000000"/>
                  </a:solidFill>
                  <a:round/>
                  <a:headEnd/>
                  <a:tailEnd/>
                </a:ln>
                <a:solidFill>
                  <a:srgbClr val="FFFFFF"/>
                </a:solidFill>
                <a:latin typeface="Arial"/>
                <a:cs typeface="Arial"/>
              </a:rPr>
              <a:t>NPD nebo TSG</a:t>
            </a:r>
          </a:p>
        </p:txBody>
      </p:sp>
      <p:sp>
        <p:nvSpPr>
          <p:cNvPr id="44063" name="WordArt 34"/>
          <p:cNvSpPr>
            <a:spLocks noChangeArrowheads="1" noChangeShapeType="1" noTextEdit="1"/>
          </p:cNvSpPr>
          <p:nvPr/>
        </p:nvSpPr>
        <p:spPr bwMode="auto">
          <a:xfrm rot="-2559352">
            <a:off x="2576513" y="4897438"/>
            <a:ext cx="428625" cy="180975"/>
          </a:xfrm>
          <a:prstGeom prst="rect">
            <a:avLst/>
          </a:prstGeom>
        </p:spPr>
        <p:txBody>
          <a:bodyPr wrap="none" fromWordArt="1">
            <a:prstTxWarp prst="textPlain">
              <a:avLst>
                <a:gd name="adj" fmla="val 50000"/>
              </a:avLst>
            </a:prstTxWarp>
          </a:bodyPr>
          <a:lstStyle/>
          <a:p>
            <a:pPr algn="ctr"/>
            <a:r>
              <a:rPr lang="cs-CZ" sz="1200" b="1" kern="10">
                <a:ln w="9525">
                  <a:solidFill>
                    <a:srgbClr val="000000"/>
                  </a:solidFill>
                  <a:round/>
                  <a:headEnd/>
                  <a:tailEnd/>
                </a:ln>
                <a:solidFill>
                  <a:srgbClr val="FFFFFF"/>
                </a:solidFill>
                <a:latin typeface="Arial"/>
                <a:cs typeface="Arial"/>
              </a:rPr>
              <a:t>Vstup</a:t>
            </a:r>
          </a:p>
        </p:txBody>
      </p:sp>
      <p:sp>
        <p:nvSpPr>
          <p:cNvPr id="44064" name="WordArt 35"/>
          <p:cNvSpPr>
            <a:spLocks noChangeArrowheads="1" noChangeShapeType="1" noTextEdit="1"/>
          </p:cNvSpPr>
          <p:nvPr/>
        </p:nvSpPr>
        <p:spPr bwMode="auto">
          <a:xfrm rot="2217822">
            <a:off x="2411413" y="1341438"/>
            <a:ext cx="428625" cy="180975"/>
          </a:xfrm>
          <a:prstGeom prst="rect">
            <a:avLst/>
          </a:prstGeom>
        </p:spPr>
        <p:txBody>
          <a:bodyPr wrap="none" fromWordArt="1">
            <a:prstTxWarp prst="textPlain">
              <a:avLst>
                <a:gd name="adj" fmla="val 50000"/>
              </a:avLst>
            </a:prstTxWarp>
          </a:bodyPr>
          <a:lstStyle/>
          <a:p>
            <a:pPr algn="ctr"/>
            <a:r>
              <a:rPr lang="cs-CZ" sz="1200" b="1" kern="10">
                <a:ln w="9525">
                  <a:solidFill>
                    <a:srgbClr val="000000"/>
                  </a:solidFill>
                  <a:round/>
                  <a:headEnd/>
                  <a:tailEnd/>
                </a:ln>
                <a:solidFill>
                  <a:srgbClr val="FFFFFF"/>
                </a:solidFill>
                <a:latin typeface="Arial"/>
                <a:cs typeface="Arial"/>
              </a:rPr>
              <a:t>Vstup</a:t>
            </a:r>
          </a:p>
        </p:txBody>
      </p:sp>
      <p:sp>
        <p:nvSpPr>
          <p:cNvPr id="448548" name="Rectangle 36"/>
          <p:cNvSpPr>
            <a:spLocks noGrp="1" noChangeArrowheads="1"/>
          </p:cNvSpPr>
          <p:nvPr>
            <p:ph type="title"/>
          </p:nvPr>
        </p:nvSpPr>
        <p:spPr>
          <a:xfrm>
            <a:off x="457200" y="277813"/>
            <a:ext cx="8229600" cy="703262"/>
          </a:xfrm>
        </p:spPr>
        <p:txBody>
          <a:bodyPr/>
          <a:lstStyle/>
          <a:p>
            <a:pPr eaLnBrk="1" hangingPunct="1">
              <a:defRPr/>
            </a:pPr>
            <a:r>
              <a:rPr lang="cs-CZ" altLang="ja-JP" sz="4000" b="1" dirty="0" smtClean="0">
                <a:latin typeface="Arial" pitchFamily="34" charset="0"/>
                <a:cs typeface="Arial" pitchFamily="34" charset="0"/>
              </a:rPr>
              <a:t>Model vývoje nových konceptů</a:t>
            </a:r>
            <a:r>
              <a:rPr lang="cs-CZ" altLang="ja-JP" sz="4000" dirty="0" smtClean="0">
                <a:latin typeface="Arial" pitchFamily="34" charset="0"/>
                <a:cs typeface="Arial" pitchFamily="34" charset="0"/>
              </a:rPr>
              <a:t> </a:t>
            </a:r>
            <a:endParaRPr lang="cs-CZ" sz="4000" dirty="0" smtClean="0">
              <a:latin typeface="Arial" pitchFamily="34" charset="0"/>
              <a:cs typeface="Arial" pitchFamily="34" charset="0"/>
            </a:endParaRPr>
          </a:p>
        </p:txBody>
      </p:sp>
      <p:sp>
        <p:nvSpPr>
          <p:cNvPr id="34" name="Zástupný symbol pro datum 33"/>
          <p:cNvSpPr>
            <a:spLocks noGrp="1"/>
          </p:cNvSpPr>
          <p:nvPr>
            <p:ph type="dt" sz="quarter" idx="10"/>
          </p:nvPr>
        </p:nvSpPr>
        <p:spPr/>
        <p:txBody>
          <a:bodyPr/>
          <a:lstStyle/>
          <a:p>
            <a:pPr>
              <a:defRPr/>
            </a:pPr>
            <a:r>
              <a:rPr lang="cs-CZ" smtClean="0"/>
              <a:t>19.-20.10.2010</a:t>
            </a:r>
            <a:endParaRPr lang="cs-CZ"/>
          </a:p>
        </p:txBody>
      </p:sp>
      <p:sp>
        <p:nvSpPr>
          <p:cNvPr id="35" name="Zástupný symbol pro číslo snímku 34"/>
          <p:cNvSpPr>
            <a:spLocks noGrp="1"/>
          </p:cNvSpPr>
          <p:nvPr>
            <p:ph type="sldNum" sz="quarter" idx="12"/>
          </p:nvPr>
        </p:nvSpPr>
        <p:spPr/>
        <p:txBody>
          <a:bodyPr/>
          <a:lstStyle/>
          <a:p>
            <a:pPr>
              <a:defRPr/>
            </a:pPr>
            <a:fld id="{81A46EE9-C74E-4B07-BF12-CF26DE5EF21E}" type="slidenum">
              <a:rPr lang="cs-CZ" smtClean="0"/>
              <a:pPr>
                <a:defRPr/>
              </a:pPr>
              <a:t>97</a:t>
            </a:fld>
            <a:endParaRPr lang="cs-CZ"/>
          </a:p>
        </p:txBody>
      </p:sp>
      <p:sp>
        <p:nvSpPr>
          <p:cNvPr id="36" name="Zástupný symbol pro zápatí 35"/>
          <p:cNvSpPr>
            <a:spLocks noGrp="1"/>
          </p:cNvSpPr>
          <p:nvPr>
            <p:ph type="ftr" sz="quarter" idx="11"/>
          </p:nvPr>
        </p:nvSpPr>
        <p:spPr/>
        <p:txBody>
          <a:bodyPr/>
          <a:lstStyle/>
          <a:p>
            <a:pPr>
              <a:defRPr/>
            </a:pPr>
            <a:r>
              <a:rPr lang="cs-CZ" smtClean="0"/>
              <a:t>FREE - VaVaI, TT</a:t>
            </a:r>
            <a:endParaRPr lang="cs-CZ"/>
          </a:p>
        </p:txBody>
      </p:sp>
      <p:sp>
        <p:nvSpPr>
          <p:cNvPr id="44069" name="TextovéPole 36"/>
          <p:cNvSpPr txBox="1">
            <a:spLocks noChangeArrowheads="1"/>
          </p:cNvSpPr>
          <p:nvPr/>
        </p:nvSpPr>
        <p:spPr bwMode="auto">
          <a:xfrm>
            <a:off x="500063" y="1143000"/>
            <a:ext cx="1643062" cy="646113"/>
          </a:xfrm>
          <a:prstGeom prst="rect">
            <a:avLst/>
          </a:prstGeom>
          <a:noFill/>
          <a:ln w="9525">
            <a:noFill/>
            <a:miter lim="800000"/>
            <a:headEnd/>
            <a:tailEnd/>
          </a:ln>
        </p:spPr>
        <p:txBody>
          <a:bodyPr>
            <a:spAutoFit/>
          </a:bodyPr>
          <a:lstStyle/>
          <a:p>
            <a:r>
              <a:rPr lang="cs-CZ" dirty="0">
                <a:latin typeface="Arial" pitchFamily="34" charset="0"/>
                <a:cs typeface="Arial" pitchFamily="34" charset="0"/>
              </a:rPr>
              <a:t>Tlak technologie</a:t>
            </a:r>
          </a:p>
        </p:txBody>
      </p:sp>
      <p:sp>
        <p:nvSpPr>
          <p:cNvPr id="44070" name="TextovéPole 37"/>
          <p:cNvSpPr txBox="1">
            <a:spLocks noChangeArrowheads="1"/>
          </p:cNvSpPr>
          <p:nvPr/>
        </p:nvSpPr>
        <p:spPr bwMode="auto">
          <a:xfrm>
            <a:off x="857250" y="5214938"/>
            <a:ext cx="1143000" cy="369887"/>
          </a:xfrm>
          <a:prstGeom prst="rect">
            <a:avLst/>
          </a:prstGeom>
          <a:noFill/>
          <a:ln w="9525">
            <a:noFill/>
            <a:miter lim="800000"/>
            <a:headEnd/>
            <a:tailEnd/>
          </a:ln>
        </p:spPr>
        <p:txBody>
          <a:bodyPr>
            <a:spAutoFit/>
          </a:bodyPr>
          <a:lstStyle/>
          <a:p>
            <a:r>
              <a:rPr lang="cs-CZ" dirty="0">
                <a:latin typeface="Arial" pitchFamily="34" charset="0"/>
                <a:cs typeface="Arial" pitchFamily="34" charset="0"/>
              </a:rPr>
              <a:t>Tah trhu</a:t>
            </a:r>
          </a:p>
        </p:txBody>
      </p:sp>
      <p:sp>
        <p:nvSpPr>
          <p:cNvPr id="44071" name="TextovéPole 38"/>
          <p:cNvSpPr txBox="1">
            <a:spLocks noChangeArrowheads="1"/>
          </p:cNvSpPr>
          <p:nvPr/>
        </p:nvSpPr>
        <p:spPr bwMode="auto">
          <a:xfrm>
            <a:off x="4071938" y="3071813"/>
            <a:ext cx="714375" cy="276225"/>
          </a:xfrm>
          <a:prstGeom prst="rect">
            <a:avLst/>
          </a:prstGeom>
          <a:noFill/>
          <a:ln w="9525">
            <a:noFill/>
            <a:miter lim="800000"/>
            <a:headEnd/>
            <a:tailEnd/>
          </a:ln>
        </p:spPr>
        <p:txBody>
          <a:bodyPr>
            <a:spAutoFit/>
          </a:bodyPr>
          <a:lstStyle/>
          <a:p>
            <a:r>
              <a:rPr lang="cs-CZ" sz="1200">
                <a:solidFill>
                  <a:srgbClr val="FF0000"/>
                </a:solidFill>
              </a:rPr>
              <a:t>motor</a:t>
            </a:r>
            <a:endParaRPr lang="cs-CZ">
              <a:solidFill>
                <a:srgbClr val="FF0000"/>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40" name="Rectangle 4"/>
          <p:cNvSpPr>
            <a:spLocks noGrp="1" noChangeArrowheads="1"/>
          </p:cNvSpPr>
          <p:nvPr>
            <p:ph type="ctrTitle"/>
          </p:nvPr>
        </p:nvSpPr>
        <p:spPr/>
        <p:txBody>
          <a:bodyPr/>
          <a:lstStyle/>
          <a:p>
            <a:pPr eaLnBrk="1" hangingPunct="1">
              <a:defRPr/>
            </a:pPr>
            <a:r>
              <a:rPr lang="cs-CZ" b="1" dirty="0" smtClean="0">
                <a:latin typeface="Arial" pitchFamily="34" charset="0"/>
                <a:cs typeface="Arial" pitchFamily="34" charset="0"/>
              </a:rPr>
              <a:t>Hodnocení rizikových projektů</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cs-CZ" smtClean="0"/>
              <a:t>19.-20.10.2010</a:t>
            </a:r>
            <a:endParaRPr lang="cs-CZ"/>
          </a:p>
        </p:txBody>
      </p:sp>
      <p:sp>
        <p:nvSpPr>
          <p:cNvPr id="5" name="Zástupný symbol pro zápatí 4"/>
          <p:cNvSpPr>
            <a:spLocks noGrp="1"/>
          </p:cNvSpPr>
          <p:nvPr>
            <p:ph type="ftr" sz="quarter" idx="11"/>
          </p:nvPr>
        </p:nvSpPr>
        <p:spPr/>
        <p:txBody>
          <a:bodyPr/>
          <a:lstStyle/>
          <a:p>
            <a:pPr>
              <a:defRPr/>
            </a:pPr>
            <a:r>
              <a:rPr lang="cs-CZ" smtClean="0"/>
              <a:t>FREE - VaVaI, TT</a:t>
            </a:r>
            <a:endParaRPr lang="cs-CZ"/>
          </a:p>
        </p:txBody>
      </p:sp>
      <p:sp>
        <p:nvSpPr>
          <p:cNvPr id="6" name="Zástupný symbol pro číslo snímku 5"/>
          <p:cNvSpPr>
            <a:spLocks noGrp="1"/>
          </p:cNvSpPr>
          <p:nvPr>
            <p:ph type="sldNum" sz="quarter" idx="12"/>
          </p:nvPr>
        </p:nvSpPr>
        <p:spPr/>
        <p:txBody>
          <a:bodyPr/>
          <a:lstStyle/>
          <a:p>
            <a:pPr>
              <a:defRPr/>
            </a:pPr>
            <a:fld id="{D080A6AD-47FD-4E3C-B602-1D7543CFE4DD}" type="slidenum">
              <a:rPr lang="cs-CZ"/>
              <a:pPr>
                <a:defRPr/>
              </a:pPr>
              <a:t>99</a:t>
            </a:fld>
            <a:endParaRPr lang="cs-CZ"/>
          </a:p>
        </p:txBody>
      </p:sp>
      <p:sp>
        <p:nvSpPr>
          <p:cNvPr id="505858" name="Rectangle 2"/>
          <p:cNvSpPr>
            <a:spLocks noGrp="1" noChangeArrowheads="1"/>
          </p:cNvSpPr>
          <p:nvPr>
            <p:ph type="title"/>
          </p:nvPr>
        </p:nvSpPr>
        <p:spPr/>
        <p:txBody>
          <a:bodyPr/>
          <a:lstStyle/>
          <a:p>
            <a:pPr eaLnBrk="1" hangingPunct="1">
              <a:defRPr/>
            </a:pPr>
            <a:r>
              <a:rPr lang="cs-CZ" dirty="0" smtClean="0">
                <a:latin typeface="Arial" pitchFamily="34" charset="0"/>
                <a:cs typeface="Arial" pitchFamily="34" charset="0"/>
              </a:rPr>
              <a:t>Portfolio projektů</a:t>
            </a:r>
          </a:p>
        </p:txBody>
      </p:sp>
      <p:sp>
        <p:nvSpPr>
          <p:cNvPr id="505859" name="Rectangle 3"/>
          <p:cNvSpPr>
            <a:spLocks noGrp="1" noChangeArrowheads="1"/>
          </p:cNvSpPr>
          <p:nvPr>
            <p:ph type="body" idx="1"/>
          </p:nvPr>
        </p:nvSpPr>
        <p:spPr/>
        <p:txBody>
          <a:bodyPr/>
          <a:lstStyle/>
          <a:p>
            <a:pPr eaLnBrk="1" hangingPunct="1">
              <a:defRPr/>
            </a:pPr>
            <a:r>
              <a:rPr lang="cs-CZ" sz="2800" smtClean="0">
                <a:latin typeface="Arial" pitchFamily="34" charset="0"/>
              </a:rPr>
              <a:t>Projekty NPD, V&amp;V získávají finanční zdroje v konkurenčním prostředí a zdroje jsou vždy omezené. </a:t>
            </a:r>
          </a:p>
          <a:p>
            <a:pPr eaLnBrk="1" hangingPunct="1">
              <a:defRPr/>
            </a:pPr>
            <a:r>
              <a:rPr lang="cs-CZ" sz="2800" smtClean="0">
                <a:latin typeface="Arial" pitchFamily="34" charset="0"/>
              </a:rPr>
              <a:t>Aby mohla organizace rozhodnout, které projekty bude financovat, tedy jak sestavit portfolio projektů, musí použít některou z metod hodnocení projektů. Problematikou sestavení portfolia projektů se obsáhle zabývá kniha [Cooper 2001], zde se omezíme pouze na některé aspekty tohoto procesu.</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revné knihy TC">
  <a:themeElements>
    <a:clrScheme name="Proudění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Proudění">
      <a:majorFont>
        <a:latin typeface="Garamond"/>
        <a:ea typeface=""/>
        <a:cs typeface=""/>
      </a:majorFont>
      <a:minorFont>
        <a:latin typeface="Garamond"/>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udění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Proudění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Proudění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Proudění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Proudění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udění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Proudění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Proudění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Proudění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Barevné knihy TC</Template>
  <TotalTime>220</TotalTime>
  <Words>14835</Words>
  <Application>Microsoft Office PowerPoint</Application>
  <PresentationFormat>Předvádění na obrazovce (4:3)</PresentationFormat>
  <Paragraphs>3190</Paragraphs>
  <Slides>305</Slides>
  <Notes>305</Notes>
  <HiddenSlides>0</HiddenSlides>
  <MMClips>0</MMClips>
  <ScaleCrop>false</ScaleCrop>
  <HeadingPairs>
    <vt:vector size="6" baseType="variant">
      <vt:variant>
        <vt:lpstr>Motiv</vt:lpstr>
      </vt:variant>
      <vt:variant>
        <vt:i4>1</vt:i4>
      </vt:variant>
      <vt:variant>
        <vt:lpstr>Vložené servery OLE</vt:lpstr>
      </vt:variant>
      <vt:variant>
        <vt:i4>3</vt:i4>
      </vt:variant>
      <vt:variant>
        <vt:lpstr>Nadpisy snímků</vt:lpstr>
      </vt:variant>
      <vt:variant>
        <vt:i4>305</vt:i4>
      </vt:variant>
    </vt:vector>
  </HeadingPairs>
  <TitlesOfParts>
    <vt:vector size="309" baseType="lpstr">
      <vt:lpstr>Barevné knihy TC</vt:lpstr>
      <vt:lpstr>Graf</vt:lpstr>
      <vt:lpstr>Obrázek</vt:lpstr>
      <vt:lpstr>List</vt:lpstr>
      <vt:lpstr>INOVACE A PODNIKÁNÍ</vt:lpstr>
      <vt:lpstr>Osnova</vt:lpstr>
      <vt:lpstr>Znalostní ekonomika</vt:lpstr>
      <vt:lpstr>Hnací síly</vt:lpstr>
      <vt:lpstr>Podnikání</vt:lpstr>
      <vt:lpstr>Inovace</vt:lpstr>
      <vt:lpstr>Co je inovace – 4P</vt:lpstr>
      <vt:lpstr>Role VaV</vt:lpstr>
      <vt:lpstr>Stupně inovací</vt:lpstr>
      <vt:lpstr>Typy inovací</vt:lpstr>
      <vt:lpstr>Inovace jako proces</vt:lpstr>
      <vt:lpstr>Jak úspěšně řídit inovace</vt:lpstr>
      <vt:lpstr>Inovační prostředí</vt:lpstr>
      <vt:lpstr>Cíl a metodika</vt:lpstr>
      <vt:lpstr>Problémy, s nimiž se setkáváme</vt:lpstr>
      <vt:lpstr>Možná řešení</vt:lpstr>
      <vt:lpstr>Možnosti snížení nákladů</vt:lpstr>
      <vt:lpstr>Kritéria hodnocení inovace</vt:lpstr>
      <vt:lpstr>CO DĚLAT </vt:lpstr>
      <vt:lpstr>ČEMU SE VYHNOUT </vt:lpstr>
      <vt:lpstr>TŘI PODMÍNKY INOVACÍ </vt:lpstr>
      <vt:lpstr>Modely inovací:  disruptivní a otevřené inovace</vt:lpstr>
      <vt:lpstr>Plynulé vs. disruptivní</vt:lpstr>
      <vt:lpstr>Klíčové elementy disruptivnosti </vt:lpstr>
      <vt:lpstr>Model disruptivních inovací </vt:lpstr>
      <vt:lpstr>Podstata úspěchu</vt:lpstr>
      <vt:lpstr>Příklad - Migrace minihutí </vt:lpstr>
      <vt:lpstr>Snímek 28</vt:lpstr>
      <vt:lpstr>Snímek 29</vt:lpstr>
      <vt:lpstr>Snímek 30</vt:lpstr>
      <vt:lpstr>Podmínky úspěchu - 1</vt:lpstr>
      <vt:lpstr>Podmínky úspěchu - 2</vt:lpstr>
      <vt:lpstr>Dva typy disrupce </vt:lpstr>
      <vt:lpstr>Snímek 34</vt:lpstr>
      <vt:lpstr>Snímek 35</vt:lpstr>
      <vt:lpstr>Zacílení na výkonnost </vt:lpstr>
      <vt:lpstr>Zacílení na zákazníka nebo trh </vt:lpstr>
      <vt:lpstr>Důsledek na obchodní model</vt:lpstr>
      <vt:lpstr>Snímek 39</vt:lpstr>
      <vt:lpstr>Kritéria disruptivního potenciálu </vt:lpstr>
      <vt:lpstr>Disruptivní na novém trhu</vt:lpstr>
      <vt:lpstr>Disruptivní zdola</vt:lpstr>
      <vt:lpstr>Rozhodující test</vt:lpstr>
      <vt:lpstr>Snímek 44</vt:lpstr>
      <vt:lpstr>Snímek 45</vt:lpstr>
      <vt:lpstr>Snímek 46</vt:lpstr>
      <vt:lpstr>Snímek 47</vt:lpstr>
      <vt:lpstr>OTEVŘENÁ INOVACE </vt:lpstr>
      <vt:lpstr>Snímek 49</vt:lpstr>
      <vt:lpstr>Snímek 50</vt:lpstr>
      <vt:lpstr>Snímek 51</vt:lpstr>
      <vt:lpstr>Snímek 52</vt:lpstr>
      <vt:lpstr>Obchodní (business) model </vt:lpstr>
      <vt:lpstr>Obchodní model – pokrač.</vt:lpstr>
      <vt:lpstr>Architektura výrobku </vt:lpstr>
      <vt:lpstr>Závislá architektura </vt:lpstr>
      <vt:lpstr>Závislá architektura</vt:lpstr>
      <vt:lpstr>Modulární architektura</vt:lpstr>
      <vt:lpstr>Modulární architektura</vt:lpstr>
      <vt:lpstr>INOVACE  A DUŠEVNÍ VLASTNICTVÍ</vt:lpstr>
      <vt:lpstr>INOVACE A DUŠEVNÍ VLASTNICTVÍ </vt:lpstr>
      <vt:lpstr>Prosazování otevřených inovací</vt:lpstr>
      <vt:lpstr>Důvody změn</vt:lpstr>
      <vt:lpstr>Některé důsledky</vt:lpstr>
      <vt:lpstr>Obchodní model</vt:lpstr>
      <vt:lpstr>„Obecné vlastnictví“ (commons) </vt:lpstr>
      <vt:lpstr>Důvody pro otevřené standardy</vt:lpstr>
      <vt:lpstr>Čína a Indie </vt:lpstr>
      <vt:lpstr>Změna role a trh IP</vt:lpstr>
      <vt:lpstr>Co dál?</vt:lpstr>
      <vt:lpstr>Strukturování  a hodnocení  inovačních procesů</vt:lpstr>
      <vt:lpstr>1. PROCESNÍ MODELY VÝVOJE NOVÝCH VÝROBKŮ</vt:lpstr>
      <vt:lpstr>2. PROCES FÁZÍ A BRAN</vt:lpstr>
      <vt:lpstr>Snímek 74</vt:lpstr>
      <vt:lpstr>Fáze NPD</vt:lpstr>
      <vt:lpstr>Brány</vt:lpstr>
      <vt:lpstr>Brány - formát</vt:lpstr>
      <vt:lpstr>Snímek 78</vt:lpstr>
      <vt:lpstr>Brány - kritéria</vt:lpstr>
      <vt:lpstr>Vhodnost kritérií</vt:lpstr>
      <vt:lpstr>1</vt:lpstr>
      <vt:lpstr>2</vt:lpstr>
      <vt:lpstr>3</vt:lpstr>
      <vt:lpstr>4</vt:lpstr>
      <vt:lpstr>5</vt:lpstr>
      <vt:lpstr>Po uvedení na trh</vt:lpstr>
      <vt:lpstr>Interdisciplinarita</vt:lpstr>
      <vt:lpstr>Snímek 88</vt:lpstr>
      <vt:lpstr>Snímek 89</vt:lpstr>
      <vt:lpstr>Překrývání, zpětné vazby</vt:lpstr>
      <vt:lpstr>3. POČÁTEČNÍ FÁZE INOVAČNÍHO PROCESU </vt:lpstr>
      <vt:lpstr>Výstupy předběžné fáze</vt:lpstr>
      <vt:lpstr>Výhody a nevýhody</vt:lpstr>
      <vt:lpstr>4. MODEL VÝVOJE NOVÝCH KONCEPTŮ </vt:lpstr>
      <vt:lpstr>Tři stádia inovačního procesu </vt:lpstr>
      <vt:lpstr>Vývoj nových konceptů (NCD) </vt:lpstr>
      <vt:lpstr>Model vývoje nových konceptů </vt:lpstr>
      <vt:lpstr>Hodnocení rizikových projektů</vt:lpstr>
      <vt:lpstr>Portfolio projektů</vt:lpstr>
      <vt:lpstr>Metody hodnocení projektů - 1</vt:lpstr>
      <vt:lpstr>Metody hodnocení projektů - 2</vt:lpstr>
      <vt:lpstr>Role fází a bran v hodnocení</vt:lpstr>
      <vt:lpstr>Specifické riziko</vt:lpstr>
      <vt:lpstr>Tržní riziko</vt:lpstr>
      <vt:lpstr>Očekávaná hodnota projektu (ECV) </vt:lpstr>
      <vt:lpstr>Hodnocení projektu s použitím rozhodovacího stromu</vt:lpstr>
      <vt:lpstr>Příklad – metoda ECV</vt:lpstr>
      <vt:lpstr>Metoda reálných opcí </vt:lpstr>
      <vt:lpstr>Základní termíny</vt:lpstr>
      <vt:lpstr>Snímek 110</vt:lpstr>
      <vt:lpstr>Příklad – metoda OPT</vt:lpstr>
      <vt:lpstr>Příklad – OPT vs. ECV</vt:lpstr>
      <vt:lpstr>LITERATURA - NPD</vt:lpstr>
      <vt:lpstr>LITERATURA - Hodnocení</vt:lpstr>
      <vt:lpstr>Management portfolia  inovačních projektů</vt:lpstr>
      <vt:lpstr>Inovace – proč a jak?</vt:lpstr>
      <vt:lpstr>Snímek 117</vt:lpstr>
      <vt:lpstr>Management portfolia</vt:lpstr>
      <vt:lpstr>Nezvládnutý management portfolia</vt:lpstr>
      <vt:lpstr>Cíle managementu portfolia</vt:lpstr>
      <vt:lpstr>Maximalizace hodnoty portfolia</vt:lpstr>
      <vt:lpstr>Čistá současná hodnota a index výnosnosti</vt:lpstr>
      <vt:lpstr>Index výnosnosti - příklad</vt:lpstr>
      <vt:lpstr>Snímek 124</vt:lpstr>
      <vt:lpstr>Očekávaná hodnota projektu</vt:lpstr>
      <vt:lpstr>ECV - příklad</vt:lpstr>
      <vt:lpstr>ECV / D</vt:lpstr>
      <vt:lpstr>Snímek 128</vt:lpstr>
      <vt:lpstr>Priority v modelu ECV</vt:lpstr>
      <vt:lpstr>Vícekriteriální hodnocení projektů</vt:lpstr>
      <vt:lpstr>Vícekriteriální hodnocení - příklad</vt:lpstr>
      <vt:lpstr>Snímek 132</vt:lpstr>
      <vt:lpstr>Použitelnost finančních metod</vt:lpstr>
      <vt:lpstr>Bodové hodnocení</vt:lpstr>
      <vt:lpstr>Bodové hodnocení</vt:lpstr>
      <vt:lpstr>Příklad - Cooper</vt:lpstr>
      <vt:lpstr>Vyváženost</vt:lpstr>
      <vt:lpstr>Snímek 138</vt:lpstr>
      <vt:lpstr>Snímek 139</vt:lpstr>
      <vt:lpstr>Soulad se strategií</vt:lpstr>
      <vt:lpstr>Přístup shora dolů</vt:lpstr>
      <vt:lpstr>Přístup zdola nahoru a smíšený přístup</vt:lpstr>
      <vt:lpstr>Zdroje inovačních podnětů</vt:lpstr>
      <vt:lpstr>Funkce inovačního podnětu</vt:lpstr>
      <vt:lpstr>ZDROJE INOVAČNÍCH PODNĚTŮ</vt:lpstr>
      <vt:lpstr>Vnější prostředí</vt:lpstr>
      <vt:lpstr>Vnitřní prostředí</vt:lpstr>
      <vt:lpstr>Snímek 148</vt:lpstr>
      <vt:lpstr>VNĚJŠÍ PROSTŘEDÍ</vt:lpstr>
      <vt:lpstr>Zákazníci</vt:lpstr>
      <vt:lpstr>Typy zákazníků</vt:lpstr>
      <vt:lpstr>Vedoucí uživatelé </vt:lpstr>
      <vt:lpstr>Příklady</vt:lpstr>
      <vt:lpstr>New Coke</vt:lpstr>
      <vt:lpstr>Whirlpool</vt:lpstr>
      <vt:lpstr>Zákaznické soutěže</vt:lpstr>
      <vt:lpstr>Zákaznický test koncepční představy nového produktu </vt:lpstr>
      <vt:lpstr>Zásady prezentace produktu </vt:lpstr>
      <vt:lpstr>Dodavatelé a partneři</vt:lpstr>
      <vt:lpstr>Konkurence</vt:lpstr>
      <vt:lpstr>Inovační podněty VaV</vt:lpstr>
      <vt:lpstr>Tah trhu vs. tlak V&amp;V</vt:lpstr>
      <vt:lpstr>Patenty</vt:lpstr>
      <vt:lpstr>Inovační sítě</vt:lpstr>
      <vt:lpstr>VNITŘNÍ PODNĚTY </vt:lpstr>
      <vt:lpstr>Náměty zaměstnanců </vt:lpstr>
      <vt:lpstr>Příklad - Toyota</vt:lpstr>
      <vt:lpstr>7 ZDROJŮ INOVAČNÍCH PODNĚTŮ (Drucker)</vt:lpstr>
      <vt:lpstr>1. Neočekávaná událost </vt:lpstr>
      <vt:lpstr>Neočekávaný úspěch</vt:lpstr>
      <vt:lpstr>Neočekávaný neúspěch</vt:lpstr>
      <vt:lpstr>Neočekávaná vnější událost</vt:lpstr>
      <vt:lpstr>2. Rozpor </vt:lpstr>
      <vt:lpstr>3. Změna výrobních procesů </vt:lpstr>
      <vt:lpstr>4. Změna struktury odvětví a trhu </vt:lpstr>
      <vt:lpstr>5. Demografie </vt:lpstr>
      <vt:lpstr>6. Změna postojů </vt:lpstr>
      <vt:lpstr>7. Nové znalosti </vt:lpstr>
      <vt:lpstr>Skvělý nápad </vt:lpstr>
      <vt:lpstr>Práce s inovačními podněty</vt:lpstr>
      <vt:lpstr>Evidence podnětů</vt:lpstr>
      <vt:lpstr>Práce s podněty</vt:lpstr>
      <vt:lpstr>Sebehodnocení a sdílení znalostí</vt:lpstr>
      <vt:lpstr>Diagram řeky, diagram schodiště</vt:lpstr>
      <vt:lpstr>Snímek 185</vt:lpstr>
      <vt:lpstr>Snímek 186</vt:lpstr>
      <vt:lpstr>Snímek 187</vt:lpstr>
      <vt:lpstr>Snímek 188</vt:lpstr>
      <vt:lpstr>TECHNIKY MANAGEMENTU INOVACÍ </vt:lpstr>
      <vt:lpstr>Snímek 190</vt:lpstr>
      <vt:lpstr>Obecné inovační techniky</vt:lpstr>
      <vt:lpstr>BENCHMARKING</vt:lpstr>
      <vt:lpstr>BRAINSTORMING</vt:lpstr>
      <vt:lpstr>REENGINEERING</vt:lpstr>
      <vt:lpstr>CHANGE MANAGEMENT (ŘÍZENÍ ZMĚN)</vt:lpstr>
      <vt:lpstr>Snímek 196</vt:lpstr>
      <vt:lpstr>TECHNOLOGICKÝ AUDIT</vt:lpstr>
      <vt:lpstr>TECHNOLOGY FORECAST</vt:lpstr>
      <vt:lpstr>VALUE ANALYSIS (Hodnotová analýza)</vt:lpstr>
      <vt:lpstr>Výrobkové inovační techniky</vt:lpstr>
      <vt:lpstr>DESIGN FOR X</vt:lpstr>
      <vt:lpstr>Snímek 202</vt:lpstr>
      <vt:lpstr>QUALITY FUNCTION DEPLOYMENT</vt:lpstr>
      <vt:lpstr>Dům kvality</vt:lpstr>
      <vt:lpstr>Manažerské inovační techniky</vt:lpstr>
      <vt:lpstr>FAILURE MODE AND EFFECT ANALYSIS (FMEA)</vt:lpstr>
      <vt:lpstr>Snímek 207</vt:lpstr>
      <vt:lpstr>Snímek 208</vt:lpstr>
      <vt:lpstr>PEER EVALUATION</vt:lpstr>
      <vt:lpstr>TEAM BUILDING</vt:lpstr>
      <vt:lpstr>ISO 9000</vt:lpstr>
      <vt:lpstr>TOTAL PRODUCTIVE MAINTENANCE</vt:lpstr>
      <vt:lpstr>Procesní inovační techniky</vt:lpstr>
      <vt:lpstr>DESIGN FOR MANUFACTURING AND ASSEMBLY (DFMA)</vt:lpstr>
      <vt:lpstr>LEAN THINKING</vt:lpstr>
      <vt:lpstr>CONTINUOUS IMPROVEMENT</vt:lpstr>
      <vt:lpstr>CONCURRENT ENGINEERING</vt:lpstr>
      <vt:lpstr>JUST IN TIME (JIT)</vt:lpstr>
      <vt:lpstr>Hodnocení inovačního potenciálu firmy</vt:lpstr>
      <vt:lpstr>Role hodnocení inovační výkonnosti</vt:lpstr>
      <vt:lpstr>Snímek 221</vt:lpstr>
      <vt:lpstr>Metodika ZČU</vt:lpstr>
      <vt:lpstr>Aplikace metodiky</vt:lpstr>
      <vt:lpstr>Oblasti hodnocení</vt:lpstr>
      <vt:lpstr>1. Strategie a plánování</vt:lpstr>
      <vt:lpstr>Úspěšné strategie změny </vt:lpstr>
      <vt:lpstr>Negativní vlivy </vt:lpstr>
      <vt:lpstr>Použití finančních ukazatelů</vt:lpstr>
      <vt:lpstr>Inovační cesta</vt:lpstr>
      <vt:lpstr>Snímek 230</vt:lpstr>
      <vt:lpstr>Předpoklady úspěšné inovace</vt:lpstr>
      <vt:lpstr>2. Marketing</vt:lpstr>
      <vt:lpstr>Základní nástroje úspěchu</vt:lpstr>
      <vt:lpstr>Tah trhu vs. tlak VaV</vt:lpstr>
      <vt:lpstr>Predikovatelnost a stabilita trhu</vt:lpstr>
      <vt:lpstr>Měřítka marketingového úspěchu </vt:lpstr>
      <vt:lpstr>Porterův model</vt:lpstr>
      <vt:lpstr>Model pěti sil podle M. E. Portera </vt:lpstr>
      <vt:lpstr>3. Technologické procesy</vt:lpstr>
      <vt:lpstr>Hmotně-energetický systém </vt:lpstr>
      <vt:lpstr>Načasování inovací</vt:lpstr>
      <vt:lpstr>Technologická mapa </vt:lpstr>
      <vt:lpstr>Inovační cesta s milníky </vt:lpstr>
      <vt:lpstr>Role VaV</vt:lpstr>
      <vt:lpstr>Vývojová stádia světové ekonomiky </vt:lpstr>
      <vt:lpstr>Vývojová stádia světové ekonomiky </vt:lpstr>
      <vt:lpstr>Výrobkové inovace</vt:lpstr>
      <vt:lpstr>Procesní inovace </vt:lpstr>
      <vt:lpstr>Nové koncepty  v managementu inovací</vt:lpstr>
      <vt:lpstr>4. Kvalita a životní prostředí</vt:lpstr>
      <vt:lpstr>Požadavky na kvalitu</vt:lpstr>
      <vt:lpstr>Kontrola a audit</vt:lpstr>
      <vt:lpstr>Snímek 253</vt:lpstr>
      <vt:lpstr>Opatření pro zlepšování </vt:lpstr>
      <vt:lpstr>Měření a analýza </vt:lpstr>
      <vt:lpstr>Požadavky ŽP</vt:lpstr>
      <vt:lpstr>Požadavky ŽP</vt:lpstr>
      <vt:lpstr>Ekologické + kvalitní = ekonomické</vt:lpstr>
      <vt:lpstr>5. Logistika</vt:lpstr>
      <vt:lpstr>Logistika ve strategii</vt:lpstr>
      <vt:lpstr>Logistika a CRM</vt:lpstr>
      <vt:lpstr>Účinnost zavádění IS/IT</vt:lpstr>
      <vt:lpstr>Trendy </vt:lpstr>
      <vt:lpstr>Snímek 264</vt:lpstr>
      <vt:lpstr>Outsourcing</vt:lpstr>
      <vt:lpstr>Co dělat</vt:lpstr>
      <vt:lpstr>6. Organizace a lidské zdroje</vt:lpstr>
      <vt:lpstr>Role personálního managementu</vt:lpstr>
      <vt:lpstr>Snímek 269</vt:lpstr>
      <vt:lpstr>Role VaV, intelektuální kapitál</vt:lpstr>
      <vt:lpstr>Role VaV, intelektuální kapitál</vt:lpstr>
      <vt:lpstr>Princip vnitropodnikatelství (intrapreneurship) </vt:lpstr>
      <vt:lpstr>Pracovní nasazení podmiňuje:</vt:lpstr>
      <vt:lpstr>Svoboda volby</vt:lpstr>
      <vt:lpstr>Zviditelnění   </vt:lpstr>
      <vt:lpstr>Neodvolatelnost  </vt:lpstr>
      <vt:lpstr>Snímek 277</vt:lpstr>
      <vt:lpstr>Transformace činností IM</vt:lpstr>
      <vt:lpstr>METODIKA</vt:lpstr>
      <vt:lpstr>Dotazník</vt:lpstr>
      <vt:lpstr>Snímek 281</vt:lpstr>
      <vt:lpstr>Snímek 282</vt:lpstr>
      <vt:lpstr>Třídy C, AB, B, A</vt:lpstr>
      <vt:lpstr>Ověření metodiky</vt:lpstr>
      <vt:lpstr>Statistická analýza</vt:lpstr>
      <vt:lpstr>Klastrová analýza</vt:lpstr>
      <vt:lpstr>Regresní analýza </vt:lpstr>
      <vt:lpstr>Rozvojový potenciál a finanční výkonnost</vt:lpstr>
      <vt:lpstr>ZÁVĚRY </vt:lpstr>
      <vt:lpstr>Marketing</vt:lpstr>
      <vt:lpstr>Výrobní procesy a technologie</vt:lpstr>
      <vt:lpstr>Strategie a plánování</vt:lpstr>
      <vt:lpstr>HODNOCENÍ NA MAKROEKONOMICKÉ ÚROVNI</vt:lpstr>
      <vt:lpstr>Innovation Scoreboard</vt:lpstr>
      <vt:lpstr>Regional Innovation Scoreboard  (RIS) 2009</vt:lpstr>
      <vt:lpstr>Souhrnný inovační index – SII 2009</vt:lpstr>
      <vt:lpstr>SII vs. trend</vt:lpstr>
      <vt:lpstr>Snímek 298</vt:lpstr>
      <vt:lpstr>Dimenze inovační výkonnosti</vt:lpstr>
      <vt:lpstr>Snímek 300</vt:lpstr>
      <vt:lpstr>Klíčové dimenze inovační výkonnosti</vt:lpstr>
      <vt:lpstr>ČR</vt:lpstr>
      <vt:lpstr>ČR - souhrn</vt:lpstr>
      <vt:lpstr>Snímek 304</vt:lpstr>
      <vt:lpstr>Osnova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Barevné knihy TC</dc:title>
  <dc:creator>Jiří Vacek</dc:creator>
  <cp:lastModifiedBy>Jiří Vacek</cp:lastModifiedBy>
  <cp:revision>29</cp:revision>
  <cp:lastPrinted>1601-01-01T00:00:00Z</cp:lastPrinted>
  <dcterms:created xsi:type="dcterms:W3CDTF">2010-09-13T13:16:21Z</dcterms:created>
  <dcterms:modified xsi:type="dcterms:W3CDTF">2010-10-04T15:48:41Z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