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48"/>
  </p:notesMasterIdLst>
  <p:handoutMasterIdLst>
    <p:handoutMasterId r:id="rId149"/>
  </p:handoutMasterIdLst>
  <p:sldIdLst>
    <p:sldId id="355" r:id="rId2"/>
    <p:sldId id="954" r:id="rId3"/>
    <p:sldId id="955" r:id="rId4"/>
    <p:sldId id="958" r:id="rId5"/>
    <p:sldId id="959" r:id="rId6"/>
    <p:sldId id="960" r:id="rId7"/>
    <p:sldId id="961" r:id="rId8"/>
    <p:sldId id="962" r:id="rId9"/>
    <p:sldId id="963" r:id="rId10"/>
    <p:sldId id="964" r:id="rId11"/>
    <p:sldId id="965" r:id="rId12"/>
    <p:sldId id="1117" r:id="rId13"/>
    <p:sldId id="1095" r:id="rId14"/>
    <p:sldId id="1096" r:id="rId15"/>
    <p:sldId id="1097" r:id="rId16"/>
    <p:sldId id="1098" r:id="rId17"/>
    <p:sldId id="1099" r:id="rId18"/>
    <p:sldId id="1100" r:id="rId19"/>
    <p:sldId id="1101" r:id="rId20"/>
    <p:sldId id="1102" r:id="rId21"/>
    <p:sldId id="1103" r:id="rId22"/>
    <p:sldId id="1104" r:id="rId23"/>
    <p:sldId id="1105" r:id="rId24"/>
    <p:sldId id="1106" r:id="rId25"/>
    <p:sldId id="1107" r:id="rId26"/>
    <p:sldId id="1108" r:id="rId27"/>
    <p:sldId id="1109" r:id="rId28"/>
    <p:sldId id="1110" r:id="rId29"/>
    <p:sldId id="1111" r:id="rId30"/>
    <p:sldId id="1112" r:id="rId31"/>
    <p:sldId id="1113" r:id="rId32"/>
    <p:sldId id="1114" r:id="rId33"/>
    <p:sldId id="1115" r:id="rId34"/>
    <p:sldId id="1116" r:id="rId35"/>
    <p:sldId id="1119" r:id="rId36"/>
    <p:sldId id="1120" r:id="rId37"/>
    <p:sldId id="1121" r:id="rId38"/>
    <p:sldId id="1122" r:id="rId39"/>
    <p:sldId id="1123" r:id="rId40"/>
    <p:sldId id="1124" r:id="rId41"/>
    <p:sldId id="1125" r:id="rId42"/>
    <p:sldId id="1126" r:id="rId43"/>
    <p:sldId id="1127" r:id="rId44"/>
    <p:sldId id="1128" r:id="rId45"/>
    <p:sldId id="1129" r:id="rId46"/>
    <p:sldId id="1130" r:id="rId47"/>
    <p:sldId id="1131" r:id="rId48"/>
    <p:sldId id="1132" r:id="rId49"/>
    <p:sldId id="1133" r:id="rId50"/>
    <p:sldId id="1134" r:id="rId51"/>
    <p:sldId id="1136" r:id="rId52"/>
    <p:sldId id="1137" r:id="rId53"/>
    <p:sldId id="1138" r:id="rId54"/>
    <p:sldId id="1139" r:id="rId55"/>
    <p:sldId id="1140" r:id="rId56"/>
    <p:sldId id="1141" r:id="rId57"/>
    <p:sldId id="1142" r:id="rId58"/>
    <p:sldId id="1143" r:id="rId59"/>
    <p:sldId id="1144" r:id="rId60"/>
    <p:sldId id="1145" r:id="rId61"/>
    <p:sldId id="1146" r:id="rId62"/>
    <p:sldId id="1147" r:id="rId63"/>
    <p:sldId id="1148" r:id="rId64"/>
    <p:sldId id="1149" r:id="rId65"/>
    <p:sldId id="1150" r:id="rId66"/>
    <p:sldId id="1151" r:id="rId67"/>
    <p:sldId id="1152" r:id="rId68"/>
    <p:sldId id="1153" r:id="rId69"/>
    <p:sldId id="1154" r:id="rId70"/>
    <p:sldId id="1155" r:id="rId71"/>
    <p:sldId id="1156" r:id="rId72"/>
    <p:sldId id="1157" r:id="rId73"/>
    <p:sldId id="1158" r:id="rId74"/>
    <p:sldId id="1159" r:id="rId75"/>
    <p:sldId id="1160" r:id="rId76"/>
    <p:sldId id="1161" r:id="rId77"/>
    <p:sldId id="1162" r:id="rId78"/>
    <p:sldId id="1163" r:id="rId79"/>
    <p:sldId id="1164" r:id="rId80"/>
    <p:sldId id="1165" r:id="rId81"/>
    <p:sldId id="1166" r:id="rId82"/>
    <p:sldId id="1167" r:id="rId83"/>
    <p:sldId id="1168" r:id="rId84"/>
    <p:sldId id="1169" r:id="rId85"/>
    <p:sldId id="1170" r:id="rId86"/>
    <p:sldId id="1171" r:id="rId87"/>
    <p:sldId id="1172" r:id="rId88"/>
    <p:sldId id="1173" r:id="rId89"/>
    <p:sldId id="1174" r:id="rId90"/>
    <p:sldId id="1175" r:id="rId91"/>
    <p:sldId id="1176" r:id="rId92"/>
    <p:sldId id="1177" r:id="rId93"/>
    <p:sldId id="1178" r:id="rId94"/>
    <p:sldId id="1179" r:id="rId95"/>
    <p:sldId id="1180" r:id="rId96"/>
    <p:sldId id="1181" r:id="rId97"/>
    <p:sldId id="1182" r:id="rId98"/>
    <p:sldId id="1183" r:id="rId99"/>
    <p:sldId id="1184" r:id="rId100"/>
    <p:sldId id="1185" r:id="rId101"/>
    <p:sldId id="1186" r:id="rId102"/>
    <p:sldId id="1187" r:id="rId103"/>
    <p:sldId id="1188" r:id="rId104"/>
    <p:sldId id="1189" r:id="rId105"/>
    <p:sldId id="1190" r:id="rId106"/>
    <p:sldId id="1191" r:id="rId107"/>
    <p:sldId id="1192" r:id="rId108"/>
    <p:sldId id="1193" r:id="rId109"/>
    <p:sldId id="1194" r:id="rId110"/>
    <p:sldId id="1195" r:id="rId111"/>
    <p:sldId id="1196" r:id="rId112"/>
    <p:sldId id="1198" r:id="rId113"/>
    <p:sldId id="1199" r:id="rId114"/>
    <p:sldId id="1200" r:id="rId115"/>
    <p:sldId id="1202" r:id="rId116"/>
    <p:sldId id="1203" r:id="rId117"/>
    <p:sldId id="1204" r:id="rId118"/>
    <p:sldId id="1205" r:id="rId119"/>
    <p:sldId id="1206" r:id="rId120"/>
    <p:sldId id="1207" r:id="rId121"/>
    <p:sldId id="1208" r:id="rId122"/>
    <p:sldId id="1209" r:id="rId123"/>
    <p:sldId id="1210" r:id="rId124"/>
    <p:sldId id="1211" r:id="rId125"/>
    <p:sldId id="1212" r:id="rId126"/>
    <p:sldId id="1213" r:id="rId127"/>
    <p:sldId id="1214" r:id="rId128"/>
    <p:sldId id="1215" r:id="rId129"/>
    <p:sldId id="1216" r:id="rId130"/>
    <p:sldId id="1217" r:id="rId131"/>
    <p:sldId id="1218" r:id="rId132"/>
    <p:sldId id="1219" r:id="rId133"/>
    <p:sldId id="1220" r:id="rId134"/>
    <p:sldId id="1221" r:id="rId135"/>
    <p:sldId id="1222" r:id="rId136"/>
    <p:sldId id="1223" r:id="rId137"/>
    <p:sldId id="1224" r:id="rId138"/>
    <p:sldId id="1225" r:id="rId139"/>
    <p:sldId id="1226" r:id="rId140"/>
    <p:sldId id="1227" r:id="rId141"/>
    <p:sldId id="1233" r:id="rId142"/>
    <p:sldId id="1234" r:id="rId143"/>
    <p:sldId id="1235" r:id="rId144"/>
    <p:sldId id="1236" r:id="rId145"/>
    <p:sldId id="1237" r:id="rId146"/>
    <p:sldId id="1118" r:id="rId14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107" d="100"/>
          <a:sy n="107" d="100"/>
        </p:scale>
        <p:origin x="-10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7906"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defTabSz="955675">
              <a:defRPr sz="1300">
                <a:latin typeface="Arial" charset="0"/>
              </a:defRPr>
            </a:lvl1pPr>
          </a:lstStyle>
          <a:p>
            <a:pPr>
              <a:defRPr/>
            </a:pPr>
            <a:endParaRPr lang="cs-CZ"/>
          </a:p>
        </p:txBody>
      </p:sp>
      <p:sp>
        <p:nvSpPr>
          <p:cNvPr id="507907" name="Rectangle 3"/>
          <p:cNvSpPr>
            <a:spLocks noGrp="1" noChangeArrowheads="1"/>
          </p:cNvSpPr>
          <p:nvPr>
            <p:ph type="dt" sz="quarter" idx="1"/>
          </p:nvPr>
        </p:nvSpPr>
        <p:spPr bwMode="auto">
          <a:xfrm>
            <a:off x="4022725" y="0"/>
            <a:ext cx="3074988" cy="512763"/>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algn="r" defTabSz="955675">
              <a:defRPr sz="1300">
                <a:latin typeface="Arial" charset="0"/>
              </a:defRPr>
            </a:lvl1pPr>
          </a:lstStyle>
          <a:p>
            <a:pPr>
              <a:defRPr/>
            </a:pPr>
            <a:endParaRPr lang="cs-CZ"/>
          </a:p>
        </p:txBody>
      </p:sp>
      <p:sp>
        <p:nvSpPr>
          <p:cNvPr id="507908" name="Rectangle 4"/>
          <p:cNvSpPr>
            <a:spLocks noGrp="1" noChangeArrowheads="1"/>
          </p:cNvSpPr>
          <p:nvPr>
            <p:ph type="ftr" sz="quarter" idx="2"/>
          </p:nvPr>
        </p:nvSpPr>
        <p:spPr bwMode="auto">
          <a:xfrm>
            <a:off x="0" y="9720263"/>
            <a:ext cx="3074988" cy="51276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defTabSz="955675">
              <a:defRPr sz="1300">
                <a:latin typeface="Arial" charset="0"/>
              </a:defRPr>
            </a:lvl1pPr>
          </a:lstStyle>
          <a:p>
            <a:pPr>
              <a:defRPr/>
            </a:pPr>
            <a:endParaRPr lang="cs-CZ"/>
          </a:p>
        </p:txBody>
      </p:sp>
      <p:sp>
        <p:nvSpPr>
          <p:cNvPr id="507909" name="Rectangle 5"/>
          <p:cNvSpPr>
            <a:spLocks noGrp="1" noChangeArrowheads="1"/>
          </p:cNvSpPr>
          <p:nvPr>
            <p:ph type="sldNum" sz="quarter" idx="3"/>
          </p:nvPr>
        </p:nvSpPr>
        <p:spPr bwMode="auto">
          <a:xfrm>
            <a:off x="4022725" y="9720263"/>
            <a:ext cx="3074988" cy="51276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algn="r" defTabSz="955675">
              <a:defRPr sz="1300">
                <a:latin typeface="Arial" charset="0"/>
              </a:defRPr>
            </a:lvl1pPr>
          </a:lstStyle>
          <a:p>
            <a:pPr>
              <a:defRPr/>
            </a:pPr>
            <a:fld id="{89699777-E090-4080-9C1B-09580D57B015}"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4"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defTabSz="955675">
              <a:defRPr sz="1300">
                <a:latin typeface="Arial" charset="0"/>
              </a:defRPr>
            </a:lvl1pPr>
          </a:lstStyle>
          <a:p>
            <a:pPr>
              <a:defRPr/>
            </a:pPr>
            <a:endParaRPr lang="cs-CZ"/>
          </a:p>
        </p:txBody>
      </p:sp>
      <p:sp>
        <p:nvSpPr>
          <p:cNvPr id="509955" name="Rectangle 3"/>
          <p:cNvSpPr>
            <a:spLocks noGrp="1" noChangeArrowheads="1"/>
          </p:cNvSpPr>
          <p:nvPr>
            <p:ph type="dt" idx="1"/>
          </p:nvPr>
        </p:nvSpPr>
        <p:spPr bwMode="auto">
          <a:xfrm>
            <a:off x="4022725" y="0"/>
            <a:ext cx="3074988" cy="512763"/>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algn="r" defTabSz="955675">
              <a:defRPr sz="1300">
                <a:latin typeface="Arial" charset="0"/>
              </a:defRPr>
            </a:lvl1pPr>
          </a:lstStyle>
          <a:p>
            <a:pPr>
              <a:defRPr/>
            </a:pPr>
            <a:endParaRPr lang="cs-CZ"/>
          </a:p>
        </p:txBody>
      </p:sp>
      <p:sp>
        <p:nvSpPr>
          <p:cNvPr id="4301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50995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509958" name="Rectangle 6"/>
          <p:cNvSpPr>
            <a:spLocks noGrp="1" noChangeArrowheads="1"/>
          </p:cNvSpPr>
          <p:nvPr>
            <p:ph type="ftr" sz="quarter" idx="4"/>
          </p:nvPr>
        </p:nvSpPr>
        <p:spPr bwMode="auto">
          <a:xfrm>
            <a:off x="0" y="9720263"/>
            <a:ext cx="3074988" cy="51276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defTabSz="955675">
              <a:defRPr sz="1300">
                <a:latin typeface="Arial" charset="0"/>
              </a:defRPr>
            </a:lvl1pPr>
          </a:lstStyle>
          <a:p>
            <a:pPr>
              <a:defRPr/>
            </a:pPr>
            <a:endParaRPr lang="cs-CZ"/>
          </a:p>
        </p:txBody>
      </p:sp>
      <p:sp>
        <p:nvSpPr>
          <p:cNvPr id="509959" name="Rectangle 7"/>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algn="r" defTabSz="955675">
              <a:defRPr sz="1300">
                <a:latin typeface="Arial" charset="0"/>
              </a:defRPr>
            </a:lvl1pPr>
          </a:lstStyle>
          <a:p>
            <a:pPr>
              <a:defRPr/>
            </a:pPr>
            <a:fld id="{55BC2C05-0324-4791-983B-174C7F4A695C}"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10</a:t>
            </a:fld>
            <a:endParaRPr lang="cs-CZ"/>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BAA06-1254-413B-BDD0-9573DD5A1BFD}" type="slidenum">
              <a:rPr lang="cs-CZ"/>
              <a:pPr/>
              <a:t>100</a:t>
            </a:fld>
            <a:endParaRPr lang="cs-CZ"/>
          </a:p>
        </p:txBody>
      </p:sp>
      <p:sp>
        <p:nvSpPr>
          <p:cNvPr id="973826" name="Rectangle 2"/>
          <p:cNvSpPr>
            <a:spLocks noRot="1"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4FD21-1611-4360-973D-27AE31E75FA2}" type="slidenum">
              <a:rPr lang="cs-CZ"/>
              <a:pPr/>
              <a:t>101</a:t>
            </a:fld>
            <a:endParaRPr lang="cs-CZ"/>
          </a:p>
        </p:txBody>
      </p:sp>
      <p:sp>
        <p:nvSpPr>
          <p:cNvPr id="939010" name="Rectangle 2"/>
          <p:cNvSpPr>
            <a:spLocks noRot="1" noChangeArrowheads="1" noTextEdit="1"/>
          </p:cNvSpPr>
          <p:nvPr>
            <p:ph type="sldImg"/>
          </p:nvPr>
        </p:nvSpPr>
        <p:spPr>
          <a:xfrm>
            <a:off x="992188" y="768350"/>
            <a:ext cx="5114925" cy="3836988"/>
          </a:xfrm>
          <a:ln/>
        </p:spPr>
      </p:sp>
      <p:sp>
        <p:nvSpPr>
          <p:cNvPr id="93901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08790-25BD-48D4-9F9B-90E4928AEB40}" type="slidenum">
              <a:rPr lang="cs-CZ"/>
              <a:pPr/>
              <a:t>102</a:t>
            </a:fld>
            <a:endParaRPr lang="cs-CZ"/>
          </a:p>
        </p:txBody>
      </p:sp>
      <p:sp>
        <p:nvSpPr>
          <p:cNvPr id="941058" name="Rectangle 2"/>
          <p:cNvSpPr>
            <a:spLocks noRot="1" noChangeArrowheads="1" noTextEdit="1"/>
          </p:cNvSpPr>
          <p:nvPr>
            <p:ph type="sldImg"/>
          </p:nvPr>
        </p:nvSpPr>
        <p:spPr>
          <a:xfrm>
            <a:off x="992188" y="768350"/>
            <a:ext cx="5114925" cy="3836988"/>
          </a:xfrm>
          <a:ln/>
        </p:spPr>
      </p:sp>
      <p:sp>
        <p:nvSpPr>
          <p:cNvPr id="94105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5B595-8458-4847-AAD0-5BB1034CC45B}" type="slidenum">
              <a:rPr lang="cs-CZ"/>
              <a:pPr/>
              <a:t>103</a:t>
            </a:fld>
            <a:endParaRPr lang="cs-CZ"/>
          </a:p>
        </p:txBody>
      </p:sp>
      <p:sp>
        <p:nvSpPr>
          <p:cNvPr id="944130" name="Rectangle 2"/>
          <p:cNvSpPr>
            <a:spLocks noRot="1" noChangeArrowheads="1" noTextEdit="1"/>
          </p:cNvSpPr>
          <p:nvPr>
            <p:ph type="sldImg"/>
          </p:nvPr>
        </p:nvSpPr>
        <p:spPr>
          <a:ln/>
        </p:spPr>
      </p:sp>
      <p:sp>
        <p:nvSpPr>
          <p:cNvPr id="9441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E9F21-00D9-4016-A552-A35236715F9D}" type="slidenum">
              <a:rPr lang="cs-CZ"/>
              <a:pPr/>
              <a:t>104</a:t>
            </a:fld>
            <a:endParaRPr lang="cs-CZ"/>
          </a:p>
        </p:txBody>
      </p:sp>
      <p:sp>
        <p:nvSpPr>
          <p:cNvPr id="947202" name="Rectangle 2"/>
          <p:cNvSpPr>
            <a:spLocks noRot="1" noChangeArrowheads="1" noTextEdit="1"/>
          </p:cNvSpPr>
          <p:nvPr>
            <p:ph type="sldImg"/>
          </p:nvPr>
        </p:nvSpPr>
        <p:spPr>
          <a:ln/>
        </p:spPr>
      </p:sp>
      <p:sp>
        <p:nvSpPr>
          <p:cNvPr id="9472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02DAB-5FDA-4111-85F1-0E453C435CE1}" type="slidenum">
              <a:rPr lang="cs-CZ"/>
              <a:pPr/>
              <a:t>105</a:t>
            </a:fld>
            <a:endParaRPr lang="cs-CZ"/>
          </a:p>
        </p:txBody>
      </p:sp>
      <p:sp>
        <p:nvSpPr>
          <p:cNvPr id="951298" name="Rectangle 2"/>
          <p:cNvSpPr>
            <a:spLocks noRot="1"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DD83B-E639-443F-8D0E-E47CA2665D09}" type="slidenum">
              <a:rPr lang="cs-CZ"/>
              <a:pPr/>
              <a:t>106</a:t>
            </a:fld>
            <a:endParaRPr lang="cs-CZ"/>
          </a:p>
        </p:txBody>
      </p:sp>
      <p:sp>
        <p:nvSpPr>
          <p:cNvPr id="949250" name="Rectangle 2"/>
          <p:cNvSpPr>
            <a:spLocks noRot="1"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C9F60-A2D9-483D-9E07-13EB8DC4D786}" type="slidenum">
              <a:rPr lang="cs-CZ"/>
              <a:pPr/>
              <a:t>107</a:t>
            </a:fld>
            <a:endParaRPr lang="cs-CZ"/>
          </a:p>
        </p:txBody>
      </p:sp>
      <p:sp>
        <p:nvSpPr>
          <p:cNvPr id="953346" name="Rectangle 2"/>
          <p:cNvSpPr>
            <a:spLocks noRot="1" noChangeArrowheads="1" noTextEdit="1"/>
          </p:cNvSpPr>
          <p:nvPr>
            <p:ph type="sldImg"/>
          </p:nvPr>
        </p:nvSpPr>
        <p:spPr>
          <a:ln/>
        </p:spPr>
      </p:sp>
      <p:sp>
        <p:nvSpPr>
          <p:cNvPr id="9533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3897C-13AB-455D-BC39-88323FBC456B}" type="slidenum">
              <a:rPr lang="cs-CZ"/>
              <a:pPr/>
              <a:t>108</a:t>
            </a:fld>
            <a:endParaRPr lang="cs-CZ"/>
          </a:p>
        </p:txBody>
      </p:sp>
      <p:sp>
        <p:nvSpPr>
          <p:cNvPr id="955394" name="Rectangle 2"/>
          <p:cNvSpPr>
            <a:spLocks noRot="1" noChangeArrowheads="1" noTextEdit="1"/>
          </p:cNvSpPr>
          <p:nvPr>
            <p:ph type="sldImg"/>
          </p:nvPr>
        </p:nvSpPr>
        <p:spPr>
          <a:ln/>
        </p:spPr>
      </p:sp>
      <p:sp>
        <p:nvSpPr>
          <p:cNvPr id="9553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CB565-16C4-4AB0-87C7-FB35E7463012}" type="slidenum">
              <a:rPr lang="cs-CZ"/>
              <a:pPr/>
              <a:t>109</a:t>
            </a:fld>
            <a:endParaRPr lang="cs-CZ"/>
          </a:p>
        </p:txBody>
      </p:sp>
      <p:sp>
        <p:nvSpPr>
          <p:cNvPr id="957442" name="Rectangle 2"/>
          <p:cNvSpPr>
            <a:spLocks noRot="1" noChangeArrowheads="1" noTextEdit="1"/>
          </p:cNvSpPr>
          <p:nvPr>
            <p:ph type="sldImg"/>
          </p:nvPr>
        </p:nvSpPr>
        <p:spPr>
          <a:ln/>
        </p:spPr>
      </p:sp>
      <p:sp>
        <p:nvSpPr>
          <p:cNvPr id="95744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11</a:t>
            </a:fld>
            <a:endParaRPr lang="cs-CZ"/>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360DC426-1507-4ECC-8880-03CF2ABA72B8}" type="slidenum">
              <a:rPr lang="cs-CZ" smtClean="0"/>
              <a:pPr/>
              <a:t>110</a:t>
            </a:fld>
            <a:endParaRPr lang="cs-CZ"/>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360DC426-1507-4ECC-8880-03CF2ABA72B8}" type="slidenum">
              <a:rPr lang="cs-CZ" smtClean="0"/>
              <a:pPr/>
              <a:t>111</a:t>
            </a:fld>
            <a:endParaRPr lang="cs-CZ"/>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123E7B9-8B59-4739-A953-471B258C40B9}" type="slidenum">
              <a:rPr lang="cs-CZ">
                <a:latin typeface="Arial" pitchFamily="34" charset="0"/>
              </a:rPr>
              <a:pPr/>
              <a:t>112</a:t>
            </a:fld>
            <a:endParaRPr lang="cs-CZ">
              <a:latin typeface="Arial" pitchFamily="34"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604479E-6AA9-4A99-A195-66F5A98A5464}" type="slidenum">
              <a:rPr lang="cs-CZ">
                <a:latin typeface="Arial" pitchFamily="34" charset="0"/>
              </a:rPr>
              <a:pPr/>
              <a:t>113</a:t>
            </a:fld>
            <a:endParaRPr lang="cs-CZ">
              <a:latin typeface="Arial" pitchFamily="34"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obrázek snímku 1"/>
          <p:cNvSpPr>
            <a:spLocks noGrp="1" noRot="1" noChangeAspect="1" noTextEdit="1"/>
          </p:cNvSpPr>
          <p:nvPr>
            <p:ph type="sldImg"/>
          </p:nvPr>
        </p:nvSpPr>
        <p:spPr>
          <a:ln/>
        </p:spPr>
      </p:sp>
      <p:sp>
        <p:nvSpPr>
          <p:cNvPr id="92163" name="Zástupný symbol pro poznámky 2"/>
          <p:cNvSpPr>
            <a:spLocks noGrp="1"/>
          </p:cNvSpPr>
          <p:nvPr>
            <p:ph type="body" idx="1"/>
          </p:nvPr>
        </p:nvSpPr>
        <p:spPr>
          <a:noFill/>
          <a:ln/>
        </p:spPr>
        <p:txBody>
          <a:bodyPr/>
          <a:lstStyle/>
          <a:p>
            <a:pPr eaLnBrk="1" hangingPunct="1"/>
            <a:endParaRPr lang="cs-CZ" smtClean="0">
              <a:latin typeface="Arial" pitchFamily="34" charset="0"/>
            </a:endParaRPr>
          </a:p>
        </p:txBody>
      </p:sp>
      <p:sp>
        <p:nvSpPr>
          <p:cNvPr id="92164" name="Zástupný symbol pro číslo snímku 3"/>
          <p:cNvSpPr>
            <a:spLocks noGrp="1"/>
          </p:cNvSpPr>
          <p:nvPr>
            <p:ph type="sldNum" sz="quarter" idx="5"/>
          </p:nvPr>
        </p:nvSpPr>
        <p:spPr>
          <a:noFill/>
        </p:spPr>
        <p:txBody>
          <a:bodyPr/>
          <a:lstStyle/>
          <a:p>
            <a:fld id="{55D12ADA-EA95-4DFD-962D-45111BC6FD24}" type="slidenum">
              <a:rPr lang="cs-CZ">
                <a:latin typeface="Arial" pitchFamily="34" charset="0"/>
              </a:rPr>
              <a:pPr/>
              <a:t>114</a:t>
            </a:fld>
            <a:endParaRPr lang="cs-CZ">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CABEAC8-3D04-4B6A-8C38-E185171FC037}" type="slidenum">
              <a:rPr lang="cs-CZ">
                <a:latin typeface="Arial" pitchFamily="34" charset="0"/>
              </a:rPr>
              <a:pPr/>
              <a:t>115</a:t>
            </a:fld>
            <a:endParaRPr lang="cs-CZ">
              <a:latin typeface="Arial" pitchFamily="34"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50DA5F-0F72-4D4C-8D06-EA491D61FFA9}" type="slidenum">
              <a:rPr lang="cs-CZ">
                <a:latin typeface="Arial" pitchFamily="34" charset="0"/>
              </a:rPr>
              <a:pPr/>
              <a:t>116</a:t>
            </a:fld>
            <a:endParaRPr lang="cs-CZ">
              <a:latin typeface="Arial" pitchFamily="34"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F25F496-7068-4FBD-A92F-13F54DEF8889}" type="slidenum">
              <a:rPr lang="cs-CZ">
                <a:latin typeface="Arial" pitchFamily="34" charset="0"/>
              </a:rPr>
              <a:pPr/>
              <a:t>117</a:t>
            </a:fld>
            <a:endParaRPr lang="cs-CZ">
              <a:latin typeface="Arial" pitchFamily="34"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47CF9A5-7355-4341-9B7D-9224168129C6}" type="slidenum">
              <a:rPr lang="cs-CZ">
                <a:latin typeface="Arial" pitchFamily="34" charset="0"/>
              </a:rPr>
              <a:pPr/>
              <a:t>118</a:t>
            </a:fld>
            <a:endParaRPr lang="cs-CZ">
              <a:latin typeface="Arial" pitchFamily="34"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C65C44B-373A-4BF2-9D22-D8254A9D0D57}" type="slidenum">
              <a:rPr lang="cs-CZ">
                <a:latin typeface="Arial" pitchFamily="34" charset="0"/>
              </a:rPr>
              <a:pPr/>
              <a:t>119</a:t>
            </a:fld>
            <a:endParaRPr lang="cs-CZ">
              <a:latin typeface="Arial" pitchFamily="34"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12</a:t>
            </a:fld>
            <a:endParaRPr lang="cs-CZ"/>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D1DD036-9C8E-4126-9634-FDC2443D9CB8}" type="slidenum">
              <a:rPr lang="cs-CZ">
                <a:latin typeface="Arial" pitchFamily="34" charset="0"/>
              </a:rPr>
              <a:pPr/>
              <a:t>120</a:t>
            </a:fld>
            <a:endParaRPr lang="cs-CZ">
              <a:latin typeface="Arial" pitchFamily="34"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57DEA5B-5D66-43DC-8950-90CE1892F4C8}" type="slidenum">
              <a:rPr lang="cs-CZ">
                <a:latin typeface="Arial" pitchFamily="34" charset="0"/>
              </a:rPr>
              <a:pPr/>
              <a:t>121</a:t>
            </a:fld>
            <a:endParaRPr lang="cs-CZ">
              <a:latin typeface="Arial" pitchFamily="34"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876F687-F1DD-40C9-876D-100FA9F9EE08}" type="slidenum">
              <a:rPr lang="cs-CZ">
                <a:latin typeface="Arial" pitchFamily="34" charset="0"/>
              </a:rPr>
              <a:pPr/>
              <a:t>122</a:t>
            </a:fld>
            <a:endParaRPr lang="cs-CZ">
              <a:latin typeface="Arial" pitchFamily="34"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0FE8A89-62DC-46D9-B5B6-B415C490B562}" type="slidenum">
              <a:rPr lang="cs-CZ">
                <a:latin typeface="Arial" pitchFamily="34" charset="0"/>
              </a:rPr>
              <a:pPr/>
              <a:t>123</a:t>
            </a:fld>
            <a:endParaRPr lang="cs-CZ">
              <a:latin typeface="Arial" pitchFamily="34"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30E5FE2-9910-4148-9237-468BC8171328}" type="slidenum">
              <a:rPr lang="cs-CZ">
                <a:latin typeface="Arial" pitchFamily="34" charset="0"/>
              </a:rPr>
              <a:pPr/>
              <a:t>124</a:t>
            </a:fld>
            <a:endParaRPr lang="cs-CZ">
              <a:latin typeface="Arial" pitchFamily="34"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6247F87-B2E1-4ED7-B462-2DC5E460421B}" type="slidenum">
              <a:rPr lang="cs-CZ">
                <a:latin typeface="Arial" pitchFamily="34" charset="0"/>
              </a:rPr>
              <a:pPr/>
              <a:t>125</a:t>
            </a:fld>
            <a:endParaRPr lang="cs-CZ">
              <a:latin typeface="Arial" pitchFamily="34"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9F0493A-0169-46B0-A963-D0EE4FA5275B}" type="slidenum">
              <a:rPr lang="cs-CZ">
                <a:latin typeface="Arial" pitchFamily="34" charset="0"/>
              </a:rPr>
              <a:pPr/>
              <a:t>126</a:t>
            </a:fld>
            <a:endParaRPr lang="cs-CZ">
              <a:latin typeface="Arial" pitchFamily="34"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F861683-FCD6-4481-AB77-EA8552A79505}" type="slidenum">
              <a:rPr lang="cs-CZ">
                <a:latin typeface="Arial" pitchFamily="34" charset="0"/>
              </a:rPr>
              <a:pPr/>
              <a:t>127</a:t>
            </a:fld>
            <a:endParaRPr lang="cs-CZ">
              <a:latin typeface="Arial" pitchFamily="34"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3332D0E-DDF4-4C27-A870-2B80CBEA98C1}" type="slidenum">
              <a:rPr lang="cs-CZ">
                <a:latin typeface="Arial" pitchFamily="34" charset="0"/>
              </a:rPr>
              <a:pPr/>
              <a:t>128</a:t>
            </a:fld>
            <a:endParaRPr lang="cs-CZ">
              <a:latin typeface="Arial" pitchFamily="34"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A50FFEC-BC92-4093-89AE-E34AC7819B74}" type="slidenum">
              <a:rPr lang="cs-CZ">
                <a:latin typeface="Arial" pitchFamily="34" charset="0"/>
              </a:rPr>
              <a:pPr/>
              <a:t>129</a:t>
            </a:fld>
            <a:endParaRPr lang="cs-CZ">
              <a:latin typeface="Arial" pitchFamily="34"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13</a:t>
            </a:fld>
            <a:endParaRPr lang="cs-CZ"/>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C7F8F8F-1450-4A06-96A5-86C3665A656F}" type="slidenum">
              <a:rPr lang="cs-CZ">
                <a:latin typeface="Arial" pitchFamily="34" charset="0"/>
              </a:rPr>
              <a:pPr/>
              <a:t>130</a:t>
            </a:fld>
            <a:endParaRPr lang="cs-CZ">
              <a:latin typeface="Arial" pitchFamily="34"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34AC108-C018-4D6F-A724-72A9891DB3CD}" type="slidenum">
              <a:rPr lang="cs-CZ">
                <a:latin typeface="Arial" pitchFamily="34" charset="0"/>
              </a:rPr>
              <a:pPr/>
              <a:t>131</a:t>
            </a:fld>
            <a:endParaRPr lang="cs-CZ">
              <a:latin typeface="Arial" pitchFamily="34"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2A421D8-3794-4D5C-88EB-F4F244DF1733}" type="slidenum">
              <a:rPr lang="cs-CZ">
                <a:latin typeface="Arial" pitchFamily="34" charset="0"/>
              </a:rPr>
              <a:pPr/>
              <a:t>132</a:t>
            </a:fld>
            <a:endParaRPr lang="cs-CZ">
              <a:latin typeface="Arial" pitchFamily="34"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7043EB7-6A55-40C0-A653-07B573D12679}" type="slidenum">
              <a:rPr lang="cs-CZ">
                <a:latin typeface="Arial" pitchFamily="34" charset="0"/>
              </a:rPr>
              <a:pPr/>
              <a:t>133</a:t>
            </a:fld>
            <a:endParaRPr lang="cs-CZ">
              <a:latin typeface="Arial" pitchFamily="34"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8A9FEFD-81E5-4993-B114-389B98A79B79}" type="slidenum">
              <a:rPr lang="cs-CZ">
                <a:latin typeface="Arial" pitchFamily="34" charset="0"/>
              </a:rPr>
              <a:pPr/>
              <a:t>134</a:t>
            </a:fld>
            <a:endParaRPr lang="cs-CZ">
              <a:latin typeface="Arial" pitchFamily="34"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FA11D81A-3BD0-466A-81A4-93BD21453375}" type="slidenum">
              <a:rPr lang="cs-CZ">
                <a:latin typeface="Arial" pitchFamily="34" charset="0"/>
              </a:rPr>
              <a:pPr/>
              <a:t>135</a:t>
            </a:fld>
            <a:endParaRPr lang="cs-CZ">
              <a:latin typeface="Arial" pitchFamily="34" charset="0"/>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6EEB848F-5449-47FB-B72E-6B1CEFF168D2}" type="slidenum">
              <a:rPr lang="cs-CZ">
                <a:latin typeface="Arial" pitchFamily="34" charset="0"/>
              </a:rPr>
              <a:pPr/>
              <a:t>136</a:t>
            </a:fld>
            <a:endParaRPr lang="cs-CZ">
              <a:latin typeface="Arial" pitchFamily="34" charset="0"/>
            </a:endParaRPr>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F97F4653-56AE-463F-B176-5E6A94ED1BB6}" type="slidenum">
              <a:rPr lang="cs-CZ">
                <a:latin typeface="Arial" pitchFamily="34" charset="0"/>
              </a:rPr>
              <a:pPr/>
              <a:t>137</a:t>
            </a:fld>
            <a:endParaRPr lang="cs-CZ">
              <a:latin typeface="Arial" pitchFamily="34" charset="0"/>
            </a:endParaRPr>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A89C2B66-776E-474F-BCA0-102C0A9F59C3}" type="slidenum">
              <a:rPr lang="cs-CZ">
                <a:latin typeface="Arial" pitchFamily="34" charset="0"/>
              </a:rPr>
              <a:pPr/>
              <a:t>138</a:t>
            </a:fld>
            <a:endParaRPr lang="cs-CZ">
              <a:latin typeface="Arial" pitchFamily="34" charset="0"/>
            </a:endParaRPr>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3475D7F2-065B-4247-B2BB-08E713F3871D}" type="slidenum">
              <a:rPr lang="cs-CZ">
                <a:latin typeface="Arial" pitchFamily="34" charset="0"/>
              </a:rPr>
              <a:pPr/>
              <a:t>139</a:t>
            </a:fld>
            <a:endParaRPr lang="cs-CZ">
              <a:latin typeface="Arial" pitchFamily="34" charset="0"/>
            </a:endParaRPr>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14</a:t>
            </a:fld>
            <a:endParaRPr lang="cs-CZ"/>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47D9E83B-3285-42B2-8EF7-A3E597B22AEB}" type="slidenum">
              <a:rPr lang="cs-CZ">
                <a:latin typeface="Arial" pitchFamily="34" charset="0"/>
              </a:rPr>
              <a:pPr/>
              <a:t>140</a:t>
            </a:fld>
            <a:endParaRPr lang="cs-CZ">
              <a:latin typeface="Arial" pitchFamily="34" charset="0"/>
            </a:endParaRPr>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54DDC50-7E19-4FC3-80C6-F0B35E2AF396}" type="slidenum">
              <a:rPr lang="cs-CZ">
                <a:latin typeface="Arial" pitchFamily="34" charset="0"/>
              </a:rPr>
              <a:pPr/>
              <a:t>141</a:t>
            </a:fld>
            <a:endParaRPr lang="cs-CZ">
              <a:latin typeface="Arial" pitchFamily="34" charset="0"/>
            </a:endParaRPr>
          </a:p>
        </p:txBody>
      </p:sp>
      <p:sp>
        <p:nvSpPr>
          <p:cNvPr id="165891" name="Rectangle 2"/>
          <p:cNvSpPr>
            <a:spLocks noRot="1" noChangeArrowheads="1" noTextEdit="1"/>
          </p:cNvSpPr>
          <p:nvPr>
            <p:ph type="sldImg"/>
          </p:nvPr>
        </p:nvSpPr>
        <p:spPr>
          <a:xfrm>
            <a:off x="992188" y="768350"/>
            <a:ext cx="5114925" cy="3836988"/>
          </a:xfrm>
          <a:ln/>
        </p:spPr>
      </p:sp>
      <p:sp>
        <p:nvSpPr>
          <p:cNvPr id="16589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CFCC168B-278B-49B5-B3F1-6BC7A80C112D}" type="slidenum">
              <a:rPr lang="cs-CZ">
                <a:latin typeface="Arial" pitchFamily="34" charset="0"/>
              </a:rPr>
              <a:pPr/>
              <a:t>142</a:t>
            </a:fld>
            <a:endParaRPr lang="cs-CZ">
              <a:latin typeface="Arial" pitchFamily="34" charset="0"/>
            </a:endParaRPr>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76414A7A-7580-4FC9-9FA9-4E7CEF378377}" type="slidenum">
              <a:rPr lang="cs-CZ">
                <a:latin typeface="Arial" pitchFamily="34" charset="0"/>
              </a:rPr>
              <a:pPr/>
              <a:t>143</a:t>
            </a:fld>
            <a:endParaRPr lang="cs-CZ">
              <a:latin typeface="Arial" pitchFamily="34" charset="0"/>
            </a:endParaRPr>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3BA33DD-CF28-4CE7-8630-1484EF7D19E9}" type="slidenum">
              <a:rPr lang="cs-CZ">
                <a:latin typeface="Arial" pitchFamily="34" charset="0"/>
              </a:rPr>
              <a:pPr/>
              <a:t>144</a:t>
            </a:fld>
            <a:endParaRPr lang="cs-CZ">
              <a:latin typeface="Arial" pitchFamily="34" charset="0"/>
            </a:endParaRPr>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296CE23-83D4-49E2-9744-AD997745DC88}" type="slidenum">
              <a:rPr lang="cs-CZ">
                <a:latin typeface="Arial" pitchFamily="34" charset="0"/>
              </a:rPr>
              <a:pPr/>
              <a:t>145</a:t>
            </a:fld>
            <a:endParaRPr lang="cs-CZ">
              <a:latin typeface="Arial" pitchFamily="34" charset="0"/>
            </a:endParaRPr>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146</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27</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28</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3</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30</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31</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32</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33</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34</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75205-F472-41E9-B6C2-AB236F3ABD94}" type="slidenum">
              <a:rPr lang="cs-CZ"/>
              <a:pPr/>
              <a:t>35</a:t>
            </a:fld>
            <a:endParaRPr lang="cs-CZ"/>
          </a:p>
        </p:txBody>
      </p:sp>
      <p:sp>
        <p:nvSpPr>
          <p:cNvPr id="942082" name="Rectangle 2"/>
          <p:cNvSpPr>
            <a:spLocks noRo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355D6-C949-403F-BBB9-EBC6022AD9B0}" type="slidenum">
              <a:rPr lang="cs-CZ"/>
              <a:pPr/>
              <a:t>36</a:t>
            </a:fld>
            <a:endParaRPr lang="cs-CZ"/>
          </a:p>
        </p:txBody>
      </p:sp>
      <p:sp>
        <p:nvSpPr>
          <p:cNvPr id="775170" name="Rectangle 2"/>
          <p:cNvSpPr>
            <a:spLocks noRot="1" noChangeArrowheads="1" noTextEdit="1"/>
          </p:cNvSpPr>
          <p:nvPr>
            <p:ph type="sldImg"/>
          </p:nvPr>
        </p:nvSpPr>
        <p:spPr>
          <a:xfrm>
            <a:off x="992188" y="768350"/>
            <a:ext cx="5114925" cy="3836988"/>
          </a:xfrm>
          <a:ln/>
        </p:spPr>
      </p:sp>
      <p:sp>
        <p:nvSpPr>
          <p:cNvPr id="7751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CD521-2595-458D-8958-C8603C89AD16}" type="slidenum">
              <a:rPr lang="cs-CZ"/>
              <a:pPr/>
              <a:t>37</a:t>
            </a:fld>
            <a:endParaRPr lang="cs-CZ"/>
          </a:p>
        </p:txBody>
      </p:sp>
      <p:sp>
        <p:nvSpPr>
          <p:cNvPr id="777218" name="Rectangle 2"/>
          <p:cNvSpPr>
            <a:spLocks noRot="1" noChangeArrowheads="1" noTextEdit="1"/>
          </p:cNvSpPr>
          <p:nvPr>
            <p:ph type="sldImg"/>
          </p:nvPr>
        </p:nvSpPr>
        <p:spPr>
          <a:xfrm>
            <a:off x="992188" y="768350"/>
            <a:ext cx="5114925" cy="3836988"/>
          </a:xfrm>
          <a:ln/>
        </p:spPr>
      </p:sp>
      <p:sp>
        <p:nvSpPr>
          <p:cNvPr id="77721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04C611-F5C2-46F9-A347-63AC1FB908A5}" type="slidenum">
              <a:rPr lang="cs-CZ"/>
              <a:pPr/>
              <a:t>38</a:t>
            </a:fld>
            <a:endParaRPr lang="cs-CZ"/>
          </a:p>
        </p:txBody>
      </p:sp>
      <p:sp>
        <p:nvSpPr>
          <p:cNvPr id="779266" name="Rectangle 2"/>
          <p:cNvSpPr>
            <a:spLocks noRot="1" noChangeArrowheads="1" noTextEdit="1"/>
          </p:cNvSpPr>
          <p:nvPr>
            <p:ph type="sldImg"/>
          </p:nvPr>
        </p:nvSpPr>
        <p:spPr>
          <a:xfrm>
            <a:off x="992188" y="768350"/>
            <a:ext cx="5114925" cy="3836988"/>
          </a:xfrm>
          <a:ln/>
        </p:spPr>
      </p:sp>
      <p:sp>
        <p:nvSpPr>
          <p:cNvPr id="77926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B29C3-DEFA-45FC-9EDF-B0F6FDDFC3AD}" type="slidenum">
              <a:rPr lang="cs-CZ"/>
              <a:pPr/>
              <a:t>39</a:t>
            </a:fld>
            <a:endParaRPr lang="cs-CZ"/>
          </a:p>
        </p:txBody>
      </p:sp>
      <p:sp>
        <p:nvSpPr>
          <p:cNvPr id="781314" name="Rectangle 2"/>
          <p:cNvSpPr>
            <a:spLocks noRot="1" noChangeArrowheads="1" noTextEdit="1"/>
          </p:cNvSpPr>
          <p:nvPr>
            <p:ph type="sldImg"/>
          </p:nvPr>
        </p:nvSpPr>
        <p:spPr>
          <a:xfrm>
            <a:off x="992188" y="768350"/>
            <a:ext cx="5114925" cy="3836988"/>
          </a:xfrm>
          <a:ln/>
        </p:spPr>
      </p:sp>
      <p:sp>
        <p:nvSpPr>
          <p:cNvPr id="78131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4</a:t>
            </a:fld>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26B1C-E243-4225-8971-D46AEC6EB7EC}" type="slidenum">
              <a:rPr lang="cs-CZ"/>
              <a:pPr/>
              <a:t>40</a:t>
            </a:fld>
            <a:endParaRPr lang="cs-CZ"/>
          </a:p>
        </p:txBody>
      </p:sp>
      <p:sp>
        <p:nvSpPr>
          <p:cNvPr id="783362" name="Rectangle 2"/>
          <p:cNvSpPr>
            <a:spLocks noRot="1" noChangeArrowheads="1" noTextEdit="1"/>
          </p:cNvSpPr>
          <p:nvPr>
            <p:ph type="sldImg"/>
          </p:nvPr>
        </p:nvSpPr>
        <p:spPr>
          <a:xfrm>
            <a:off x="992188" y="768350"/>
            <a:ext cx="5114925" cy="3836988"/>
          </a:xfrm>
          <a:ln/>
        </p:spPr>
      </p:sp>
      <p:sp>
        <p:nvSpPr>
          <p:cNvPr id="78336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9884B-A844-4EE0-9F1B-FFE8ED016D6E}" type="slidenum">
              <a:rPr lang="cs-CZ"/>
              <a:pPr/>
              <a:t>41</a:t>
            </a:fld>
            <a:endParaRPr lang="cs-CZ"/>
          </a:p>
        </p:txBody>
      </p:sp>
      <p:sp>
        <p:nvSpPr>
          <p:cNvPr id="785410" name="Rectangle 2"/>
          <p:cNvSpPr>
            <a:spLocks noRot="1" noChangeArrowheads="1" noTextEdit="1"/>
          </p:cNvSpPr>
          <p:nvPr>
            <p:ph type="sldImg"/>
          </p:nvPr>
        </p:nvSpPr>
        <p:spPr>
          <a:xfrm>
            <a:off x="992188" y="768350"/>
            <a:ext cx="5114925" cy="3836988"/>
          </a:xfrm>
          <a:ln/>
        </p:spPr>
      </p:sp>
      <p:sp>
        <p:nvSpPr>
          <p:cNvPr id="78541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F52B6-3C1A-4E1D-AD5F-372E81C777E7}" type="slidenum">
              <a:rPr lang="cs-CZ"/>
              <a:pPr/>
              <a:t>42</a:t>
            </a:fld>
            <a:endParaRPr lang="cs-CZ"/>
          </a:p>
        </p:txBody>
      </p:sp>
      <p:sp>
        <p:nvSpPr>
          <p:cNvPr id="787458" name="Rectangle 2"/>
          <p:cNvSpPr>
            <a:spLocks noRot="1" noChangeArrowheads="1" noTextEdit="1"/>
          </p:cNvSpPr>
          <p:nvPr>
            <p:ph type="sldImg"/>
          </p:nvPr>
        </p:nvSpPr>
        <p:spPr>
          <a:xfrm>
            <a:off x="992188" y="768350"/>
            <a:ext cx="5114925" cy="3836988"/>
          </a:xfrm>
          <a:ln/>
        </p:spPr>
      </p:sp>
      <p:sp>
        <p:nvSpPr>
          <p:cNvPr id="78745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0907C-16F8-4FFA-A365-E5AB9802C612}" type="slidenum">
              <a:rPr lang="cs-CZ"/>
              <a:pPr/>
              <a:t>43</a:t>
            </a:fld>
            <a:endParaRPr lang="cs-CZ"/>
          </a:p>
        </p:txBody>
      </p:sp>
      <p:sp>
        <p:nvSpPr>
          <p:cNvPr id="789506" name="Rectangle 2"/>
          <p:cNvSpPr>
            <a:spLocks noRot="1" noChangeArrowheads="1" noTextEdit="1"/>
          </p:cNvSpPr>
          <p:nvPr>
            <p:ph type="sldImg"/>
          </p:nvPr>
        </p:nvSpPr>
        <p:spPr>
          <a:xfrm>
            <a:off x="992188" y="768350"/>
            <a:ext cx="5114925" cy="3836988"/>
          </a:xfrm>
          <a:ln/>
        </p:spPr>
      </p:sp>
      <p:sp>
        <p:nvSpPr>
          <p:cNvPr id="78950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251B0-234C-4FC6-96C4-CD8BF39C03AF}" type="slidenum">
              <a:rPr lang="cs-CZ"/>
              <a:pPr/>
              <a:t>44</a:t>
            </a:fld>
            <a:endParaRPr lang="cs-CZ"/>
          </a:p>
        </p:txBody>
      </p:sp>
      <p:sp>
        <p:nvSpPr>
          <p:cNvPr id="791554" name="Rectangle 2"/>
          <p:cNvSpPr>
            <a:spLocks noRot="1" noChangeArrowheads="1" noTextEdit="1"/>
          </p:cNvSpPr>
          <p:nvPr>
            <p:ph type="sldImg"/>
          </p:nvPr>
        </p:nvSpPr>
        <p:spPr>
          <a:xfrm>
            <a:off x="992188" y="768350"/>
            <a:ext cx="5114925" cy="3836988"/>
          </a:xfrm>
          <a:ln/>
        </p:spPr>
      </p:sp>
      <p:sp>
        <p:nvSpPr>
          <p:cNvPr id="79155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D863A-45BE-4FAD-B845-A8470679B8C8}" type="slidenum">
              <a:rPr lang="cs-CZ"/>
              <a:pPr/>
              <a:t>45</a:t>
            </a:fld>
            <a:endParaRPr lang="cs-CZ"/>
          </a:p>
        </p:txBody>
      </p:sp>
      <p:sp>
        <p:nvSpPr>
          <p:cNvPr id="795650" name="Rectangle 2"/>
          <p:cNvSpPr>
            <a:spLocks noRot="1" noChangeArrowheads="1" noTextEdit="1"/>
          </p:cNvSpPr>
          <p:nvPr>
            <p:ph type="sldImg"/>
          </p:nvPr>
        </p:nvSpPr>
        <p:spPr>
          <a:xfrm>
            <a:off x="992188" y="768350"/>
            <a:ext cx="5114925" cy="3836988"/>
          </a:xfrm>
          <a:ln/>
        </p:spPr>
      </p:sp>
      <p:sp>
        <p:nvSpPr>
          <p:cNvPr id="79565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F8C5D-4DD3-485F-BA6F-BE1A3F13D2E4}" type="slidenum">
              <a:rPr lang="cs-CZ"/>
              <a:pPr/>
              <a:t>46</a:t>
            </a:fld>
            <a:endParaRPr lang="cs-CZ"/>
          </a:p>
        </p:txBody>
      </p:sp>
      <p:sp>
        <p:nvSpPr>
          <p:cNvPr id="797698" name="Rectangle 2"/>
          <p:cNvSpPr>
            <a:spLocks noRot="1" noChangeArrowheads="1" noTextEdit="1"/>
          </p:cNvSpPr>
          <p:nvPr>
            <p:ph type="sldImg"/>
          </p:nvPr>
        </p:nvSpPr>
        <p:spPr>
          <a:xfrm>
            <a:off x="992188" y="768350"/>
            <a:ext cx="5114925" cy="3836988"/>
          </a:xfrm>
          <a:ln/>
        </p:spPr>
      </p:sp>
      <p:sp>
        <p:nvSpPr>
          <p:cNvPr id="7976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88701-0FF0-4340-B9E3-06E0E5E0296D}" type="slidenum">
              <a:rPr lang="cs-CZ"/>
              <a:pPr/>
              <a:t>47</a:t>
            </a:fld>
            <a:endParaRPr lang="cs-CZ"/>
          </a:p>
        </p:txBody>
      </p:sp>
      <p:sp>
        <p:nvSpPr>
          <p:cNvPr id="799746" name="Rectangle 2"/>
          <p:cNvSpPr>
            <a:spLocks noRot="1" noChangeArrowheads="1" noTextEdit="1"/>
          </p:cNvSpPr>
          <p:nvPr>
            <p:ph type="sldImg"/>
          </p:nvPr>
        </p:nvSpPr>
        <p:spPr>
          <a:xfrm>
            <a:off x="992188" y="768350"/>
            <a:ext cx="5114925" cy="3836988"/>
          </a:xfrm>
          <a:ln/>
        </p:spPr>
      </p:sp>
      <p:sp>
        <p:nvSpPr>
          <p:cNvPr id="7997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F1311-0404-44CA-8C90-5A1F6B58DEDB}" type="slidenum">
              <a:rPr lang="cs-CZ"/>
              <a:pPr/>
              <a:t>48</a:t>
            </a:fld>
            <a:endParaRPr lang="cs-CZ"/>
          </a:p>
        </p:txBody>
      </p:sp>
      <p:sp>
        <p:nvSpPr>
          <p:cNvPr id="801794" name="Rectangle 2"/>
          <p:cNvSpPr>
            <a:spLocks noRot="1" noChangeArrowheads="1" noTextEdit="1"/>
          </p:cNvSpPr>
          <p:nvPr>
            <p:ph type="sldImg"/>
          </p:nvPr>
        </p:nvSpPr>
        <p:spPr>
          <a:xfrm>
            <a:off x="992188" y="768350"/>
            <a:ext cx="5114925" cy="3836988"/>
          </a:xfrm>
          <a:ln/>
        </p:spPr>
      </p:sp>
      <p:sp>
        <p:nvSpPr>
          <p:cNvPr id="8017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CE8B4-C581-4029-AA48-CCE01E1E70AA}" type="slidenum">
              <a:rPr lang="cs-CZ"/>
              <a:pPr/>
              <a:t>49</a:t>
            </a:fld>
            <a:endParaRPr lang="cs-CZ"/>
          </a:p>
        </p:txBody>
      </p:sp>
      <p:sp>
        <p:nvSpPr>
          <p:cNvPr id="803842" name="Rectangle 2"/>
          <p:cNvSpPr>
            <a:spLocks noRot="1" noChangeArrowheads="1" noTextEdit="1"/>
          </p:cNvSpPr>
          <p:nvPr>
            <p:ph type="sldImg"/>
          </p:nvPr>
        </p:nvSpPr>
        <p:spPr>
          <a:xfrm>
            <a:off x="992188" y="768350"/>
            <a:ext cx="5114925" cy="3836988"/>
          </a:xfrm>
          <a:ln/>
        </p:spPr>
      </p:sp>
      <p:sp>
        <p:nvSpPr>
          <p:cNvPr id="80384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5</a:t>
            </a:fld>
            <a:endParaRPr 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F2E94-72EB-4EA1-8AB2-6B7CF0F1F2B1}" type="slidenum">
              <a:rPr lang="cs-CZ"/>
              <a:pPr/>
              <a:t>50</a:t>
            </a:fld>
            <a:endParaRPr lang="cs-CZ"/>
          </a:p>
        </p:txBody>
      </p:sp>
      <p:sp>
        <p:nvSpPr>
          <p:cNvPr id="805890" name="Rectangle 2"/>
          <p:cNvSpPr>
            <a:spLocks noRot="1" noChangeArrowheads="1" noTextEdit="1"/>
          </p:cNvSpPr>
          <p:nvPr>
            <p:ph type="sldImg"/>
          </p:nvPr>
        </p:nvSpPr>
        <p:spPr>
          <a:xfrm>
            <a:off x="992188" y="768350"/>
            <a:ext cx="5114925" cy="3836988"/>
          </a:xfrm>
          <a:ln/>
        </p:spPr>
      </p:sp>
      <p:sp>
        <p:nvSpPr>
          <p:cNvPr id="80589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6E9F6-F36E-4DA9-819C-F128AED248B2}" type="slidenum">
              <a:rPr lang="cs-CZ"/>
              <a:pPr/>
              <a:t>51</a:t>
            </a:fld>
            <a:endParaRPr lang="cs-CZ"/>
          </a:p>
        </p:txBody>
      </p:sp>
      <p:sp>
        <p:nvSpPr>
          <p:cNvPr id="809986" name="Rectangle 2"/>
          <p:cNvSpPr>
            <a:spLocks noRot="1" noChangeArrowheads="1" noTextEdit="1"/>
          </p:cNvSpPr>
          <p:nvPr>
            <p:ph type="sldImg"/>
          </p:nvPr>
        </p:nvSpPr>
        <p:spPr>
          <a:xfrm>
            <a:off x="992188" y="768350"/>
            <a:ext cx="5114925" cy="3836988"/>
          </a:xfrm>
          <a:ln/>
        </p:spPr>
      </p:sp>
      <p:sp>
        <p:nvSpPr>
          <p:cNvPr id="8099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E7D33-8A35-4F9A-9EFB-C7224F02EAFE}" type="slidenum">
              <a:rPr lang="cs-CZ"/>
              <a:pPr/>
              <a:t>52</a:t>
            </a:fld>
            <a:endParaRPr lang="cs-CZ"/>
          </a:p>
        </p:txBody>
      </p:sp>
      <p:sp>
        <p:nvSpPr>
          <p:cNvPr id="812034" name="Rectangle 2"/>
          <p:cNvSpPr>
            <a:spLocks noRot="1" noChangeArrowheads="1" noTextEdit="1"/>
          </p:cNvSpPr>
          <p:nvPr>
            <p:ph type="sldImg"/>
          </p:nvPr>
        </p:nvSpPr>
        <p:spPr>
          <a:xfrm>
            <a:off x="992188" y="768350"/>
            <a:ext cx="5114925" cy="3836988"/>
          </a:xfrm>
          <a:ln/>
        </p:spPr>
      </p:sp>
      <p:sp>
        <p:nvSpPr>
          <p:cNvPr id="81203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9AED8-560D-4583-ABFC-A56AC83F7C5A}" type="slidenum">
              <a:rPr lang="cs-CZ"/>
              <a:pPr/>
              <a:t>53</a:t>
            </a:fld>
            <a:endParaRPr lang="cs-CZ"/>
          </a:p>
        </p:txBody>
      </p:sp>
      <p:sp>
        <p:nvSpPr>
          <p:cNvPr id="816130" name="Rectangle 2"/>
          <p:cNvSpPr>
            <a:spLocks noRot="1" noChangeArrowheads="1" noTextEdit="1"/>
          </p:cNvSpPr>
          <p:nvPr>
            <p:ph type="sldImg"/>
          </p:nvPr>
        </p:nvSpPr>
        <p:spPr>
          <a:xfrm>
            <a:off x="992188" y="768350"/>
            <a:ext cx="5114925" cy="3836988"/>
          </a:xfrm>
          <a:ln/>
        </p:spPr>
      </p:sp>
      <p:sp>
        <p:nvSpPr>
          <p:cNvPr id="8161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0123E-4C7E-40D4-8A20-0F243EA275F8}" type="slidenum">
              <a:rPr lang="cs-CZ"/>
              <a:pPr/>
              <a:t>54</a:t>
            </a:fld>
            <a:endParaRPr lang="cs-CZ"/>
          </a:p>
        </p:txBody>
      </p:sp>
      <p:sp>
        <p:nvSpPr>
          <p:cNvPr id="818178" name="Rectangle 2"/>
          <p:cNvSpPr>
            <a:spLocks noRot="1" noChangeArrowheads="1" noTextEdit="1"/>
          </p:cNvSpPr>
          <p:nvPr>
            <p:ph type="sldImg"/>
          </p:nvPr>
        </p:nvSpPr>
        <p:spPr>
          <a:xfrm>
            <a:off x="992188" y="768350"/>
            <a:ext cx="5114925" cy="3836988"/>
          </a:xfrm>
          <a:ln/>
        </p:spPr>
      </p:sp>
      <p:sp>
        <p:nvSpPr>
          <p:cNvPr id="8181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7C688-789B-4D78-99CB-9AE48F05A7D8}" type="slidenum">
              <a:rPr lang="cs-CZ"/>
              <a:pPr/>
              <a:t>55</a:t>
            </a:fld>
            <a:endParaRPr lang="cs-CZ"/>
          </a:p>
        </p:txBody>
      </p:sp>
      <p:sp>
        <p:nvSpPr>
          <p:cNvPr id="820226" name="Rectangle 2"/>
          <p:cNvSpPr>
            <a:spLocks noRot="1" noChangeArrowheads="1" noTextEdit="1"/>
          </p:cNvSpPr>
          <p:nvPr>
            <p:ph type="sldImg"/>
          </p:nvPr>
        </p:nvSpPr>
        <p:spPr>
          <a:xfrm>
            <a:off x="992188" y="768350"/>
            <a:ext cx="5114925" cy="3836988"/>
          </a:xfrm>
          <a:ln/>
        </p:spPr>
      </p:sp>
      <p:sp>
        <p:nvSpPr>
          <p:cNvPr id="82022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136D5-5B67-4262-9C52-DCAA6E016C00}" type="slidenum">
              <a:rPr lang="cs-CZ"/>
              <a:pPr/>
              <a:t>56</a:t>
            </a:fld>
            <a:endParaRPr lang="cs-CZ"/>
          </a:p>
        </p:txBody>
      </p:sp>
      <p:sp>
        <p:nvSpPr>
          <p:cNvPr id="822274" name="Rectangle 2"/>
          <p:cNvSpPr>
            <a:spLocks noRot="1" noChangeArrowheads="1" noTextEdit="1"/>
          </p:cNvSpPr>
          <p:nvPr>
            <p:ph type="sldImg"/>
          </p:nvPr>
        </p:nvSpPr>
        <p:spPr>
          <a:xfrm>
            <a:off x="992188" y="768350"/>
            <a:ext cx="5114925" cy="3836988"/>
          </a:xfrm>
          <a:ln/>
        </p:spPr>
      </p:sp>
      <p:sp>
        <p:nvSpPr>
          <p:cNvPr id="82227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11D47-3D0E-4DAA-8A8E-B6C14BCE2B82}" type="slidenum">
              <a:rPr lang="cs-CZ"/>
              <a:pPr/>
              <a:t>57</a:t>
            </a:fld>
            <a:endParaRPr lang="cs-CZ"/>
          </a:p>
        </p:txBody>
      </p:sp>
      <p:sp>
        <p:nvSpPr>
          <p:cNvPr id="824322" name="Rectangle 2"/>
          <p:cNvSpPr>
            <a:spLocks noRot="1" noChangeArrowheads="1" noTextEdit="1"/>
          </p:cNvSpPr>
          <p:nvPr>
            <p:ph type="sldImg"/>
          </p:nvPr>
        </p:nvSpPr>
        <p:spPr>
          <a:xfrm>
            <a:off x="992188" y="768350"/>
            <a:ext cx="5114925" cy="3836988"/>
          </a:xfrm>
          <a:ln/>
        </p:spPr>
      </p:sp>
      <p:sp>
        <p:nvSpPr>
          <p:cNvPr id="82432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3B716-5570-4A15-A850-869427EB3480}" type="slidenum">
              <a:rPr lang="cs-CZ"/>
              <a:pPr/>
              <a:t>58</a:t>
            </a:fld>
            <a:endParaRPr lang="cs-CZ"/>
          </a:p>
        </p:txBody>
      </p:sp>
      <p:sp>
        <p:nvSpPr>
          <p:cNvPr id="826370" name="Rectangle 2"/>
          <p:cNvSpPr>
            <a:spLocks noRot="1" noChangeArrowheads="1" noTextEdit="1"/>
          </p:cNvSpPr>
          <p:nvPr>
            <p:ph type="sldImg"/>
          </p:nvPr>
        </p:nvSpPr>
        <p:spPr>
          <a:xfrm>
            <a:off x="992188" y="768350"/>
            <a:ext cx="5114925" cy="3836988"/>
          </a:xfrm>
          <a:ln/>
        </p:spPr>
      </p:sp>
      <p:sp>
        <p:nvSpPr>
          <p:cNvPr id="8263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9E64C-657B-435A-A8E6-C0AF9A338107}" type="slidenum">
              <a:rPr lang="cs-CZ"/>
              <a:pPr/>
              <a:t>59</a:t>
            </a:fld>
            <a:endParaRPr lang="cs-CZ"/>
          </a:p>
        </p:txBody>
      </p:sp>
      <p:sp>
        <p:nvSpPr>
          <p:cNvPr id="828418" name="Rectangle 2"/>
          <p:cNvSpPr>
            <a:spLocks noRot="1" noChangeArrowheads="1" noTextEdit="1"/>
          </p:cNvSpPr>
          <p:nvPr>
            <p:ph type="sldImg"/>
          </p:nvPr>
        </p:nvSpPr>
        <p:spPr>
          <a:xfrm>
            <a:off x="992188" y="768350"/>
            <a:ext cx="5114925" cy="3836988"/>
          </a:xfrm>
          <a:ln/>
        </p:spPr>
      </p:sp>
      <p:sp>
        <p:nvSpPr>
          <p:cNvPr id="82841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6</a:t>
            </a:fld>
            <a:endParaRPr 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22464-AEC4-49B4-B834-1482EA92E941}" type="slidenum">
              <a:rPr lang="cs-CZ"/>
              <a:pPr/>
              <a:t>60</a:t>
            </a:fld>
            <a:endParaRPr lang="cs-CZ"/>
          </a:p>
        </p:txBody>
      </p:sp>
      <p:sp>
        <p:nvSpPr>
          <p:cNvPr id="830466" name="Rectangle 2"/>
          <p:cNvSpPr>
            <a:spLocks noRot="1" noChangeArrowheads="1" noTextEdit="1"/>
          </p:cNvSpPr>
          <p:nvPr>
            <p:ph type="sldImg"/>
          </p:nvPr>
        </p:nvSpPr>
        <p:spPr>
          <a:xfrm>
            <a:off x="992188" y="768350"/>
            <a:ext cx="5114925" cy="3836988"/>
          </a:xfrm>
          <a:ln/>
        </p:spPr>
      </p:sp>
      <p:sp>
        <p:nvSpPr>
          <p:cNvPr id="83046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64D71-2515-4ED1-9C01-1218C170F28F}" type="slidenum">
              <a:rPr lang="cs-CZ"/>
              <a:pPr/>
              <a:t>61</a:t>
            </a:fld>
            <a:endParaRPr lang="cs-CZ"/>
          </a:p>
        </p:txBody>
      </p:sp>
      <p:sp>
        <p:nvSpPr>
          <p:cNvPr id="838658" name="Rectangle 2"/>
          <p:cNvSpPr>
            <a:spLocks noRot="1" noChangeArrowheads="1" noTextEdit="1"/>
          </p:cNvSpPr>
          <p:nvPr>
            <p:ph type="sldImg"/>
          </p:nvPr>
        </p:nvSpPr>
        <p:spPr>
          <a:xfrm>
            <a:off x="992188" y="768350"/>
            <a:ext cx="5114925" cy="3836988"/>
          </a:xfrm>
          <a:ln/>
        </p:spPr>
      </p:sp>
      <p:sp>
        <p:nvSpPr>
          <p:cNvPr id="83865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9A4A0-08F3-4B2B-9841-E250451D4501}" type="slidenum">
              <a:rPr lang="cs-CZ"/>
              <a:pPr/>
              <a:t>62</a:t>
            </a:fld>
            <a:endParaRPr lang="cs-CZ"/>
          </a:p>
        </p:txBody>
      </p:sp>
      <p:sp>
        <p:nvSpPr>
          <p:cNvPr id="840706" name="Rectangle 2"/>
          <p:cNvSpPr>
            <a:spLocks noRot="1" noChangeArrowheads="1" noTextEdit="1"/>
          </p:cNvSpPr>
          <p:nvPr>
            <p:ph type="sldImg"/>
          </p:nvPr>
        </p:nvSpPr>
        <p:spPr>
          <a:xfrm>
            <a:off x="992188" y="768350"/>
            <a:ext cx="5114925" cy="3836988"/>
          </a:xfrm>
          <a:ln/>
        </p:spPr>
      </p:sp>
      <p:sp>
        <p:nvSpPr>
          <p:cNvPr id="84070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07206-F668-4F8D-9640-432372EFD56E}" type="slidenum">
              <a:rPr lang="cs-CZ"/>
              <a:pPr/>
              <a:t>63</a:t>
            </a:fld>
            <a:endParaRPr lang="cs-CZ"/>
          </a:p>
        </p:txBody>
      </p:sp>
      <p:sp>
        <p:nvSpPr>
          <p:cNvPr id="842754" name="Rectangle 2"/>
          <p:cNvSpPr>
            <a:spLocks noRot="1" noChangeArrowheads="1" noTextEdit="1"/>
          </p:cNvSpPr>
          <p:nvPr>
            <p:ph type="sldImg"/>
          </p:nvPr>
        </p:nvSpPr>
        <p:spPr>
          <a:xfrm>
            <a:off x="992188" y="768350"/>
            <a:ext cx="5114925" cy="3836988"/>
          </a:xfrm>
          <a:ln/>
        </p:spPr>
      </p:sp>
      <p:sp>
        <p:nvSpPr>
          <p:cNvPr id="84275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9A5C9-4C55-41B7-A63B-52A2236A8C12}" type="slidenum">
              <a:rPr lang="cs-CZ"/>
              <a:pPr/>
              <a:t>64</a:t>
            </a:fld>
            <a:endParaRPr lang="cs-CZ"/>
          </a:p>
        </p:txBody>
      </p:sp>
      <p:sp>
        <p:nvSpPr>
          <p:cNvPr id="844802" name="Rectangle 2"/>
          <p:cNvSpPr>
            <a:spLocks noRot="1" noChangeArrowheads="1" noTextEdit="1"/>
          </p:cNvSpPr>
          <p:nvPr>
            <p:ph type="sldImg"/>
          </p:nvPr>
        </p:nvSpPr>
        <p:spPr>
          <a:xfrm>
            <a:off x="992188" y="768350"/>
            <a:ext cx="5114925" cy="3836988"/>
          </a:xfrm>
          <a:ln/>
        </p:spPr>
      </p:sp>
      <p:sp>
        <p:nvSpPr>
          <p:cNvPr id="8448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BF07A-41C5-45A1-A90D-4F93A6899D18}" type="slidenum">
              <a:rPr lang="cs-CZ"/>
              <a:pPr/>
              <a:t>65</a:t>
            </a:fld>
            <a:endParaRPr lang="cs-CZ"/>
          </a:p>
        </p:txBody>
      </p:sp>
      <p:sp>
        <p:nvSpPr>
          <p:cNvPr id="846850" name="Rectangle 2"/>
          <p:cNvSpPr>
            <a:spLocks noRot="1" noChangeArrowheads="1" noTextEdit="1"/>
          </p:cNvSpPr>
          <p:nvPr>
            <p:ph type="sldImg"/>
          </p:nvPr>
        </p:nvSpPr>
        <p:spPr>
          <a:xfrm>
            <a:off x="992188" y="768350"/>
            <a:ext cx="5114925" cy="3836988"/>
          </a:xfrm>
          <a:ln/>
        </p:spPr>
      </p:sp>
      <p:sp>
        <p:nvSpPr>
          <p:cNvPr id="84685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E4083-F32D-4F18-AF24-11823194C3E8}" type="slidenum">
              <a:rPr lang="cs-CZ"/>
              <a:pPr/>
              <a:t>66</a:t>
            </a:fld>
            <a:endParaRPr lang="cs-CZ"/>
          </a:p>
        </p:txBody>
      </p:sp>
      <p:sp>
        <p:nvSpPr>
          <p:cNvPr id="848898" name="Rectangle 2"/>
          <p:cNvSpPr>
            <a:spLocks noRot="1" noChangeArrowheads="1" noTextEdit="1"/>
          </p:cNvSpPr>
          <p:nvPr>
            <p:ph type="sldImg"/>
          </p:nvPr>
        </p:nvSpPr>
        <p:spPr>
          <a:xfrm>
            <a:off x="992188" y="768350"/>
            <a:ext cx="5114925" cy="3836988"/>
          </a:xfrm>
          <a:ln/>
        </p:spPr>
      </p:sp>
      <p:sp>
        <p:nvSpPr>
          <p:cNvPr id="8488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B8CB6-EF17-4C92-A29D-1E29FCC9699D}" type="slidenum">
              <a:rPr lang="cs-CZ"/>
              <a:pPr/>
              <a:t>67</a:t>
            </a:fld>
            <a:endParaRPr lang="cs-CZ"/>
          </a:p>
        </p:txBody>
      </p:sp>
      <p:sp>
        <p:nvSpPr>
          <p:cNvPr id="850946" name="Rectangle 2"/>
          <p:cNvSpPr>
            <a:spLocks noRot="1" noChangeArrowheads="1" noTextEdit="1"/>
          </p:cNvSpPr>
          <p:nvPr>
            <p:ph type="sldImg"/>
          </p:nvPr>
        </p:nvSpPr>
        <p:spPr>
          <a:xfrm>
            <a:off x="992188" y="768350"/>
            <a:ext cx="5114925" cy="3836988"/>
          </a:xfrm>
          <a:ln/>
        </p:spPr>
      </p:sp>
      <p:sp>
        <p:nvSpPr>
          <p:cNvPr id="8509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2A630-188B-41D1-B841-1843EF57E2AA}" type="slidenum">
              <a:rPr lang="cs-CZ"/>
              <a:pPr/>
              <a:t>68</a:t>
            </a:fld>
            <a:endParaRPr lang="cs-CZ"/>
          </a:p>
        </p:txBody>
      </p:sp>
      <p:sp>
        <p:nvSpPr>
          <p:cNvPr id="852994" name="Rectangle 2"/>
          <p:cNvSpPr>
            <a:spLocks noRot="1" noChangeArrowheads="1" noTextEdit="1"/>
          </p:cNvSpPr>
          <p:nvPr>
            <p:ph type="sldImg"/>
          </p:nvPr>
        </p:nvSpPr>
        <p:spPr>
          <a:xfrm>
            <a:off x="992188" y="768350"/>
            <a:ext cx="5114925" cy="3836988"/>
          </a:xfrm>
          <a:ln/>
        </p:spPr>
      </p:sp>
      <p:sp>
        <p:nvSpPr>
          <p:cNvPr id="8529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0077B-319A-47D7-8481-CA98AD148CD6}" type="slidenum">
              <a:rPr lang="cs-CZ"/>
              <a:pPr/>
              <a:t>69</a:t>
            </a:fld>
            <a:endParaRPr lang="cs-CZ"/>
          </a:p>
        </p:txBody>
      </p:sp>
      <p:sp>
        <p:nvSpPr>
          <p:cNvPr id="855042" name="Rectangle 2"/>
          <p:cNvSpPr>
            <a:spLocks noRot="1" noChangeArrowheads="1" noTextEdit="1"/>
          </p:cNvSpPr>
          <p:nvPr>
            <p:ph type="sldImg"/>
          </p:nvPr>
        </p:nvSpPr>
        <p:spPr>
          <a:xfrm>
            <a:off x="992188" y="768350"/>
            <a:ext cx="5114925" cy="3836988"/>
          </a:xfrm>
          <a:ln/>
        </p:spPr>
      </p:sp>
      <p:sp>
        <p:nvSpPr>
          <p:cNvPr id="85504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7</a:t>
            </a:fld>
            <a:endParaRPr 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7A95B-2429-4BC0-ADDD-34FD32D82914}" type="slidenum">
              <a:rPr lang="cs-CZ"/>
              <a:pPr/>
              <a:t>70</a:t>
            </a:fld>
            <a:endParaRPr lang="cs-CZ"/>
          </a:p>
        </p:txBody>
      </p:sp>
      <p:sp>
        <p:nvSpPr>
          <p:cNvPr id="857090" name="Rectangle 2"/>
          <p:cNvSpPr>
            <a:spLocks noRot="1" noChangeArrowheads="1" noTextEdit="1"/>
          </p:cNvSpPr>
          <p:nvPr>
            <p:ph type="sldImg"/>
          </p:nvPr>
        </p:nvSpPr>
        <p:spPr>
          <a:xfrm>
            <a:off x="992188" y="768350"/>
            <a:ext cx="5114925" cy="3836988"/>
          </a:xfrm>
          <a:ln/>
        </p:spPr>
      </p:sp>
      <p:sp>
        <p:nvSpPr>
          <p:cNvPr id="85709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A5192-D2B9-4884-AF5C-C5CD0B1E4065}" type="slidenum">
              <a:rPr lang="cs-CZ"/>
              <a:pPr/>
              <a:t>71</a:t>
            </a:fld>
            <a:endParaRPr lang="cs-CZ"/>
          </a:p>
        </p:txBody>
      </p:sp>
      <p:sp>
        <p:nvSpPr>
          <p:cNvPr id="859138" name="Rectangle 2"/>
          <p:cNvSpPr>
            <a:spLocks noRot="1" noChangeArrowheads="1" noTextEdit="1"/>
          </p:cNvSpPr>
          <p:nvPr>
            <p:ph type="sldImg"/>
          </p:nvPr>
        </p:nvSpPr>
        <p:spPr>
          <a:xfrm>
            <a:off x="992188" y="768350"/>
            <a:ext cx="5114925" cy="3836988"/>
          </a:xfrm>
          <a:ln/>
        </p:spPr>
      </p:sp>
      <p:sp>
        <p:nvSpPr>
          <p:cNvPr id="85913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AE1C7-17D6-4DEE-A594-4580EE178052}" type="slidenum">
              <a:rPr lang="cs-CZ"/>
              <a:pPr/>
              <a:t>72</a:t>
            </a:fld>
            <a:endParaRPr lang="cs-CZ"/>
          </a:p>
        </p:txBody>
      </p:sp>
      <p:sp>
        <p:nvSpPr>
          <p:cNvPr id="861186" name="Rectangle 2"/>
          <p:cNvSpPr>
            <a:spLocks noRot="1" noChangeArrowheads="1" noTextEdit="1"/>
          </p:cNvSpPr>
          <p:nvPr>
            <p:ph type="sldImg"/>
          </p:nvPr>
        </p:nvSpPr>
        <p:spPr>
          <a:xfrm>
            <a:off x="992188" y="768350"/>
            <a:ext cx="5114925" cy="3836988"/>
          </a:xfrm>
          <a:ln/>
        </p:spPr>
      </p:sp>
      <p:sp>
        <p:nvSpPr>
          <p:cNvPr id="8611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A6F46-CAEC-46F8-9C26-F31ED0CCC154}" type="slidenum">
              <a:rPr lang="cs-CZ"/>
              <a:pPr/>
              <a:t>73</a:t>
            </a:fld>
            <a:endParaRPr lang="cs-CZ"/>
          </a:p>
        </p:txBody>
      </p:sp>
      <p:sp>
        <p:nvSpPr>
          <p:cNvPr id="863234" name="Rectangle 2"/>
          <p:cNvSpPr>
            <a:spLocks noRot="1" noChangeArrowheads="1" noTextEdit="1"/>
          </p:cNvSpPr>
          <p:nvPr>
            <p:ph type="sldImg"/>
          </p:nvPr>
        </p:nvSpPr>
        <p:spPr>
          <a:xfrm>
            <a:off x="992188" y="768350"/>
            <a:ext cx="5114925" cy="3836988"/>
          </a:xfrm>
          <a:ln/>
        </p:spPr>
      </p:sp>
      <p:sp>
        <p:nvSpPr>
          <p:cNvPr id="86323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FBD4D-6A62-48A9-B553-8DC2E9A3C18B}" type="slidenum">
              <a:rPr lang="cs-CZ"/>
              <a:pPr/>
              <a:t>74</a:t>
            </a:fld>
            <a:endParaRPr lang="cs-CZ"/>
          </a:p>
        </p:txBody>
      </p:sp>
      <p:sp>
        <p:nvSpPr>
          <p:cNvPr id="865282" name="Rectangle 2"/>
          <p:cNvSpPr>
            <a:spLocks noRot="1" noChangeArrowheads="1" noTextEdit="1"/>
          </p:cNvSpPr>
          <p:nvPr>
            <p:ph type="sldImg"/>
          </p:nvPr>
        </p:nvSpPr>
        <p:spPr>
          <a:xfrm>
            <a:off x="992188" y="768350"/>
            <a:ext cx="5114925" cy="3836988"/>
          </a:xfrm>
          <a:ln/>
        </p:spPr>
      </p:sp>
      <p:sp>
        <p:nvSpPr>
          <p:cNvPr id="86528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E96D9-6A97-4208-B531-77C706383BC5}" type="slidenum">
              <a:rPr lang="cs-CZ"/>
              <a:pPr/>
              <a:t>75</a:t>
            </a:fld>
            <a:endParaRPr lang="cs-CZ"/>
          </a:p>
        </p:txBody>
      </p:sp>
      <p:sp>
        <p:nvSpPr>
          <p:cNvPr id="867330" name="Rectangle 2"/>
          <p:cNvSpPr>
            <a:spLocks noRot="1" noChangeArrowheads="1" noTextEdit="1"/>
          </p:cNvSpPr>
          <p:nvPr>
            <p:ph type="sldImg"/>
          </p:nvPr>
        </p:nvSpPr>
        <p:spPr>
          <a:xfrm>
            <a:off x="992188" y="768350"/>
            <a:ext cx="5114925" cy="3836988"/>
          </a:xfrm>
          <a:ln/>
        </p:spPr>
      </p:sp>
      <p:sp>
        <p:nvSpPr>
          <p:cNvPr id="8673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22EE6-C897-4294-85DC-2944FF36F4F4}" type="slidenum">
              <a:rPr lang="cs-CZ"/>
              <a:pPr/>
              <a:t>76</a:t>
            </a:fld>
            <a:endParaRPr lang="cs-CZ"/>
          </a:p>
        </p:txBody>
      </p:sp>
      <p:sp>
        <p:nvSpPr>
          <p:cNvPr id="869378" name="Rectangle 2"/>
          <p:cNvSpPr>
            <a:spLocks noRot="1" noChangeArrowheads="1" noTextEdit="1"/>
          </p:cNvSpPr>
          <p:nvPr>
            <p:ph type="sldImg"/>
          </p:nvPr>
        </p:nvSpPr>
        <p:spPr>
          <a:xfrm>
            <a:off x="992188" y="768350"/>
            <a:ext cx="5114925" cy="3836988"/>
          </a:xfrm>
          <a:ln/>
        </p:spPr>
      </p:sp>
      <p:sp>
        <p:nvSpPr>
          <p:cNvPr id="8693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6B03C-3B41-46F8-8453-1709FD39FB84}" type="slidenum">
              <a:rPr lang="cs-CZ"/>
              <a:pPr/>
              <a:t>77</a:t>
            </a:fld>
            <a:endParaRPr lang="cs-CZ"/>
          </a:p>
        </p:txBody>
      </p:sp>
      <p:sp>
        <p:nvSpPr>
          <p:cNvPr id="871426" name="Rectangle 2"/>
          <p:cNvSpPr>
            <a:spLocks noRot="1" noChangeArrowheads="1" noTextEdit="1"/>
          </p:cNvSpPr>
          <p:nvPr>
            <p:ph type="sldImg"/>
          </p:nvPr>
        </p:nvSpPr>
        <p:spPr>
          <a:xfrm>
            <a:off x="992188" y="768350"/>
            <a:ext cx="5114925" cy="3836988"/>
          </a:xfrm>
          <a:ln/>
        </p:spPr>
      </p:sp>
      <p:sp>
        <p:nvSpPr>
          <p:cNvPr id="87142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C0B84-77DF-42B2-8873-2D5DFB086EE9}" type="slidenum">
              <a:rPr lang="cs-CZ"/>
              <a:pPr/>
              <a:t>78</a:t>
            </a:fld>
            <a:endParaRPr lang="cs-CZ"/>
          </a:p>
        </p:txBody>
      </p:sp>
      <p:sp>
        <p:nvSpPr>
          <p:cNvPr id="873474" name="Rectangle 2"/>
          <p:cNvSpPr>
            <a:spLocks noRot="1" noChangeArrowheads="1" noTextEdit="1"/>
          </p:cNvSpPr>
          <p:nvPr>
            <p:ph type="sldImg"/>
          </p:nvPr>
        </p:nvSpPr>
        <p:spPr>
          <a:xfrm>
            <a:off x="992188" y="768350"/>
            <a:ext cx="5114925" cy="3836988"/>
          </a:xfrm>
          <a:ln/>
        </p:spPr>
      </p:sp>
      <p:sp>
        <p:nvSpPr>
          <p:cNvPr id="87347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A27A3-CA13-424F-BE54-3142979837C7}" type="slidenum">
              <a:rPr lang="cs-CZ"/>
              <a:pPr/>
              <a:t>79</a:t>
            </a:fld>
            <a:endParaRPr lang="cs-CZ"/>
          </a:p>
        </p:txBody>
      </p:sp>
      <p:sp>
        <p:nvSpPr>
          <p:cNvPr id="875522" name="Rectangle 2"/>
          <p:cNvSpPr>
            <a:spLocks noRot="1" noChangeArrowheads="1" noTextEdit="1"/>
          </p:cNvSpPr>
          <p:nvPr>
            <p:ph type="sldImg"/>
          </p:nvPr>
        </p:nvSpPr>
        <p:spPr>
          <a:xfrm>
            <a:off x="992188" y="768350"/>
            <a:ext cx="5114925" cy="3836988"/>
          </a:xfrm>
          <a:ln/>
        </p:spPr>
      </p:sp>
      <p:sp>
        <p:nvSpPr>
          <p:cNvPr id="87552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8</a:t>
            </a:fld>
            <a:endParaRPr lang="cs-CZ"/>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09524-BC0A-4B1B-8723-5873C7E503C5}" type="slidenum">
              <a:rPr lang="cs-CZ"/>
              <a:pPr/>
              <a:t>80</a:t>
            </a:fld>
            <a:endParaRPr lang="cs-CZ"/>
          </a:p>
        </p:txBody>
      </p:sp>
      <p:sp>
        <p:nvSpPr>
          <p:cNvPr id="877570" name="Rectangle 2"/>
          <p:cNvSpPr>
            <a:spLocks noRot="1" noChangeArrowheads="1" noTextEdit="1"/>
          </p:cNvSpPr>
          <p:nvPr>
            <p:ph type="sldImg"/>
          </p:nvPr>
        </p:nvSpPr>
        <p:spPr>
          <a:xfrm>
            <a:off x="992188" y="768350"/>
            <a:ext cx="5114925" cy="3836988"/>
          </a:xfrm>
          <a:ln/>
        </p:spPr>
      </p:sp>
      <p:sp>
        <p:nvSpPr>
          <p:cNvPr id="8775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EA278-2433-4667-AF40-270A7D66805F}" type="slidenum">
              <a:rPr lang="cs-CZ"/>
              <a:pPr/>
              <a:t>81</a:t>
            </a:fld>
            <a:endParaRPr lang="cs-CZ"/>
          </a:p>
        </p:txBody>
      </p:sp>
      <p:sp>
        <p:nvSpPr>
          <p:cNvPr id="891906" name="Rectangle 2"/>
          <p:cNvSpPr>
            <a:spLocks noRot="1" noChangeArrowheads="1" noTextEdit="1"/>
          </p:cNvSpPr>
          <p:nvPr>
            <p:ph type="sldImg"/>
          </p:nvPr>
        </p:nvSpPr>
        <p:spPr>
          <a:xfrm>
            <a:off x="992188" y="768350"/>
            <a:ext cx="5114925" cy="3836988"/>
          </a:xfrm>
          <a:ln/>
        </p:spPr>
      </p:sp>
      <p:sp>
        <p:nvSpPr>
          <p:cNvPr id="89190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A2A4C-D1CC-431F-AA99-CCA93C668244}" type="slidenum">
              <a:rPr lang="cs-CZ"/>
              <a:pPr/>
              <a:t>82</a:t>
            </a:fld>
            <a:endParaRPr lang="cs-CZ"/>
          </a:p>
        </p:txBody>
      </p:sp>
      <p:sp>
        <p:nvSpPr>
          <p:cNvPr id="893954" name="Rectangle 2"/>
          <p:cNvSpPr>
            <a:spLocks noRot="1" noChangeArrowheads="1" noTextEdit="1"/>
          </p:cNvSpPr>
          <p:nvPr>
            <p:ph type="sldImg"/>
          </p:nvPr>
        </p:nvSpPr>
        <p:spPr>
          <a:xfrm>
            <a:off x="992188" y="768350"/>
            <a:ext cx="5114925" cy="3836988"/>
          </a:xfrm>
          <a:ln/>
        </p:spPr>
      </p:sp>
      <p:sp>
        <p:nvSpPr>
          <p:cNvPr id="89395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4227E-EBE2-4B3E-9C39-63B17E60A192}" type="slidenum">
              <a:rPr lang="cs-CZ"/>
              <a:pPr/>
              <a:t>83</a:t>
            </a:fld>
            <a:endParaRPr lang="cs-CZ"/>
          </a:p>
        </p:txBody>
      </p:sp>
      <p:sp>
        <p:nvSpPr>
          <p:cNvPr id="896002" name="Rectangle 2"/>
          <p:cNvSpPr>
            <a:spLocks noRot="1" noChangeArrowheads="1" noTextEdit="1"/>
          </p:cNvSpPr>
          <p:nvPr>
            <p:ph type="sldImg"/>
          </p:nvPr>
        </p:nvSpPr>
        <p:spPr>
          <a:xfrm>
            <a:off x="992188" y="768350"/>
            <a:ext cx="5114925" cy="3836988"/>
          </a:xfrm>
          <a:ln/>
        </p:spPr>
      </p:sp>
      <p:sp>
        <p:nvSpPr>
          <p:cNvPr id="8960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A4B6A-65BF-4002-B5F2-DDB3635EDB83}" type="slidenum">
              <a:rPr lang="cs-CZ"/>
              <a:pPr/>
              <a:t>84</a:t>
            </a:fld>
            <a:endParaRPr lang="cs-CZ"/>
          </a:p>
        </p:txBody>
      </p:sp>
      <p:sp>
        <p:nvSpPr>
          <p:cNvPr id="902146" name="Rectangle 2"/>
          <p:cNvSpPr>
            <a:spLocks noRot="1" noChangeArrowheads="1" noTextEdit="1"/>
          </p:cNvSpPr>
          <p:nvPr>
            <p:ph type="sldImg"/>
          </p:nvPr>
        </p:nvSpPr>
        <p:spPr>
          <a:xfrm>
            <a:off x="992188" y="768350"/>
            <a:ext cx="5114925" cy="3836988"/>
          </a:xfrm>
          <a:ln/>
        </p:spPr>
      </p:sp>
      <p:sp>
        <p:nvSpPr>
          <p:cNvPr id="9021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A63EA-3FF1-4900-BA34-19691C77F760}" type="slidenum">
              <a:rPr lang="cs-CZ"/>
              <a:pPr/>
              <a:t>85</a:t>
            </a:fld>
            <a:endParaRPr lang="cs-CZ"/>
          </a:p>
        </p:txBody>
      </p:sp>
      <p:sp>
        <p:nvSpPr>
          <p:cNvPr id="904194" name="Rectangle 2"/>
          <p:cNvSpPr>
            <a:spLocks noRot="1" noChangeArrowheads="1" noTextEdit="1"/>
          </p:cNvSpPr>
          <p:nvPr>
            <p:ph type="sldImg"/>
          </p:nvPr>
        </p:nvSpPr>
        <p:spPr>
          <a:xfrm>
            <a:off x="992188" y="768350"/>
            <a:ext cx="5114925" cy="3836988"/>
          </a:xfrm>
          <a:ln/>
        </p:spPr>
      </p:sp>
      <p:sp>
        <p:nvSpPr>
          <p:cNvPr id="9041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21E1-F14E-4D2B-96E8-41C6F021F9CF}" type="slidenum">
              <a:rPr lang="cs-CZ"/>
              <a:pPr/>
              <a:t>86</a:t>
            </a:fld>
            <a:endParaRPr lang="cs-CZ"/>
          </a:p>
        </p:txBody>
      </p:sp>
      <p:sp>
        <p:nvSpPr>
          <p:cNvPr id="906242" name="Rectangle 2"/>
          <p:cNvSpPr>
            <a:spLocks noRot="1" noChangeArrowheads="1" noTextEdit="1"/>
          </p:cNvSpPr>
          <p:nvPr>
            <p:ph type="sldImg"/>
          </p:nvPr>
        </p:nvSpPr>
        <p:spPr>
          <a:xfrm>
            <a:off x="992188" y="768350"/>
            <a:ext cx="5114925" cy="3836988"/>
          </a:xfrm>
          <a:ln/>
        </p:spPr>
      </p:sp>
      <p:sp>
        <p:nvSpPr>
          <p:cNvPr id="90624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E1D13-9AFB-461D-8AA4-4827843CD1B9}" type="slidenum">
              <a:rPr lang="cs-CZ"/>
              <a:pPr/>
              <a:t>87</a:t>
            </a:fld>
            <a:endParaRPr lang="cs-CZ"/>
          </a:p>
        </p:txBody>
      </p:sp>
      <p:sp>
        <p:nvSpPr>
          <p:cNvPr id="908290" name="Rectangle 2"/>
          <p:cNvSpPr>
            <a:spLocks noRot="1" noChangeArrowheads="1" noTextEdit="1"/>
          </p:cNvSpPr>
          <p:nvPr>
            <p:ph type="sldImg"/>
          </p:nvPr>
        </p:nvSpPr>
        <p:spPr>
          <a:xfrm>
            <a:off x="992188" y="768350"/>
            <a:ext cx="5114925" cy="3836988"/>
          </a:xfrm>
          <a:ln/>
        </p:spPr>
      </p:sp>
      <p:sp>
        <p:nvSpPr>
          <p:cNvPr id="90829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CFB4C-1433-4141-9699-716BD502408B}" type="slidenum">
              <a:rPr lang="cs-CZ"/>
              <a:pPr/>
              <a:t>88</a:t>
            </a:fld>
            <a:endParaRPr lang="cs-CZ"/>
          </a:p>
        </p:txBody>
      </p:sp>
      <p:sp>
        <p:nvSpPr>
          <p:cNvPr id="910338" name="Rectangle 2"/>
          <p:cNvSpPr>
            <a:spLocks noRot="1" noChangeArrowheads="1" noTextEdit="1"/>
          </p:cNvSpPr>
          <p:nvPr>
            <p:ph type="sldImg"/>
          </p:nvPr>
        </p:nvSpPr>
        <p:spPr>
          <a:xfrm>
            <a:off x="992188" y="768350"/>
            <a:ext cx="5114925" cy="3836988"/>
          </a:xfrm>
          <a:ln/>
        </p:spPr>
      </p:sp>
      <p:sp>
        <p:nvSpPr>
          <p:cNvPr id="91033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31C3A-365F-4752-9585-88DB6DF5BD75}" type="slidenum">
              <a:rPr lang="cs-CZ"/>
              <a:pPr/>
              <a:t>89</a:t>
            </a:fld>
            <a:endParaRPr lang="cs-CZ"/>
          </a:p>
        </p:txBody>
      </p:sp>
      <p:sp>
        <p:nvSpPr>
          <p:cNvPr id="914434" name="Rectangle 2"/>
          <p:cNvSpPr>
            <a:spLocks noRot="1" noChangeArrowheads="1" noTextEdit="1"/>
          </p:cNvSpPr>
          <p:nvPr>
            <p:ph type="sldImg"/>
          </p:nvPr>
        </p:nvSpPr>
        <p:spPr>
          <a:xfrm>
            <a:off x="992188" y="768350"/>
            <a:ext cx="5114925" cy="3836988"/>
          </a:xfrm>
          <a:ln/>
        </p:spPr>
      </p:sp>
      <p:sp>
        <p:nvSpPr>
          <p:cNvPr id="91443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9</a:t>
            </a:fld>
            <a:endParaRPr lang="cs-CZ"/>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E43D8-E73A-4224-AB7A-EBC786C5E941}" type="slidenum">
              <a:rPr lang="cs-CZ"/>
              <a:pPr/>
              <a:t>90</a:t>
            </a:fld>
            <a:endParaRPr lang="cs-CZ"/>
          </a:p>
        </p:txBody>
      </p:sp>
      <p:sp>
        <p:nvSpPr>
          <p:cNvPr id="926722" name="Rectangle 2"/>
          <p:cNvSpPr>
            <a:spLocks noRot="1" noChangeArrowheads="1" noTextEdit="1"/>
          </p:cNvSpPr>
          <p:nvPr>
            <p:ph type="sldImg"/>
          </p:nvPr>
        </p:nvSpPr>
        <p:spPr>
          <a:xfrm>
            <a:off x="992188" y="768350"/>
            <a:ext cx="5114925" cy="3836988"/>
          </a:xfrm>
          <a:ln/>
        </p:spPr>
      </p:sp>
      <p:sp>
        <p:nvSpPr>
          <p:cNvPr id="92672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A329E-C3F6-4545-ABF2-76C8E22FA29F}" type="slidenum">
              <a:rPr lang="cs-CZ"/>
              <a:pPr/>
              <a:t>91</a:t>
            </a:fld>
            <a:endParaRPr lang="cs-CZ"/>
          </a:p>
        </p:txBody>
      </p:sp>
      <p:sp>
        <p:nvSpPr>
          <p:cNvPr id="928770" name="Rectangle 2"/>
          <p:cNvSpPr>
            <a:spLocks noRot="1" noChangeArrowheads="1" noTextEdit="1"/>
          </p:cNvSpPr>
          <p:nvPr>
            <p:ph type="sldImg"/>
          </p:nvPr>
        </p:nvSpPr>
        <p:spPr>
          <a:xfrm>
            <a:off x="992188" y="768350"/>
            <a:ext cx="5114925" cy="3836988"/>
          </a:xfrm>
          <a:ln/>
        </p:spPr>
      </p:sp>
      <p:sp>
        <p:nvSpPr>
          <p:cNvPr id="9287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68158-4528-4CE3-A4E7-95134B3A9079}" type="slidenum">
              <a:rPr lang="cs-CZ"/>
              <a:pPr/>
              <a:t>92</a:t>
            </a:fld>
            <a:endParaRPr lang="cs-CZ"/>
          </a:p>
        </p:txBody>
      </p:sp>
      <p:sp>
        <p:nvSpPr>
          <p:cNvPr id="930818" name="Rectangle 2"/>
          <p:cNvSpPr>
            <a:spLocks noRot="1" noChangeArrowheads="1" noTextEdit="1"/>
          </p:cNvSpPr>
          <p:nvPr>
            <p:ph type="sldImg"/>
          </p:nvPr>
        </p:nvSpPr>
        <p:spPr>
          <a:xfrm>
            <a:off x="992188" y="768350"/>
            <a:ext cx="5114925" cy="3836988"/>
          </a:xfrm>
          <a:ln/>
        </p:spPr>
      </p:sp>
      <p:sp>
        <p:nvSpPr>
          <p:cNvPr id="93081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07B11-D1B1-4053-B014-A0DC01EF2C68}" type="slidenum">
              <a:rPr lang="cs-CZ"/>
              <a:pPr/>
              <a:t>93</a:t>
            </a:fld>
            <a:endParaRPr lang="cs-CZ"/>
          </a:p>
        </p:txBody>
      </p:sp>
      <p:sp>
        <p:nvSpPr>
          <p:cNvPr id="932866" name="Rectangle 2"/>
          <p:cNvSpPr>
            <a:spLocks noRot="1" noChangeArrowheads="1" noTextEdit="1"/>
          </p:cNvSpPr>
          <p:nvPr>
            <p:ph type="sldImg"/>
          </p:nvPr>
        </p:nvSpPr>
        <p:spPr>
          <a:xfrm>
            <a:off x="992188" y="768350"/>
            <a:ext cx="5114925" cy="3836988"/>
          </a:xfrm>
          <a:ln/>
        </p:spPr>
      </p:sp>
      <p:sp>
        <p:nvSpPr>
          <p:cNvPr id="93286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493CC-B950-4A5D-AF9D-D3FD5BE8720A}" type="slidenum">
              <a:rPr lang="cs-CZ"/>
              <a:pPr/>
              <a:t>94</a:t>
            </a:fld>
            <a:endParaRPr lang="cs-CZ"/>
          </a:p>
        </p:txBody>
      </p:sp>
      <p:sp>
        <p:nvSpPr>
          <p:cNvPr id="961538" name="Rectangle 2"/>
          <p:cNvSpPr>
            <a:spLocks noRot="1" noChangeArrowheads="1" noTextEdit="1"/>
          </p:cNvSpPr>
          <p:nvPr>
            <p:ph type="sldImg"/>
          </p:nvPr>
        </p:nvSpPr>
        <p:spPr>
          <a:ln/>
        </p:spPr>
      </p:sp>
      <p:sp>
        <p:nvSpPr>
          <p:cNvPr id="96153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66981-C1A2-4958-A002-715F2254371D}" type="slidenum">
              <a:rPr lang="cs-CZ"/>
              <a:pPr/>
              <a:t>95</a:t>
            </a:fld>
            <a:endParaRPr lang="cs-CZ"/>
          </a:p>
        </p:txBody>
      </p:sp>
      <p:sp>
        <p:nvSpPr>
          <p:cNvPr id="969730" name="Rectangle 2"/>
          <p:cNvSpPr>
            <a:spLocks noRot="1"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38DEF-079D-4E66-AE1A-5017E99FB245}" type="slidenum">
              <a:rPr lang="cs-CZ"/>
              <a:pPr/>
              <a:t>96</a:t>
            </a:fld>
            <a:endParaRPr lang="cs-CZ"/>
          </a:p>
        </p:txBody>
      </p:sp>
      <p:sp>
        <p:nvSpPr>
          <p:cNvPr id="963586" name="Rectangle 2"/>
          <p:cNvSpPr>
            <a:spLocks noRot="1" noChangeArrowheads="1" noTextEdit="1"/>
          </p:cNvSpPr>
          <p:nvPr>
            <p:ph type="sldImg"/>
          </p:nvPr>
        </p:nvSpPr>
        <p:spPr>
          <a:ln/>
        </p:spPr>
      </p:sp>
      <p:sp>
        <p:nvSpPr>
          <p:cNvPr id="9635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73160-4602-45FF-A516-F1963F6B0CFA}" type="slidenum">
              <a:rPr lang="cs-CZ"/>
              <a:pPr/>
              <a:t>97</a:t>
            </a:fld>
            <a:endParaRPr lang="cs-CZ"/>
          </a:p>
        </p:txBody>
      </p:sp>
      <p:sp>
        <p:nvSpPr>
          <p:cNvPr id="971778" name="Rectangle 2"/>
          <p:cNvSpPr>
            <a:spLocks noRot="1"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9CD09-557D-4136-83A3-04FEA7707C2D}" type="slidenum">
              <a:rPr lang="cs-CZ"/>
              <a:pPr/>
              <a:t>98</a:t>
            </a:fld>
            <a:endParaRPr lang="cs-CZ"/>
          </a:p>
        </p:txBody>
      </p:sp>
      <p:sp>
        <p:nvSpPr>
          <p:cNvPr id="965634" name="Rectangle 2"/>
          <p:cNvSpPr>
            <a:spLocks noRot="1" noChangeArrowheads="1" noTextEdit="1"/>
          </p:cNvSpPr>
          <p:nvPr>
            <p:ph type="sldImg"/>
          </p:nvPr>
        </p:nvSpPr>
        <p:spPr>
          <a:ln/>
        </p:spPr>
      </p:sp>
      <p:sp>
        <p:nvSpPr>
          <p:cNvPr id="96563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B6D8F-D971-4D33-BDD1-6F3FFE73B4A3}" type="slidenum">
              <a:rPr lang="cs-CZ"/>
              <a:pPr/>
              <a:t>99</a:t>
            </a:fld>
            <a:endParaRPr lang="cs-CZ"/>
          </a:p>
        </p:txBody>
      </p:sp>
      <p:sp>
        <p:nvSpPr>
          <p:cNvPr id="967682" name="Rectangle 2"/>
          <p:cNvSpPr>
            <a:spLocks noRot="1" noChangeArrowheads="1" noTextEdit="1"/>
          </p:cNvSpPr>
          <p:nvPr>
            <p:ph type="sldImg"/>
          </p:nvPr>
        </p:nvSpPr>
        <p:spPr>
          <a:ln/>
        </p:spPr>
      </p:sp>
      <p:sp>
        <p:nvSpPr>
          <p:cNvPr id="967683" name="Rectangle 3"/>
          <p:cNvSpPr>
            <a:spLocks noGrp="1" noChangeArrowheads="1"/>
          </p:cNvSpPr>
          <p:nvPr>
            <p:ph type="body"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8"/>
          <p:cNvGrpSpPr>
            <a:grpSpLocks/>
          </p:cNvGrpSpPr>
          <p:nvPr/>
        </p:nvGrpSpPr>
        <p:grpSpPr bwMode="auto">
          <a:xfrm>
            <a:off x="0" y="0"/>
            <a:ext cx="9140825" cy="6850063"/>
            <a:chOff x="0" y="0"/>
            <a:chExt cx="5758" cy="4315"/>
          </a:xfrm>
        </p:grpSpPr>
        <p:grpSp>
          <p:nvGrpSpPr>
            <p:cNvPr id="5" name="Group 19"/>
            <p:cNvGrpSpPr>
              <a:grpSpLocks/>
            </p:cNvGrpSpPr>
            <p:nvPr userDrawn="1"/>
          </p:nvGrpSpPr>
          <p:grpSpPr bwMode="auto">
            <a:xfrm>
              <a:off x="1728" y="2230"/>
              <a:ext cx="4027" cy="2085"/>
              <a:chOff x="1728" y="2230"/>
              <a:chExt cx="4027" cy="2085"/>
            </a:xfrm>
          </p:grpSpPr>
          <p:sp>
            <p:nvSpPr>
              <p:cNvPr id="8" name="Freeform 2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cs-CZ"/>
              </a:p>
            </p:txBody>
          </p:sp>
          <p:sp>
            <p:nvSpPr>
              <p:cNvPr id="9" name="Freeform 2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cs-CZ"/>
              </a:p>
            </p:txBody>
          </p:sp>
          <p:sp>
            <p:nvSpPr>
              <p:cNvPr id="10" name="Freeform 2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cs-CZ"/>
              </a:p>
            </p:txBody>
          </p:sp>
          <p:sp>
            <p:nvSpPr>
              <p:cNvPr id="11" name="Freeform 2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cs-CZ"/>
              </a:p>
            </p:txBody>
          </p:sp>
          <p:sp>
            <p:nvSpPr>
              <p:cNvPr id="12" name="Freeform 2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cs-CZ"/>
              </a:p>
            </p:txBody>
          </p:sp>
        </p:grpSp>
        <p:sp>
          <p:nvSpPr>
            <p:cNvPr id="6" name="Freeform 2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cs-CZ"/>
            </a:p>
          </p:txBody>
        </p:sp>
        <p:sp>
          <p:nvSpPr>
            <p:cNvPr id="7" name="Freeform 2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cs-CZ"/>
            </a:p>
          </p:txBody>
        </p:sp>
      </p:grpSp>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cs-CZ" smtClean="0"/>
              <a:t>Klepnutím lze upravit styl předlohy nadpisů.</a:t>
            </a:r>
            <a:endParaRPr lang="cs-CZ"/>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smtClean="0"/>
              <a:t>Klepnutím lze upravit styl předlohy podnadpisů.</a:t>
            </a:r>
            <a:endParaRPr lang="cs-CZ"/>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r>
              <a:rPr lang="cs-CZ" smtClean="0"/>
              <a:t>19.-20.10.2010</a:t>
            </a:r>
            <a:endParaRPr lang="cs-CZ"/>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cs-CZ" smtClean="0"/>
              <a:t>FREE - VaVaI, TT</a:t>
            </a:r>
            <a:endParaRPr lang="cs-CZ"/>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FAA67ED-83E3-4A75-A500-841A18B1E86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61A8790E-DBB0-4D05-B22A-64C42554028B}"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21D11990-9091-4C4B-A4EA-E2E90B34005B}"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8229600" cy="21859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38588"/>
            <a:ext cx="8229600" cy="218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54E0233A-CA22-4812-93CA-EEBB2D06B473}"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D79F824D-1EBF-41C6-9AB3-20EB1C1FEBD6}"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r>
              <a:rPr lang="cs-CZ" noProof="0" smtClean="0"/>
              <a:t>Klepnutím na ikonu přidáte tabulku.</a:t>
            </a:r>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B3B87D97-B2BC-4A8C-B98F-CF8D6098F4F6}"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Zástupný symbol pro datum 2"/>
          <p:cNvSpPr>
            <a:spLocks noGrp="1"/>
          </p:cNvSpPr>
          <p:nvPr>
            <p:ph type="dt" sz="half" idx="10"/>
          </p:nvPr>
        </p:nvSpPr>
        <p:spPr>
          <a:xfrm>
            <a:off x="457200" y="6245225"/>
            <a:ext cx="2133600" cy="476250"/>
          </a:xfrm>
        </p:spPr>
        <p:txBody>
          <a:bodyPr/>
          <a:lstStyle>
            <a:lvl1pPr>
              <a:defRPr/>
            </a:lvl1pPr>
          </a:lstStyle>
          <a:p>
            <a:pPr>
              <a:defRPr/>
            </a:pPr>
            <a:r>
              <a:rPr lang="cs-CZ" smtClean="0"/>
              <a:t>19.-20.10.2010</a:t>
            </a:r>
            <a:endParaRPr lang="cs-CZ"/>
          </a:p>
        </p:txBody>
      </p:sp>
      <p:sp>
        <p:nvSpPr>
          <p:cNvPr id="4" name="Zástupný symbol pro zápatí 3"/>
          <p:cNvSpPr>
            <a:spLocks noGrp="1"/>
          </p:cNvSpPr>
          <p:nvPr>
            <p:ph type="ftr" sz="quarter" idx="11"/>
          </p:nvPr>
        </p:nvSpPr>
        <p:spPr>
          <a:xfrm>
            <a:off x="3124200" y="6245225"/>
            <a:ext cx="2895600" cy="476250"/>
          </a:xfrm>
        </p:spPr>
        <p:txBody>
          <a:bodyPr/>
          <a:lstStyle>
            <a:lvl1pPr>
              <a:defRPr/>
            </a:lvl1pPr>
          </a:lstStyle>
          <a:p>
            <a:pPr>
              <a:defRPr/>
            </a:pPr>
            <a:r>
              <a:rPr lang="cs-CZ" smtClean="0"/>
              <a:t>FREE - VaVaI, TT</a:t>
            </a:r>
            <a:endParaRPr lang="cs-CZ"/>
          </a:p>
        </p:txBody>
      </p:sp>
      <p:sp>
        <p:nvSpPr>
          <p:cNvPr id="5" name="Zástupný symbol pro číslo snímku 4"/>
          <p:cNvSpPr>
            <a:spLocks noGrp="1"/>
          </p:cNvSpPr>
          <p:nvPr>
            <p:ph type="sldNum" sz="quarter" idx="12"/>
          </p:nvPr>
        </p:nvSpPr>
        <p:spPr>
          <a:xfrm>
            <a:off x="6553200" y="6245225"/>
            <a:ext cx="2133600" cy="476250"/>
          </a:xfrm>
        </p:spPr>
        <p:txBody>
          <a:bodyPr/>
          <a:lstStyle>
            <a:lvl1pPr>
              <a:defRPr/>
            </a:lvl1pPr>
          </a:lstStyle>
          <a:p>
            <a:pPr>
              <a:defRPr/>
            </a:pPr>
            <a:fld id="{33B06C82-527F-400C-8F80-FF98EB19DC10}"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440A598D-4714-4C6C-B4FE-528B95FE2A6D}"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FBA7DEAB-AD32-4217-8AE3-BD4DC1E51037}"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CB830ECB-5182-4E6D-B716-58D46CADB22C}"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8" name="Rectangle 15"/>
          <p:cNvSpPr>
            <a:spLocks noGrp="1" noChangeArrowheads="1"/>
          </p:cNvSpPr>
          <p:nvPr>
            <p:ph type="sldNum" sz="quarter" idx="11"/>
          </p:nvPr>
        </p:nvSpPr>
        <p:spPr>
          <a:ln/>
        </p:spPr>
        <p:txBody>
          <a:bodyPr/>
          <a:lstStyle>
            <a:lvl1pPr>
              <a:defRPr/>
            </a:lvl1pPr>
          </a:lstStyle>
          <a:p>
            <a:pPr>
              <a:defRPr/>
            </a:pPr>
            <a:fld id="{779D15D2-CC14-4E2C-A7A7-8E09F4BBD971}" type="slidenum">
              <a:rPr lang="cs-CZ"/>
              <a:pPr>
                <a:defRPr/>
              </a:pPr>
              <a:t>‹#›</a:t>
            </a:fld>
            <a:endParaRPr lang="cs-CZ"/>
          </a:p>
        </p:txBody>
      </p:sp>
      <p:sp>
        <p:nvSpPr>
          <p:cNvPr id="9"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4" name="Rectangle 15"/>
          <p:cNvSpPr>
            <a:spLocks noGrp="1" noChangeArrowheads="1"/>
          </p:cNvSpPr>
          <p:nvPr>
            <p:ph type="sldNum" sz="quarter" idx="11"/>
          </p:nvPr>
        </p:nvSpPr>
        <p:spPr>
          <a:ln/>
        </p:spPr>
        <p:txBody>
          <a:bodyPr/>
          <a:lstStyle>
            <a:lvl1pPr>
              <a:defRPr/>
            </a:lvl1pPr>
          </a:lstStyle>
          <a:p>
            <a:pPr>
              <a:defRPr/>
            </a:pPr>
            <a:fld id="{D79E34C3-0224-4E8C-BA06-E43542B686D0}" type="slidenum">
              <a:rPr lang="cs-CZ"/>
              <a:pPr>
                <a:defRPr/>
              </a:pPr>
              <a:t>‹#›</a:t>
            </a:fld>
            <a:endParaRPr lang="cs-CZ"/>
          </a:p>
        </p:txBody>
      </p:sp>
      <p:sp>
        <p:nvSpPr>
          <p:cNvPr id="5"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3" name="Rectangle 15"/>
          <p:cNvSpPr>
            <a:spLocks noGrp="1" noChangeArrowheads="1"/>
          </p:cNvSpPr>
          <p:nvPr>
            <p:ph type="sldNum" sz="quarter" idx="11"/>
          </p:nvPr>
        </p:nvSpPr>
        <p:spPr>
          <a:ln/>
        </p:spPr>
        <p:txBody>
          <a:bodyPr/>
          <a:lstStyle>
            <a:lvl1pPr>
              <a:defRPr/>
            </a:lvl1pPr>
          </a:lstStyle>
          <a:p>
            <a:pPr>
              <a:defRPr/>
            </a:pPr>
            <a:fld id="{9AC6B710-F538-4B7D-8C14-9DE044E2714B}" type="slidenum">
              <a:rPr lang="cs-CZ"/>
              <a:pPr>
                <a:defRPr/>
              </a:pPr>
              <a:t>‹#›</a:t>
            </a:fld>
            <a:endParaRPr lang="cs-CZ"/>
          </a:p>
        </p:txBody>
      </p:sp>
      <p:sp>
        <p:nvSpPr>
          <p:cNvPr id="4"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FD20E42A-435A-4A21-8397-5BF4A4D449C2}"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5F8A3BD1-D818-45CB-BC17-97AFFE9FAA2A}"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cs-CZ" smtClean="0"/>
              <a:t>19.-20.10.2010</a:t>
            </a:r>
            <a:endParaRPr lang="cs-CZ"/>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C5C6083-F67C-42FB-9A3B-2BA48B03729D}" type="slidenum">
              <a:rPr lang="cs-CZ"/>
              <a:pPr>
                <a:defRPr/>
              </a:pPr>
              <a:t>‹#›</a:t>
            </a:fld>
            <a:endParaRPr lang="cs-CZ"/>
          </a:p>
        </p:txBody>
      </p:sp>
      <p:grpSp>
        <p:nvGrpSpPr>
          <p:cNvPr id="1028" name="Group 19"/>
          <p:cNvGrpSpPr>
            <a:grpSpLocks/>
          </p:cNvGrpSpPr>
          <p:nvPr/>
        </p:nvGrpSpPr>
        <p:grpSpPr bwMode="auto">
          <a:xfrm>
            <a:off x="0" y="0"/>
            <a:ext cx="9140825" cy="6850063"/>
            <a:chOff x="0" y="0"/>
            <a:chExt cx="5758" cy="4315"/>
          </a:xfrm>
        </p:grpSpPr>
        <p:grpSp>
          <p:nvGrpSpPr>
            <p:cNvPr id="1032"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cs-CZ"/>
              </a:p>
            </p:txBody>
          </p:sp>
          <p:sp>
            <p:nvSpPr>
              <p:cNvPr id="41472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cs-CZ"/>
              </a:p>
            </p:txBody>
          </p:sp>
          <p:sp>
            <p:nvSpPr>
              <p:cNvPr id="41472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cs-CZ"/>
              </a:p>
            </p:txBody>
          </p:sp>
          <p:sp>
            <p:nvSpPr>
              <p:cNvPr id="41472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cs-CZ"/>
              </a:p>
            </p:txBody>
          </p:sp>
          <p:sp>
            <p:nvSpPr>
              <p:cNvPr id="41472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cs-CZ"/>
              </a:p>
            </p:txBody>
          </p:sp>
        </p:grpSp>
        <p:sp>
          <p:nvSpPr>
            <p:cNvPr id="41473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cs-CZ"/>
            </a:p>
          </p:txBody>
        </p:sp>
        <p:sp>
          <p:nvSpPr>
            <p:cNvPr id="41472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cs-CZ"/>
            </a:p>
          </p:txBody>
        </p:sp>
      </p:gr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r>
              <a:rPr lang="cs-CZ" smtClean="0"/>
              <a:t>FREE - VaVaI, TT</a:t>
            </a:r>
            <a:endParaRPr lang="cs-CZ"/>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cSld>
  <p:clrMap bg1="dk2" tx1="lt1" bg2="dk1" tx2="lt2" accent1="accent1" accent2="accent2" accent3="accent3" accent4="accent4" accent5="accent5" accent6="accent6" hlink="hlink" folHlink="folHlink"/>
  <p:sldLayoutIdLst>
    <p:sldLayoutId id="2147483768"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70" r:id="rId15"/>
  </p:sldLayoutIdLst>
  <p:timing>
    <p:tnLst>
      <p:par>
        <p:cTn id="1" dur="indefinite" restart="never" nodeType="tmRoot"/>
      </p:par>
    </p:tnLst>
  </p:timing>
  <p:hf hdr="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cordis.europa.eu/coal-steel-rtd/infopack.htm"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europa.eu.int/information_society/eeurope/i2010/index_en.htm"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http://ec.europa.eu/grants/index_en.htm"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ec.europa.eu/education/programmes/llp/index_en.html"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hyperlink" Target="http://www.naep.cz/"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eacea.ec.europa.eu/youth/index_en.htm"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eacea.ec.europa.eu/culture/index_en.htm"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visegradfund.org/scholarships.html"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visegradfund.org/grants.html"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eeagrants.com/"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http://www.strukturalni-fondy.cz/"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hyperlink" Target="http://www.ireas.cz/" TargetMode="External"/><Relationship Id="rId4" Type="http://schemas.openxmlformats.org/officeDocument/2006/relationships/hyperlink" Target="http://www.esfcr.cz/"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www.kip.zcu.cz/kursy/CPEU/PotlukaI_1116766240diliprojektoverizenifs.pdf" TargetMode="External"/><Relationship Id="rId3" Type="http://schemas.openxmlformats.org/officeDocument/2006/relationships/hyperlink" Target="http://www.kip.zcu.cz/kursy/CPEU/Sieber_cba.pdf" TargetMode="External"/><Relationship Id="rId7" Type="http://schemas.openxmlformats.org/officeDocument/2006/relationships/hyperlink" Target="http://www.kip.zcu.cz/kursy/CPEU/1084291448cba_dg_regiocz.pdf"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hyperlink" Target="http://www.kip.zcu.cz/kursy/CPEU/LogickyRamecProjektu.doc" TargetMode="External"/><Relationship Id="rId5" Type="http://schemas.openxmlformats.org/officeDocument/2006/relationships/hyperlink" Target="http://www.kip.zcu.cz/kursy/CPEU/LogickyRamecSROP.doc" TargetMode="External"/><Relationship Id="rId4" Type="http://schemas.openxmlformats.org/officeDocument/2006/relationships/hyperlink" Target="http://www.kip.zcu.cz/kursy/CPEU/Sieber_StudieProveditelnosti.pdf" TargetMode="External"/><Relationship Id="rId9" Type="http://schemas.openxmlformats.org/officeDocument/2006/relationships/hyperlink" Target="http://www.kip.zcu.cz/kursy/CPEU/PotlukaII_1116766399diliifinancnirizeniprojektufs.pdf"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strukturalni-fondy.cz/"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strukturalni-fondy.cz/regionalni-politika"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hyperlink" Target="http://www.strukturalni-fondy.cz/uploads/documents/HSS_2007_2013/Financni_tabulka_NSRR.pdf" TargetMode="External"/><Relationship Id="rId4" Type="http://schemas.openxmlformats.org/officeDocument/2006/relationships/hyperlink" Target="http://www.strukturalni-fondy.cz/operacni-programy-2007-2013"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hyperlink" Target="http://www.strukturalni-fondy.cz/regionalni-politika/strategicke-obecne-zasady-spolecenstvi-ceska-verze-1"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5" Type="http://schemas.openxmlformats.org/officeDocument/2006/relationships/hyperlink" Target="http://www.strukturalni-fondy.cz/regionalni-politika/nsrr" TargetMode="External"/><Relationship Id="rId4" Type="http://schemas.openxmlformats.org/officeDocument/2006/relationships/hyperlink" Target="http://www.strukturalni-fondy.cz/regionalni-politika/narodni-rozvojovy-plan-ceske-republiky-2007-2013-prvni-pracovni-navrh"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hyperlink" Target="http://www.strukturalni-fondy.cz/" TargetMode="Externa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hyperlink" Target="http://www.strukturalni-fondy.cz/opvpk" TargetMode="External"/><Relationship Id="rId3" Type="http://schemas.openxmlformats.org/officeDocument/2006/relationships/hyperlink" Target="http://www.strukturalni-fondy.cz/op-doprava" TargetMode="External"/><Relationship Id="rId7" Type="http://schemas.openxmlformats.org/officeDocument/2006/relationships/hyperlink" Target="http://www.strukturalni-fondy.cz/oplzz"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hyperlink" Target="http://www.strukturalni-fondy.cz/vavpi" TargetMode="External"/><Relationship Id="rId5" Type="http://schemas.openxmlformats.org/officeDocument/2006/relationships/hyperlink" Target="http://www.strukturalni-fondy.cz/oppi" TargetMode="External"/><Relationship Id="rId10" Type="http://schemas.openxmlformats.org/officeDocument/2006/relationships/hyperlink" Target="http://www.strukturalni-fondy.cz/op-tp" TargetMode="External"/><Relationship Id="rId4" Type="http://schemas.openxmlformats.org/officeDocument/2006/relationships/hyperlink" Target="http://www.strukturalni-fondy.cz/opzp" TargetMode="External"/><Relationship Id="rId9" Type="http://schemas.openxmlformats.org/officeDocument/2006/relationships/hyperlink" Target="http://www.strukturalni-fondy.cz/iop"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www.strukturalni-fondy.cz/opkonkurenceschopnost"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hyperlink" Target="http://www.strukturalni-fondy.cz/opadaptabilita" TargetMode="Externa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hyperlink" Target="http://www.strukturalni-fondy.cz/spoluprace-meziregionalni" TargetMode="External"/><Relationship Id="rId3" Type="http://schemas.openxmlformats.org/officeDocument/2006/relationships/hyperlink" Target="http://www.strukturalni-fondy.cz/op-preshranicni-spoluprace-cr-bavorsko" TargetMode="External"/><Relationship Id="rId7" Type="http://schemas.openxmlformats.org/officeDocument/2006/relationships/hyperlink" Target="http://www.strukturalni-fondy.cz/op-preshranicni-spoluprace-cr-slovensko"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 Id="rId6" Type="http://schemas.openxmlformats.org/officeDocument/2006/relationships/hyperlink" Target="http://www.strukturalni-fondy.cz/op-preshranicni-spoluprace-cr-sasko" TargetMode="External"/><Relationship Id="rId11" Type="http://schemas.openxmlformats.org/officeDocument/2006/relationships/hyperlink" Target="http://www.strukturalni-fondy.cz/interact-ii" TargetMode="External"/><Relationship Id="rId5" Type="http://schemas.openxmlformats.org/officeDocument/2006/relationships/hyperlink" Target="http://www.strukturalni-fondy.cz/op-preshranicni-spoluprace-cr-rakousko" TargetMode="External"/><Relationship Id="rId10" Type="http://schemas.openxmlformats.org/officeDocument/2006/relationships/hyperlink" Target="http://www.strukturalni-fondy.cz/espon-ii" TargetMode="External"/><Relationship Id="rId4" Type="http://schemas.openxmlformats.org/officeDocument/2006/relationships/hyperlink" Target="http://www.strukturalni-fondy.cz/op-preshranicni-spoluprace-cr-polsko" TargetMode="External"/><Relationship Id="rId9" Type="http://schemas.openxmlformats.org/officeDocument/2006/relationships/hyperlink" Target="http://www.strukturalni-fondy.cz/spoluprace-nadnarodn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prezentace_1019_projekt.pptx" TargetMode="External"/><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pcr.c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eskatelevize.cz/program/den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cett.cz/dokums_raw/inovace-a-jejich-management-ii-barevne_1190711119.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tc.cz/circ/"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Prezentace%20final/rulesczoj-18prosince06l39120061230cs00010018_201.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cordis.europa.eu/fp7/dc/index.cf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czelo.cz/"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cordis.europa.eu/en/sitemap.htm"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cordis.europa.eu/guidance/email.htm"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cordis.europa.eu/fp7/dc/index.cfm" TargetMode="External"/><Relationship Id="rId7" Type="http://schemas.openxmlformats.org/officeDocument/2006/relationships/hyperlink" Target="http://ec.europa.eu/enterprise/enterprise_policy/cip/index_en.htm"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ww.czelo.cz/" TargetMode="External"/><Relationship Id="rId5" Type="http://schemas.openxmlformats.org/officeDocument/2006/relationships/hyperlink" Target="http://cordis.europa.eu/fp7/participate_en.html" TargetMode="External"/><Relationship Id="rId4" Type="http://schemas.openxmlformats.org/officeDocument/2006/relationships/hyperlink" Target="http://ec.europa.eu/research/fp7/pdf/fp7-factsheets_cs.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msmt.cz/_DOMEK/default.asp?ARI=101361&amp;CAI=2549"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www.nicer.cz/" TargetMode="External"/><Relationship Id="rId4" Type="http://schemas.openxmlformats.org/officeDocument/2006/relationships/hyperlink" Target="http://www.tc.cz/zakladni_aktivity/?pid=601&amp;PHPSESSID=9d42fe81560c076a47513b9ba6a5093c"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ninet.cz/"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czelo.cz/7rp"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rko.zcu.cz/"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ec.europa.eu/enterprise/enterprise_policy/cip/index_en.htm"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ec.europa.eu/energy/intelligent/ieea/index_en.htm"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ec.europa.eu/ict_psp"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www.msmt.cz/mezinarodni-vztahy/programy-kontakt-cost-eupro-ingo-eureka"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eureka.be/inaction/portfolio.do"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hyperlink" Target="http://www.aipcr.cz/" TargetMode="External"/><Relationship Id="rId4" Type="http://schemas.openxmlformats.org/officeDocument/2006/relationships/hyperlink" Target="http://www.eureka.be/success-stories"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msmt.cz/mezinarodni-vztahy/uvod-co-je-to-cost"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cost.esf.org/"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sz="quarter"/>
          </p:nvPr>
        </p:nvSpPr>
        <p:spPr/>
        <p:txBody>
          <a:bodyPr/>
          <a:lstStyle/>
          <a:p>
            <a:pPr lvl="0"/>
            <a:r>
              <a:rPr lang="cs-CZ" dirty="0" smtClean="0">
                <a:latin typeface="Arial" pitchFamily="34" charset="0"/>
                <a:cs typeface="Arial" pitchFamily="34" charset="0"/>
              </a:rPr>
              <a:t>Podpora </a:t>
            </a:r>
            <a:r>
              <a:rPr lang="cs-CZ" dirty="0" err="1" smtClean="0">
                <a:latin typeface="Arial" pitchFamily="34" charset="0"/>
                <a:cs typeface="Arial" pitchFamily="34" charset="0"/>
              </a:rPr>
              <a:t>VaVaI</a:t>
            </a:r>
            <a:endParaRPr lang="cs-CZ" dirty="0">
              <a:latin typeface="Arial" pitchFamily="34" charset="0"/>
              <a:cs typeface="Arial" pitchFamily="34" charset="0"/>
            </a:endParaRPr>
          </a:p>
        </p:txBody>
      </p:sp>
      <p:sp>
        <p:nvSpPr>
          <p:cNvPr id="8" name="Podnadpis 7"/>
          <p:cNvSpPr>
            <a:spLocks noGrp="1"/>
          </p:cNvSpPr>
          <p:nvPr>
            <p:ph type="subTitle" sz="quarter" idx="1"/>
          </p:nvPr>
        </p:nvSpPr>
        <p:spPr>
          <a:xfrm>
            <a:off x="1371600" y="3645024"/>
            <a:ext cx="6400800" cy="1993776"/>
          </a:xfrm>
        </p:spPr>
        <p:txBody>
          <a:bodyPr/>
          <a:lstStyle/>
          <a:p>
            <a:pPr lvl="1"/>
            <a:r>
              <a:rPr lang="cs-CZ" dirty="0" smtClean="0">
                <a:latin typeface="Arial" pitchFamily="34" charset="0"/>
                <a:cs typeface="Arial" pitchFamily="34" charset="0"/>
              </a:rPr>
              <a:t>ČR: národní politiky a programy, hodnocení výsledků </a:t>
            </a:r>
            <a:r>
              <a:rPr lang="cs-CZ" dirty="0" err="1" smtClean="0">
                <a:latin typeface="Arial" pitchFamily="34" charset="0"/>
                <a:cs typeface="Arial" pitchFamily="34" charset="0"/>
              </a:rPr>
              <a:t>VaV</a:t>
            </a:r>
            <a:endParaRPr lang="cs-CZ" dirty="0" smtClean="0">
              <a:latin typeface="Arial" pitchFamily="34" charset="0"/>
              <a:cs typeface="Arial" pitchFamily="34" charset="0"/>
            </a:endParaRPr>
          </a:p>
          <a:p>
            <a:pPr lvl="1"/>
            <a:r>
              <a:rPr lang="cs-CZ" dirty="0" smtClean="0">
                <a:latin typeface="Arial" pitchFamily="34" charset="0"/>
                <a:cs typeface="Arial" pitchFamily="34" charset="0"/>
              </a:rPr>
              <a:t>EU – strukturální fondy, 7. RP, CIP, EUREKA, ...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sz="3600" b="1" dirty="0">
                <a:solidFill>
                  <a:srgbClr val="9DB3FB"/>
                </a:solidFill>
                <a:latin typeface="Arial" pitchFamily="34" charset="0"/>
                <a:cs typeface="Arial" pitchFamily="34" charset="0"/>
              </a:rPr>
              <a:t>Odpočet nákladů na V</a:t>
            </a:r>
            <a:r>
              <a:rPr lang="en-US" sz="3600" b="1" dirty="0">
                <a:solidFill>
                  <a:srgbClr val="9DB3FB"/>
                </a:solidFill>
                <a:latin typeface="Arial" pitchFamily="34" charset="0"/>
                <a:cs typeface="Arial" pitchFamily="34" charset="0"/>
              </a:rPr>
              <a:t>&amp;</a:t>
            </a:r>
            <a:r>
              <a:rPr lang="cs-CZ" sz="3600" b="1" dirty="0">
                <a:solidFill>
                  <a:srgbClr val="9DB3FB"/>
                </a:solidFill>
                <a:latin typeface="Arial" pitchFamily="34" charset="0"/>
                <a:cs typeface="Arial" pitchFamily="34" charset="0"/>
              </a:rPr>
              <a:t>V</a:t>
            </a:r>
          </a:p>
        </p:txBody>
      </p:sp>
      <p:sp>
        <p:nvSpPr>
          <p:cNvPr id="62467" name="Rectangle 3"/>
          <p:cNvSpPr>
            <a:spLocks noGrp="1" noChangeArrowheads="1"/>
          </p:cNvSpPr>
          <p:nvPr>
            <p:ph type="body" idx="1"/>
          </p:nvPr>
        </p:nvSpPr>
        <p:spPr>
          <a:xfrm>
            <a:off x="684213" y="1412875"/>
            <a:ext cx="8086725" cy="4248150"/>
          </a:xfrm>
        </p:spPr>
        <p:txBody>
          <a:bodyPr/>
          <a:lstStyle/>
          <a:p>
            <a:pPr marL="609600" indent="-609600">
              <a:lnSpc>
                <a:spcPct val="80000"/>
              </a:lnSpc>
            </a:pPr>
            <a:r>
              <a:rPr lang="cs-CZ" sz="2400" dirty="0">
                <a:latin typeface="Arial" pitchFamily="34" charset="0"/>
                <a:cs typeface="Arial" pitchFamily="34" charset="0"/>
              </a:rPr>
              <a:t>Zákon č. 669/2004 Sb. od 1.1.2005 mohou podniky uplatňovat </a:t>
            </a:r>
            <a:r>
              <a:rPr lang="cs-CZ" sz="2400" b="1" dirty="0">
                <a:latin typeface="Arial" pitchFamily="34" charset="0"/>
                <a:cs typeface="Arial" pitchFamily="34" charset="0"/>
              </a:rPr>
              <a:t>odpočet od základu daně z příjmu</a:t>
            </a:r>
            <a:r>
              <a:rPr lang="cs-CZ" sz="2400" dirty="0">
                <a:latin typeface="Arial" pitchFamily="34" charset="0"/>
                <a:cs typeface="Arial" pitchFamily="34" charset="0"/>
              </a:rPr>
              <a:t> ve výši 100 %  výdajů vynaložených při realizaci projektů V</a:t>
            </a:r>
            <a:r>
              <a:rPr lang="en-US" sz="2400" dirty="0">
                <a:latin typeface="Arial" pitchFamily="34" charset="0"/>
                <a:cs typeface="Arial" pitchFamily="34" charset="0"/>
              </a:rPr>
              <a:t>&amp;</a:t>
            </a:r>
            <a:r>
              <a:rPr lang="cs-CZ" sz="2400" dirty="0">
                <a:latin typeface="Arial" pitchFamily="34" charset="0"/>
                <a:cs typeface="Arial" pitchFamily="34" charset="0"/>
              </a:rPr>
              <a:t>V.</a:t>
            </a:r>
          </a:p>
          <a:p>
            <a:pPr marL="609600" indent="-609600">
              <a:lnSpc>
                <a:spcPct val="80000"/>
              </a:lnSpc>
            </a:pPr>
            <a:r>
              <a:rPr lang="cs-CZ" sz="2400" dirty="0">
                <a:latin typeface="Arial" pitchFamily="34" charset="0"/>
                <a:cs typeface="Arial" pitchFamily="34" charset="0"/>
              </a:rPr>
              <a:t>Musí byl sestaven projekt výzkumu a vývoje - cíle projektu, doba řešení, předpokládané výdaje (náklady) a způsob kontroly</a:t>
            </a:r>
          </a:p>
          <a:p>
            <a:pPr marL="609600" indent="-609600">
              <a:lnSpc>
                <a:spcPct val="80000"/>
              </a:lnSpc>
            </a:pPr>
            <a:r>
              <a:rPr lang="cs-CZ" sz="2400" dirty="0">
                <a:latin typeface="Arial" pitchFamily="34" charset="0"/>
                <a:cs typeface="Arial" pitchFamily="34" charset="0"/>
              </a:rPr>
              <a:t>Najít a prokázat ocenitelný prvek novosti. </a:t>
            </a:r>
          </a:p>
          <a:p>
            <a:pPr marL="609600" indent="-609600">
              <a:lnSpc>
                <a:spcPct val="80000"/>
              </a:lnSpc>
            </a:pPr>
            <a:r>
              <a:rPr lang="cs-CZ" sz="2400" dirty="0">
                <a:latin typeface="Arial" pitchFamily="34" charset="0"/>
                <a:cs typeface="Arial" pitchFamily="34" charset="0"/>
              </a:rPr>
              <a:t>Předmětem zvýhodnění může být např. výroba funkčního vzorku či prototypu produktu, ověření prototypu, projekční nebo konstrukční práce, výpočty nebo návrhy technologií, sloužící k vývoji nebo inovaci výrobků nebo výrobních procesů. </a:t>
            </a:r>
          </a:p>
          <a:p>
            <a:pPr marL="609600" indent="-609600">
              <a:lnSpc>
                <a:spcPct val="120000"/>
              </a:lnSpc>
              <a:buFontTx/>
              <a:buNone/>
            </a:pPr>
            <a:endParaRPr lang="cs-CZ" sz="2400" b="1" dirty="0"/>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10</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0C23A1CF-C71B-4B76-ABE0-770C92EFFF54}" type="slidenum">
              <a:rPr lang="cs-CZ"/>
              <a:pPr/>
              <a:t>100</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72802" name="Rectangle 2"/>
          <p:cNvSpPr>
            <a:spLocks noGrp="1" noRot="1" noChangeArrowheads="1"/>
          </p:cNvSpPr>
          <p:nvPr>
            <p:ph type="title"/>
          </p:nvPr>
        </p:nvSpPr>
        <p:spPr/>
        <p:txBody>
          <a:bodyPr/>
          <a:lstStyle/>
          <a:p>
            <a:r>
              <a:rPr lang="cs-CZ">
                <a:latin typeface="Arial" pitchFamily="34" charset="0"/>
              </a:rPr>
              <a:t>INGO</a:t>
            </a:r>
          </a:p>
        </p:txBody>
      </p:sp>
      <p:sp>
        <p:nvSpPr>
          <p:cNvPr id="972803" name="Rectangle 3"/>
          <p:cNvSpPr>
            <a:spLocks noGrp="1" noChangeArrowheads="1"/>
          </p:cNvSpPr>
          <p:nvPr>
            <p:ph type="body" idx="1"/>
          </p:nvPr>
        </p:nvSpPr>
        <p:spPr/>
        <p:txBody>
          <a:bodyPr/>
          <a:lstStyle/>
          <a:p>
            <a:r>
              <a:rPr lang="cs-CZ" b="1">
                <a:latin typeface="Arial" pitchFamily="34" charset="0"/>
              </a:rPr>
              <a:t>INGO (Inter Non-Governmental Organization)</a:t>
            </a:r>
            <a:r>
              <a:rPr lang="cs-CZ">
                <a:latin typeface="Arial" pitchFamily="34" charset="0"/>
              </a:rPr>
              <a:t> </a:t>
            </a:r>
          </a:p>
          <a:p>
            <a:r>
              <a:rPr lang="cs-CZ">
                <a:latin typeface="Arial" pitchFamily="34" charset="0"/>
              </a:rPr>
              <a:t>Podpora členství institucí VaV v mezinárodních nevládních organizacích, které se zabývají VaV a jeho podporou. </a:t>
            </a:r>
          </a:p>
          <a:p>
            <a:r>
              <a:rPr lang="cs-CZ">
                <a:latin typeface="Arial" pitchFamily="34" charset="0"/>
              </a:rPr>
              <a:t>Vyhlašován každoročně formou veřejného výběrového řízení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58C26668-AE6E-4A42-A0A9-F085F7BA587F}" type="slidenum">
              <a:rPr lang="cs-CZ"/>
              <a:pPr/>
              <a:t>101</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37986" name="Rectangle 2"/>
          <p:cNvSpPr>
            <a:spLocks noGrp="1" noRot="1" noChangeArrowheads="1"/>
          </p:cNvSpPr>
          <p:nvPr>
            <p:ph type="title"/>
          </p:nvPr>
        </p:nvSpPr>
        <p:spPr/>
        <p:txBody>
          <a:bodyPr/>
          <a:lstStyle/>
          <a:p>
            <a:r>
              <a:rPr lang="cs-CZ">
                <a:latin typeface="Arial" pitchFamily="34" charset="0"/>
              </a:rPr>
              <a:t>UHLÍ A OCEL</a:t>
            </a:r>
          </a:p>
        </p:txBody>
      </p:sp>
      <p:sp>
        <p:nvSpPr>
          <p:cNvPr id="937987" name="Rectangle 3"/>
          <p:cNvSpPr>
            <a:spLocks noGrp="1" noChangeArrowheads="1"/>
          </p:cNvSpPr>
          <p:nvPr>
            <p:ph type="body" idx="1"/>
          </p:nvPr>
        </p:nvSpPr>
        <p:spPr/>
        <p:txBody>
          <a:bodyPr/>
          <a:lstStyle/>
          <a:p>
            <a:r>
              <a:rPr lang="cs-CZ">
                <a:latin typeface="Arial" pitchFamily="34" charset="0"/>
                <a:hlinkClick r:id="rId3"/>
              </a:rPr>
              <a:t>http://cordis.europa.eu/coal-steel-rtd/infopack.htm</a:t>
            </a:r>
            <a:r>
              <a:rPr lang="cs-CZ"/>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449B864C-DD20-40D9-8807-4DB02A0BC9CF}" type="slidenum">
              <a:rPr lang="cs-CZ"/>
              <a:pPr/>
              <a:t>102</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40034" name="Rectangle 2"/>
          <p:cNvSpPr>
            <a:spLocks noGrp="1" noRot="1" noChangeArrowheads="1"/>
          </p:cNvSpPr>
          <p:nvPr>
            <p:ph type="title"/>
          </p:nvPr>
        </p:nvSpPr>
        <p:spPr/>
        <p:txBody>
          <a:bodyPr/>
          <a:lstStyle/>
          <a:p>
            <a:r>
              <a:rPr lang="cs-CZ">
                <a:latin typeface="Arial" pitchFamily="34" charset="0"/>
              </a:rPr>
              <a:t>i2010</a:t>
            </a:r>
          </a:p>
        </p:txBody>
      </p:sp>
      <p:sp>
        <p:nvSpPr>
          <p:cNvPr id="940035" name="Rectangle 3"/>
          <p:cNvSpPr>
            <a:spLocks noGrp="1" noChangeArrowheads="1"/>
          </p:cNvSpPr>
          <p:nvPr>
            <p:ph type="body" idx="1"/>
          </p:nvPr>
        </p:nvSpPr>
        <p:spPr/>
        <p:txBody>
          <a:bodyPr/>
          <a:lstStyle/>
          <a:p>
            <a:r>
              <a:rPr lang="cs-CZ">
                <a:latin typeface="Arial" pitchFamily="34" charset="0"/>
              </a:rPr>
              <a:t>A European Information Society for Growth and Employment </a:t>
            </a:r>
          </a:p>
          <a:p>
            <a:r>
              <a:rPr lang="cs-CZ">
                <a:latin typeface="Arial" pitchFamily="34" charset="0"/>
                <a:hlinkClick r:id="rId3"/>
              </a:rPr>
              <a:t>http://europa.eu.int/information_society/eeurope/i2010/index_en.htm</a:t>
            </a:r>
            <a:r>
              <a:rPr lang="cs-CZ"/>
              <a:t> </a:t>
            </a:r>
          </a:p>
          <a:p>
            <a:endParaRPr lang="cs-CZ"/>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8" name="Rectangle 4"/>
          <p:cNvSpPr>
            <a:spLocks noGrp="1" noChangeArrowheads="1"/>
          </p:cNvSpPr>
          <p:nvPr>
            <p:ph type="ctrTitle"/>
          </p:nvPr>
        </p:nvSpPr>
        <p:spPr>
          <a:xfrm>
            <a:off x="684213" y="2133600"/>
            <a:ext cx="7772400" cy="1920875"/>
          </a:xfrm>
        </p:spPr>
        <p:txBody>
          <a:bodyPr/>
          <a:lstStyle/>
          <a:p>
            <a:r>
              <a:rPr lang="cs-CZ">
                <a:latin typeface="Arial" pitchFamily="34" charset="0"/>
              </a:rPr>
              <a:t>DALŠÍ GRANTY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C856402A-F160-4F9E-AD29-43747F7DA5BF}" type="slidenum">
              <a:rPr lang="cs-CZ"/>
              <a:pPr/>
              <a:t>104</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46178" name="Rectangle 2"/>
          <p:cNvSpPr>
            <a:spLocks noGrp="1" noRot="1" noChangeArrowheads="1"/>
          </p:cNvSpPr>
          <p:nvPr>
            <p:ph type="title"/>
          </p:nvPr>
        </p:nvSpPr>
        <p:spPr/>
        <p:txBody>
          <a:bodyPr/>
          <a:lstStyle/>
          <a:p>
            <a:r>
              <a:rPr lang="cs-CZ">
                <a:latin typeface="Arial" pitchFamily="34" charset="0"/>
              </a:rPr>
              <a:t>PŘEHLED</a:t>
            </a:r>
          </a:p>
        </p:txBody>
      </p:sp>
      <p:sp>
        <p:nvSpPr>
          <p:cNvPr id="946179" name="Rectangle 3"/>
          <p:cNvSpPr>
            <a:spLocks noGrp="1" noChangeArrowheads="1"/>
          </p:cNvSpPr>
          <p:nvPr>
            <p:ph type="body" idx="1"/>
          </p:nvPr>
        </p:nvSpPr>
        <p:spPr/>
        <p:txBody>
          <a:bodyPr/>
          <a:lstStyle/>
          <a:p>
            <a:r>
              <a:rPr lang="cs-CZ">
                <a:latin typeface="Arial" pitchFamily="34" charset="0"/>
                <a:hlinkClick r:id="rId3"/>
              </a:rPr>
              <a:t>http://ec.europa.eu/grants/index_en.htm</a:t>
            </a:r>
            <a:r>
              <a:rPr lang="cs-CZ">
                <a:latin typeface="Arial" pitchFamily="34" charset="0"/>
              </a:rPr>
              <a:t>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3D3530D2-3F7B-41C4-A3DB-0B90111042D6}" type="slidenum">
              <a:rPr lang="cs-CZ"/>
              <a:pPr/>
              <a:t>105</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50274" name="Rectangle 2"/>
          <p:cNvSpPr>
            <a:spLocks noGrp="1" noRot="1" noChangeArrowheads="1"/>
          </p:cNvSpPr>
          <p:nvPr>
            <p:ph type="title"/>
          </p:nvPr>
        </p:nvSpPr>
        <p:spPr/>
        <p:txBody>
          <a:bodyPr/>
          <a:lstStyle/>
          <a:p>
            <a:r>
              <a:rPr lang="cs-CZ">
                <a:latin typeface="Arial" pitchFamily="34" charset="0"/>
              </a:rPr>
              <a:t>LIFELONG LEARNING</a:t>
            </a:r>
          </a:p>
        </p:txBody>
      </p:sp>
      <p:sp>
        <p:nvSpPr>
          <p:cNvPr id="950275" name="Rectangle 3"/>
          <p:cNvSpPr>
            <a:spLocks noGrp="1" noChangeArrowheads="1"/>
          </p:cNvSpPr>
          <p:nvPr>
            <p:ph type="body" idx="1"/>
          </p:nvPr>
        </p:nvSpPr>
        <p:spPr/>
        <p:txBody>
          <a:bodyPr/>
          <a:lstStyle/>
          <a:p>
            <a:r>
              <a:rPr lang="cs-CZ">
                <a:latin typeface="Arial" pitchFamily="34" charset="0"/>
                <a:hlinkClick r:id="rId3"/>
              </a:rPr>
              <a:t>http://ec.europa.eu/education/programmes/llp/index_en.html</a:t>
            </a:r>
            <a:endParaRPr lang="cs-CZ">
              <a:latin typeface="Arial" pitchFamily="34" charset="0"/>
            </a:endParaRPr>
          </a:p>
          <a:p>
            <a:r>
              <a:rPr lang="cs-CZ">
                <a:latin typeface="Arial" pitchFamily="34" charset="0"/>
                <a:hlinkClick r:id="rId4"/>
              </a:rPr>
              <a:t>http://www.naep.cz</a:t>
            </a:r>
            <a:endParaRPr lang="cs-CZ">
              <a:latin typeface="Arial" pitchFamily="34" charset="0"/>
            </a:endParaRPr>
          </a:p>
          <a:p>
            <a:endParaRPr lang="cs-CZ"/>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AE755843-1E86-4231-9E62-B41D1F2072C8}" type="slidenum">
              <a:rPr lang="cs-CZ"/>
              <a:pPr/>
              <a:t>106</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48226" name="Rectangle 2"/>
          <p:cNvSpPr>
            <a:spLocks noGrp="1" noRot="1" noChangeArrowheads="1"/>
          </p:cNvSpPr>
          <p:nvPr>
            <p:ph type="title"/>
          </p:nvPr>
        </p:nvSpPr>
        <p:spPr/>
        <p:txBody>
          <a:bodyPr/>
          <a:lstStyle/>
          <a:p>
            <a:r>
              <a:rPr lang="cs-CZ">
                <a:latin typeface="Arial" pitchFamily="34" charset="0"/>
              </a:rPr>
              <a:t>YOUTH</a:t>
            </a:r>
          </a:p>
        </p:txBody>
      </p:sp>
      <p:sp>
        <p:nvSpPr>
          <p:cNvPr id="948227" name="Rectangle 3"/>
          <p:cNvSpPr>
            <a:spLocks noGrp="1" noChangeArrowheads="1"/>
          </p:cNvSpPr>
          <p:nvPr>
            <p:ph type="body" idx="1"/>
          </p:nvPr>
        </p:nvSpPr>
        <p:spPr/>
        <p:txBody>
          <a:bodyPr/>
          <a:lstStyle/>
          <a:p>
            <a:pPr>
              <a:lnSpc>
                <a:spcPct val="90000"/>
              </a:lnSpc>
            </a:pPr>
            <a:r>
              <a:rPr lang="cs-CZ" sz="2400">
                <a:latin typeface="Arial" pitchFamily="34" charset="0"/>
              </a:rPr>
              <a:t>podporovat aktivní občanství mládeže, zvláště pak  evropského občanství </a:t>
            </a:r>
          </a:p>
          <a:p>
            <a:pPr>
              <a:lnSpc>
                <a:spcPct val="90000"/>
              </a:lnSpc>
            </a:pPr>
            <a:r>
              <a:rPr lang="cs-CZ" sz="2400">
                <a:latin typeface="Arial" pitchFamily="34" charset="0"/>
              </a:rPr>
              <a:t>podporovat solidaritu a toleranci mezi mládeží, zvláště za účelem posílení sociální soudržnosti v EU</a:t>
            </a:r>
          </a:p>
          <a:p>
            <a:pPr>
              <a:lnSpc>
                <a:spcPct val="90000"/>
              </a:lnSpc>
            </a:pPr>
            <a:r>
              <a:rPr lang="cs-CZ" sz="2400">
                <a:latin typeface="Arial" pitchFamily="34" charset="0"/>
              </a:rPr>
              <a:t>posilovat vzájemné porozumění mládeže z různých zemí</a:t>
            </a:r>
          </a:p>
          <a:p>
            <a:pPr>
              <a:lnSpc>
                <a:spcPct val="90000"/>
              </a:lnSpc>
            </a:pPr>
            <a:r>
              <a:rPr lang="cs-CZ" sz="2400">
                <a:latin typeface="Arial" pitchFamily="34" charset="0"/>
              </a:rPr>
              <a:t>přispívat ke zvýšení kvality systémů podpory aktivit mládeže a organizací občanské společnosti, které se orientují na mládež</a:t>
            </a:r>
          </a:p>
          <a:p>
            <a:pPr>
              <a:lnSpc>
                <a:spcPct val="90000"/>
              </a:lnSpc>
            </a:pPr>
            <a:r>
              <a:rPr lang="cs-CZ" sz="2400">
                <a:latin typeface="Arial" pitchFamily="34" charset="0"/>
              </a:rPr>
              <a:t>prosazovat celoevropskou spolupráci mezi mládeží</a:t>
            </a:r>
          </a:p>
          <a:p>
            <a:pPr>
              <a:lnSpc>
                <a:spcPct val="90000"/>
              </a:lnSpc>
            </a:pPr>
            <a:endParaRPr lang="cs-CZ" sz="2400">
              <a:latin typeface="Arial" pitchFamily="34" charset="0"/>
            </a:endParaRPr>
          </a:p>
          <a:p>
            <a:pPr>
              <a:lnSpc>
                <a:spcPct val="90000"/>
              </a:lnSpc>
            </a:pPr>
            <a:r>
              <a:rPr lang="cs-CZ" sz="2400">
                <a:latin typeface="Arial" pitchFamily="34" charset="0"/>
                <a:hlinkClick r:id="rId3"/>
              </a:rPr>
              <a:t>http://eacea.ec.europa.eu/youth/index_en.htm</a:t>
            </a:r>
            <a:endParaRPr lang="cs-CZ" sz="2400">
              <a:latin typeface="Arial" pitchFamily="34" charset="0"/>
            </a:endParaRPr>
          </a:p>
          <a:p>
            <a:pPr>
              <a:lnSpc>
                <a:spcPct val="90000"/>
              </a:lnSpc>
            </a:pPr>
            <a:endParaRPr lang="cs-CZ" sz="24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7689E1E4-41AA-407C-9CAC-D5D1C55BDC15}" type="slidenum">
              <a:rPr lang="cs-CZ"/>
              <a:pPr/>
              <a:t>107</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52322" name="Rectangle 2"/>
          <p:cNvSpPr>
            <a:spLocks noGrp="1" noRot="1" noChangeArrowheads="1"/>
          </p:cNvSpPr>
          <p:nvPr>
            <p:ph type="title"/>
          </p:nvPr>
        </p:nvSpPr>
        <p:spPr/>
        <p:txBody>
          <a:bodyPr/>
          <a:lstStyle/>
          <a:p>
            <a:r>
              <a:rPr lang="cs-CZ">
                <a:latin typeface="Arial" pitchFamily="34" charset="0"/>
              </a:rPr>
              <a:t>CULTURE 2007-2013</a:t>
            </a:r>
          </a:p>
        </p:txBody>
      </p:sp>
      <p:sp>
        <p:nvSpPr>
          <p:cNvPr id="952323" name="Rectangle 3"/>
          <p:cNvSpPr>
            <a:spLocks noGrp="1" noChangeArrowheads="1"/>
          </p:cNvSpPr>
          <p:nvPr>
            <p:ph type="body" idx="1"/>
          </p:nvPr>
        </p:nvSpPr>
        <p:spPr/>
        <p:txBody>
          <a:bodyPr/>
          <a:lstStyle/>
          <a:p>
            <a:r>
              <a:rPr lang="cs-CZ">
                <a:latin typeface="Arial" pitchFamily="34" charset="0"/>
              </a:rPr>
              <a:t>celkový rozpočet  400 mil. € na 2007-13 </a:t>
            </a:r>
          </a:p>
          <a:p>
            <a:pPr lvl="1"/>
            <a:r>
              <a:rPr lang="cs-CZ">
                <a:latin typeface="Arial" pitchFamily="34" charset="0"/>
              </a:rPr>
              <a:t>mezinárodní mobilita lidí</a:t>
            </a:r>
          </a:p>
          <a:p>
            <a:pPr lvl="1"/>
            <a:r>
              <a:rPr lang="cs-CZ">
                <a:latin typeface="Arial" pitchFamily="34" charset="0"/>
              </a:rPr>
              <a:t>mezinárodní oběh uměleckých a kulturních artefaktů</a:t>
            </a:r>
          </a:p>
          <a:p>
            <a:pPr lvl="1"/>
            <a:r>
              <a:rPr lang="cs-CZ">
                <a:latin typeface="Arial" pitchFamily="34" charset="0"/>
              </a:rPr>
              <a:t>interkulturní dialog a výměny</a:t>
            </a:r>
          </a:p>
          <a:p>
            <a:r>
              <a:rPr lang="cs-CZ" sz="2800">
                <a:latin typeface="Arial" pitchFamily="34" charset="0"/>
                <a:hlinkClick r:id="rId3"/>
              </a:rPr>
              <a:t>http://eacea.ec.europa.eu/culture/index_en.htm</a:t>
            </a:r>
            <a:endParaRPr lang="cs-CZ" sz="2800">
              <a:latin typeface="Arial" pitchFamily="34" charset="0"/>
            </a:endParaRPr>
          </a:p>
          <a:p>
            <a:endParaRPr lang="cs-CZ">
              <a:latin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5A7EFBE6-A6F2-4BCC-869D-1E4C67C33EBB}" type="slidenum">
              <a:rPr lang="cs-CZ"/>
              <a:pPr/>
              <a:t>108</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54370" name="Rectangle 2"/>
          <p:cNvSpPr>
            <a:spLocks noGrp="1" noRot="1" noChangeArrowheads="1"/>
          </p:cNvSpPr>
          <p:nvPr>
            <p:ph type="title"/>
          </p:nvPr>
        </p:nvSpPr>
        <p:spPr/>
        <p:txBody>
          <a:bodyPr/>
          <a:lstStyle/>
          <a:p>
            <a:r>
              <a:rPr lang="cs-CZ">
                <a:latin typeface="Arial" pitchFamily="34" charset="0"/>
              </a:rPr>
              <a:t>VISEGRAD - stipendia</a:t>
            </a:r>
          </a:p>
        </p:txBody>
      </p:sp>
      <p:sp>
        <p:nvSpPr>
          <p:cNvPr id="954371" name="Rectangle 3"/>
          <p:cNvSpPr>
            <a:spLocks noGrp="1" noChangeArrowheads="1"/>
          </p:cNvSpPr>
          <p:nvPr>
            <p:ph type="body" idx="1"/>
          </p:nvPr>
        </p:nvSpPr>
        <p:spPr/>
        <p:txBody>
          <a:bodyPr/>
          <a:lstStyle/>
          <a:p>
            <a:r>
              <a:rPr lang="cs-CZ" b="1">
                <a:latin typeface="Arial" pitchFamily="34" charset="0"/>
              </a:rPr>
              <a:t>Visegrad Scholarship Program – stipendia pro Mgr. A Ph.D., </a:t>
            </a:r>
            <a:r>
              <a:rPr lang="cs-CZ">
                <a:latin typeface="Arial" pitchFamily="34" charset="0"/>
              </a:rPr>
              <a:t>1 - 4 semestry, 2008 cca 400 semestrů celkem</a:t>
            </a:r>
          </a:p>
          <a:p>
            <a:r>
              <a:rPr lang="cs-CZ">
                <a:latin typeface="Arial" pitchFamily="34" charset="0"/>
                <a:hlinkClick r:id="rId3"/>
              </a:rPr>
              <a:t>http://www.visegradfund.org/scholarships.html</a:t>
            </a:r>
            <a:endParaRPr lang="cs-CZ"/>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3A66E45A-7AA8-4A59-88AE-659D8FF992AF}" type="slidenum">
              <a:rPr lang="cs-CZ"/>
              <a:pPr/>
              <a:t>109</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56418" name="Rectangle 2"/>
          <p:cNvSpPr>
            <a:spLocks noGrp="1" noRot="1" noChangeArrowheads="1"/>
          </p:cNvSpPr>
          <p:nvPr>
            <p:ph type="title"/>
          </p:nvPr>
        </p:nvSpPr>
        <p:spPr/>
        <p:txBody>
          <a:bodyPr/>
          <a:lstStyle/>
          <a:p>
            <a:r>
              <a:rPr lang="cs-CZ">
                <a:latin typeface="Arial" pitchFamily="34" charset="0"/>
              </a:rPr>
              <a:t>VISEGRAD - granty</a:t>
            </a:r>
          </a:p>
        </p:txBody>
      </p:sp>
      <p:sp>
        <p:nvSpPr>
          <p:cNvPr id="956419" name="Rectangle 3"/>
          <p:cNvSpPr>
            <a:spLocks noGrp="1" noChangeArrowheads="1"/>
          </p:cNvSpPr>
          <p:nvPr>
            <p:ph type="body" idx="1"/>
          </p:nvPr>
        </p:nvSpPr>
        <p:spPr>
          <a:xfrm>
            <a:off x="468313" y="1412875"/>
            <a:ext cx="8229600" cy="4525963"/>
          </a:xfrm>
        </p:spPr>
        <p:txBody>
          <a:bodyPr/>
          <a:lstStyle/>
          <a:p>
            <a:pPr>
              <a:lnSpc>
                <a:spcPct val="90000"/>
              </a:lnSpc>
            </a:pPr>
            <a:r>
              <a:rPr lang="en-US" sz="2400" b="1" dirty="0">
                <a:latin typeface="Arial" pitchFamily="34" charset="0"/>
                <a:hlinkClick r:id="rId3"/>
              </a:rPr>
              <a:t>http://www.visegradfund.org/grants.html</a:t>
            </a:r>
            <a:r>
              <a:rPr lang="en-US" sz="2400" b="1" dirty="0">
                <a:latin typeface="Arial" pitchFamily="34" charset="0"/>
              </a:rPr>
              <a:t> </a:t>
            </a:r>
          </a:p>
          <a:p>
            <a:pPr>
              <a:lnSpc>
                <a:spcPct val="90000"/>
              </a:lnSpc>
            </a:pPr>
            <a:r>
              <a:rPr lang="cs-CZ" sz="2400" b="1" dirty="0">
                <a:latin typeface="Arial" pitchFamily="34" charset="0"/>
              </a:rPr>
              <a:t>Kulturní spolupráce, </a:t>
            </a:r>
            <a:r>
              <a:rPr lang="cs-CZ" sz="2400" b="1" dirty="0" err="1">
                <a:latin typeface="Arial" pitchFamily="34" charset="0"/>
              </a:rPr>
              <a:t>VaV</a:t>
            </a:r>
            <a:r>
              <a:rPr lang="cs-CZ" sz="2400" b="1" dirty="0">
                <a:latin typeface="Arial" pitchFamily="34" charset="0"/>
              </a:rPr>
              <a:t>, vzdělávání, mládež, </a:t>
            </a:r>
            <a:r>
              <a:rPr lang="cs-CZ" sz="2400" b="1" dirty="0" err="1">
                <a:latin typeface="Arial" pitchFamily="34" charset="0"/>
              </a:rPr>
              <a:t>přeshraniční</a:t>
            </a:r>
            <a:r>
              <a:rPr lang="cs-CZ" sz="2400" b="1" dirty="0">
                <a:latin typeface="Arial" pitchFamily="34" charset="0"/>
              </a:rPr>
              <a:t> spolupráce, propagace turistiky</a:t>
            </a:r>
          </a:p>
          <a:p>
            <a:pPr>
              <a:lnSpc>
                <a:spcPct val="90000"/>
              </a:lnSpc>
            </a:pPr>
            <a:endParaRPr lang="cs-CZ" sz="2400" b="1" dirty="0">
              <a:latin typeface="Arial" pitchFamily="34" charset="0"/>
            </a:endParaRPr>
          </a:p>
          <a:p>
            <a:pPr>
              <a:lnSpc>
                <a:spcPct val="90000"/>
              </a:lnSpc>
            </a:pPr>
            <a:r>
              <a:rPr lang="cs-CZ" sz="2400" b="1" dirty="0">
                <a:latin typeface="Arial" pitchFamily="34" charset="0"/>
              </a:rPr>
              <a:t>Malé granty: &lt; </a:t>
            </a:r>
            <a:r>
              <a:rPr lang="cs-CZ" sz="2400" dirty="0">
                <a:latin typeface="Arial" pitchFamily="34" charset="0"/>
              </a:rPr>
              <a:t>4.000 €, 50% nákladů, 6 měsíců</a:t>
            </a:r>
          </a:p>
          <a:p>
            <a:pPr lvl="1">
              <a:lnSpc>
                <a:spcPct val="90000"/>
              </a:lnSpc>
            </a:pPr>
            <a:r>
              <a:rPr lang="cs-CZ" sz="2000" dirty="0">
                <a:latin typeface="Arial" pitchFamily="34" charset="0"/>
              </a:rPr>
              <a:t>2008: 512.000 €, uzávěrky 1.3., 1.6., 1.9., 1.12.</a:t>
            </a:r>
          </a:p>
          <a:p>
            <a:pPr>
              <a:lnSpc>
                <a:spcPct val="90000"/>
              </a:lnSpc>
            </a:pPr>
            <a:r>
              <a:rPr lang="cs-CZ" sz="2400" b="1" dirty="0">
                <a:latin typeface="Arial" pitchFamily="34" charset="0"/>
              </a:rPr>
              <a:t>Standardní granty: &gt; </a:t>
            </a:r>
            <a:r>
              <a:rPr lang="cs-CZ" sz="2400" dirty="0">
                <a:latin typeface="Arial" pitchFamily="34" charset="0"/>
              </a:rPr>
              <a:t>4000 €, 50% nákladů, 12 měsíců</a:t>
            </a:r>
          </a:p>
          <a:p>
            <a:pPr lvl="1">
              <a:lnSpc>
                <a:spcPct val="90000"/>
              </a:lnSpc>
            </a:pPr>
            <a:r>
              <a:rPr lang="cs-CZ" sz="2000" dirty="0">
                <a:latin typeface="Arial" pitchFamily="34" charset="0"/>
              </a:rPr>
              <a:t>2008: 2,200.000 €, uzávěrky 15.3., 15.9.</a:t>
            </a:r>
          </a:p>
          <a:p>
            <a:pPr>
              <a:lnSpc>
                <a:spcPct val="90000"/>
              </a:lnSpc>
            </a:pPr>
            <a:r>
              <a:rPr lang="cs-CZ" sz="2400" b="1" dirty="0">
                <a:latin typeface="Arial" pitchFamily="34" charset="0"/>
              </a:rPr>
              <a:t>Strategický program</a:t>
            </a:r>
            <a:r>
              <a:rPr lang="cs-CZ" sz="2400" dirty="0">
                <a:latin typeface="Arial" pitchFamily="34" charset="0"/>
              </a:rPr>
              <a:t>: cca 50.000€/projekt, 50% nákladů, 3 roky</a:t>
            </a:r>
          </a:p>
          <a:p>
            <a:pPr lvl="1">
              <a:lnSpc>
                <a:spcPct val="90000"/>
              </a:lnSpc>
            </a:pPr>
            <a:r>
              <a:rPr lang="cs-CZ" sz="2000" dirty="0">
                <a:latin typeface="Arial" pitchFamily="34" charset="0"/>
              </a:rPr>
              <a:t>2008: 400.000 €, uzávěrky 15.2., 15.5.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sz="3600" b="1" dirty="0">
                <a:solidFill>
                  <a:srgbClr val="9DB3FB"/>
                </a:solidFill>
                <a:latin typeface="Arial" pitchFamily="34" charset="0"/>
                <a:cs typeface="Arial" pitchFamily="34" charset="0"/>
              </a:rPr>
              <a:t>Odpočet nákladů na V</a:t>
            </a:r>
            <a:r>
              <a:rPr lang="en-US" sz="3600" b="1" dirty="0">
                <a:solidFill>
                  <a:srgbClr val="9DB3FB"/>
                </a:solidFill>
                <a:latin typeface="Arial" pitchFamily="34" charset="0"/>
                <a:cs typeface="Arial" pitchFamily="34" charset="0"/>
              </a:rPr>
              <a:t>&amp;</a:t>
            </a:r>
            <a:r>
              <a:rPr lang="cs-CZ" sz="3600" b="1" dirty="0">
                <a:solidFill>
                  <a:srgbClr val="9DB3FB"/>
                </a:solidFill>
                <a:latin typeface="Arial" pitchFamily="34" charset="0"/>
                <a:cs typeface="Arial" pitchFamily="34" charset="0"/>
              </a:rPr>
              <a:t>V</a:t>
            </a:r>
          </a:p>
        </p:txBody>
      </p:sp>
      <p:sp>
        <p:nvSpPr>
          <p:cNvPr id="63491" name="Rectangle 3"/>
          <p:cNvSpPr>
            <a:spLocks noGrp="1" noChangeArrowheads="1"/>
          </p:cNvSpPr>
          <p:nvPr>
            <p:ph type="body" idx="1"/>
          </p:nvPr>
        </p:nvSpPr>
        <p:spPr>
          <a:xfrm>
            <a:off x="684213" y="1412875"/>
            <a:ext cx="8086725" cy="4248150"/>
          </a:xfrm>
        </p:spPr>
        <p:txBody>
          <a:bodyPr/>
          <a:lstStyle/>
          <a:p>
            <a:pPr marL="609600" indent="-609600">
              <a:lnSpc>
                <a:spcPct val="80000"/>
              </a:lnSpc>
            </a:pPr>
            <a:r>
              <a:rPr lang="cs-CZ" sz="2400" dirty="0">
                <a:latin typeface="Arial" pitchFamily="34" charset="0"/>
                <a:cs typeface="Arial" pitchFamily="34" charset="0"/>
              </a:rPr>
              <a:t>Jako náklady lze uplatnit osobní výdaje, odpisy majetku, používaného v přímé souvislosti s řešením projektu, cestovní náhrady a další provozní výdaje. </a:t>
            </a:r>
          </a:p>
          <a:p>
            <a:pPr marL="609600" indent="-609600">
              <a:lnSpc>
                <a:spcPct val="80000"/>
              </a:lnSpc>
            </a:pPr>
            <a:r>
              <a:rPr lang="cs-CZ" sz="2400" dirty="0">
                <a:latin typeface="Arial" pitchFamily="34" charset="0"/>
                <a:cs typeface="Arial" pitchFamily="34" charset="0"/>
              </a:rPr>
              <a:t>Odpočet nelze uplatnit např. na zpracování studie proveditelnosti nebo záměrů podnikatelské činnosti, na standardní vývoj softwaru nebo na úhradu činností, které jsou pořizovány od jiné osoby jako služba. </a:t>
            </a:r>
          </a:p>
          <a:p>
            <a:pPr marL="609600" indent="-609600">
              <a:lnSpc>
                <a:spcPct val="80000"/>
              </a:lnSpc>
            </a:pPr>
            <a:r>
              <a:rPr lang="cs-CZ" sz="2400" dirty="0">
                <a:latin typeface="Arial" pitchFamily="34" charset="0"/>
                <a:cs typeface="Arial" pitchFamily="34" charset="0"/>
              </a:rPr>
              <a:t>Podrobněji viz Pokyn D-288 Ministerstva financí k jednotnému postupu při uplatňování ustanovení § 34 odst. 4 a 5 zákona č. 586/1992., o daních z příjmů, ve znění pozdějších předpisů</a:t>
            </a:r>
            <a:r>
              <a:rPr lang="cs-CZ" sz="2000" dirty="0">
                <a:latin typeface="Arial" pitchFamily="34" charset="0"/>
                <a:cs typeface="Arial" pitchFamily="34" charset="0"/>
              </a:rPr>
              <a:t>. </a:t>
            </a:r>
          </a:p>
          <a:p>
            <a:pPr marL="609600" indent="-609600">
              <a:lnSpc>
                <a:spcPct val="120000"/>
              </a:lnSpc>
              <a:buFontTx/>
              <a:buNone/>
            </a:pPr>
            <a:endParaRPr lang="cs-CZ" sz="2400" b="1" dirty="0"/>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11</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„Norské“ granty</a:t>
            </a:r>
            <a:endParaRPr lang="cs-CZ" dirty="0"/>
          </a:p>
        </p:txBody>
      </p:sp>
      <p:sp>
        <p:nvSpPr>
          <p:cNvPr id="3" name="Zástupný symbol pro obsah 2"/>
          <p:cNvSpPr>
            <a:spLocks noGrp="1"/>
          </p:cNvSpPr>
          <p:nvPr>
            <p:ph idx="1"/>
          </p:nvPr>
        </p:nvSpPr>
        <p:spPr/>
        <p:txBody>
          <a:bodyPr/>
          <a:lstStyle/>
          <a:p>
            <a:r>
              <a:rPr lang="cs-CZ" dirty="0" smtClean="0">
                <a:latin typeface="Arial" pitchFamily="34" charset="0"/>
              </a:rPr>
              <a:t>Příspěvek Norska, Islandu a </a:t>
            </a:r>
            <a:r>
              <a:rPr lang="cs-CZ" dirty="0" err="1" smtClean="0">
                <a:latin typeface="Arial" pitchFamily="34" charset="0"/>
              </a:rPr>
              <a:t>Lichtenštejska</a:t>
            </a:r>
            <a:endParaRPr lang="cs-CZ" dirty="0" smtClean="0">
              <a:latin typeface="Arial" pitchFamily="34" charset="0"/>
            </a:endParaRPr>
          </a:p>
          <a:p>
            <a:r>
              <a:rPr lang="cs-CZ" dirty="0" smtClean="0">
                <a:hlinkClick r:id="rId3"/>
              </a:rPr>
              <a:t>http://www.</a:t>
            </a:r>
            <a:r>
              <a:rPr lang="cs-CZ" dirty="0" err="1" smtClean="0">
                <a:hlinkClick r:id="rId3"/>
              </a:rPr>
              <a:t>eeagrants.com</a:t>
            </a:r>
            <a:r>
              <a:rPr lang="cs-CZ" dirty="0" smtClean="0">
                <a:hlinkClick r:id="rId3"/>
              </a:rPr>
              <a:t>/</a:t>
            </a:r>
            <a:r>
              <a:rPr lang="cs-CZ" dirty="0" smtClean="0"/>
              <a:t> </a:t>
            </a:r>
          </a:p>
          <a:p>
            <a:r>
              <a:rPr lang="cs-CZ" dirty="0" smtClean="0"/>
              <a:t>Nové oblasti podpory na 2009-2014</a:t>
            </a:r>
          </a:p>
          <a:p>
            <a:r>
              <a:rPr lang="cs-CZ" dirty="0" smtClean="0"/>
              <a:t>1,79 mld. €</a:t>
            </a:r>
            <a:endParaRPr lang="cs-CZ" dirty="0"/>
          </a:p>
        </p:txBody>
      </p:sp>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FF7E4648-2CDA-4F40-B81F-6347BE79D044}" type="slidenum">
              <a:rPr lang="cs-CZ" smtClean="0"/>
              <a:pPr/>
              <a:t>110</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endParaRPr lang="cs-CZ"/>
          </a:p>
        </p:txBody>
      </p:sp>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FF7E4648-2CDA-4F40-B81F-6347BE79D044}" type="slidenum">
              <a:rPr lang="cs-CZ" smtClean="0"/>
              <a:pPr/>
              <a:t>111</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pic>
        <p:nvPicPr>
          <p:cNvPr id="974850" name="Picture 2"/>
          <p:cNvPicPr>
            <a:picLocks noChangeAspect="1" noChangeArrowheads="1"/>
          </p:cNvPicPr>
          <p:nvPr/>
        </p:nvPicPr>
        <p:blipFill>
          <a:blip r:embed="rId3" cstate="print"/>
          <a:srcRect/>
          <a:stretch>
            <a:fillRect/>
          </a:stretch>
        </p:blipFill>
        <p:spPr bwMode="auto">
          <a:xfrm>
            <a:off x="1475656" y="1844824"/>
            <a:ext cx="6419694" cy="3787619"/>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0" name="Rectangle 4"/>
          <p:cNvSpPr>
            <a:spLocks noGrp="1" noChangeArrowheads="1"/>
          </p:cNvSpPr>
          <p:nvPr>
            <p:ph type="ctrTitle"/>
          </p:nvPr>
        </p:nvSpPr>
        <p:spPr>
          <a:xfrm>
            <a:off x="684213" y="2205038"/>
            <a:ext cx="7772400" cy="1920875"/>
          </a:xfrm>
        </p:spPr>
        <p:txBody>
          <a:bodyPr/>
          <a:lstStyle/>
          <a:p>
            <a:pPr eaLnBrk="1" hangingPunct="1">
              <a:defRPr/>
            </a:pPr>
            <a:r>
              <a:rPr lang="cs-CZ" dirty="0" smtClean="0">
                <a:latin typeface="Arial" charset="0"/>
              </a:rPr>
              <a:t>STRUKTURÁLNÍ FONDY EU</a:t>
            </a:r>
            <a:endParaRPr lang="cs-CZ" dirty="0" smtClean="0">
              <a:latin typeface="Arial"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6147" name="Zástupný symbol pro číslo snímku 4"/>
          <p:cNvSpPr>
            <a:spLocks noGrp="1"/>
          </p:cNvSpPr>
          <p:nvPr>
            <p:ph type="sldNum" sz="quarter" idx="11"/>
          </p:nvPr>
        </p:nvSpPr>
        <p:spPr>
          <a:noFill/>
        </p:spPr>
        <p:txBody>
          <a:bodyPr/>
          <a:lstStyle/>
          <a:p>
            <a:fld id="{3E01B8A1-549D-4863-BCA0-43362573822F}" type="slidenum">
              <a:rPr lang="cs-CZ">
                <a:latin typeface="Arial" pitchFamily="34" charset="0"/>
              </a:rPr>
              <a:pPr/>
              <a:t>113</a:t>
            </a:fld>
            <a:endParaRPr lang="cs-CZ">
              <a:latin typeface="Arial" pitchFamily="34" charset="0"/>
            </a:endParaRPr>
          </a:p>
        </p:txBody>
      </p:sp>
      <p:sp>
        <p:nvSpPr>
          <p:cNvPr id="6148"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72418" name="Rectangle 2"/>
          <p:cNvSpPr>
            <a:spLocks noGrp="1" noRot="1" noChangeArrowheads="1"/>
          </p:cNvSpPr>
          <p:nvPr>
            <p:ph type="title"/>
          </p:nvPr>
        </p:nvSpPr>
        <p:spPr/>
        <p:txBody>
          <a:bodyPr/>
          <a:lstStyle/>
          <a:p>
            <a:pPr eaLnBrk="1" hangingPunct="1">
              <a:defRPr/>
            </a:pPr>
            <a:r>
              <a:rPr lang="cs-CZ" smtClean="0">
                <a:latin typeface="Arial" charset="0"/>
              </a:rPr>
              <a:t>Rozcestníky - portály</a:t>
            </a:r>
          </a:p>
        </p:txBody>
      </p:sp>
      <p:sp>
        <p:nvSpPr>
          <p:cNvPr id="572419" name="Rectangle 3"/>
          <p:cNvSpPr>
            <a:spLocks noGrp="1" noChangeArrowheads="1"/>
          </p:cNvSpPr>
          <p:nvPr>
            <p:ph type="body" idx="1"/>
          </p:nvPr>
        </p:nvSpPr>
        <p:spPr/>
        <p:txBody>
          <a:bodyPr/>
          <a:lstStyle/>
          <a:p>
            <a:pPr eaLnBrk="1" hangingPunct="1">
              <a:defRPr/>
            </a:pPr>
            <a:r>
              <a:rPr lang="cs-CZ" smtClean="0">
                <a:latin typeface="Arial" charset="0"/>
                <a:hlinkClick r:id="rId3"/>
              </a:rPr>
              <a:t>http://www.strukturalni-fondy.cz/</a:t>
            </a:r>
            <a:endParaRPr lang="cs-CZ" smtClean="0">
              <a:latin typeface="Arial" charset="0"/>
            </a:endParaRPr>
          </a:p>
          <a:p>
            <a:pPr eaLnBrk="1" hangingPunct="1">
              <a:defRPr/>
            </a:pPr>
            <a:r>
              <a:rPr lang="cs-CZ" smtClean="0">
                <a:latin typeface="Arial" charset="0"/>
                <a:hlinkClick r:id="rId4"/>
              </a:rPr>
              <a:t>http://www.esfcr.cz</a:t>
            </a:r>
            <a:endParaRPr lang="cs-CZ" smtClean="0">
              <a:latin typeface="Arial" charset="0"/>
            </a:endParaRPr>
          </a:p>
          <a:p>
            <a:pPr eaLnBrk="1" hangingPunct="1">
              <a:defRPr/>
            </a:pPr>
            <a:r>
              <a:rPr lang="cs-CZ" smtClean="0">
                <a:latin typeface="Arial" charset="0"/>
                <a:hlinkClick r:id="rId5"/>
              </a:rPr>
              <a:t>http://www.ireas.cz/</a:t>
            </a:r>
            <a:r>
              <a:rPr lang="cs-CZ" smtClean="0">
                <a:latin typeface="Arial" charset="0"/>
              </a:rPr>
              <a:t>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charset="0"/>
              </a:rPr>
              <a:t>Dokumenty ke </a:t>
            </a:r>
            <a:r>
              <a:rPr lang="cs-CZ" dirty="0" smtClean="0">
                <a:latin typeface="Arial" charset="0"/>
              </a:rPr>
              <a:t>stažení</a:t>
            </a:r>
            <a:endParaRPr lang="cs-CZ" dirty="0" smtClean="0"/>
          </a:p>
        </p:txBody>
      </p:sp>
      <p:sp>
        <p:nvSpPr>
          <p:cNvPr id="3" name="Zástupný symbol pro obsah 2"/>
          <p:cNvSpPr>
            <a:spLocks noGrp="1"/>
          </p:cNvSpPr>
          <p:nvPr>
            <p:ph idx="1"/>
          </p:nvPr>
        </p:nvSpPr>
        <p:spPr>
          <a:xfrm>
            <a:off x="428625" y="1428750"/>
            <a:ext cx="8229600" cy="4525963"/>
          </a:xfrm>
        </p:spPr>
        <p:txBody>
          <a:bodyPr/>
          <a:lstStyle/>
          <a:p>
            <a:pPr eaLnBrk="1" hangingPunct="1">
              <a:defRPr/>
            </a:pPr>
            <a:r>
              <a:rPr lang="cs-CZ" sz="2000" dirty="0" smtClean="0">
                <a:latin typeface="Arial" pitchFamily="34" charset="0"/>
                <a:cs typeface="Arial" pitchFamily="34" charset="0"/>
              </a:rPr>
              <a:t>P- </a:t>
            </a:r>
            <a:r>
              <a:rPr lang="cs-CZ" sz="2000" dirty="0" err="1" smtClean="0">
                <a:latin typeface="Arial" pitchFamily="34" charset="0"/>
                <a:cs typeface="Arial" pitchFamily="34" charset="0"/>
              </a:rPr>
              <a:t>Sieber</a:t>
            </a:r>
            <a:r>
              <a:rPr lang="cs-CZ" sz="2000" dirty="0" smtClean="0">
                <a:latin typeface="Arial" pitchFamily="34" charset="0"/>
                <a:cs typeface="Arial" pitchFamily="34" charset="0"/>
              </a:rPr>
              <a:t>: </a:t>
            </a:r>
            <a:r>
              <a:rPr lang="cs-CZ" sz="2000" dirty="0" smtClean="0">
                <a:latin typeface="Arial" pitchFamily="34" charset="0"/>
                <a:cs typeface="Arial" pitchFamily="34" charset="0"/>
                <a:hlinkClick r:id="rId3"/>
              </a:rPr>
              <a:t>Analýza přínosů a nákladů - Metodická příručka</a:t>
            </a:r>
            <a:endParaRPr lang="cs-CZ" sz="2000" dirty="0" smtClean="0">
              <a:latin typeface="Arial" pitchFamily="34" charset="0"/>
              <a:cs typeface="Arial" pitchFamily="34" charset="0"/>
            </a:endParaRPr>
          </a:p>
          <a:p>
            <a:pPr eaLnBrk="1" hangingPunct="1">
              <a:defRPr/>
            </a:pPr>
            <a:r>
              <a:rPr lang="cs-CZ" sz="2000" dirty="0" smtClean="0">
                <a:latin typeface="Arial" pitchFamily="34" charset="0"/>
                <a:cs typeface="Arial" pitchFamily="34" charset="0"/>
              </a:rPr>
              <a:t>P. </a:t>
            </a:r>
            <a:r>
              <a:rPr lang="cs-CZ" sz="2000" dirty="0" err="1" smtClean="0">
                <a:latin typeface="Arial" pitchFamily="34" charset="0"/>
                <a:cs typeface="Arial" pitchFamily="34" charset="0"/>
              </a:rPr>
              <a:t>Sieber</a:t>
            </a:r>
            <a:r>
              <a:rPr lang="cs-CZ" sz="2000" dirty="0" smtClean="0">
                <a:latin typeface="Arial" pitchFamily="34" charset="0"/>
                <a:cs typeface="Arial" pitchFamily="34" charset="0"/>
              </a:rPr>
              <a:t>: </a:t>
            </a:r>
            <a:r>
              <a:rPr lang="cs-CZ" sz="2000" u="sng" dirty="0" smtClean="0">
                <a:latin typeface="Arial" pitchFamily="34" charset="0"/>
                <a:cs typeface="Arial" pitchFamily="34" charset="0"/>
                <a:hlinkClick r:id="rId4"/>
              </a:rPr>
              <a:t>Studie proveditelnosti - Metodická příručka</a:t>
            </a:r>
            <a:endParaRPr lang="cs-CZ" sz="2000" dirty="0" smtClean="0">
              <a:latin typeface="Arial" pitchFamily="34" charset="0"/>
              <a:cs typeface="Arial" pitchFamily="34" charset="0"/>
            </a:endParaRPr>
          </a:p>
          <a:p>
            <a:pPr eaLnBrk="1" hangingPunct="1">
              <a:defRPr/>
            </a:pPr>
            <a:r>
              <a:rPr lang="cs-CZ" sz="2000" dirty="0" smtClean="0">
                <a:latin typeface="Arial" pitchFamily="34" charset="0"/>
                <a:cs typeface="Arial" pitchFamily="34" charset="0"/>
                <a:hlinkClick r:id="rId5"/>
              </a:rPr>
              <a:t>Logický rámec projektu</a:t>
            </a:r>
            <a:r>
              <a:rPr lang="cs-CZ" sz="2000" dirty="0" smtClean="0">
                <a:latin typeface="Arial" pitchFamily="34" charset="0"/>
                <a:cs typeface="Arial" pitchFamily="34" charset="0"/>
              </a:rPr>
              <a:t>  - </a:t>
            </a:r>
            <a:r>
              <a:rPr lang="cs-CZ" sz="2000" dirty="0" smtClean="0">
                <a:latin typeface="Arial" pitchFamily="34" charset="0"/>
                <a:cs typeface="Arial" pitchFamily="34" charset="0"/>
                <a:hlinkClick r:id="rId6"/>
              </a:rPr>
              <a:t>příklad</a:t>
            </a:r>
            <a:endParaRPr lang="cs-CZ" sz="2000" dirty="0" smtClean="0">
              <a:latin typeface="Arial" pitchFamily="34" charset="0"/>
              <a:cs typeface="Arial" pitchFamily="34" charset="0"/>
            </a:endParaRPr>
          </a:p>
          <a:p>
            <a:pPr eaLnBrk="1" hangingPunct="1">
              <a:defRPr/>
            </a:pPr>
            <a:r>
              <a:rPr lang="cs-CZ" sz="2000" dirty="0" smtClean="0">
                <a:latin typeface="Arial" pitchFamily="34" charset="0"/>
                <a:cs typeface="Arial" pitchFamily="34" charset="0"/>
                <a:hlinkClick r:id="rId7"/>
              </a:rPr>
              <a:t>Průvodce analýzou nákladů a přínosů investičních projektů</a:t>
            </a:r>
            <a:r>
              <a:rPr lang="cs-CZ" sz="2000" dirty="0" smtClean="0">
                <a:latin typeface="Arial" pitchFamily="34" charset="0"/>
                <a:cs typeface="Arial" pitchFamily="34" charset="0"/>
              </a:rPr>
              <a:t> str. 19-54, 138-142</a:t>
            </a:r>
          </a:p>
          <a:p>
            <a:pPr eaLnBrk="1" hangingPunct="1">
              <a:defRPr/>
            </a:pPr>
            <a:r>
              <a:rPr lang="cs-CZ" sz="2000" dirty="0" smtClean="0">
                <a:latin typeface="Arial" pitchFamily="34" charset="0"/>
                <a:cs typeface="Arial" pitchFamily="34" charset="0"/>
              </a:rPr>
              <a:t>POTLUKA, O., a kol. </a:t>
            </a:r>
            <a:r>
              <a:rPr lang="cs-CZ" sz="2000" i="1" dirty="0" smtClean="0">
                <a:latin typeface="Arial" pitchFamily="34" charset="0"/>
                <a:cs typeface="Arial" pitchFamily="34" charset="0"/>
                <a:hlinkClick r:id="rId8"/>
              </a:rPr>
              <a:t>Příprava a řízení Fondu soudržnosti - Díl I. Projektové řízení Fondu soudržnosti</a:t>
            </a:r>
            <a:r>
              <a:rPr lang="cs-CZ" sz="2000" dirty="0" smtClean="0">
                <a:latin typeface="Arial" pitchFamily="34" charset="0"/>
                <a:cs typeface="Arial" pitchFamily="34" charset="0"/>
                <a:hlinkClick r:id="rId8"/>
              </a:rPr>
              <a:t>,</a:t>
            </a:r>
            <a:r>
              <a:rPr lang="cs-CZ" sz="2000" dirty="0" smtClean="0">
                <a:latin typeface="Arial" pitchFamily="34" charset="0"/>
                <a:cs typeface="Arial" pitchFamily="34" charset="0"/>
              </a:rPr>
              <a:t> IREAS, Praha, 2004, ISBN 80-86684-13-4. str. 61-138 </a:t>
            </a:r>
          </a:p>
          <a:p>
            <a:pPr eaLnBrk="1" hangingPunct="1">
              <a:defRPr/>
            </a:pPr>
            <a:r>
              <a:rPr lang="cs-CZ" sz="2000" dirty="0" smtClean="0">
                <a:latin typeface="Arial" pitchFamily="34" charset="0"/>
                <a:cs typeface="Arial" pitchFamily="34" charset="0"/>
              </a:rPr>
              <a:t>POTLUKA, O. a kol., </a:t>
            </a:r>
            <a:r>
              <a:rPr lang="cs-CZ" sz="2000" i="1" dirty="0" smtClean="0">
                <a:latin typeface="Arial" pitchFamily="34" charset="0"/>
                <a:cs typeface="Arial" pitchFamily="34" charset="0"/>
                <a:hlinkClick r:id="rId9"/>
              </a:rPr>
              <a:t>Příprava a řízení Fondu soudržnosti - Díl II. Finanční řízení Fondu soudržnosti</a:t>
            </a:r>
            <a:r>
              <a:rPr lang="cs-CZ" sz="2000" i="1" dirty="0" smtClean="0">
                <a:latin typeface="Arial" pitchFamily="34" charset="0"/>
                <a:cs typeface="Arial" pitchFamily="34" charset="0"/>
              </a:rPr>
              <a:t>, </a:t>
            </a:r>
            <a:r>
              <a:rPr lang="cs-CZ" sz="2000" dirty="0" smtClean="0">
                <a:latin typeface="Arial" pitchFamily="34" charset="0"/>
                <a:cs typeface="Arial" pitchFamily="34" charset="0"/>
              </a:rPr>
              <a:t> IREAS, Praha, 2004, ISBN 80-86684-17-2. str. 45-101</a:t>
            </a:r>
          </a:p>
          <a:p>
            <a:pPr eaLnBrk="1" hangingPunct="1">
              <a:defRPr/>
            </a:pPr>
            <a:endParaRPr lang="cs-CZ" dirty="0" smtClean="0"/>
          </a:p>
        </p:txBody>
      </p:sp>
      <p:sp>
        <p:nvSpPr>
          <p:cNvPr id="7172"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7173" name="Zástupný symbol pro číslo snímku 4"/>
          <p:cNvSpPr>
            <a:spLocks noGrp="1"/>
          </p:cNvSpPr>
          <p:nvPr>
            <p:ph type="sldNum" sz="quarter" idx="11"/>
          </p:nvPr>
        </p:nvSpPr>
        <p:spPr>
          <a:noFill/>
        </p:spPr>
        <p:txBody>
          <a:bodyPr/>
          <a:lstStyle/>
          <a:p>
            <a:fld id="{F1CFE324-2231-4CC1-BDF6-B42107E1945A}" type="slidenum">
              <a:rPr lang="cs-CZ">
                <a:latin typeface="Arial" pitchFamily="34" charset="0"/>
              </a:rPr>
              <a:pPr/>
              <a:t>114</a:t>
            </a:fld>
            <a:endParaRPr lang="cs-CZ">
              <a:latin typeface="Arial" pitchFamily="34" charset="0"/>
            </a:endParaRPr>
          </a:p>
        </p:txBody>
      </p:sp>
      <p:sp>
        <p:nvSpPr>
          <p:cNvPr id="7174"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9219" name="Zástupný symbol pro číslo snímku 4"/>
          <p:cNvSpPr>
            <a:spLocks noGrp="1"/>
          </p:cNvSpPr>
          <p:nvPr>
            <p:ph type="sldNum" sz="quarter" idx="11"/>
          </p:nvPr>
        </p:nvSpPr>
        <p:spPr>
          <a:noFill/>
        </p:spPr>
        <p:txBody>
          <a:bodyPr/>
          <a:lstStyle/>
          <a:p>
            <a:fld id="{2C5D6099-B449-41EF-B846-B9C3D7458B75}" type="slidenum">
              <a:rPr lang="cs-CZ">
                <a:latin typeface="Arial" pitchFamily="34" charset="0"/>
              </a:rPr>
              <a:pPr/>
              <a:t>115</a:t>
            </a:fld>
            <a:endParaRPr lang="cs-CZ">
              <a:latin typeface="Arial" pitchFamily="34" charset="0"/>
            </a:endParaRPr>
          </a:p>
        </p:txBody>
      </p:sp>
      <p:sp>
        <p:nvSpPr>
          <p:cNvPr id="9220"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40354" name="Rectangle 2"/>
          <p:cNvSpPr>
            <a:spLocks noGrp="1" noRot="1" noChangeArrowheads="1"/>
          </p:cNvSpPr>
          <p:nvPr>
            <p:ph type="title"/>
          </p:nvPr>
        </p:nvSpPr>
        <p:spPr/>
        <p:txBody>
          <a:bodyPr/>
          <a:lstStyle/>
          <a:p>
            <a:pPr eaLnBrk="1" hangingPunct="1">
              <a:defRPr/>
            </a:pPr>
            <a:r>
              <a:rPr lang="en-US" smtClean="0">
                <a:latin typeface="Arial" charset="0"/>
              </a:rPr>
              <a:t>Dal</a:t>
            </a:r>
            <a:r>
              <a:rPr lang="cs-CZ" smtClean="0">
                <a:latin typeface="Arial" charset="0"/>
              </a:rPr>
              <a:t>ší zdroje</a:t>
            </a:r>
          </a:p>
        </p:txBody>
      </p:sp>
      <p:sp>
        <p:nvSpPr>
          <p:cNvPr id="740355" name="Rectangle 3"/>
          <p:cNvSpPr>
            <a:spLocks noGrp="1" noChangeArrowheads="1"/>
          </p:cNvSpPr>
          <p:nvPr>
            <p:ph type="body" idx="1"/>
          </p:nvPr>
        </p:nvSpPr>
        <p:spPr/>
        <p:txBody>
          <a:bodyPr/>
          <a:lstStyle/>
          <a:p>
            <a:pPr eaLnBrk="1" hangingPunct="1">
              <a:defRPr/>
            </a:pPr>
            <a:r>
              <a:rPr lang="cs-CZ" smtClean="0">
                <a:latin typeface="Arial" charset="0"/>
              </a:rPr>
              <a:t>DOČKAL V., Strukturální fondy EU – Projektový cyklus a projektovém řízení, Masarykova univerzita, Brno, 2007, ISBN </a:t>
            </a:r>
            <a:r>
              <a:rPr lang="en-US" smtClean="0">
                <a:latin typeface="Arial" charset="0"/>
              </a:rPr>
              <a:t>978-80-210-4390-9</a:t>
            </a:r>
            <a:endParaRPr lang="cs-CZ" smtClean="0">
              <a:latin typeface="Arial"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0243" name="Zástupný symbol pro číslo snímku 4"/>
          <p:cNvSpPr>
            <a:spLocks noGrp="1"/>
          </p:cNvSpPr>
          <p:nvPr>
            <p:ph type="sldNum" sz="quarter" idx="11"/>
          </p:nvPr>
        </p:nvSpPr>
        <p:spPr>
          <a:noFill/>
        </p:spPr>
        <p:txBody>
          <a:bodyPr/>
          <a:lstStyle/>
          <a:p>
            <a:fld id="{FBA0D841-BFCD-45FA-8E68-7A7D1CAD6497}" type="slidenum">
              <a:rPr lang="cs-CZ">
                <a:latin typeface="Arial" pitchFamily="34" charset="0"/>
              </a:rPr>
              <a:pPr/>
              <a:t>116</a:t>
            </a:fld>
            <a:endParaRPr lang="cs-CZ">
              <a:latin typeface="Arial" pitchFamily="34" charset="0"/>
            </a:endParaRPr>
          </a:p>
        </p:txBody>
      </p:sp>
      <p:sp>
        <p:nvSpPr>
          <p:cNvPr id="10244"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78562" name="Rectangle 2"/>
          <p:cNvSpPr>
            <a:spLocks noGrp="1" noRot="1" noChangeArrowheads="1"/>
          </p:cNvSpPr>
          <p:nvPr>
            <p:ph type="title"/>
          </p:nvPr>
        </p:nvSpPr>
        <p:spPr>
          <a:xfrm>
            <a:off x="457200" y="274638"/>
            <a:ext cx="8229600" cy="922337"/>
          </a:xfrm>
        </p:spPr>
        <p:txBody>
          <a:bodyPr/>
          <a:lstStyle/>
          <a:p>
            <a:pPr eaLnBrk="1" hangingPunct="1">
              <a:defRPr/>
            </a:pPr>
            <a:r>
              <a:rPr lang="cs-CZ" smtClean="0">
                <a:latin typeface="Arial" charset="0"/>
              </a:rPr>
              <a:t>Strukturální fondy</a:t>
            </a:r>
          </a:p>
        </p:txBody>
      </p:sp>
      <p:sp>
        <p:nvSpPr>
          <p:cNvPr id="578563" name="Rectangle 3"/>
          <p:cNvSpPr>
            <a:spLocks noGrp="1" noChangeArrowheads="1"/>
          </p:cNvSpPr>
          <p:nvPr>
            <p:ph type="body" idx="1"/>
          </p:nvPr>
        </p:nvSpPr>
        <p:spPr>
          <a:xfrm>
            <a:off x="457200" y="1412875"/>
            <a:ext cx="8229600" cy="4895850"/>
          </a:xfrm>
        </p:spPr>
        <p:txBody>
          <a:bodyPr/>
          <a:lstStyle/>
          <a:p>
            <a:pPr eaLnBrk="1" hangingPunct="1">
              <a:lnSpc>
                <a:spcPct val="80000"/>
              </a:lnSpc>
              <a:defRPr/>
            </a:pPr>
            <a:r>
              <a:rPr lang="cs-CZ" sz="2400" smtClean="0">
                <a:latin typeface="Arial" charset="0"/>
              </a:rPr>
              <a:t>Strukturální fondy EU jsou nástrojem pro realizaci politiky hospodářské a sociální soudržnosti Evropské unie, která má za cíl </a:t>
            </a:r>
            <a:r>
              <a:rPr lang="cs-CZ" sz="2400" b="1" smtClean="0">
                <a:latin typeface="Arial" charset="0"/>
              </a:rPr>
              <a:t>snižování rozdílů mezi úrovní rozvoje regionů a členských států</a:t>
            </a:r>
            <a:r>
              <a:rPr lang="cs-CZ" sz="2400" smtClean="0">
                <a:latin typeface="Arial" charset="0"/>
              </a:rPr>
              <a:t> </a:t>
            </a:r>
            <a:r>
              <a:rPr lang="cs-CZ" sz="2400" b="1" smtClean="0">
                <a:latin typeface="Arial" charset="0"/>
              </a:rPr>
              <a:t>EU</a:t>
            </a:r>
            <a:r>
              <a:rPr lang="cs-CZ" sz="2400" smtClean="0">
                <a:latin typeface="Arial" charset="0"/>
              </a:rPr>
              <a:t> </a:t>
            </a:r>
            <a:r>
              <a:rPr lang="cs-CZ" sz="2400" b="1" smtClean="0">
                <a:latin typeface="Arial" charset="0"/>
              </a:rPr>
              <a:t>a míry zaostávání nejvíce znevýhodněných regionů</a:t>
            </a:r>
            <a:r>
              <a:rPr lang="cs-CZ" sz="2400" smtClean="0">
                <a:latin typeface="Arial" charset="0"/>
              </a:rPr>
              <a:t>.</a:t>
            </a:r>
          </a:p>
          <a:p>
            <a:pPr eaLnBrk="1" hangingPunct="1">
              <a:lnSpc>
                <a:spcPct val="80000"/>
              </a:lnSpc>
              <a:defRPr/>
            </a:pPr>
            <a:r>
              <a:rPr lang="cs-CZ" sz="2400" smtClean="0">
                <a:latin typeface="Arial" charset="0"/>
              </a:rPr>
              <a:t>ČR může v období 2007-2013 čerpat z fondů EU přibližně </a:t>
            </a:r>
            <a:r>
              <a:rPr lang="cs-CZ" sz="2400" b="1" smtClean="0">
                <a:latin typeface="Arial" charset="0"/>
              </a:rPr>
              <a:t>26,7 miliard €, což je zhruba 752,7 miliard Kč.</a:t>
            </a:r>
            <a:r>
              <a:rPr lang="cs-CZ" sz="2400" smtClean="0">
                <a:latin typeface="Arial" charset="0"/>
              </a:rPr>
              <a:t> Pro srovnání: výše rozpočtu ČR pro rok 2007 je 1040,8 miliard Kč. Podpora z fondů EU, kterou může Česká republika v období 2007-2013 čerpat, tak odpovídá 74 % státního rozpočtu ČR roku 2007. </a:t>
            </a:r>
          </a:p>
          <a:p>
            <a:pPr eaLnBrk="1" hangingPunct="1">
              <a:lnSpc>
                <a:spcPct val="80000"/>
              </a:lnSpc>
              <a:defRPr/>
            </a:pPr>
            <a:r>
              <a:rPr lang="cs-CZ" sz="2400" smtClean="0">
                <a:latin typeface="Arial" charset="0"/>
              </a:rPr>
              <a:t>Pro úspěšné čerpání musí ČR přidat přibližně 132,83 mld. Kč z národních zdrojů na spolufinancování projektů, jelikož Evropská unie financuje maximálně 85 % způsobilých výdajů. </a:t>
            </a:r>
          </a:p>
          <a:p>
            <a:pPr algn="r" eaLnBrk="1" hangingPunct="1">
              <a:lnSpc>
                <a:spcPct val="80000"/>
              </a:lnSpc>
              <a:buFont typeface="Wingdings" pitchFamily="2" charset="2"/>
              <a:buNone/>
              <a:defRPr/>
            </a:pPr>
            <a:r>
              <a:rPr lang="cs-CZ" sz="1800" smtClean="0">
                <a:latin typeface="Arial" charset="0"/>
                <a:hlinkClick r:id="rId3"/>
              </a:rPr>
              <a:t>http://www.strukturalni-fondy.cz/</a:t>
            </a:r>
            <a:r>
              <a:rPr lang="cs-CZ" sz="1800" smtClean="0">
                <a:latin typeface="Arial" charset="0"/>
              </a:rPr>
              <a:t>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1267" name="Zástupný symbol pro číslo snímku 4"/>
          <p:cNvSpPr>
            <a:spLocks noGrp="1"/>
          </p:cNvSpPr>
          <p:nvPr>
            <p:ph type="sldNum" sz="quarter" idx="11"/>
          </p:nvPr>
        </p:nvSpPr>
        <p:spPr>
          <a:noFill/>
        </p:spPr>
        <p:txBody>
          <a:bodyPr/>
          <a:lstStyle/>
          <a:p>
            <a:fld id="{2BB12E09-F5DF-4346-8311-4F541B02E34D}" type="slidenum">
              <a:rPr lang="cs-CZ">
                <a:latin typeface="Arial" pitchFamily="34" charset="0"/>
              </a:rPr>
              <a:pPr/>
              <a:t>117</a:t>
            </a:fld>
            <a:endParaRPr lang="cs-CZ">
              <a:latin typeface="Arial" pitchFamily="34" charset="0"/>
            </a:endParaRPr>
          </a:p>
        </p:txBody>
      </p:sp>
      <p:sp>
        <p:nvSpPr>
          <p:cNvPr id="11268"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82658" name="Rectangle 2"/>
          <p:cNvSpPr>
            <a:spLocks noGrp="1" noRot="1" noChangeArrowheads="1"/>
          </p:cNvSpPr>
          <p:nvPr>
            <p:ph type="title"/>
          </p:nvPr>
        </p:nvSpPr>
        <p:spPr/>
        <p:txBody>
          <a:bodyPr/>
          <a:lstStyle/>
          <a:p>
            <a:pPr eaLnBrk="1" hangingPunct="1">
              <a:defRPr/>
            </a:pPr>
            <a:endParaRPr lang="cs-CZ" smtClean="0"/>
          </a:p>
        </p:txBody>
      </p:sp>
      <p:sp>
        <p:nvSpPr>
          <p:cNvPr id="582659" name="Rectangle 3"/>
          <p:cNvSpPr>
            <a:spLocks noGrp="1" noChangeArrowheads="1"/>
          </p:cNvSpPr>
          <p:nvPr>
            <p:ph type="body" idx="1"/>
          </p:nvPr>
        </p:nvSpPr>
        <p:spPr/>
        <p:txBody>
          <a:bodyPr/>
          <a:lstStyle/>
          <a:p>
            <a:pPr eaLnBrk="1" hangingPunct="1">
              <a:defRPr/>
            </a:pPr>
            <a:r>
              <a:rPr lang="cs-CZ" smtClean="0">
                <a:latin typeface="Arial" charset="0"/>
              </a:rPr>
              <a:t>musí existovat </a:t>
            </a:r>
            <a:r>
              <a:rPr lang="cs-CZ" b="1" smtClean="0">
                <a:latin typeface="Arial" charset="0"/>
              </a:rPr>
              <a:t>dostatečné množství kvalitních projektů</a:t>
            </a:r>
            <a:r>
              <a:rPr lang="cs-CZ" smtClean="0">
                <a:latin typeface="Arial" charset="0"/>
              </a:rPr>
              <a:t>, bez nichž by ČR nemusela z nabízené částky vyčerpat ani euro.</a:t>
            </a:r>
          </a:p>
          <a:p>
            <a:pPr eaLnBrk="1" hangingPunct="1">
              <a:defRPr/>
            </a:pPr>
            <a:r>
              <a:rPr lang="cs-CZ" smtClean="0">
                <a:latin typeface="Arial" charset="0"/>
              </a:rPr>
              <a:t>projekty nejsou k financování vybírány nahodile, ale podle toho, zda pomáhají odstraňovat </a:t>
            </a:r>
            <a:r>
              <a:rPr lang="cs-CZ" b="1" smtClean="0">
                <a:latin typeface="Arial" charset="0"/>
              </a:rPr>
              <a:t>problémy identifikované ve strategických dokumentech</a:t>
            </a:r>
            <a:r>
              <a:rPr lang="cs-CZ" smtClean="0">
                <a:latin typeface="Arial" charset="0"/>
              </a:rPr>
              <a: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2291" name="Zástupný symbol pro číslo snímku 4"/>
          <p:cNvSpPr>
            <a:spLocks noGrp="1"/>
          </p:cNvSpPr>
          <p:nvPr>
            <p:ph type="sldNum" sz="quarter" idx="11"/>
          </p:nvPr>
        </p:nvSpPr>
        <p:spPr>
          <a:noFill/>
        </p:spPr>
        <p:txBody>
          <a:bodyPr/>
          <a:lstStyle/>
          <a:p>
            <a:fld id="{42D14054-0AF5-4CB9-9ACC-FC6229434EC9}" type="slidenum">
              <a:rPr lang="cs-CZ">
                <a:latin typeface="Arial" pitchFamily="34" charset="0"/>
              </a:rPr>
              <a:pPr/>
              <a:t>118</a:t>
            </a:fld>
            <a:endParaRPr lang="cs-CZ">
              <a:latin typeface="Arial" pitchFamily="34" charset="0"/>
            </a:endParaRPr>
          </a:p>
        </p:txBody>
      </p:sp>
      <p:sp>
        <p:nvSpPr>
          <p:cNvPr id="12292"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92898" name="Rectangle 2"/>
          <p:cNvSpPr>
            <a:spLocks noGrp="1" noRot="1" noChangeArrowheads="1"/>
          </p:cNvSpPr>
          <p:nvPr>
            <p:ph type="title"/>
          </p:nvPr>
        </p:nvSpPr>
        <p:spPr/>
        <p:txBody>
          <a:bodyPr/>
          <a:lstStyle/>
          <a:p>
            <a:pPr eaLnBrk="1" hangingPunct="1">
              <a:defRPr/>
            </a:pPr>
            <a:r>
              <a:rPr lang="cs-CZ" smtClean="0">
                <a:latin typeface="Arial" charset="0"/>
              </a:rPr>
              <a:t>Alokace prostředků</a:t>
            </a:r>
          </a:p>
        </p:txBody>
      </p:sp>
      <p:sp>
        <p:nvSpPr>
          <p:cNvPr id="592899" name="Rectangle 3"/>
          <p:cNvSpPr>
            <a:spLocks noGrp="1" noChangeArrowheads="1"/>
          </p:cNvSpPr>
          <p:nvPr>
            <p:ph type="body" idx="1"/>
          </p:nvPr>
        </p:nvSpPr>
        <p:spPr/>
        <p:txBody>
          <a:bodyPr/>
          <a:lstStyle/>
          <a:p>
            <a:pPr eaLnBrk="1" hangingPunct="1">
              <a:lnSpc>
                <a:spcPct val="90000"/>
              </a:lnSpc>
              <a:defRPr/>
            </a:pPr>
            <a:r>
              <a:rPr lang="cs-CZ" sz="2400" smtClean="0">
                <a:latin typeface="Arial" charset="0"/>
              </a:rPr>
              <a:t>Prostředky jsou rozděleny do tří fondů: </a:t>
            </a:r>
          </a:p>
          <a:p>
            <a:pPr lvl="1" eaLnBrk="1" hangingPunct="1">
              <a:lnSpc>
                <a:spcPct val="90000"/>
              </a:lnSpc>
              <a:defRPr/>
            </a:pPr>
            <a:r>
              <a:rPr lang="cs-CZ" sz="2000" b="1" smtClean="0">
                <a:latin typeface="Arial" charset="0"/>
                <a:hlinkClick r:id="rId3" tooltip="Regionální politika"/>
              </a:rPr>
              <a:t>Evropského fondu pro regionální rozvoj (ERDF)</a:t>
            </a:r>
            <a:r>
              <a:rPr lang="cs-CZ" sz="2000" smtClean="0">
                <a:latin typeface="Arial" charset="0"/>
              </a:rPr>
              <a:t> </a:t>
            </a:r>
          </a:p>
          <a:p>
            <a:pPr lvl="1" eaLnBrk="1" hangingPunct="1">
              <a:lnSpc>
                <a:spcPct val="90000"/>
              </a:lnSpc>
              <a:defRPr/>
            </a:pPr>
            <a:r>
              <a:rPr lang="cs-CZ" sz="2000" b="1" smtClean="0">
                <a:latin typeface="Arial" charset="0"/>
                <a:hlinkClick r:id="rId3" tooltip="Regionální politika"/>
              </a:rPr>
              <a:t>Evropského sociálního fondu</a:t>
            </a:r>
            <a:r>
              <a:rPr lang="cs-CZ" sz="2000" smtClean="0">
                <a:latin typeface="Arial" charset="0"/>
              </a:rPr>
              <a:t> </a:t>
            </a:r>
          </a:p>
          <a:p>
            <a:pPr lvl="1" eaLnBrk="1" hangingPunct="1">
              <a:lnSpc>
                <a:spcPct val="90000"/>
              </a:lnSpc>
              <a:defRPr/>
            </a:pPr>
            <a:r>
              <a:rPr lang="cs-CZ" sz="2000" b="1" smtClean="0">
                <a:latin typeface="Arial" charset="0"/>
                <a:hlinkClick r:id="rId3" tooltip="&gt;Regionální politika"/>
              </a:rPr>
              <a:t>Fondu soudržnosti (FS)</a:t>
            </a:r>
            <a:r>
              <a:rPr lang="cs-CZ" sz="2000" smtClean="0">
                <a:latin typeface="Arial" charset="0"/>
              </a:rPr>
              <a:t> </a:t>
            </a:r>
          </a:p>
          <a:p>
            <a:pPr eaLnBrk="1" hangingPunct="1">
              <a:lnSpc>
                <a:spcPct val="90000"/>
              </a:lnSpc>
              <a:defRPr/>
            </a:pPr>
            <a:r>
              <a:rPr lang="cs-CZ" sz="2400" smtClean="0">
                <a:latin typeface="Arial" charset="0"/>
              </a:rPr>
              <a:t>Projekty spolufinancované z fondů EU jsou realizovány prostřednictvím tematických a regionálních </a:t>
            </a:r>
            <a:r>
              <a:rPr lang="cs-CZ" sz="2400" smtClean="0">
                <a:latin typeface="Arial" charset="0"/>
                <a:hlinkClick r:id="rId4" tooltip="Programy 2007-2013"/>
              </a:rPr>
              <a:t>operačních programů</a:t>
            </a:r>
            <a:r>
              <a:rPr lang="cs-CZ" sz="2400" smtClean="0">
                <a:latin typeface="Arial" charset="0"/>
              </a:rPr>
              <a:t> (OP). </a:t>
            </a:r>
          </a:p>
          <a:p>
            <a:pPr eaLnBrk="1" hangingPunct="1">
              <a:lnSpc>
                <a:spcPct val="90000"/>
              </a:lnSpc>
              <a:defRPr/>
            </a:pPr>
            <a:r>
              <a:rPr lang="cs-CZ" sz="2400" smtClean="0">
                <a:latin typeface="Arial" charset="0"/>
              </a:rPr>
              <a:t>Podrobné rozložení alokace podle programů a fondů na jednotlivé roky viz </a:t>
            </a:r>
            <a:r>
              <a:rPr lang="cs-CZ" sz="2400" smtClean="0">
                <a:latin typeface="Arial" charset="0"/>
                <a:hlinkClick r:id="rId5"/>
              </a:rPr>
              <a:t>http://www.strukturalni-fondy.cz/uploads/documents/HSS_2007_2013/Financni_tabulka_NSRR.pdf</a:t>
            </a:r>
            <a:r>
              <a:rPr lang="cs-CZ" sz="2400" smtClean="0">
                <a:latin typeface="Arial" charset="0"/>
              </a:rPr>
              <a:t> (185,96 KB)</a:t>
            </a:r>
            <a:r>
              <a:rPr lang="cs-CZ" sz="2400" smtClean="0"/>
              <a:t/>
            </a:r>
            <a:br>
              <a:rPr lang="cs-CZ" sz="2400" smtClean="0"/>
            </a:br>
            <a:endParaRPr lang="cs-CZ" sz="24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3315" name="Zástupný symbol pro číslo snímku 4"/>
          <p:cNvSpPr>
            <a:spLocks noGrp="1"/>
          </p:cNvSpPr>
          <p:nvPr>
            <p:ph type="sldNum" sz="quarter" idx="11"/>
          </p:nvPr>
        </p:nvSpPr>
        <p:spPr>
          <a:noFill/>
        </p:spPr>
        <p:txBody>
          <a:bodyPr/>
          <a:lstStyle/>
          <a:p>
            <a:fld id="{966DF0C7-2F88-488C-B9E4-9CFFD2C693CD}" type="slidenum">
              <a:rPr lang="cs-CZ">
                <a:latin typeface="Arial" pitchFamily="34" charset="0"/>
              </a:rPr>
              <a:pPr/>
              <a:t>119</a:t>
            </a:fld>
            <a:endParaRPr lang="cs-CZ">
              <a:latin typeface="Arial" pitchFamily="34" charset="0"/>
            </a:endParaRPr>
          </a:p>
        </p:txBody>
      </p:sp>
      <p:sp>
        <p:nvSpPr>
          <p:cNvPr id="13316"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05186" name="Rectangle 2"/>
          <p:cNvSpPr>
            <a:spLocks noGrp="1" noRot="1" noChangeArrowheads="1"/>
          </p:cNvSpPr>
          <p:nvPr>
            <p:ph type="title"/>
          </p:nvPr>
        </p:nvSpPr>
        <p:spPr/>
        <p:txBody>
          <a:bodyPr/>
          <a:lstStyle/>
          <a:p>
            <a:pPr eaLnBrk="1" hangingPunct="1">
              <a:defRPr/>
            </a:pPr>
            <a:r>
              <a:rPr lang="cs-CZ" sz="4000" smtClean="0">
                <a:latin typeface="Arial" charset="0"/>
              </a:rPr>
              <a:t>Alokace podle Cílů</a:t>
            </a:r>
          </a:p>
        </p:txBody>
      </p:sp>
      <p:graphicFrame>
        <p:nvGraphicFramePr>
          <p:cNvPr id="605314" name="Group 130"/>
          <p:cNvGraphicFramePr>
            <a:graphicFrameLocks noGrp="1"/>
          </p:cNvGraphicFramePr>
          <p:nvPr>
            <p:ph idx="1"/>
          </p:nvPr>
        </p:nvGraphicFramePr>
        <p:xfrm>
          <a:off x="468313" y="1268413"/>
          <a:ext cx="8229600" cy="4910773"/>
        </p:xfrm>
        <a:graphic>
          <a:graphicData uri="http://schemas.openxmlformats.org/drawingml/2006/table">
            <a:tbl>
              <a:tblPr/>
              <a:tblGrid>
                <a:gridCol w="2255837"/>
                <a:gridCol w="3463925"/>
                <a:gridCol w="2509838"/>
              </a:tblGrid>
              <a:tr h="4603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30000" smtClean="0">
                          <a:ln>
                            <a:noFill/>
                          </a:ln>
                          <a:solidFill>
                            <a:schemeClr val="tx1"/>
                          </a:solidFill>
                          <a:effectLst/>
                          <a:latin typeface="Arial" charset="0"/>
                        </a:rPr>
                        <a:t>€, běžné ceny</a:t>
                      </a:r>
                      <a:r>
                        <a:rPr kumimoji="0" lang="cs-CZ" sz="20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smtClean="0">
                          <a:ln>
                            <a:noFill/>
                          </a:ln>
                          <a:solidFill>
                            <a:schemeClr val="tx1"/>
                          </a:solidFill>
                          <a:effectLst/>
                          <a:latin typeface="Arial" charset="0"/>
                        </a:rPr>
                        <a:t/>
                      </a:r>
                      <a:br>
                        <a:rPr kumimoji="0" lang="cs-CZ" sz="2000" b="0" i="0" u="none" strike="noStrike" cap="none" normalizeH="0" baseline="0" smtClean="0">
                          <a:ln>
                            <a:noFill/>
                          </a:ln>
                          <a:solidFill>
                            <a:schemeClr val="tx1"/>
                          </a:solidFill>
                          <a:effectLst/>
                          <a:latin typeface="Arial" charset="0"/>
                        </a:rPr>
                      </a:br>
                      <a:endParaRPr kumimoji="0" lang="cs-CZ"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2007-2013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smtClean="0">
                          <a:ln>
                            <a:noFill/>
                          </a:ln>
                          <a:solidFill>
                            <a:schemeClr val="tx1"/>
                          </a:solidFill>
                          <a:effectLst/>
                          <a:latin typeface="Arial" charset="0"/>
                        </a:rPr>
                        <a:t>Konvergence</a:t>
                      </a:r>
                      <a:r>
                        <a:rPr kumimoji="0" lang="cs-CZ" sz="20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25 883 511 035</a:t>
                      </a:r>
                      <a:r>
                        <a:rPr kumimoji="0" lang="en-US" sz="20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smtClean="0">
                          <a:ln>
                            <a:noFill/>
                          </a:ln>
                          <a:solidFill>
                            <a:schemeClr val="tx1"/>
                          </a:solidFill>
                          <a:effectLst/>
                          <a:latin typeface="Arial" charset="0"/>
                        </a:rPr>
                        <a:t/>
                      </a:r>
                      <a:br>
                        <a:rPr kumimoji="0" lang="cs-CZ" sz="2000" b="0" i="0" u="none" strike="noStrike" cap="none" normalizeH="0" baseline="0" smtClean="0">
                          <a:ln>
                            <a:noFill/>
                          </a:ln>
                          <a:solidFill>
                            <a:schemeClr val="tx1"/>
                          </a:solidFill>
                          <a:effectLst/>
                          <a:latin typeface="Arial" charset="0"/>
                        </a:rPr>
                      </a:br>
                      <a:endParaRPr kumimoji="0" lang="cs-CZ"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Strukturální fondy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30000" smtClean="0">
                          <a:ln>
                            <a:noFill/>
                          </a:ln>
                          <a:solidFill>
                            <a:schemeClr val="tx1"/>
                          </a:solidFill>
                          <a:effectLst/>
                          <a:latin typeface="Arial" charset="0"/>
                        </a:rPr>
                        <a:t>17 140 260 798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v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Fond soudržnosti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30000" smtClean="0">
                          <a:ln>
                            <a:noFill/>
                          </a:ln>
                          <a:solidFill>
                            <a:schemeClr val="tx1"/>
                          </a:solidFill>
                          <a:effectLst/>
                          <a:latin typeface="Arial" charset="0"/>
                        </a:rPr>
                        <a:t>8 819 022 439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smtClean="0">
                          <a:ln>
                            <a:noFill/>
                          </a:ln>
                          <a:solidFill>
                            <a:schemeClr val="tx1"/>
                          </a:solidFill>
                          <a:effectLst/>
                          <a:latin typeface="Arial" charset="0"/>
                        </a:rPr>
                        <a:t>Konkurenceschopnost (Praha)</a:t>
                      </a:r>
                      <a:r>
                        <a:rPr kumimoji="0" lang="cs-CZ" sz="20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419 093 449</a:t>
                      </a:r>
                      <a:r>
                        <a:rPr kumimoji="0" lang="en-US" sz="20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smtClean="0">
                          <a:ln>
                            <a:noFill/>
                          </a:ln>
                          <a:solidFill>
                            <a:schemeClr val="tx1"/>
                          </a:solidFill>
                          <a:effectLst/>
                          <a:latin typeface="Arial" charset="0"/>
                        </a:rPr>
                        <a:t>Přeshraniční a transnac. spolupráce</a:t>
                      </a:r>
                      <a:r>
                        <a:rPr kumimoji="0" lang="cs-CZ" sz="20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389 051 107</a:t>
                      </a:r>
                      <a:r>
                        <a:rPr kumimoji="0" lang="en-US" sz="20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smtClean="0">
                          <a:ln>
                            <a:noFill/>
                          </a:ln>
                          <a:solidFill>
                            <a:schemeClr val="tx1"/>
                          </a:solidFill>
                          <a:effectLst/>
                          <a:latin typeface="Arial" charset="0"/>
                        </a:rPr>
                        <a:t/>
                      </a:r>
                      <a:br>
                        <a:rPr kumimoji="0" lang="cs-CZ" sz="2000" b="0" i="0" u="none" strike="noStrike" cap="none" normalizeH="0" baseline="0" smtClean="0">
                          <a:ln>
                            <a:noFill/>
                          </a:ln>
                          <a:solidFill>
                            <a:schemeClr val="tx1"/>
                          </a:solidFill>
                          <a:effectLst/>
                          <a:latin typeface="Arial" charset="0"/>
                        </a:rPr>
                      </a:br>
                      <a:endParaRPr kumimoji="0" lang="cs-CZ"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z toho: přeshraniční</a:t>
                      </a:r>
                      <a:r>
                        <a:rPr kumimoji="0" lang="cs-CZ"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30000" smtClean="0">
                          <a:ln>
                            <a:noFill/>
                          </a:ln>
                          <a:solidFill>
                            <a:schemeClr val="tx1"/>
                          </a:solidFill>
                          <a:effectLst/>
                          <a:latin typeface="Arial" charset="0"/>
                        </a:rPr>
                        <a:t>275 599 077</a:t>
                      </a:r>
                      <a:r>
                        <a:rPr kumimoji="0" lang="en-US"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v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dodatečná přeshraniční</a:t>
                      </a:r>
                      <a:r>
                        <a:rPr kumimoji="0" lang="cs-CZ"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30000" smtClean="0">
                          <a:ln>
                            <a:noFill/>
                          </a:ln>
                          <a:solidFill>
                            <a:schemeClr val="tx1"/>
                          </a:solidFill>
                          <a:effectLst/>
                          <a:latin typeface="Arial" charset="0"/>
                        </a:rPr>
                        <a:t>75 990 880</a:t>
                      </a:r>
                      <a:r>
                        <a:rPr kumimoji="0" lang="en-US"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v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transnacionální</a:t>
                      </a:r>
                      <a:r>
                        <a:rPr kumimoji="0" lang="cs-CZ"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30000" smtClean="0">
                          <a:ln>
                            <a:noFill/>
                          </a:ln>
                          <a:solidFill>
                            <a:schemeClr val="tx1"/>
                          </a:solidFill>
                          <a:effectLst/>
                          <a:latin typeface="Arial" charset="0"/>
                        </a:rPr>
                        <a:t>37 461 150</a:t>
                      </a:r>
                      <a:r>
                        <a:rPr kumimoji="0" lang="en-US"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Celkem soudržnost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cs-CZ" sz="2800" b="1" i="0" u="none" strike="noStrike" cap="none" normalizeH="0" baseline="0" smtClean="0">
                          <a:ln>
                            <a:noFill/>
                          </a:ln>
                          <a:solidFill>
                            <a:schemeClr val="tx1"/>
                          </a:solidFill>
                          <a:effectLst/>
                          <a:latin typeface="Garamond" pitchFamily="18" charset="0"/>
                        </a:rPr>
                        <a:t>26 691 655 591</a:t>
                      </a:r>
                      <a:r>
                        <a:rPr kumimoji="0" lang="cs-CZ"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sz="quarter"/>
          </p:nvPr>
        </p:nvSpPr>
        <p:spPr/>
        <p:txBody>
          <a:bodyPr/>
          <a:lstStyle/>
          <a:p>
            <a:r>
              <a:rPr lang="cs-CZ" dirty="0" smtClean="0">
                <a:latin typeface="Arial" pitchFamily="34" charset="0"/>
                <a:cs typeface="Arial" pitchFamily="34" charset="0"/>
              </a:rPr>
              <a:t>Sítě</a:t>
            </a:r>
            <a:endParaRPr lang="cs-CZ" dirty="0">
              <a:latin typeface="Arial" pitchFamily="34" charset="0"/>
              <a:cs typeface="Arial"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4339" name="Zástupný symbol pro číslo snímku 4"/>
          <p:cNvSpPr>
            <a:spLocks noGrp="1"/>
          </p:cNvSpPr>
          <p:nvPr>
            <p:ph type="sldNum" sz="quarter" idx="11"/>
          </p:nvPr>
        </p:nvSpPr>
        <p:spPr>
          <a:noFill/>
        </p:spPr>
        <p:txBody>
          <a:bodyPr/>
          <a:lstStyle/>
          <a:p>
            <a:fld id="{216FEA07-DD00-4F6D-B78A-B99F98853049}" type="slidenum">
              <a:rPr lang="cs-CZ">
                <a:latin typeface="Arial" pitchFamily="34" charset="0"/>
              </a:rPr>
              <a:pPr/>
              <a:t>120</a:t>
            </a:fld>
            <a:endParaRPr lang="cs-CZ">
              <a:latin typeface="Arial" pitchFamily="34" charset="0"/>
            </a:endParaRPr>
          </a:p>
        </p:txBody>
      </p:sp>
      <p:sp>
        <p:nvSpPr>
          <p:cNvPr id="14340"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10306" name="Rectangle 2"/>
          <p:cNvSpPr>
            <a:spLocks noGrp="1" noRot="1" noChangeArrowheads="1"/>
          </p:cNvSpPr>
          <p:nvPr>
            <p:ph type="title"/>
          </p:nvPr>
        </p:nvSpPr>
        <p:spPr/>
        <p:txBody>
          <a:bodyPr/>
          <a:lstStyle/>
          <a:p>
            <a:pPr eaLnBrk="1" hangingPunct="1">
              <a:defRPr/>
            </a:pPr>
            <a:r>
              <a:rPr lang="cs-CZ" sz="4000" smtClean="0">
                <a:latin typeface="Arial" charset="0"/>
              </a:rPr>
              <a:t>Alokace podle OP - 1</a:t>
            </a:r>
            <a:endParaRPr lang="cs-CZ" sz="4000" smtClean="0"/>
          </a:p>
        </p:txBody>
      </p:sp>
      <p:graphicFrame>
        <p:nvGraphicFramePr>
          <p:cNvPr id="610433" name="Group 129"/>
          <p:cNvGraphicFramePr>
            <a:graphicFrameLocks noGrp="1"/>
          </p:cNvGraphicFramePr>
          <p:nvPr>
            <p:ph idx="1"/>
          </p:nvPr>
        </p:nvGraphicFramePr>
        <p:xfrm>
          <a:off x="457200" y="1600200"/>
          <a:ext cx="8229600" cy="4525967"/>
        </p:xfrm>
        <a:graphic>
          <a:graphicData uri="http://schemas.openxmlformats.org/drawingml/2006/table">
            <a:tbl>
              <a:tblPr/>
              <a:tblGrid>
                <a:gridCol w="4373563"/>
                <a:gridCol w="1751012"/>
                <a:gridCol w="2105025"/>
              </a:tblGrid>
              <a:tr h="452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Operační program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Fond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běžné ceny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Podnikání a inovace</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ERDF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3 041 312 546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Výzkum a vývoj pro inovace</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ERDF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2 070 680 884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Životní prostředí</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ERDF + FS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4 917 867 098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v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702 482 212</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FS</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4 215 384 886</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Doprava</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ERDF + FS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5 759 081 203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1 155 443 650</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FS</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4 603 637 553</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Integrovaný operační program</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ERDF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1 582 390 162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5363" name="Zástupný symbol pro číslo snímku 4"/>
          <p:cNvSpPr>
            <a:spLocks noGrp="1"/>
          </p:cNvSpPr>
          <p:nvPr>
            <p:ph type="sldNum" sz="quarter" idx="11"/>
          </p:nvPr>
        </p:nvSpPr>
        <p:spPr>
          <a:noFill/>
        </p:spPr>
        <p:txBody>
          <a:bodyPr/>
          <a:lstStyle/>
          <a:p>
            <a:fld id="{48941D05-C270-4A7A-99F0-17F65AE86F74}" type="slidenum">
              <a:rPr lang="cs-CZ">
                <a:latin typeface="Arial" pitchFamily="34" charset="0"/>
              </a:rPr>
              <a:pPr/>
              <a:t>121</a:t>
            </a:fld>
            <a:endParaRPr lang="cs-CZ">
              <a:latin typeface="Arial" pitchFamily="34" charset="0"/>
            </a:endParaRPr>
          </a:p>
        </p:txBody>
      </p:sp>
      <p:sp>
        <p:nvSpPr>
          <p:cNvPr id="15364"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14490" name="Rectangle 90"/>
          <p:cNvSpPr>
            <a:spLocks noGrp="1" noRot="1" noChangeArrowheads="1"/>
          </p:cNvSpPr>
          <p:nvPr>
            <p:ph type="title"/>
          </p:nvPr>
        </p:nvSpPr>
        <p:spPr/>
        <p:txBody>
          <a:bodyPr/>
          <a:lstStyle/>
          <a:p>
            <a:pPr eaLnBrk="1" hangingPunct="1">
              <a:defRPr/>
            </a:pPr>
            <a:r>
              <a:rPr lang="cs-CZ" smtClean="0">
                <a:latin typeface="Arial" charset="0"/>
              </a:rPr>
              <a:t>Alokace podle OP - 2</a:t>
            </a:r>
          </a:p>
        </p:txBody>
      </p:sp>
      <p:graphicFrame>
        <p:nvGraphicFramePr>
          <p:cNvPr id="614596" name="Group 196"/>
          <p:cNvGraphicFramePr>
            <a:graphicFrameLocks noGrp="1"/>
          </p:cNvGraphicFramePr>
          <p:nvPr>
            <p:ph idx="1"/>
          </p:nvPr>
        </p:nvGraphicFramePr>
        <p:xfrm>
          <a:off x="457200" y="1600200"/>
          <a:ext cx="8229600" cy="4754880"/>
        </p:xfrm>
        <a:graphic>
          <a:graphicData uri="http://schemas.openxmlformats.org/drawingml/2006/table">
            <a:tbl>
              <a:tblPr/>
              <a:tblGrid>
                <a:gridCol w="4995863"/>
                <a:gridCol w="1090612"/>
                <a:gridCol w="2143125"/>
              </a:tblGrid>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Regionální operační programy</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4 659 031 986</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Střední Čechy</a:t>
                      </a:r>
                      <a:r>
                        <a:rPr kumimoji="0" lang="cs-CZ" sz="1800" b="0" i="0" u="none" strike="noStrike" cap="none" normalizeH="0" baseline="0" smtClean="0">
                          <a:ln>
                            <a:noFill/>
                          </a:ln>
                          <a:solidFill>
                            <a:schemeClr val="tx1"/>
                          </a:solidFill>
                          <a:effectLst/>
                          <a:latin typeface="Arial" charset="0"/>
                        </a:rPr>
                        <a:t> </a:t>
                      </a:r>
                    </a:p>
                  </a:txBody>
                  <a:tcPr marL="36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559 083 839</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800" b="0" i="1" u="none" strike="noStrike" cap="none" normalizeH="0" baseline="-30000" smtClean="0">
                          <a:ln>
                            <a:noFill/>
                          </a:ln>
                          <a:solidFill>
                            <a:schemeClr val="tx1"/>
                          </a:solidFill>
                          <a:effectLst/>
                          <a:latin typeface="Arial" charset="0"/>
                        </a:rPr>
                        <a:t>Jihozápad</a:t>
                      </a:r>
                      <a:r>
                        <a:rPr kumimoji="0" lang="cs-CZ" sz="1800" b="0" i="0" u="none" strike="noStrike" cap="none" normalizeH="0" baseline="0" smtClean="0">
                          <a:ln>
                            <a:noFill/>
                          </a:ln>
                          <a:solidFill>
                            <a:schemeClr val="tx1"/>
                          </a:solidFill>
                          <a:effectLst/>
                          <a:latin typeface="Arial" charset="0"/>
                        </a:rPr>
                        <a:t> </a:t>
                      </a:r>
                    </a:p>
                  </a:txBody>
                  <a:tcPr marL="36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619 651 254</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Severozápad</a:t>
                      </a:r>
                      <a:r>
                        <a:rPr kumimoji="0" lang="cs-CZ" sz="1800" b="0" i="0" u="none" strike="noStrike" cap="none" normalizeH="0" baseline="0" smtClean="0">
                          <a:ln>
                            <a:noFill/>
                          </a:ln>
                          <a:solidFill>
                            <a:schemeClr val="tx1"/>
                          </a:solidFill>
                          <a:effectLst/>
                          <a:latin typeface="Arial" charset="0"/>
                        </a:rPr>
                        <a:t> </a:t>
                      </a:r>
                    </a:p>
                  </a:txBody>
                  <a:tcPr marL="36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745 911 021</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Jihovýchod</a:t>
                      </a:r>
                      <a:r>
                        <a:rPr kumimoji="0" lang="cs-CZ" sz="1800" b="0" i="0" u="none" strike="noStrike" cap="none" normalizeH="0" baseline="0" smtClean="0">
                          <a:ln>
                            <a:noFill/>
                          </a:ln>
                          <a:solidFill>
                            <a:schemeClr val="tx1"/>
                          </a:solidFill>
                          <a:effectLst/>
                          <a:latin typeface="Arial" charset="0"/>
                        </a:rPr>
                        <a:t> </a:t>
                      </a:r>
                    </a:p>
                  </a:txBody>
                  <a:tcPr marL="36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704 445 636</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Severovýchod</a:t>
                      </a:r>
                      <a:r>
                        <a:rPr kumimoji="0" lang="cs-CZ" sz="1800" b="0" i="0" u="none" strike="noStrike" cap="none" normalizeH="0" baseline="0" smtClean="0">
                          <a:ln>
                            <a:noFill/>
                          </a:ln>
                          <a:solidFill>
                            <a:schemeClr val="tx1"/>
                          </a:solidFill>
                          <a:effectLst/>
                          <a:latin typeface="Arial" charset="0"/>
                        </a:rPr>
                        <a:t> </a:t>
                      </a:r>
                    </a:p>
                  </a:txBody>
                  <a:tcPr marL="36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656 457 606</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Moravskoslezsko</a:t>
                      </a:r>
                      <a:r>
                        <a:rPr kumimoji="0" lang="cs-CZ" sz="1800" b="0" i="0" u="none" strike="noStrike" cap="none" normalizeH="0" baseline="0" smtClean="0">
                          <a:ln>
                            <a:noFill/>
                          </a:ln>
                          <a:solidFill>
                            <a:schemeClr val="tx1"/>
                          </a:solidFill>
                          <a:effectLst/>
                          <a:latin typeface="Arial" charset="0"/>
                        </a:rPr>
                        <a:t> </a:t>
                      </a:r>
                    </a:p>
                  </a:txBody>
                  <a:tcPr marL="36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716 093 217</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30000" smtClean="0">
                          <a:ln>
                            <a:noFill/>
                          </a:ln>
                          <a:solidFill>
                            <a:schemeClr val="tx1"/>
                          </a:solidFill>
                          <a:effectLst/>
                          <a:latin typeface="Arial" charset="0"/>
                        </a:rPr>
                        <a:t>Střední Morava</a:t>
                      </a:r>
                      <a:r>
                        <a:rPr kumimoji="0" lang="cs-CZ" sz="1800" b="0" i="0" u="none" strike="noStrike" cap="none" normalizeH="0" baseline="0" smtClean="0">
                          <a:ln>
                            <a:noFill/>
                          </a:ln>
                          <a:solidFill>
                            <a:schemeClr val="tx1"/>
                          </a:solidFill>
                          <a:effectLst/>
                          <a:latin typeface="Arial" charset="0"/>
                        </a:rPr>
                        <a:t> </a:t>
                      </a:r>
                    </a:p>
                  </a:txBody>
                  <a:tcPr marL="36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ERDF</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30000" smtClean="0">
                          <a:ln>
                            <a:noFill/>
                          </a:ln>
                          <a:solidFill>
                            <a:schemeClr val="tx1"/>
                          </a:solidFill>
                          <a:effectLst/>
                          <a:latin typeface="Arial" charset="0"/>
                        </a:rPr>
                        <a:t>657 389 413</a:t>
                      </a:r>
                      <a:r>
                        <a:rPr kumimoji="0" lang="en-US"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Technická pomoc</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ERDF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247 783 172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Lidské zdroje a zaměstnanost</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ESF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1 837 421 405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Vzdělávání pro konkurenchopnost</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ESF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1 828 714 781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Praha -</a:t>
                      </a:r>
                      <a:r>
                        <a:rPr kumimoji="0" lang="cs-CZ" sz="1800" b="0" i="0" u="none" strike="noStrike" cap="none" normalizeH="0" baseline="0" smtClean="0">
                          <a:ln>
                            <a:noFill/>
                          </a:ln>
                          <a:solidFill>
                            <a:schemeClr val="tx1"/>
                          </a:solidFill>
                          <a:effectLst/>
                          <a:latin typeface="Arial" charset="0"/>
                        </a:rPr>
                        <a:t> </a:t>
                      </a:r>
                      <a:r>
                        <a:rPr kumimoji="0" lang="cs-CZ" sz="1800" b="1" i="0" u="none" strike="noStrike" cap="none" normalizeH="0" baseline="0" smtClean="0">
                          <a:ln>
                            <a:noFill/>
                          </a:ln>
                          <a:solidFill>
                            <a:schemeClr val="tx1"/>
                          </a:solidFill>
                          <a:effectLst/>
                          <a:latin typeface="Arial" charset="0"/>
                        </a:rPr>
                        <a:t>Konkurenceschopnost</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ERDF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234 936 005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charset="0"/>
                        </a:rPr>
                        <a:t>Praha -</a:t>
                      </a:r>
                      <a:r>
                        <a:rPr kumimoji="0" lang="cs-CZ" sz="1800" b="0" i="0" u="none" strike="noStrike" cap="none" normalizeH="0" baseline="0" smtClean="0">
                          <a:ln>
                            <a:noFill/>
                          </a:ln>
                          <a:solidFill>
                            <a:schemeClr val="tx1"/>
                          </a:solidFill>
                          <a:effectLst/>
                          <a:latin typeface="Arial" charset="0"/>
                        </a:rPr>
                        <a:t> </a:t>
                      </a:r>
                      <a:r>
                        <a:rPr kumimoji="0" lang="cs-CZ" sz="1800" b="1" i="0" u="none" strike="noStrike" cap="none" normalizeH="0" baseline="0" smtClean="0">
                          <a:ln>
                            <a:noFill/>
                          </a:ln>
                          <a:solidFill>
                            <a:schemeClr val="tx1"/>
                          </a:solidFill>
                          <a:effectLst/>
                          <a:latin typeface="Arial" charset="0"/>
                        </a:rPr>
                        <a:t>Adaptabilita</a:t>
                      </a:r>
                      <a:r>
                        <a:rPr kumimoji="0" lang="cs-CZ" sz="1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ESF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108 385 242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6387" name="Zástupný symbol pro číslo snímku 4"/>
          <p:cNvSpPr>
            <a:spLocks noGrp="1"/>
          </p:cNvSpPr>
          <p:nvPr>
            <p:ph type="sldNum" sz="quarter" idx="11"/>
          </p:nvPr>
        </p:nvSpPr>
        <p:spPr>
          <a:noFill/>
        </p:spPr>
        <p:txBody>
          <a:bodyPr/>
          <a:lstStyle/>
          <a:p>
            <a:fld id="{E2BCA231-B405-4D27-8A17-D13A70B4B8B4}" type="slidenum">
              <a:rPr lang="cs-CZ">
                <a:latin typeface="Arial" pitchFamily="34" charset="0"/>
              </a:rPr>
              <a:pPr/>
              <a:t>122</a:t>
            </a:fld>
            <a:endParaRPr lang="cs-CZ">
              <a:latin typeface="Arial" pitchFamily="34" charset="0"/>
            </a:endParaRPr>
          </a:p>
        </p:txBody>
      </p:sp>
      <p:sp>
        <p:nvSpPr>
          <p:cNvPr id="16388"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84706" name="Rectangle 2"/>
          <p:cNvSpPr>
            <a:spLocks noGrp="1" noRot="1" noChangeArrowheads="1"/>
          </p:cNvSpPr>
          <p:nvPr>
            <p:ph type="title"/>
          </p:nvPr>
        </p:nvSpPr>
        <p:spPr>
          <a:xfrm>
            <a:off x="457200" y="274638"/>
            <a:ext cx="8229600" cy="1066800"/>
          </a:xfrm>
        </p:spPr>
        <p:txBody>
          <a:bodyPr/>
          <a:lstStyle/>
          <a:p>
            <a:pPr eaLnBrk="1" hangingPunct="1">
              <a:defRPr/>
            </a:pPr>
            <a:r>
              <a:rPr lang="cs-CZ" sz="3200" smtClean="0">
                <a:latin typeface="Arial" charset="0"/>
              </a:rPr>
              <a:t>Klíčové strategické </a:t>
            </a:r>
            <a:br>
              <a:rPr lang="cs-CZ" sz="3200" smtClean="0">
                <a:latin typeface="Arial" charset="0"/>
              </a:rPr>
            </a:br>
            <a:r>
              <a:rPr lang="cs-CZ" sz="3200" smtClean="0">
                <a:latin typeface="Arial" charset="0"/>
              </a:rPr>
              <a:t>programové dokumenty</a:t>
            </a:r>
            <a:r>
              <a:rPr lang="cs-CZ" sz="4000" smtClean="0"/>
              <a:t> </a:t>
            </a:r>
          </a:p>
        </p:txBody>
      </p:sp>
      <p:sp>
        <p:nvSpPr>
          <p:cNvPr id="584707" name="Rectangle 3"/>
          <p:cNvSpPr>
            <a:spLocks noGrp="1" noChangeArrowheads="1"/>
          </p:cNvSpPr>
          <p:nvPr>
            <p:ph type="body" idx="1"/>
          </p:nvPr>
        </p:nvSpPr>
        <p:spPr>
          <a:xfrm>
            <a:off x="457200" y="1412875"/>
            <a:ext cx="8229600" cy="4713288"/>
          </a:xfrm>
        </p:spPr>
        <p:txBody>
          <a:bodyPr/>
          <a:lstStyle/>
          <a:p>
            <a:pPr eaLnBrk="1" hangingPunct="1">
              <a:lnSpc>
                <a:spcPct val="80000"/>
              </a:lnSpc>
              <a:defRPr/>
            </a:pPr>
            <a:r>
              <a:rPr lang="cs-CZ" sz="2400" b="1" smtClean="0">
                <a:latin typeface="Arial" charset="0"/>
                <a:hlinkClick r:id="rId3" tooltip="Strategické obecné zásady Společenství - česká verze"/>
              </a:rPr>
              <a:t>Strategické obecné zásady Společenství</a:t>
            </a:r>
            <a:r>
              <a:rPr lang="cs-CZ" sz="2400" b="1" smtClean="0">
                <a:latin typeface="Arial" charset="0"/>
              </a:rPr>
              <a:t> (SOZS): </a:t>
            </a:r>
            <a:r>
              <a:rPr lang="cs-CZ" sz="2400" smtClean="0">
                <a:latin typeface="Arial" charset="0"/>
              </a:rPr>
              <a:t>definuje hlavní priority politiky HSS v období 2007-2013. </a:t>
            </a:r>
          </a:p>
          <a:p>
            <a:pPr eaLnBrk="1" hangingPunct="1">
              <a:lnSpc>
                <a:spcPct val="80000"/>
              </a:lnSpc>
              <a:defRPr/>
            </a:pPr>
            <a:r>
              <a:rPr lang="cs-CZ" sz="2400" b="1" smtClean="0">
                <a:latin typeface="Arial" charset="0"/>
                <a:hlinkClick r:id="rId4" tooltip="Národní rozvojový   plán České republiky 2007-2013"/>
              </a:rPr>
              <a:t>Národní rozvojový plán</a:t>
            </a:r>
            <a:r>
              <a:rPr lang="cs-CZ" sz="2400" smtClean="0">
                <a:latin typeface="Arial" charset="0"/>
              </a:rPr>
              <a:t> </a:t>
            </a:r>
            <a:r>
              <a:rPr lang="cs-CZ" sz="2400" b="1" smtClean="0">
                <a:latin typeface="Arial" charset="0"/>
              </a:rPr>
              <a:t>(NRP): </a:t>
            </a:r>
            <a:r>
              <a:rPr lang="cs-CZ" sz="2400" smtClean="0">
                <a:latin typeface="Arial" charset="0"/>
              </a:rPr>
              <a:t> popisujíce hlavní rozvojové problémy země. </a:t>
            </a:r>
          </a:p>
          <a:p>
            <a:pPr eaLnBrk="1" hangingPunct="1">
              <a:lnSpc>
                <a:spcPct val="80000"/>
              </a:lnSpc>
              <a:defRPr/>
            </a:pPr>
            <a:r>
              <a:rPr lang="cs-CZ" sz="2400" smtClean="0">
                <a:latin typeface="Arial" charset="0"/>
              </a:rPr>
              <a:t>Jelikož nemusí vždy platit, že priority rozvoje státu odpovídají i prioritám politiky HSS dohodnutým všemi členskými státy EU na nadnárodní úrovni, musí se najít společný průnik NRP a SOZS. Dokumentem představujícím soulad NRP a SOZS a vymezujícím tak podobu realizace politiky HSS na území členského státu je </a:t>
            </a:r>
            <a:r>
              <a:rPr lang="cs-CZ" sz="2400" b="1" smtClean="0">
                <a:latin typeface="Arial" charset="0"/>
                <a:hlinkClick r:id="rId5" tooltip="Národní strategický referenční rámec   ČR 2007-2013"/>
              </a:rPr>
              <a:t>Národní strategický referenční rámec</a:t>
            </a:r>
            <a:r>
              <a:rPr lang="cs-CZ" sz="2400" b="1" smtClean="0">
                <a:latin typeface="Arial" charset="0"/>
              </a:rPr>
              <a:t> (NSRR)</a:t>
            </a:r>
            <a:r>
              <a:rPr lang="cs-CZ" sz="2400" smtClean="0">
                <a:latin typeface="Arial" charset="0"/>
              </a:rPr>
              <a:t>. </a:t>
            </a:r>
          </a:p>
          <a:p>
            <a:pPr eaLnBrk="1" hangingPunct="1">
              <a:lnSpc>
                <a:spcPct val="80000"/>
              </a:lnSpc>
              <a:defRPr/>
            </a:pPr>
            <a:r>
              <a:rPr lang="cs-CZ" sz="2400" smtClean="0">
                <a:latin typeface="Arial" charset="0"/>
              </a:rPr>
              <a:t>Český NSRR popisuje strategické cíle, způsob řízení a koordinace politiky HSS v České republice, představuje systém finančních toků fondů EU v ČR a představuje operační programy pro realizaci politiky HSS.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7411" name="Zástupný symbol pro číslo snímku 4"/>
          <p:cNvSpPr>
            <a:spLocks noGrp="1"/>
          </p:cNvSpPr>
          <p:nvPr>
            <p:ph type="sldNum" sz="quarter" idx="11"/>
          </p:nvPr>
        </p:nvSpPr>
        <p:spPr>
          <a:noFill/>
        </p:spPr>
        <p:txBody>
          <a:bodyPr/>
          <a:lstStyle/>
          <a:p>
            <a:fld id="{4698124C-5D9B-4D0C-B870-ED64E81B31FB}" type="slidenum">
              <a:rPr lang="cs-CZ">
                <a:latin typeface="Arial" pitchFamily="34" charset="0"/>
              </a:rPr>
              <a:pPr/>
              <a:t>123</a:t>
            </a:fld>
            <a:endParaRPr lang="cs-CZ">
              <a:latin typeface="Arial" pitchFamily="34" charset="0"/>
            </a:endParaRPr>
          </a:p>
        </p:txBody>
      </p:sp>
      <p:sp>
        <p:nvSpPr>
          <p:cNvPr id="17412"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86754" name="Rectangle 2"/>
          <p:cNvSpPr>
            <a:spLocks noGrp="1" noRot="1" noChangeArrowheads="1"/>
          </p:cNvSpPr>
          <p:nvPr>
            <p:ph type="title"/>
          </p:nvPr>
        </p:nvSpPr>
        <p:spPr/>
        <p:txBody>
          <a:bodyPr/>
          <a:lstStyle/>
          <a:p>
            <a:pPr eaLnBrk="1" hangingPunct="1">
              <a:defRPr/>
            </a:pPr>
            <a:r>
              <a:rPr lang="cs-CZ" smtClean="0">
                <a:latin typeface="Arial" charset="0"/>
              </a:rPr>
              <a:t>Operační programy</a:t>
            </a:r>
          </a:p>
        </p:txBody>
      </p:sp>
      <p:sp>
        <p:nvSpPr>
          <p:cNvPr id="586755" name="Rectangle 3"/>
          <p:cNvSpPr>
            <a:spLocks noGrp="1" noChangeArrowheads="1"/>
          </p:cNvSpPr>
          <p:nvPr>
            <p:ph type="body" idx="1"/>
          </p:nvPr>
        </p:nvSpPr>
        <p:spPr>
          <a:xfrm>
            <a:off x="468313" y="1484313"/>
            <a:ext cx="3609975" cy="4824412"/>
          </a:xfrm>
        </p:spPr>
        <p:txBody>
          <a:bodyPr/>
          <a:lstStyle/>
          <a:p>
            <a:pPr eaLnBrk="1" hangingPunct="1">
              <a:lnSpc>
                <a:spcPct val="80000"/>
              </a:lnSpc>
              <a:defRPr/>
            </a:pPr>
            <a:r>
              <a:rPr lang="cs-CZ" sz="2400" smtClean="0">
                <a:latin typeface="Arial" charset="0"/>
              </a:rPr>
              <a:t>Pro žadatele a realizátory projektů jsou nejdůležitějšími dokumenty </a:t>
            </a:r>
            <a:r>
              <a:rPr lang="cs-CZ" sz="2400" b="1" smtClean="0">
                <a:latin typeface="Arial" charset="0"/>
              </a:rPr>
              <a:t>operační programy (OP),</a:t>
            </a:r>
            <a:r>
              <a:rPr lang="cs-CZ" sz="2400" smtClean="0">
                <a:latin typeface="Arial" charset="0"/>
              </a:rPr>
              <a:t> které jsou </a:t>
            </a:r>
            <a:r>
              <a:rPr lang="cs-CZ" sz="2400" b="1" smtClean="0">
                <a:latin typeface="Arial" charset="0"/>
              </a:rPr>
              <a:t>tematicky a regionálně vymezené</a:t>
            </a:r>
            <a:r>
              <a:rPr lang="cs-CZ" sz="2400" smtClean="0">
                <a:latin typeface="Arial" charset="0"/>
              </a:rPr>
              <a:t> a </a:t>
            </a:r>
            <a:r>
              <a:rPr lang="cs-CZ" sz="2400" b="1" smtClean="0">
                <a:latin typeface="Arial" charset="0"/>
              </a:rPr>
              <a:t>specifikují</a:t>
            </a:r>
            <a:r>
              <a:rPr lang="cs-CZ" sz="2400" smtClean="0">
                <a:latin typeface="Arial" charset="0"/>
              </a:rPr>
              <a:t> </a:t>
            </a:r>
            <a:r>
              <a:rPr lang="cs-CZ" sz="2400" b="1" smtClean="0">
                <a:latin typeface="Arial" charset="0"/>
              </a:rPr>
              <a:t>cíle</a:t>
            </a:r>
            <a:r>
              <a:rPr lang="cs-CZ" sz="2400" smtClean="0">
                <a:latin typeface="Arial" charset="0"/>
              </a:rPr>
              <a:t>, kterých chtějí pomocí realizovaných projektů dosáhnout.</a:t>
            </a:r>
          </a:p>
          <a:p>
            <a:pPr eaLnBrk="1" hangingPunct="1">
              <a:lnSpc>
                <a:spcPct val="80000"/>
              </a:lnSpc>
              <a:defRPr/>
            </a:pPr>
            <a:r>
              <a:rPr lang="cs-CZ" sz="2000" smtClean="0">
                <a:latin typeface="Arial" charset="0"/>
              </a:rPr>
              <a:t>V období 2007-2013 bude v České republice využíváno </a:t>
            </a:r>
            <a:r>
              <a:rPr lang="cs-CZ" sz="2000" b="1" smtClean="0">
                <a:latin typeface="Arial" charset="0"/>
              </a:rPr>
              <a:t>26 operačních programů</a:t>
            </a:r>
            <a:r>
              <a:rPr lang="cs-CZ" sz="2000" smtClean="0">
                <a:latin typeface="Arial" charset="0"/>
              </a:rPr>
              <a:t>, které jsou rozděleny mezi </a:t>
            </a:r>
            <a:r>
              <a:rPr lang="cs-CZ" sz="2000" b="1" smtClean="0">
                <a:latin typeface="Arial" charset="0"/>
              </a:rPr>
              <a:t>tři cíle</a:t>
            </a:r>
            <a:r>
              <a:rPr lang="cs-CZ" sz="2000" smtClean="0">
                <a:latin typeface="Arial" charset="0"/>
              </a:rPr>
              <a:t> politiky HSS </a:t>
            </a:r>
          </a:p>
        </p:txBody>
      </p:sp>
      <p:pic>
        <p:nvPicPr>
          <p:cNvPr id="17415" name="Picture 5" descr="Program_projekt_1.gif"/>
          <p:cNvPicPr>
            <a:picLocks noChangeAspect="1" noChangeArrowheads="1"/>
          </p:cNvPicPr>
          <p:nvPr/>
        </p:nvPicPr>
        <p:blipFill>
          <a:blip r:embed="rId3" cstate="print"/>
          <a:srcRect/>
          <a:stretch>
            <a:fillRect/>
          </a:stretch>
        </p:blipFill>
        <p:spPr bwMode="auto">
          <a:xfrm>
            <a:off x="4427538" y="1412875"/>
            <a:ext cx="3951287" cy="4248150"/>
          </a:xfrm>
          <a:prstGeom prst="rect">
            <a:avLst/>
          </a:prstGeom>
          <a:noFill/>
          <a:ln w="9525">
            <a:noFill/>
            <a:miter lim="800000"/>
            <a:headEnd/>
            <a:tailEnd/>
          </a:ln>
        </p:spPr>
      </p:pic>
      <p:sp>
        <p:nvSpPr>
          <p:cNvPr id="586758" name="Text Box 6"/>
          <p:cNvSpPr txBox="1">
            <a:spLocks noChangeArrowheads="1"/>
          </p:cNvSpPr>
          <p:nvPr/>
        </p:nvSpPr>
        <p:spPr bwMode="auto">
          <a:xfrm>
            <a:off x="4427538" y="5876925"/>
            <a:ext cx="4032250" cy="366713"/>
          </a:xfrm>
          <a:prstGeom prst="rect">
            <a:avLst/>
          </a:prstGeom>
          <a:noFill/>
          <a:ln w="9525">
            <a:noFill/>
            <a:miter lim="800000"/>
            <a:headEnd/>
            <a:tailEnd/>
          </a:ln>
          <a:effectLst/>
        </p:spPr>
        <p:txBody>
          <a:bodyPr>
            <a:spAutoFit/>
          </a:bodyPr>
          <a:lstStyle/>
          <a:p>
            <a:pPr>
              <a:spcBef>
                <a:spcPct val="50000"/>
              </a:spcBef>
              <a:defRPr/>
            </a:pPr>
            <a:r>
              <a:rPr lang="cs-CZ">
                <a:effectLst>
                  <a:outerShdw blurRad="38100" dist="38100" dir="2700000" algn="tl">
                    <a:srgbClr val="000000"/>
                  </a:outerShdw>
                </a:effectLst>
                <a:hlinkClick r:id="rId4"/>
              </a:rPr>
              <a:t>http://www.strukturalni-fondy.cz/</a:t>
            </a:r>
            <a:r>
              <a:rPr lang="cs-CZ">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8435" name="Zástupný symbol pro číslo snímku 4"/>
          <p:cNvSpPr>
            <a:spLocks noGrp="1"/>
          </p:cNvSpPr>
          <p:nvPr>
            <p:ph type="sldNum" sz="quarter" idx="11"/>
          </p:nvPr>
        </p:nvSpPr>
        <p:spPr>
          <a:noFill/>
        </p:spPr>
        <p:txBody>
          <a:bodyPr/>
          <a:lstStyle/>
          <a:p>
            <a:fld id="{BD73382A-FB98-4E94-BFE9-350D8658D38E}" type="slidenum">
              <a:rPr lang="cs-CZ">
                <a:latin typeface="Arial" pitchFamily="34" charset="0"/>
              </a:rPr>
              <a:pPr/>
              <a:t>124</a:t>
            </a:fld>
            <a:endParaRPr lang="cs-CZ">
              <a:latin typeface="Arial" pitchFamily="34" charset="0"/>
            </a:endParaRPr>
          </a:p>
        </p:txBody>
      </p:sp>
      <p:sp>
        <p:nvSpPr>
          <p:cNvPr id="18436"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88802" name="Rectangle 2"/>
          <p:cNvSpPr>
            <a:spLocks noGrp="1" noRot="1" noChangeArrowheads="1"/>
          </p:cNvSpPr>
          <p:nvPr>
            <p:ph type="title"/>
          </p:nvPr>
        </p:nvSpPr>
        <p:spPr/>
        <p:txBody>
          <a:bodyPr/>
          <a:lstStyle/>
          <a:p>
            <a:pPr eaLnBrk="1" hangingPunct="1">
              <a:defRPr/>
            </a:pPr>
            <a:r>
              <a:rPr lang="cs-CZ" sz="4000" smtClean="0">
                <a:latin typeface="Arial" charset="0"/>
              </a:rPr>
              <a:t>Operační programy - struktura</a:t>
            </a:r>
          </a:p>
        </p:txBody>
      </p:sp>
      <p:sp>
        <p:nvSpPr>
          <p:cNvPr id="588803" name="Rectangle 3"/>
          <p:cNvSpPr>
            <a:spLocks noGrp="1" noChangeArrowheads="1"/>
          </p:cNvSpPr>
          <p:nvPr>
            <p:ph type="body" idx="1"/>
          </p:nvPr>
        </p:nvSpPr>
        <p:spPr>
          <a:xfrm>
            <a:off x="457200" y="1484313"/>
            <a:ext cx="8229600" cy="4641850"/>
          </a:xfrm>
        </p:spPr>
        <p:txBody>
          <a:bodyPr/>
          <a:lstStyle/>
          <a:p>
            <a:pPr eaLnBrk="1" hangingPunct="1">
              <a:lnSpc>
                <a:spcPct val="80000"/>
              </a:lnSpc>
              <a:defRPr/>
            </a:pPr>
            <a:r>
              <a:rPr lang="cs-CZ" sz="2000" b="1" smtClean="0">
                <a:latin typeface="Arial" charset="0"/>
              </a:rPr>
              <a:t>Úvod</a:t>
            </a:r>
          </a:p>
          <a:p>
            <a:pPr eaLnBrk="1" hangingPunct="1">
              <a:lnSpc>
                <a:spcPct val="80000"/>
              </a:lnSpc>
              <a:defRPr/>
            </a:pPr>
            <a:r>
              <a:rPr lang="cs-CZ" sz="2000" smtClean="0">
                <a:latin typeface="Arial" charset="0"/>
              </a:rPr>
              <a:t>Zdůvodnění potřebnosti programu (analýza současné sociální a ekonomické situace v dané oblasti) </a:t>
            </a:r>
          </a:p>
          <a:p>
            <a:pPr eaLnBrk="1" hangingPunct="1">
              <a:lnSpc>
                <a:spcPct val="80000"/>
              </a:lnSpc>
              <a:defRPr/>
            </a:pPr>
            <a:r>
              <a:rPr lang="cs-CZ" sz="2000" b="1" smtClean="0">
                <a:latin typeface="Arial" charset="0"/>
              </a:rPr>
              <a:t>Popis</a:t>
            </a:r>
            <a:r>
              <a:rPr lang="cs-CZ" sz="2000" smtClean="0">
                <a:latin typeface="Arial" charset="0"/>
              </a:rPr>
              <a:t> strategie zvolené k odstranění identifikovaných problémů, </a:t>
            </a:r>
            <a:r>
              <a:rPr lang="cs-CZ" sz="2000" b="1" smtClean="0">
                <a:latin typeface="Arial" charset="0"/>
              </a:rPr>
              <a:t>definice cílů</a:t>
            </a:r>
            <a:r>
              <a:rPr lang="cs-CZ" sz="2000" smtClean="0">
                <a:latin typeface="Arial" charset="0"/>
              </a:rPr>
              <a:t> operačního programu, vazba na ostatní operační programy, vztah k horizontálním tématům </a:t>
            </a:r>
          </a:p>
          <a:p>
            <a:pPr eaLnBrk="1" hangingPunct="1">
              <a:lnSpc>
                <a:spcPct val="80000"/>
              </a:lnSpc>
              <a:defRPr/>
            </a:pPr>
            <a:r>
              <a:rPr lang="cs-CZ" sz="2000" smtClean="0">
                <a:latin typeface="Arial" charset="0"/>
              </a:rPr>
              <a:t>Konkretizace zaměření operačního programu (prioritní osy, oblasti podpory, </a:t>
            </a:r>
            <a:r>
              <a:rPr lang="cs-CZ" sz="2000" b="1" smtClean="0">
                <a:latin typeface="Arial" charset="0"/>
              </a:rPr>
              <a:t>typy projektů</a:t>
            </a:r>
            <a:r>
              <a:rPr lang="cs-CZ" sz="2000" smtClean="0">
                <a:latin typeface="Arial" charset="0"/>
              </a:rPr>
              <a:t> realizovatelných v rámci dané oblasti podpory, vymezení příjemců podpory, monitorovací indikátory apod.) </a:t>
            </a:r>
          </a:p>
          <a:p>
            <a:pPr eaLnBrk="1" hangingPunct="1">
              <a:lnSpc>
                <a:spcPct val="80000"/>
              </a:lnSpc>
              <a:defRPr/>
            </a:pPr>
            <a:r>
              <a:rPr lang="cs-CZ" sz="2000" smtClean="0">
                <a:latin typeface="Arial" charset="0"/>
              </a:rPr>
              <a:t>Finanční zajištění programu, rozdělení prostředků mezi jednotlivé prioritní osy </a:t>
            </a:r>
          </a:p>
          <a:p>
            <a:pPr eaLnBrk="1" hangingPunct="1">
              <a:lnSpc>
                <a:spcPct val="80000"/>
              </a:lnSpc>
              <a:defRPr/>
            </a:pPr>
            <a:r>
              <a:rPr lang="cs-CZ" sz="2000" smtClean="0">
                <a:latin typeface="Arial" charset="0"/>
              </a:rPr>
              <a:t>Popis řízení operačního programu (role institucí zapojených do řízení programu, způsob monitorování, hodnocení, kontrola, publicita) </a:t>
            </a:r>
          </a:p>
          <a:p>
            <a:pPr eaLnBrk="1" hangingPunct="1">
              <a:lnSpc>
                <a:spcPct val="80000"/>
              </a:lnSpc>
              <a:defRPr/>
            </a:pPr>
            <a:r>
              <a:rPr lang="cs-CZ" sz="2000" smtClean="0">
                <a:latin typeface="Arial" charset="0"/>
              </a:rPr>
              <a:t>Přílohy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19459" name="Zástupný symbol pro číslo snímku 4"/>
          <p:cNvSpPr>
            <a:spLocks noGrp="1"/>
          </p:cNvSpPr>
          <p:nvPr>
            <p:ph type="sldNum" sz="quarter" idx="11"/>
          </p:nvPr>
        </p:nvSpPr>
        <p:spPr>
          <a:noFill/>
        </p:spPr>
        <p:txBody>
          <a:bodyPr/>
          <a:lstStyle/>
          <a:p>
            <a:fld id="{F4F7C495-6401-42F2-9F83-8DCA792E597D}" type="slidenum">
              <a:rPr lang="cs-CZ">
                <a:latin typeface="Arial" pitchFamily="34" charset="0"/>
              </a:rPr>
              <a:pPr/>
              <a:t>125</a:t>
            </a:fld>
            <a:endParaRPr lang="cs-CZ">
              <a:latin typeface="Arial" pitchFamily="34" charset="0"/>
            </a:endParaRPr>
          </a:p>
        </p:txBody>
      </p:sp>
      <p:sp>
        <p:nvSpPr>
          <p:cNvPr id="19460"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90850" name="Rectangle 2"/>
          <p:cNvSpPr>
            <a:spLocks noGrp="1" noRot="1" noChangeArrowheads="1"/>
          </p:cNvSpPr>
          <p:nvPr>
            <p:ph type="title"/>
          </p:nvPr>
        </p:nvSpPr>
        <p:spPr/>
        <p:txBody>
          <a:bodyPr/>
          <a:lstStyle/>
          <a:p>
            <a:pPr eaLnBrk="1" hangingPunct="1">
              <a:defRPr/>
            </a:pPr>
            <a:r>
              <a:rPr lang="cs-CZ" smtClean="0">
                <a:latin typeface="Arial" charset="0"/>
              </a:rPr>
              <a:t>Cíl Konvergence</a:t>
            </a:r>
          </a:p>
        </p:txBody>
      </p:sp>
      <p:sp>
        <p:nvSpPr>
          <p:cNvPr id="590851" name="Rectangle 3"/>
          <p:cNvSpPr>
            <a:spLocks noGrp="1" noChangeArrowheads="1"/>
          </p:cNvSpPr>
          <p:nvPr>
            <p:ph type="body" idx="1"/>
          </p:nvPr>
        </p:nvSpPr>
        <p:spPr/>
        <p:txBody>
          <a:bodyPr/>
          <a:lstStyle/>
          <a:p>
            <a:pPr eaLnBrk="1" hangingPunct="1">
              <a:lnSpc>
                <a:spcPct val="90000"/>
              </a:lnSpc>
              <a:defRPr/>
            </a:pPr>
            <a:r>
              <a:rPr lang="cs-CZ" sz="2800" smtClean="0">
                <a:latin typeface="Arial" charset="0"/>
              </a:rPr>
              <a:t>Podpora hospodářského a sociálního rozvoje méně vyspělých regionů a členských států (HDP </a:t>
            </a:r>
            <a:r>
              <a:rPr lang="en-US" sz="2800" smtClean="0">
                <a:latin typeface="Arial" charset="0"/>
              </a:rPr>
              <a:t>&lt;</a:t>
            </a:r>
            <a:r>
              <a:rPr lang="cs-CZ" sz="2800" smtClean="0">
                <a:latin typeface="Arial" charset="0"/>
              </a:rPr>
              <a:t> 75% průměru EU) - v ČR </a:t>
            </a:r>
            <a:r>
              <a:rPr lang="cs-CZ" sz="2800" b="1" smtClean="0">
                <a:latin typeface="Arial" charset="0"/>
              </a:rPr>
              <a:t>všechny regiony soudržnosti (NUTS II) s výjimkou Hl. m. Prahy</a:t>
            </a:r>
          </a:p>
          <a:p>
            <a:pPr lvl="1" eaLnBrk="1" hangingPunct="1">
              <a:lnSpc>
                <a:spcPct val="90000"/>
              </a:lnSpc>
              <a:defRPr/>
            </a:pPr>
            <a:r>
              <a:rPr lang="cs-CZ" sz="2400" smtClean="0">
                <a:latin typeface="Arial" charset="0"/>
              </a:rPr>
              <a:t>8 tematických operačních programů (21,23 mld. €, cca 598,62 mld. Kč)</a:t>
            </a:r>
          </a:p>
          <a:p>
            <a:pPr lvl="1" eaLnBrk="1" hangingPunct="1">
              <a:lnSpc>
                <a:spcPct val="90000"/>
              </a:lnSpc>
              <a:defRPr/>
            </a:pPr>
            <a:r>
              <a:rPr lang="cs-CZ" sz="2400" smtClean="0">
                <a:latin typeface="Arial" charset="0"/>
              </a:rPr>
              <a:t>7 regionálních operačních programů (ROP) (4,66 mld. €, cca 131,38 mld. Kč)</a:t>
            </a:r>
          </a:p>
          <a:p>
            <a:pPr lvl="1" eaLnBrk="1" hangingPunct="1">
              <a:lnSpc>
                <a:spcPct val="90000"/>
              </a:lnSpc>
              <a:defRPr/>
            </a:pPr>
            <a:r>
              <a:rPr lang="cs-CZ" sz="2400" smtClean="0">
                <a:latin typeface="Arial" charset="0"/>
              </a:rPr>
              <a:t>Celkem cíl Konvergence: 25,89 mld. € (cca 730,00 mld. Kč).</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0483" name="Zástupný symbol pro číslo snímku 4"/>
          <p:cNvSpPr>
            <a:spLocks noGrp="1"/>
          </p:cNvSpPr>
          <p:nvPr>
            <p:ph type="sldNum" sz="quarter" idx="11"/>
          </p:nvPr>
        </p:nvSpPr>
        <p:spPr>
          <a:noFill/>
        </p:spPr>
        <p:txBody>
          <a:bodyPr/>
          <a:lstStyle/>
          <a:p>
            <a:fld id="{61304CFD-F76C-4210-AC71-A9E44F61D5CB}" type="slidenum">
              <a:rPr lang="cs-CZ">
                <a:latin typeface="Arial" pitchFamily="34" charset="0"/>
              </a:rPr>
              <a:pPr/>
              <a:t>126</a:t>
            </a:fld>
            <a:endParaRPr lang="cs-CZ">
              <a:latin typeface="Arial" pitchFamily="34" charset="0"/>
            </a:endParaRPr>
          </a:p>
        </p:txBody>
      </p:sp>
      <p:sp>
        <p:nvSpPr>
          <p:cNvPr id="20484"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94946" name="Rectangle 2"/>
          <p:cNvSpPr>
            <a:spLocks noGrp="1" noRot="1" noChangeArrowheads="1"/>
          </p:cNvSpPr>
          <p:nvPr>
            <p:ph type="title"/>
          </p:nvPr>
        </p:nvSpPr>
        <p:spPr/>
        <p:txBody>
          <a:bodyPr/>
          <a:lstStyle/>
          <a:p>
            <a:pPr eaLnBrk="1" hangingPunct="1">
              <a:defRPr/>
            </a:pPr>
            <a:r>
              <a:rPr lang="cs-CZ" sz="4000" smtClean="0">
                <a:latin typeface="Arial" charset="0"/>
              </a:rPr>
              <a:t>Cíl Konvergence - tematické OP</a:t>
            </a:r>
          </a:p>
        </p:txBody>
      </p:sp>
      <p:sp>
        <p:nvSpPr>
          <p:cNvPr id="594947" name="Rectangle 3"/>
          <p:cNvSpPr>
            <a:spLocks noGrp="1" noChangeArrowheads="1"/>
          </p:cNvSpPr>
          <p:nvPr>
            <p:ph type="body" idx="1"/>
          </p:nvPr>
        </p:nvSpPr>
        <p:spPr/>
        <p:txBody>
          <a:bodyPr/>
          <a:lstStyle/>
          <a:p>
            <a:pPr eaLnBrk="1" hangingPunct="1">
              <a:defRPr/>
            </a:pPr>
            <a:r>
              <a:rPr lang="cs-CZ" sz="2800" b="1" smtClean="0">
                <a:latin typeface="Arial" charset="0"/>
                <a:hlinkClick r:id="rId3" tooltip="OP Doprava"/>
              </a:rPr>
              <a:t>OP Doprava</a:t>
            </a:r>
            <a:r>
              <a:rPr lang="cs-CZ" sz="2800" smtClean="0">
                <a:latin typeface="Arial" charset="0"/>
              </a:rPr>
              <a:t> </a:t>
            </a:r>
          </a:p>
          <a:p>
            <a:pPr eaLnBrk="1" hangingPunct="1">
              <a:defRPr/>
            </a:pPr>
            <a:r>
              <a:rPr lang="cs-CZ" sz="2800" b="1" smtClean="0">
                <a:latin typeface="Arial" charset="0"/>
                <a:hlinkClick r:id="rId4" tooltip="OP Životní prostředí"/>
              </a:rPr>
              <a:t>OP Životní prostředí</a:t>
            </a:r>
            <a:r>
              <a:rPr lang="cs-CZ" sz="2800" smtClean="0">
                <a:latin typeface="Arial" charset="0"/>
              </a:rPr>
              <a:t> </a:t>
            </a:r>
          </a:p>
          <a:p>
            <a:pPr eaLnBrk="1" hangingPunct="1">
              <a:defRPr/>
            </a:pPr>
            <a:r>
              <a:rPr lang="cs-CZ" sz="2800" b="1" smtClean="0">
                <a:latin typeface="Arial" charset="0"/>
                <a:hlinkClick r:id="rId5" tooltip="OP Podnikání a inovace"/>
              </a:rPr>
              <a:t>OP Podnikání a inovace</a:t>
            </a:r>
            <a:r>
              <a:rPr lang="cs-CZ" sz="2800" smtClean="0">
                <a:latin typeface="Arial" charset="0"/>
              </a:rPr>
              <a:t> </a:t>
            </a:r>
          </a:p>
          <a:p>
            <a:pPr eaLnBrk="1" hangingPunct="1">
              <a:defRPr/>
            </a:pPr>
            <a:r>
              <a:rPr lang="cs-CZ" sz="2800" b="1" smtClean="0">
                <a:latin typeface="Arial" charset="0"/>
                <a:hlinkClick r:id="rId6" tooltip="OP Výzkum a vývoj pro inovace"/>
              </a:rPr>
              <a:t>OP Výzkum a vývoj pro inovace</a:t>
            </a:r>
            <a:r>
              <a:rPr lang="cs-CZ" sz="2800" smtClean="0">
                <a:latin typeface="Arial" charset="0"/>
              </a:rPr>
              <a:t> </a:t>
            </a:r>
          </a:p>
          <a:p>
            <a:pPr eaLnBrk="1" hangingPunct="1">
              <a:defRPr/>
            </a:pPr>
            <a:r>
              <a:rPr lang="cs-CZ" sz="2800" b="1" smtClean="0">
                <a:latin typeface="Arial" charset="0"/>
                <a:hlinkClick r:id="rId7" tooltip="OP Lidské zdroje a zaměstnanost"/>
              </a:rPr>
              <a:t>OP Lidské zdroje a zaměstnanost</a:t>
            </a:r>
            <a:r>
              <a:rPr lang="cs-CZ" sz="2800" smtClean="0">
                <a:latin typeface="Arial" charset="0"/>
              </a:rPr>
              <a:t> </a:t>
            </a:r>
          </a:p>
          <a:p>
            <a:pPr eaLnBrk="1" hangingPunct="1">
              <a:defRPr/>
            </a:pPr>
            <a:r>
              <a:rPr lang="cs-CZ" sz="2800" b="1" smtClean="0">
                <a:latin typeface="Arial" charset="0"/>
                <a:hlinkClick r:id="rId8" tooltip="OP Vzdělávání pro       konkurenceschopnost"/>
              </a:rPr>
              <a:t>OP Vzdělávání pro konkurenceschopnost</a:t>
            </a:r>
            <a:r>
              <a:rPr lang="cs-CZ" sz="2800" smtClean="0">
                <a:latin typeface="Arial" charset="0"/>
              </a:rPr>
              <a:t> </a:t>
            </a:r>
          </a:p>
          <a:p>
            <a:pPr eaLnBrk="1" hangingPunct="1">
              <a:defRPr/>
            </a:pPr>
            <a:r>
              <a:rPr lang="cs-CZ" sz="2800" b="1" smtClean="0">
                <a:latin typeface="Arial" charset="0"/>
                <a:hlinkClick r:id="rId9" tooltip="Integrovaný operační program"/>
              </a:rPr>
              <a:t>Integrovaný operační program</a:t>
            </a:r>
            <a:r>
              <a:rPr lang="cs-CZ" sz="2800" smtClean="0">
                <a:latin typeface="Arial" charset="0"/>
              </a:rPr>
              <a:t> </a:t>
            </a:r>
          </a:p>
          <a:p>
            <a:pPr eaLnBrk="1" hangingPunct="1">
              <a:defRPr/>
            </a:pPr>
            <a:r>
              <a:rPr lang="cs-CZ" sz="2800" b="1" smtClean="0">
                <a:latin typeface="Arial" charset="0"/>
                <a:hlinkClick r:id="rId10" tooltip="OP Technická pomoc"/>
              </a:rPr>
              <a:t>OP Technická pomoc</a:t>
            </a:r>
            <a:r>
              <a:rPr lang="cs-CZ" sz="2800" smtClean="0">
                <a:latin typeface="Arial" charset="0"/>
              </a:rPr>
              <a:t>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1507" name="Zástupný symbol pro číslo snímku 4"/>
          <p:cNvSpPr>
            <a:spLocks noGrp="1"/>
          </p:cNvSpPr>
          <p:nvPr>
            <p:ph type="sldNum" sz="quarter" idx="11"/>
          </p:nvPr>
        </p:nvSpPr>
        <p:spPr>
          <a:noFill/>
        </p:spPr>
        <p:txBody>
          <a:bodyPr/>
          <a:lstStyle/>
          <a:p>
            <a:fld id="{D118D037-4480-42D5-BB0C-1C41FB80C65C}" type="slidenum">
              <a:rPr lang="cs-CZ">
                <a:latin typeface="Arial" pitchFamily="34" charset="0"/>
              </a:rPr>
              <a:pPr/>
              <a:t>127</a:t>
            </a:fld>
            <a:endParaRPr lang="cs-CZ">
              <a:latin typeface="Arial" pitchFamily="34" charset="0"/>
            </a:endParaRPr>
          </a:p>
        </p:txBody>
      </p:sp>
      <p:sp>
        <p:nvSpPr>
          <p:cNvPr id="21508"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96994" name="Rectangle 2"/>
          <p:cNvSpPr>
            <a:spLocks noGrp="1" noRot="1" noChangeArrowheads="1"/>
          </p:cNvSpPr>
          <p:nvPr>
            <p:ph type="title"/>
          </p:nvPr>
        </p:nvSpPr>
        <p:spPr>
          <a:xfrm>
            <a:off x="323850" y="404813"/>
            <a:ext cx="8374063" cy="1354137"/>
          </a:xfrm>
        </p:spPr>
        <p:txBody>
          <a:bodyPr/>
          <a:lstStyle/>
          <a:p>
            <a:pPr eaLnBrk="1" hangingPunct="1">
              <a:defRPr/>
            </a:pPr>
            <a:r>
              <a:rPr lang="cs-CZ" sz="3600" smtClean="0">
                <a:latin typeface="Arial" charset="0"/>
              </a:rPr>
              <a:t>Cíl Regionální konkurenceschopnost a zaměstnanost</a:t>
            </a:r>
          </a:p>
        </p:txBody>
      </p:sp>
      <p:sp>
        <p:nvSpPr>
          <p:cNvPr id="596995" name="Rectangle 3"/>
          <p:cNvSpPr>
            <a:spLocks noGrp="1" noChangeArrowheads="1"/>
          </p:cNvSpPr>
          <p:nvPr>
            <p:ph type="body" idx="1"/>
          </p:nvPr>
        </p:nvSpPr>
        <p:spPr>
          <a:xfrm>
            <a:off x="457200" y="2133600"/>
            <a:ext cx="8229600" cy="3992563"/>
          </a:xfrm>
        </p:spPr>
        <p:txBody>
          <a:bodyPr/>
          <a:lstStyle/>
          <a:p>
            <a:pPr eaLnBrk="1" hangingPunct="1">
              <a:defRPr/>
            </a:pPr>
            <a:endParaRPr lang="cs-CZ" b="1" smtClean="0"/>
          </a:p>
          <a:p>
            <a:pPr eaLnBrk="1" hangingPunct="1">
              <a:defRPr/>
            </a:pPr>
            <a:r>
              <a:rPr lang="cs-CZ" smtClean="0">
                <a:latin typeface="Arial" charset="0"/>
              </a:rPr>
              <a:t>Podpora regionů, které nespadají pod Konvergence. V ČR </a:t>
            </a:r>
            <a:r>
              <a:rPr lang="cs-CZ" b="1" smtClean="0">
                <a:latin typeface="Arial" charset="0"/>
              </a:rPr>
              <a:t>Hl. m. Praha</a:t>
            </a:r>
            <a:r>
              <a:rPr lang="cs-CZ" smtClean="0">
                <a:latin typeface="Arial" charset="0"/>
              </a:rPr>
              <a:t>, 0,42 mld. € (cca 11,73 mld. Kč). </a:t>
            </a:r>
          </a:p>
          <a:p>
            <a:pPr lvl="1" eaLnBrk="1" hangingPunct="1">
              <a:defRPr/>
            </a:pPr>
            <a:r>
              <a:rPr lang="cs-CZ" b="1" smtClean="0">
                <a:latin typeface="Arial" charset="0"/>
                <a:hlinkClick r:id="rId3" tooltip="OP Praha Konkurenceschopnost"/>
              </a:rPr>
              <a:t>OP Praha Konkurenceschopnost</a:t>
            </a:r>
            <a:r>
              <a:rPr lang="cs-CZ" smtClean="0">
                <a:latin typeface="Arial" charset="0"/>
              </a:rPr>
              <a:t> </a:t>
            </a:r>
          </a:p>
          <a:p>
            <a:pPr lvl="1" eaLnBrk="1" hangingPunct="1">
              <a:defRPr/>
            </a:pPr>
            <a:r>
              <a:rPr lang="cs-CZ" b="1" smtClean="0">
                <a:latin typeface="Arial" charset="0"/>
                <a:hlinkClick r:id="rId4" tooltip="OP Praha Adaptabilita"/>
              </a:rPr>
              <a:t>OP Praha Adaptabilita</a:t>
            </a:r>
            <a:r>
              <a:rPr lang="cs-CZ" smtClean="0">
                <a:latin typeface="Arial" charset="0"/>
              </a:rPr>
              <a:t>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2531" name="Zástupný symbol pro číslo snímku 4"/>
          <p:cNvSpPr>
            <a:spLocks noGrp="1"/>
          </p:cNvSpPr>
          <p:nvPr>
            <p:ph type="sldNum" sz="quarter" idx="11"/>
          </p:nvPr>
        </p:nvSpPr>
        <p:spPr>
          <a:noFill/>
        </p:spPr>
        <p:txBody>
          <a:bodyPr/>
          <a:lstStyle/>
          <a:p>
            <a:fld id="{774BD774-04F1-4102-8715-CF1A7DC7F9D2}" type="slidenum">
              <a:rPr lang="cs-CZ">
                <a:latin typeface="Arial" pitchFamily="34" charset="0"/>
              </a:rPr>
              <a:pPr/>
              <a:t>128</a:t>
            </a:fld>
            <a:endParaRPr lang="cs-CZ">
              <a:latin typeface="Arial" pitchFamily="34" charset="0"/>
            </a:endParaRPr>
          </a:p>
        </p:txBody>
      </p:sp>
      <p:sp>
        <p:nvSpPr>
          <p:cNvPr id="22532"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599042" name="Rectangle 2"/>
          <p:cNvSpPr>
            <a:spLocks noGrp="1" noRot="1" noChangeArrowheads="1"/>
          </p:cNvSpPr>
          <p:nvPr>
            <p:ph type="title"/>
          </p:nvPr>
        </p:nvSpPr>
        <p:spPr/>
        <p:txBody>
          <a:bodyPr/>
          <a:lstStyle/>
          <a:p>
            <a:pPr eaLnBrk="1" hangingPunct="1">
              <a:defRPr/>
            </a:pPr>
            <a:r>
              <a:rPr lang="cs-CZ" sz="4000" smtClean="0">
                <a:latin typeface="Arial" charset="0"/>
              </a:rPr>
              <a:t>Cíl Evropská územní spolupráce</a:t>
            </a:r>
          </a:p>
        </p:txBody>
      </p:sp>
      <p:sp>
        <p:nvSpPr>
          <p:cNvPr id="599043" name="Rectangle 3"/>
          <p:cNvSpPr>
            <a:spLocks noGrp="1" noChangeArrowheads="1"/>
          </p:cNvSpPr>
          <p:nvPr>
            <p:ph type="body" idx="1"/>
          </p:nvPr>
        </p:nvSpPr>
        <p:spPr/>
        <p:txBody>
          <a:bodyPr/>
          <a:lstStyle/>
          <a:p>
            <a:pPr eaLnBrk="1" hangingPunct="1">
              <a:defRPr/>
            </a:pPr>
            <a:r>
              <a:rPr lang="cs-CZ" smtClean="0">
                <a:latin typeface="Arial" charset="0"/>
              </a:rPr>
              <a:t>Podpora přeshraniční, meziregionální a nadnárodní spolupráce regionů.</a:t>
            </a:r>
          </a:p>
          <a:p>
            <a:pPr lvl="1" eaLnBrk="1" hangingPunct="1">
              <a:defRPr/>
            </a:pPr>
            <a:r>
              <a:rPr lang="cs-CZ" smtClean="0">
                <a:latin typeface="Arial" charset="0"/>
              </a:rPr>
              <a:t>Podporu lze čerpat ve </a:t>
            </a:r>
            <a:r>
              <a:rPr lang="cs-CZ" b="1" smtClean="0">
                <a:latin typeface="Arial" charset="0"/>
              </a:rPr>
              <a:t>všech regionech</a:t>
            </a:r>
          </a:p>
          <a:p>
            <a:pPr lvl="1" eaLnBrk="1" hangingPunct="1">
              <a:defRPr/>
            </a:pPr>
            <a:r>
              <a:rPr lang="cs-CZ" b="1" smtClean="0">
                <a:latin typeface="Arial" charset="0"/>
              </a:rPr>
              <a:t>9 </a:t>
            </a:r>
            <a:r>
              <a:rPr lang="cs-CZ" smtClean="0">
                <a:latin typeface="Arial" charset="0"/>
              </a:rPr>
              <a:t>operačních programů, 0,39 mld. €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3555" name="Zástupný symbol pro číslo snímku 4"/>
          <p:cNvSpPr>
            <a:spLocks noGrp="1"/>
          </p:cNvSpPr>
          <p:nvPr>
            <p:ph type="sldNum" sz="quarter" idx="11"/>
          </p:nvPr>
        </p:nvSpPr>
        <p:spPr>
          <a:noFill/>
        </p:spPr>
        <p:txBody>
          <a:bodyPr/>
          <a:lstStyle/>
          <a:p>
            <a:fld id="{BE647E4E-E0EC-4766-8320-529014BBDCAE}" type="slidenum">
              <a:rPr lang="cs-CZ">
                <a:latin typeface="Arial" pitchFamily="34" charset="0"/>
              </a:rPr>
              <a:pPr/>
              <a:t>129</a:t>
            </a:fld>
            <a:endParaRPr lang="cs-CZ">
              <a:latin typeface="Arial" pitchFamily="34" charset="0"/>
            </a:endParaRPr>
          </a:p>
        </p:txBody>
      </p:sp>
      <p:sp>
        <p:nvSpPr>
          <p:cNvPr id="23556"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01090" name="Rectangle 2"/>
          <p:cNvSpPr>
            <a:spLocks noGrp="1" noRot="1" noChangeArrowheads="1"/>
          </p:cNvSpPr>
          <p:nvPr>
            <p:ph type="title"/>
          </p:nvPr>
        </p:nvSpPr>
        <p:spPr/>
        <p:txBody>
          <a:bodyPr/>
          <a:lstStyle/>
          <a:p>
            <a:pPr eaLnBrk="1" hangingPunct="1">
              <a:defRPr/>
            </a:pPr>
            <a:r>
              <a:rPr lang="cs-CZ" sz="4000" smtClean="0">
                <a:latin typeface="Arial" charset="0"/>
              </a:rPr>
              <a:t>Cíl Evropská územní spolupráce – operační programy</a:t>
            </a:r>
          </a:p>
        </p:txBody>
      </p:sp>
      <p:sp>
        <p:nvSpPr>
          <p:cNvPr id="601091" name="Rectangle 3"/>
          <p:cNvSpPr>
            <a:spLocks noGrp="1" noChangeArrowheads="1"/>
          </p:cNvSpPr>
          <p:nvPr>
            <p:ph type="body" idx="1"/>
          </p:nvPr>
        </p:nvSpPr>
        <p:spPr>
          <a:xfrm>
            <a:off x="457200" y="1773238"/>
            <a:ext cx="8229600" cy="4352925"/>
          </a:xfrm>
        </p:spPr>
        <p:txBody>
          <a:bodyPr/>
          <a:lstStyle/>
          <a:p>
            <a:pPr eaLnBrk="1" hangingPunct="1">
              <a:lnSpc>
                <a:spcPct val="80000"/>
              </a:lnSpc>
              <a:defRPr/>
            </a:pPr>
            <a:r>
              <a:rPr lang="cs-CZ" sz="2000" b="1" smtClean="0">
                <a:latin typeface="Arial" charset="0"/>
                <a:hlinkClick r:id="rId3" tooltip="OP Přeshraniční spolupráce ČR         - Bavorsko"/>
              </a:rPr>
              <a:t>OP Přeshraniční spolupráce ČR - Bavorsko</a:t>
            </a:r>
            <a:r>
              <a:rPr lang="cs-CZ" sz="2000" smtClean="0">
                <a:latin typeface="Arial" charset="0"/>
              </a:rPr>
              <a:t> </a:t>
            </a:r>
          </a:p>
          <a:p>
            <a:pPr eaLnBrk="1" hangingPunct="1">
              <a:lnSpc>
                <a:spcPct val="80000"/>
              </a:lnSpc>
              <a:defRPr/>
            </a:pPr>
            <a:r>
              <a:rPr lang="cs-CZ" sz="2000" b="1" smtClean="0">
                <a:latin typeface="Arial" charset="0"/>
                <a:hlinkClick r:id="rId4" tooltip="OP Přeshraniční spolupráce ČR -         Polsko"/>
              </a:rPr>
              <a:t>OP Přeshraniční spolupráce ČR - Polsko</a:t>
            </a:r>
            <a:r>
              <a:rPr lang="cs-CZ" sz="2000" smtClean="0">
                <a:latin typeface="Arial" charset="0"/>
              </a:rPr>
              <a:t> </a:t>
            </a:r>
          </a:p>
          <a:p>
            <a:pPr eaLnBrk="1" hangingPunct="1">
              <a:lnSpc>
                <a:spcPct val="80000"/>
              </a:lnSpc>
              <a:defRPr/>
            </a:pPr>
            <a:r>
              <a:rPr lang="cs-CZ" sz="2000" b="1" smtClean="0">
                <a:latin typeface="Arial" charset="0"/>
                <a:hlinkClick r:id="rId5" tooltip="OP Přeshraniční spolupráce ČR         - Rakousko"/>
              </a:rPr>
              <a:t>OP Přeshraniční spolupráce ČR - Rakousko</a:t>
            </a:r>
            <a:r>
              <a:rPr lang="cs-CZ" sz="2000" smtClean="0">
                <a:latin typeface="Arial" charset="0"/>
              </a:rPr>
              <a:t> </a:t>
            </a:r>
          </a:p>
          <a:p>
            <a:pPr eaLnBrk="1" hangingPunct="1">
              <a:lnSpc>
                <a:spcPct val="80000"/>
              </a:lnSpc>
              <a:defRPr/>
            </a:pPr>
            <a:r>
              <a:rPr lang="cs-CZ" sz="2000" b="1" smtClean="0">
                <a:latin typeface="Arial" charset="0"/>
                <a:hlinkClick r:id="rId6" tooltip="OP Přeshraniční spolupráce ČR -         Sasko"/>
              </a:rPr>
              <a:t>OP Přeshraniční spolupráce ČR - Sasko</a:t>
            </a:r>
            <a:r>
              <a:rPr lang="cs-CZ" sz="2000" smtClean="0">
                <a:latin typeface="Arial" charset="0"/>
              </a:rPr>
              <a:t> </a:t>
            </a:r>
          </a:p>
          <a:p>
            <a:pPr eaLnBrk="1" hangingPunct="1">
              <a:lnSpc>
                <a:spcPct val="80000"/>
              </a:lnSpc>
              <a:defRPr/>
            </a:pPr>
            <a:r>
              <a:rPr lang="cs-CZ" sz="2000" b="1" smtClean="0">
                <a:latin typeface="Arial" charset="0"/>
                <a:hlinkClick r:id="rId7" tooltip="OP Přeshraniční spolupráce ČR         - Slovensko"/>
              </a:rPr>
              <a:t>OP Přeshraniční spolupráce ČR - Slovensko</a:t>
            </a:r>
            <a:r>
              <a:rPr lang="cs-CZ" sz="2000" smtClean="0">
                <a:latin typeface="Arial" charset="0"/>
              </a:rPr>
              <a:t> </a:t>
            </a:r>
          </a:p>
          <a:p>
            <a:pPr eaLnBrk="1" hangingPunct="1">
              <a:lnSpc>
                <a:spcPct val="80000"/>
              </a:lnSpc>
              <a:defRPr/>
            </a:pPr>
            <a:r>
              <a:rPr lang="cs-CZ" sz="2000" b="1" smtClean="0">
                <a:latin typeface="Arial" charset="0"/>
                <a:hlinkClick r:id="rId8" tooltip="OP Meziregionální spolupráce"/>
              </a:rPr>
              <a:t>OP Meziregionální spolupráce</a:t>
            </a:r>
            <a:r>
              <a:rPr lang="cs-CZ" sz="2000" smtClean="0">
                <a:latin typeface="Arial" charset="0"/>
              </a:rPr>
              <a:t> (všechny státy EU, Norsko a Švýcarsko) </a:t>
            </a:r>
          </a:p>
          <a:p>
            <a:pPr eaLnBrk="1" hangingPunct="1">
              <a:lnSpc>
                <a:spcPct val="80000"/>
              </a:lnSpc>
              <a:defRPr/>
            </a:pPr>
            <a:r>
              <a:rPr lang="cs-CZ" sz="2000" b="1" smtClean="0">
                <a:latin typeface="Arial" charset="0"/>
                <a:hlinkClick r:id="rId9" tooltip="OP Nadnárodní spolupráce"/>
              </a:rPr>
              <a:t>OP Nadnárodní spolupráce</a:t>
            </a:r>
            <a:r>
              <a:rPr lang="cs-CZ" sz="2000" smtClean="0">
                <a:latin typeface="Arial" charset="0"/>
              </a:rPr>
              <a:t> (CENTRAL EUROPE) (ČR, Rakousko, Polsko, část Německa, Maďarsko, Slovinsko, Slovensko, část Itálie a z nečlenských zemí část Ukrajiny) </a:t>
            </a:r>
          </a:p>
          <a:p>
            <a:pPr eaLnBrk="1" hangingPunct="1">
              <a:lnSpc>
                <a:spcPct val="80000"/>
              </a:lnSpc>
              <a:defRPr/>
            </a:pPr>
            <a:r>
              <a:rPr lang="cs-CZ" sz="2000" b="1" smtClean="0">
                <a:latin typeface="Arial" charset="0"/>
              </a:rPr>
              <a:t>Síťový operační program </a:t>
            </a:r>
            <a:r>
              <a:rPr lang="cs-CZ" sz="2000" b="1" smtClean="0">
                <a:latin typeface="Arial" charset="0"/>
                <a:hlinkClick r:id="rId10" tooltip="ESPON 2013"/>
              </a:rPr>
              <a:t>ESPON 2013</a:t>
            </a:r>
            <a:r>
              <a:rPr lang="cs-CZ" sz="2000" smtClean="0">
                <a:latin typeface="Arial" charset="0"/>
              </a:rPr>
              <a:t> (všechny členské státy, Norsko, Švýcarsko, Lichtenštejnsko, Island, kandidátské státy EU) </a:t>
            </a:r>
          </a:p>
          <a:p>
            <a:pPr eaLnBrk="1" hangingPunct="1">
              <a:lnSpc>
                <a:spcPct val="80000"/>
              </a:lnSpc>
              <a:defRPr/>
            </a:pPr>
            <a:r>
              <a:rPr lang="cs-CZ" sz="2000" b="1" smtClean="0">
                <a:latin typeface="Arial" charset="0"/>
              </a:rPr>
              <a:t>Síťový operační program </a:t>
            </a:r>
            <a:r>
              <a:rPr lang="cs-CZ" sz="2000" b="1" smtClean="0">
                <a:latin typeface="Arial" charset="0"/>
                <a:hlinkClick r:id="rId11" tooltip="INTERACT II"/>
              </a:rPr>
              <a:t>INTERACT II</a:t>
            </a:r>
            <a:r>
              <a:rPr lang="cs-CZ" sz="2000" smtClean="0">
                <a:latin typeface="Arial" charset="0"/>
              </a:rPr>
              <a:t> (všechny členské státy)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latin typeface="Arial" pitchFamily="34" charset="0"/>
                <a:cs typeface="Arial" pitchFamily="34" charset="0"/>
              </a:rPr>
              <a:t>Asociace výzkumných organizací - AVO </a:t>
            </a:r>
            <a:endParaRPr lang="cs-CZ" sz="3600"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dirty="0" smtClean="0">
                <a:latin typeface="Arial" pitchFamily="34" charset="0"/>
                <a:cs typeface="Arial" pitchFamily="34" charset="0"/>
              </a:rPr>
              <a:t>Vznik 1991 jako reakce na privatizaci </a:t>
            </a:r>
            <a:r>
              <a:rPr lang="cs-CZ" dirty="0" smtClean="0">
                <a:latin typeface="Arial" pitchFamily="34" charset="0"/>
                <a:cs typeface="Arial" pitchFamily="34" charset="0"/>
              </a:rPr>
              <a:t>rezortních </a:t>
            </a:r>
            <a:r>
              <a:rPr lang="cs-CZ" dirty="0" smtClean="0">
                <a:latin typeface="Arial" pitchFamily="34" charset="0"/>
                <a:cs typeface="Arial" pitchFamily="34" charset="0"/>
              </a:rPr>
              <a:t>VÚ</a:t>
            </a:r>
          </a:p>
          <a:p>
            <a:r>
              <a:rPr lang="cs-CZ" dirty="0" smtClean="0">
                <a:latin typeface="Arial" pitchFamily="34" charset="0"/>
                <a:cs typeface="Arial" pitchFamily="34" charset="0"/>
              </a:rPr>
              <a:t>Poslání </a:t>
            </a:r>
          </a:p>
          <a:p>
            <a:pPr lvl="1"/>
            <a:r>
              <a:rPr lang="cs-CZ" dirty="0" smtClean="0">
                <a:latin typeface="Arial" pitchFamily="34" charset="0"/>
                <a:cs typeface="Arial" pitchFamily="34" charset="0"/>
              </a:rPr>
              <a:t>zastupovat zájmy členů </a:t>
            </a:r>
          </a:p>
          <a:p>
            <a:pPr lvl="1"/>
            <a:r>
              <a:rPr lang="cs-CZ" dirty="0" smtClean="0">
                <a:latin typeface="Arial" pitchFamily="34" charset="0"/>
                <a:cs typeface="Arial" pitchFamily="34" charset="0"/>
              </a:rPr>
              <a:t>poskytování podpory, informační servis - nejen pro členy AVO </a:t>
            </a:r>
            <a:endParaRPr lang="cs-CZ"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4579" name="Zástupný symbol pro číslo snímku 4"/>
          <p:cNvSpPr>
            <a:spLocks noGrp="1"/>
          </p:cNvSpPr>
          <p:nvPr>
            <p:ph type="sldNum" sz="quarter" idx="11"/>
          </p:nvPr>
        </p:nvSpPr>
        <p:spPr>
          <a:noFill/>
        </p:spPr>
        <p:txBody>
          <a:bodyPr/>
          <a:lstStyle/>
          <a:p>
            <a:fld id="{9AC047A4-A6E7-4164-A5C7-5EB8B43A3583}" type="slidenum">
              <a:rPr lang="cs-CZ">
                <a:latin typeface="Arial" pitchFamily="34" charset="0"/>
              </a:rPr>
              <a:pPr/>
              <a:t>130</a:t>
            </a:fld>
            <a:endParaRPr lang="cs-CZ">
              <a:latin typeface="Arial" pitchFamily="34" charset="0"/>
            </a:endParaRPr>
          </a:p>
        </p:txBody>
      </p:sp>
      <p:sp>
        <p:nvSpPr>
          <p:cNvPr id="24580"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03138" name="Rectangle 2"/>
          <p:cNvSpPr>
            <a:spLocks noGrp="1" noRot="1" noChangeArrowheads="1"/>
          </p:cNvSpPr>
          <p:nvPr>
            <p:ph type="title"/>
          </p:nvPr>
        </p:nvSpPr>
        <p:spPr/>
        <p:txBody>
          <a:bodyPr/>
          <a:lstStyle/>
          <a:p>
            <a:pPr eaLnBrk="1" hangingPunct="1">
              <a:defRPr/>
            </a:pPr>
            <a:r>
              <a:rPr lang="cs-CZ" smtClean="0">
                <a:latin typeface="Arial" charset="0"/>
              </a:rPr>
              <a:t>Horizontální priority</a:t>
            </a:r>
          </a:p>
        </p:txBody>
      </p:sp>
      <p:sp>
        <p:nvSpPr>
          <p:cNvPr id="603139" name="Rectangle 3"/>
          <p:cNvSpPr>
            <a:spLocks noGrp="1" noChangeArrowheads="1"/>
          </p:cNvSpPr>
          <p:nvPr>
            <p:ph type="body" idx="1"/>
          </p:nvPr>
        </p:nvSpPr>
        <p:spPr/>
        <p:txBody>
          <a:bodyPr/>
          <a:lstStyle/>
          <a:p>
            <a:pPr eaLnBrk="1" hangingPunct="1">
              <a:defRPr/>
            </a:pPr>
            <a:r>
              <a:rPr lang="cs-CZ" smtClean="0">
                <a:latin typeface="Arial" charset="0"/>
              </a:rPr>
              <a:t>Klíčové pro rozvoj společnosti, jdou napříč všemi oblastmi, všemi operačními programy</a:t>
            </a:r>
          </a:p>
          <a:p>
            <a:pPr eaLnBrk="1" hangingPunct="1">
              <a:defRPr/>
            </a:pPr>
            <a:r>
              <a:rPr lang="cs-CZ" smtClean="0">
                <a:latin typeface="Arial" charset="0"/>
              </a:rPr>
              <a:t>V programovacím období 2007-2013 musejí programy a projekty respektovat dvě horizontální priority: rovné příležitosti a udržitelný rozvoj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5603" name="Zástupný symbol pro číslo snímku 4"/>
          <p:cNvSpPr>
            <a:spLocks noGrp="1"/>
          </p:cNvSpPr>
          <p:nvPr>
            <p:ph type="sldNum" sz="quarter" idx="11"/>
          </p:nvPr>
        </p:nvSpPr>
        <p:spPr>
          <a:noFill/>
        </p:spPr>
        <p:txBody>
          <a:bodyPr/>
          <a:lstStyle/>
          <a:p>
            <a:fld id="{A0DA0AAD-7261-4517-BDB8-0533B373AE75}" type="slidenum">
              <a:rPr lang="cs-CZ">
                <a:latin typeface="Arial" pitchFamily="34" charset="0"/>
              </a:rPr>
              <a:pPr/>
              <a:t>131</a:t>
            </a:fld>
            <a:endParaRPr lang="cs-CZ">
              <a:latin typeface="Arial" pitchFamily="34" charset="0"/>
            </a:endParaRPr>
          </a:p>
        </p:txBody>
      </p:sp>
      <p:sp>
        <p:nvSpPr>
          <p:cNvPr id="25604"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18498" name="Rectangle 2"/>
          <p:cNvSpPr>
            <a:spLocks noGrp="1" noRot="1" noChangeArrowheads="1"/>
          </p:cNvSpPr>
          <p:nvPr>
            <p:ph type="title"/>
          </p:nvPr>
        </p:nvSpPr>
        <p:spPr/>
        <p:txBody>
          <a:bodyPr/>
          <a:lstStyle/>
          <a:p>
            <a:pPr eaLnBrk="1" hangingPunct="1">
              <a:defRPr/>
            </a:pPr>
            <a:r>
              <a:rPr lang="cs-CZ" smtClean="0">
                <a:latin typeface="Arial" charset="0"/>
              </a:rPr>
              <a:t>Rovné příležitosti</a:t>
            </a:r>
          </a:p>
        </p:txBody>
      </p:sp>
      <p:sp>
        <p:nvSpPr>
          <p:cNvPr id="618499" name="Rectangle 3"/>
          <p:cNvSpPr>
            <a:spLocks noGrp="1" noChangeArrowheads="1"/>
          </p:cNvSpPr>
          <p:nvPr>
            <p:ph type="body" idx="1"/>
          </p:nvPr>
        </p:nvSpPr>
        <p:spPr/>
        <p:txBody>
          <a:bodyPr/>
          <a:lstStyle/>
          <a:p>
            <a:pPr eaLnBrk="1" hangingPunct="1">
              <a:lnSpc>
                <a:spcPct val="90000"/>
              </a:lnSpc>
              <a:defRPr/>
            </a:pPr>
            <a:endParaRPr lang="cs-CZ" sz="2400" b="1" smtClean="0"/>
          </a:p>
          <a:p>
            <a:pPr eaLnBrk="1" hangingPunct="1">
              <a:lnSpc>
                <a:spcPct val="90000"/>
              </a:lnSpc>
              <a:defRPr/>
            </a:pPr>
            <a:r>
              <a:rPr lang="cs-CZ" sz="2400" smtClean="0">
                <a:latin typeface="Arial" charset="0"/>
              </a:rPr>
              <a:t>vhodná opatření, </a:t>
            </a:r>
            <a:r>
              <a:rPr lang="cs-CZ" sz="2400" b="1" smtClean="0">
                <a:latin typeface="Arial" charset="0"/>
              </a:rPr>
              <a:t>aby nedocházelo k diskriminaci na základě pohlaví, rasy, etnického původu, náboženského vyznání, světového názoru, zdravotního postižení, věku nebo sexuální orientace</a:t>
            </a:r>
            <a:r>
              <a:rPr lang="cs-CZ" sz="2400" smtClean="0">
                <a:latin typeface="Arial" charset="0"/>
              </a:rPr>
              <a:t>. </a:t>
            </a:r>
          </a:p>
          <a:p>
            <a:pPr eaLnBrk="1" hangingPunct="1">
              <a:lnSpc>
                <a:spcPct val="90000"/>
              </a:lnSpc>
              <a:defRPr/>
            </a:pPr>
            <a:r>
              <a:rPr lang="cs-CZ" sz="2400" smtClean="0">
                <a:latin typeface="Arial" charset="0"/>
              </a:rPr>
              <a:t>zohlednění potřeb </a:t>
            </a:r>
            <a:r>
              <a:rPr lang="cs-CZ" sz="2400" b="1" smtClean="0">
                <a:latin typeface="Arial" charset="0"/>
              </a:rPr>
              <a:t>osob se zdravotním postižením</a:t>
            </a:r>
            <a:r>
              <a:rPr lang="cs-CZ" sz="2400" smtClean="0">
                <a:latin typeface="Arial" charset="0"/>
              </a:rPr>
              <a:t>. </a:t>
            </a:r>
          </a:p>
          <a:p>
            <a:pPr eaLnBrk="1" hangingPunct="1">
              <a:lnSpc>
                <a:spcPct val="90000"/>
              </a:lnSpc>
              <a:defRPr/>
            </a:pPr>
            <a:r>
              <a:rPr lang="cs-CZ" sz="2400" b="1" smtClean="0">
                <a:latin typeface="Arial" charset="0"/>
              </a:rPr>
              <a:t>další skupiny ohrožené sociálním vyloučením</a:t>
            </a:r>
            <a:r>
              <a:rPr lang="cs-CZ" sz="2400" smtClean="0">
                <a:latin typeface="Arial" charset="0"/>
              </a:rPr>
              <a:t>: imigranty a azylanty, dlouhodobě nezaměstnané, osoby s nízkou kvalifikací nebo bez kvalifikace, osoby z obtížně dopravně dostupných oblastí, drogově závislé, propuštěné vězně a absolventy škol.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6627" name="Zástupný symbol pro číslo snímku 4"/>
          <p:cNvSpPr>
            <a:spLocks noGrp="1"/>
          </p:cNvSpPr>
          <p:nvPr>
            <p:ph type="sldNum" sz="quarter" idx="11"/>
          </p:nvPr>
        </p:nvSpPr>
        <p:spPr>
          <a:noFill/>
        </p:spPr>
        <p:txBody>
          <a:bodyPr/>
          <a:lstStyle/>
          <a:p>
            <a:fld id="{CF972871-08E8-4B40-B6F4-850D92C82A96}" type="slidenum">
              <a:rPr lang="cs-CZ">
                <a:latin typeface="Arial" pitchFamily="34" charset="0"/>
              </a:rPr>
              <a:pPr/>
              <a:t>132</a:t>
            </a:fld>
            <a:endParaRPr lang="cs-CZ">
              <a:latin typeface="Arial" pitchFamily="34" charset="0"/>
            </a:endParaRPr>
          </a:p>
        </p:txBody>
      </p:sp>
      <p:sp>
        <p:nvSpPr>
          <p:cNvPr id="26628"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20546" name="Rectangle 2"/>
          <p:cNvSpPr>
            <a:spLocks noGrp="1" noRot="1" noChangeArrowheads="1"/>
          </p:cNvSpPr>
          <p:nvPr>
            <p:ph type="title"/>
          </p:nvPr>
        </p:nvSpPr>
        <p:spPr/>
        <p:txBody>
          <a:bodyPr/>
          <a:lstStyle/>
          <a:p>
            <a:pPr eaLnBrk="1" hangingPunct="1">
              <a:defRPr/>
            </a:pPr>
            <a:endParaRPr lang="cs-CZ" smtClean="0"/>
          </a:p>
        </p:txBody>
      </p:sp>
      <p:sp>
        <p:nvSpPr>
          <p:cNvPr id="620547" name="Rectangle 3"/>
          <p:cNvSpPr>
            <a:spLocks noGrp="1" noChangeArrowheads="1"/>
          </p:cNvSpPr>
          <p:nvPr>
            <p:ph type="body" idx="1"/>
          </p:nvPr>
        </p:nvSpPr>
        <p:spPr/>
        <p:txBody>
          <a:bodyPr/>
          <a:lstStyle/>
          <a:p>
            <a:pPr eaLnBrk="1" hangingPunct="1">
              <a:lnSpc>
                <a:spcPct val="90000"/>
              </a:lnSpc>
              <a:defRPr/>
            </a:pPr>
            <a:r>
              <a:rPr lang="cs-CZ" b="1" smtClean="0">
                <a:latin typeface="Arial" charset="0"/>
              </a:rPr>
              <a:t>Jak poznáte, zda ve svém projektu respektujete rovné příležitosti? </a:t>
            </a:r>
          </a:p>
          <a:p>
            <a:pPr lvl="1" eaLnBrk="1" hangingPunct="1">
              <a:lnSpc>
                <a:spcPct val="90000"/>
              </a:lnSpc>
              <a:defRPr/>
            </a:pPr>
            <a:r>
              <a:rPr lang="cs-CZ" b="1" smtClean="0">
                <a:latin typeface="Arial" charset="0"/>
              </a:rPr>
              <a:t>Zaměstnáváte ve svém podniku zdravotně postižené?</a:t>
            </a:r>
            <a:r>
              <a:rPr lang="cs-CZ" smtClean="0">
                <a:latin typeface="Arial" charset="0"/>
              </a:rPr>
              <a:t> </a:t>
            </a:r>
          </a:p>
          <a:p>
            <a:pPr lvl="1" eaLnBrk="1" hangingPunct="1">
              <a:lnSpc>
                <a:spcPct val="90000"/>
              </a:lnSpc>
              <a:defRPr/>
            </a:pPr>
            <a:r>
              <a:rPr lang="cs-CZ" b="1" smtClean="0">
                <a:latin typeface="Arial" charset="0"/>
              </a:rPr>
              <a:t>Nabízíte sociální služby občanům bez přístřeší?</a:t>
            </a:r>
            <a:r>
              <a:rPr lang="cs-CZ" smtClean="0">
                <a:latin typeface="Arial" charset="0"/>
              </a:rPr>
              <a:t> </a:t>
            </a:r>
          </a:p>
          <a:p>
            <a:pPr lvl="1" eaLnBrk="1" hangingPunct="1">
              <a:lnSpc>
                <a:spcPct val="90000"/>
              </a:lnSpc>
              <a:defRPr/>
            </a:pPr>
            <a:r>
              <a:rPr lang="cs-CZ" b="1" smtClean="0">
                <a:latin typeface="Arial" charset="0"/>
              </a:rPr>
              <a:t>Účastní se Vašich vzdělávacích aktivit ve stejné míře ženy jako muži?</a:t>
            </a:r>
            <a:r>
              <a:rPr lang="cs-CZ" smtClean="0">
                <a:latin typeface="Arial" charset="0"/>
              </a:rPr>
              <a:t> </a:t>
            </a:r>
          </a:p>
          <a:p>
            <a:pPr eaLnBrk="1" hangingPunct="1">
              <a:lnSpc>
                <a:spcPct val="90000"/>
              </a:lnSpc>
              <a:defRPr/>
            </a:pPr>
            <a:r>
              <a:rPr lang="cs-CZ" smtClean="0">
                <a:latin typeface="Arial" charset="0"/>
              </a:rPr>
              <a:t>Pak podporujete rovné příležitosti a máte větší šanci získat prostředky z fondů EU.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7651" name="Zástupný symbol pro číslo snímku 4"/>
          <p:cNvSpPr>
            <a:spLocks noGrp="1"/>
          </p:cNvSpPr>
          <p:nvPr>
            <p:ph type="sldNum" sz="quarter" idx="11"/>
          </p:nvPr>
        </p:nvSpPr>
        <p:spPr>
          <a:noFill/>
        </p:spPr>
        <p:txBody>
          <a:bodyPr/>
          <a:lstStyle/>
          <a:p>
            <a:fld id="{680CDEBE-27CC-412C-AF0A-80BD59D3B69F}" type="slidenum">
              <a:rPr lang="cs-CZ">
                <a:latin typeface="Arial" pitchFamily="34" charset="0"/>
              </a:rPr>
              <a:pPr/>
              <a:t>133</a:t>
            </a:fld>
            <a:endParaRPr lang="cs-CZ">
              <a:latin typeface="Arial" pitchFamily="34" charset="0"/>
            </a:endParaRPr>
          </a:p>
        </p:txBody>
      </p:sp>
      <p:sp>
        <p:nvSpPr>
          <p:cNvPr id="27652"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22594" name="Rectangle 2"/>
          <p:cNvSpPr>
            <a:spLocks noGrp="1" noRot="1" noChangeArrowheads="1"/>
          </p:cNvSpPr>
          <p:nvPr>
            <p:ph type="title"/>
          </p:nvPr>
        </p:nvSpPr>
        <p:spPr/>
        <p:txBody>
          <a:bodyPr/>
          <a:lstStyle/>
          <a:p>
            <a:pPr eaLnBrk="1" hangingPunct="1">
              <a:defRPr/>
            </a:pPr>
            <a:r>
              <a:rPr lang="cs-CZ" smtClean="0">
                <a:latin typeface="Arial" charset="0"/>
              </a:rPr>
              <a:t>Udržitelný rozvoj</a:t>
            </a:r>
          </a:p>
        </p:txBody>
      </p:sp>
      <p:sp>
        <p:nvSpPr>
          <p:cNvPr id="622595" name="Rectangle 3"/>
          <p:cNvSpPr>
            <a:spLocks noGrp="1" noChangeArrowheads="1"/>
          </p:cNvSpPr>
          <p:nvPr>
            <p:ph type="body" idx="1"/>
          </p:nvPr>
        </p:nvSpPr>
        <p:spPr/>
        <p:txBody>
          <a:bodyPr/>
          <a:lstStyle/>
          <a:p>
            <a:pPr eaLnBrk="1" hangingPunct="1">
              <a:defRPr/>
            </a:pPr>
            <a:endParaRPr lang="cs-CZ" b="1" smtClean="0"/>
          </a:p>
          <a:p>
            <a:pPr eaLnBrk="1" hangingPunct="1">
              <a:defRPr/>
            </a:pPr>
            <a:r>
              <a:rPr lang="cs-CZ" b="1" smtClean="0">
                <a:latin typeface="Arial" charset="0"/>
              </a:rPr>
              <a:t>Chránit životní prostředí</a:t>
            </a:r>
            <a:r>
              <a:rPr lang="cs-CZ" smtClean="0">
                <a:latin typeface="Arial" charset="0"/>
              </a:rPr>
              <a:t> a zlepšovat jeho kvalitu. </a:t>
            </a:r>
          </a:p>
          <a:p>
            <a:pPr eaLnBrk="1" hangingPunct="1">
              <a:defRPr/>
            </a:pPr>
            <a:r>
              <a:rPr lang="cs-CZ" smtClean="0">
                <a:latin typeface="Arial" charset="0"/>
              </a:rPr>
              <a:t>Směřovat k</a:t>
            </a:r>
            <a:r>
              <a:rPr lang="cs-CZ" b="1" smtClean="0">
                <a:latin typeface="Arial" charset="0"/>
              </a:rPr>
              <a:t> dosahování rovnováhy </a:t>
            </a:r>
            <a:r>
              <a:rPr lang="cs-CZ" smtClean="0">
                <a:effectLst/>
                <a:latin typeface="Arial" charset="0"/>
              </a:rPr>
              <a:t>mezi ekonomickou, sociální a environmentální oblastí</a:t>
            </a:r>
            <a:endParaRPr lang="cs-CZ" smtClean="0">
              <a:effectLs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28675" name="Zástupný symbol pro číslo snímku 4"/>
          <p:cNvSpPr>
            <a:spLocks noGrp="1"/>
          </p:cNvSpPr>
          <p:nvPr>
            <p:ph type="sldNum" sz="quarter" idx="11"/>
          </p:nvPr>
        </p:nvSpPr>
        <p:spPr>
          <a:noFill/>
        </p:spPr>
        <p:txBody>
          <a:bodyPr/>
          <a:lstStyle/>
          <a:p>
            <a:fld id="{D706C8E2-D4F6-4691-9057-8BD13B98BA57}" type="slidenum">
              <a:rPr lang="cs-CZ">
                <a:latin typeface="Arial" pitchFamily="34" charset="0"/>
              </a:rPr>
              <a:pPr/>
              <a:t>134</a:t>
            </a:fld>
            <a:endParaRPr lang="cs-CZ">
              <a:latin typeface="Arial" pitchFamily="34" charset="0"/>
            </a:endParaRPr>
          </a:p>
        </p:txBody>
      </p:sp>
      <p:sp>
        <p:nvSpPr>
          <p:cNvPr id="28676"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624642" name="Rectangle 2"/>
          <p:cNvSpPr>
            <a:spLocks noGrp="1" noRot="1" noChangeArrowheads="1"/>
          </p:cNvSpPr>
          <p:nvPr>
            <p:ph type="title"/>
          </p:nvPr>
        </p:nvSpPr>
        <p:spPr/>
        <p:txBody>
          <a:bodyPr/>
          <a:lstStyle/>
          <a:p>
            <a:pPr eaLnBrk="1" hangingPunct="1">
              <a:defRPr/>
            </a:pPr>
            <a:endParaRPr lang="cs-CZ" smtClean="0"/>
          </a:p>
        </p:txBody>
      </p:sp>
      <p:sp>
        <p:nvSpPr>
          <p:cNvPr id="624643" name="Rectangle 3"/>
          <p:cNvSpPr>
            <a:spLocks noGrp="1" noChangeArrowheads="1"/>
          </p:cNvSpPr>
          <p:nvPr>
            <p:ph type="body" idx="1"/>
          </p:nvPr>
        </p:nvSpPr>
        <p:spPr/>
        <p:txBody>
          <a:bodyPr/>
          <a:lstStyle/>
          <a:p>
            <a:pPr eaLnBrk="1" hangingPunct="1">
              <a:defRPr/>
            </a:pPr>
            <a:r>
              <a:rPr lang="cs-CZ" sz="2800" b="1" smtClean="0">
                <a:latin typeface="Arial" charset="0"/>
              </a:rPr>
              <a:t>Jak poznáte, zda ve svém projektu respektujete udržitelný rozvoj? </a:t>
            </a:r>
          </a:p>
          <a:p>
            <a:pPr lvl="1" eaLnBrk="1" hangingPunct="1">
              <a:defRPr/>
            </a:pPr>
            <a:r>
              <a:rPr lang="cs-CZ" sz="2400" b="1" smtClean="0">
                <a:latin typeface="Arial" charset="0"/>
              </a:rPr>
              <a:t>Chcete si do svého podniku pořídit nové technologie šetrnější k životnímu prostředí?</a:t>
            </a:r>
            <a:r>
              <a:rPr lang="cs-CZ" sz="2400" smtClean="0">
                <a:latin typeface="Arial" charset="0"/>
              </a:rPr>
              <a:t> </a:t>
            </a:r>
          </a:p>
          <a:p>
            <a:pPr lvl="1" eaLnBrk="1" hangingPunct="1">
              <a:defRPr/>
            </a:pPr>
            <a:r>
              <a:rPr lang="cs-CZ" sz="2400" b="1" smtClean="0">
                <a:latin typeface="Arial" charset="0"/>
              </a:rPr>
              <a:t>Organizujete vzdělávací kurzy pokrývající tématiku ochrany životního prostředí?</a:t>
            </a:r>
            <a:r>
              <a:rPr lang="cs-CZ" sz="2400" smtClean="0">
                <a:latin typeface="Arial" charset="0"/>
              </a:rPr>
              <a:t> </a:t>
            </a:r>
          </a:p>
          <a:p>
            <a:pPr lvl="1" eaLnBrk="1" hangingPunct="1">
              <a:defRPr/>
            </a:pPr>
            <a:r>
              <a:rPr lang="cs-CZ" sz="2400" b="1" smtClean="0">
                <a:latin typeface="Arial" charset="0"/>
              </a:rPr>
              <a:t>Hodláte si pořídit energeticky úsporné zdroje energie?</a:t>
            </a:r>
            <a:r>
              <a:rPr lang="cs-CZ" sz="2400" smtClean="0">
                <a:latin typeface="Arial" charset="0"/>
              </a:rPr>
              <a:t> </a:t>
            </a:r>
          </a:p>
          <a:p>
            <a:pPr eaLnBrk="1" hangingPunct="1">
              <a:defRPr/>
            </a:pPr>
            <a:r>
              <a:rPr lang="cs-CZ" sz="2800" smtClean="0">
                <a:latin typeface="Arial" charset="0"/>
              </a:rPr>
              <a:t>Pak podporujete ochranu životního prostředí a máte větší šanci získat prostředky z fondů EU.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69635" name="Zástupný symbol pro číslo snímku 4"/>
          <p:cNvSpPr>
            <a:spLocks noGrp="1"/>
          </p:cNvSpPr>
          <p:nvPr>
            <p:ph type="sldNum" sz="quarter" idx="11"/>
          </p:nvPr>
        </p:nvSpPr>
        <p:spPr>
          <a:noFill/>
        </p:spPr>
        <p:txBody>
          <a:bodyPr/>
          <a:lstStyle/>
          <a:p>
            <a:fld id="{EB63470C-1C2E-4BEE-8515-F0D1A8FE1A5C}" type="slidenum">
              <a:rPr lang="cs-CZ">
                <a:latin typeface="Arial" pitchFamily="34" charset="0"/>
              </a:rPr>
              <a:pPr/>
              <a:t>135</a:t>
            </a:fld>
            <a:endParaRPr lang="cs-CZ">
              <a:latin typeface="Arial" pitchFamily="34" charset="0"/>
            </a:endParaRPr>
          </a:p>
        </p:txBody>
      </p:sp>
      <p:sp>
        <p:nvSpPr>
          <p:cNvPr id="69636"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14754" name="Rectangle 2"/>
          <p:cNvSpPr>
            <a:spLocks noGrp="1" noRot="1" noChangeArrowheads="1"/>
          </p:cNvSpPr>
          <p:nvPr>
            <p:ph type="title"/>
          </p:nvPr>
        </p:nvSpPr>
        <p:spPr/>
        <p:txBody>
          <a:bodyPr/>
          <a:lstStyle/>
          <a:p>
            <a:pPr eaLnBrk="1" hangingPunct="1">
              <a:defRPr/>
            </a:pPr>
            <a:r>
              <a:rPr lang="cs-CZ" smtClean="0">
                <a:latin typeface="Arial" charset="0"/>
              </a:rPr>
              <a:t>Formy pomoci ze SF</a:t>
            </a:r>
          </a:p>
        </p:txBody>
      </p:sp>
      <p:sp>
        <p:nvSpPr>
          <p:cNvPr id="714755" name="Rectangle 3"/>
          <p:cNvSpPr>
            <a:spLocks noGrp="1" noChangeArrowheads="1"/>
          </p:cNvSpPr>
          <p:nvPr>
            <p:ph type="body" idx="1"/>
          </p:nvPr>
        </p:nvSpPr>
        <p:spPr/>
        <p:txBody>
          <a:bodyPr/>
          <a:lstStyle/>
          <a:p>
            <a:pPr eaLnBrk="1" hangingPunct="1">
              <a:defRPr/>
            </a:pPr>
            <a:r>
              <a:rPr lang="cs-CZ" smtClean="0">
                <a:latin typeface="Arial" charset="0"/>
              </a:rPr>
              <a:t>dotace (přímá pomoc, nevratná půjčka)</a:t>
            </a:r>
          </a:p>
          <a:p>
            <a:pPr eaLnBrk="1" hangingPunct="1">
              <a:defRPr/>
            </a:pPr>
            <a:r>
              <a:rPr lang="cs-CZ" smtClean="0">
                <a:latin typeface="Arial" charset="0"/>
              </a:rPr>
              <a:t>bezúročný úvěr</a:t>
            </a:r>
          </a:p>
          <a:p>
            <a:pPr eaLnBrk="1" hangingPunct="1">
              <a:defRPr/>
            </a:pPr>
            <a:r>
              <a:rPr lang="cs-CZ" smtClean="0">
                <a:latin typeface="Arial" charset="0"/>
              </a:rPr>
              <a:t>úvěr se zvýhodněnou úrokovou sazbou</a:t>
            </a:r>
          </a:p>
          <a:p>
            <a:pPr eaLnBrk="1" hangingPunct="1">
              <a:defRPr/>
            </a:pPr>
            <a:r>
              <a:rPr lang="cs-CZ" smtClean="0">
                <a:latin typeface="Arial" charset="0"/>
              </a:rPr>
              <a:t>záruky a jiné speciální formy</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70659" name="Zástupný symbol pro číslo snímku 4"/>
          <p:cNvSpPr>
            <a:spLocks noGrp="1"/>
          </p:cNvSpPr>
          <p:nvPr>
            <p:ph type="sldNum" sz="quarter" idx="11"/>
          </p:nvPr>
        </p:nvSpPr>
        <p:spPr>
          <a:noFill/>
        </p:spPr>
        <p:txBody>
          <a:bodyPr/>
          <a:lstStyle/>
          <a:p>
            <a:fld id="{C4E77A11-2DA4-419D-ABFB-F982584777BB}" type="slidenum">
              <a:rPr lang="cs-CZ">
                <a:latin typeface="Arial" pitchFamily="34" charset="0"/>
              </a:rPr>
              <a:pPr/>
              <a:t>136</a:t>
            </a:fld>
            <a:endParaRPr lang="cs-CZ">
              <a:latin typeface="Arial" pitchFamily="34" charset="0"/>
            </a:endParaRPr>
          </a:p>
        </p:txBody>
      </p:sp>
      <p:sp>
        <p:nvSpPr>
          <p:cNvPr id="70660"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17826" name="Rectangle 2"/>
          <p:cNvSpPr>
            <a:spLocks noGrp="1" noRot="1" noChangeArrowheads="1"/>
          </p:cNvSpPr>
          <p:nvPr>
            <p:ph type="title"/>
          </p:nvPr>
        </p:nvSpPr>
        <p:spPr/>
        <p:txBody>
          <a:bodyPr/>
          <a:lstStyle/>
          <a:p>
            <a:pPr eaLnBrk="1" hangingPunct="1">
              <a:defRPr/>
            </a:pPr>
            <a:r>
              <a:rPr lang="cs-CZ" smtClean="0">
                <a:latin typeface="Arial" charset="0"/>
              </a:rPr>
              <a:t>Časové hledisko</a:t>
            </a:r>
          </a:p>
        </p:txBody>
      </p:sp>
      <p:sp>
        <p:nvSpPr>
          <p:cNvPr id="717827" name="Rectangle 3"/>
          <p:cNvSpPr>
            <a:spLocks noGrp="1" noChangeArrowheads="1"/>
          </p:cNvSpPr>
          <p:nvPr>
            <p:ph type="body" idx="1"/>
          </p:nvPr>
        </p:nvSpPr>
        <p:spPr/>
        <p:txBody>
          <a:bodyPr/>
          <a:lstStyle/>
          <a:p>
            <a:pPr eaLnBrk="1" hangingPunct="1">
              <a:lnSpc>
                <a:spcPct val="90000"/>
              </a:lnSpc>
              <a:defRPr/>
            </a:pPr>
            <a:r>
              <a:rPr lang="cs-CZ" sz="2800" smtClean="0">
                <a:latin typeface="Arial" charset="0"/>
              </a:rPr>
              <a:t>zpětné proplácení způsobilých výdajů</a:t>
            </a:r>
          </a:p>
          <a:p>
            <a:pPr lvl="1" eaLnBrk="1" hangingPunct="1">
              <a:lnSpc>
                <a:spcPct val="90000"/>
              </a:lnSpc>
              <a:defRPr/>
            </a:pPr>
            <a:r>
              <a:rPr lang="cs-CZ" sz="2400" smtClean="0">
                <a:latin typeface="Arial" charset="0"/>
              </a:rPr>
              <a:t>zajistit financování v průběhu projektu z vlastních nebo cizích zdrojů</a:t>
            </a:r>
          </a:p>
          <a:p>
            <a:pPr eaLnBrk="1" hangingPunct="1">
              <a:lnSpc>
                <a:spcPct val="90000"/>
              </a:lnSpc>
              <a:defRPr/>
            </a:pPr>
            <a:r>
              <a:rPr lang="cs-CZ" sz="2800" smtClean="0">
                <a:latin typeface="Arial" charset="0"/>
              </a:rPr>
              <a:t>zálohové platby</a:t>
            </a:r>
          </a:p>
          <a:p>
            <a:pPr lvl="1" eaLnBrk="1" hangingPunct="1">
              <a:lnSpc>
                <a:spcPct val="90000"/>
              </a:lnSpc>
              <a:defRPr/>
            </a:pPr>
            <a:r>
              <a:rPr lang="cs-CZ" sz="2400" smtClean="0">
                <a:latin typeface="Arial" charset="0"/>
              </a:rPr>
              <a:t>obvykle v kombinaci s průběžným proplácením, možná zpoždění plateb mohou způsobit problémy toku hotovosti (cash-flow)</a:t>
            </a:r>
          </a:p>
          <a:p>
            <a:pPr eaLnBrk="1" hangingPunct="1">
              <a:lnSpc>
                <a:spcPct val="90000"/>
              </a:lnSpc>
              <a:defRPr/>
            </a:pPr>
            <a:r>
              <a:rPr lang="cs-CZ" sz="2800" smtClean="0">
                <a:latin typeface="Arial" charset="0"/>
              </a:rPr>
              <a:t>průběžné proplácení způsobilých výdajů podle etap – etapizace podle podmínek programu</a:t>
            </a:r>
          </a:p>
          <a:p>
            <a:pPr eaLnBrk="1" hangingPunct="1">
              <a:lnSpc>
                <a:spcPct val="90000"/>
              </a:lnSpc>
              <a:defRPr/>
            </a:pPr>
            <a:r>
              <a:rPr lang="cs-CZ" sz="2800" smtClean="0">
                <a:latin typeface="Arial" charset="0"/>
              </a:rPr>
              <a:t>čtvrtletní proplácení způsobilých výdajů – na základě čtvrtletního vyúčtování </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71683" name="Zástupný symbol pro číslo snímku 4"/>
          <p:cNvSpPr>
            <a:spLocks noGrp="1"/>
          </p:cNvSpPr>
          <p:nvPr>
            <p:ph type="sldNum" sz="quarter" idx="11"/>
          </p:nvPr>
        </p:nvSpPr>
        <p:spPr>
          <a:noFill/>
        </p:spPr>
        <p:txBody>
          <a:bodyPr/>
          <a:lstStyle/>
          <a:p>
            <a:fld id="{43D42E02-629F-4374-BFE8-8BA67FEC2834}" type="slidenum">
              <a:rPr lang="cs-CZ">
                <a:latin typeface="Arial" pitchFamily="34" charset="0"/>
              </a:rPr>
              <a:pPr/>
              <a:t>137</a:t>
            </a:fld>
            <a:endParaRPr lang="cs-CZ">
              <a:latin typeface="Arial" pitchFamily="34" charset="0"/>
            </a:endParaRPr>
          </a:p>
        </p:txBody>
      </p:sp>
      <p:sp>
        <p:nvSpPr>
          <p:cNvPr id="71684"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18850" name="Rectangle 2"/>
          <p:cNvSpPr>
            <a:spLocks noGrp="1" noRot="1" noChangeArrowheads="1"/>
          </p:cNvSpPr>
          <p:nvPr>
            <p:ph type="title"/>
          </p:nvPr>
        </p:nvSpPr>
        <p:spPr/>
        <p:txBody>
          <a:bodyPr/>
          <a:lstStyle/>
          <a:p>
            <a:pPr eaLnBrk="1" hangingPunct="1">
              <a:defRPr/>
            </a:pPr>
            <a:r>
              <a:rPr lang="cs-CZ" smtClean="0">
                <a:latin typeface="Arial" charset="0"/>
              </a:rPr>
              <a:t>Finanční spoluúčast</a:t>
            </a:r>
          </a:p>
        </p:txBody>
      </p:sp>
      <p:sp>
        <p:nvSpPr>
          <p:cNvPr id="718851" name="Rectangle 3"/>
          <p:cNvSpPr>
            <a:spLocks noGrp="1" noChangeArrowheads="1"/>
          </p:cNvSpPr>
          <p:nvPr>
            <p:ph type="body" idx="1"/>
          </p:nvPr>
        </p:nvSpPr>
        <p:spPr/>
        <p:txBody>
          <a:bodyPr/>
          <a:lstStyle/>
          <a:p>
            <a:pPr eaLnBrk="1" hangingPunct="1">
              <a:defRPr/>
            </a:pPr>
            <a:r>
              <a:rPr lang="cs-CZ" smtClean="0">
                <a:latin typeface="Arial" charset="0"/>
              </a:rPr>
              <a:t>zvýšení odpovědnosti přijemce za výsledek tím že musí do projektu vložit vlastní finanční prostředky</a:t>
            </a:r>
          </a:p>
          <a:p>
            <a:pPr eaLnBrk="1" hangingPunct="1">
              <a:defRPr/>
            </a:pPr>
            <a:r>
              <a:rPr lang="cs-CZ" smtClean="0">
                <a:latin typeface="Arial" charset="0"/>
              </a:rPr>
              <a:t>souvisí s pravidly poskytování veřejné podpory</a:t>
            </a:r>
          </a:p>
          <a:p>
            <a:pPr eaLnBrk="1" hangingPunct="1">
              <a:defRPr/>
            </a:pPr>
            <a:r>
              <a:rPr lang="cs-CZ" smtClean="0">
                <a:latin typeface="Arial" charset="0"/>
              </a:rPr>
              <a:t>konkrétní výše závisí na dotačním titulu a typu žadatele, zvýhodněn je neziskový sektor, MSP apod.</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72707" name="Zástupný symbol pro číslo snímku 4"/>
          <p:cNvSpPr>
            <a:spLocks noGrp="1"/>
          </p:cNvSpPr>
          <p:nvPr>
            <p:ph type="sldNum" sz="quarter" idx="11"/>
          </p:nvPr>
        </p:nvSpPr>
        <p:spPr>
          <a:noFill/>
        </p:spPr>
        <p:txBody>
          <a:bodyPr/>
          <a:lstStyle/>
          <a:p>
            <a:fld id="{0F80E6CB-CE9F-4D92-85AF-0F3A09B482F7}" type="slidenum">
              <a:rPr lang="cs-CZ">
                <a:latin typeface="Arial" pitchFamily="34" charset="0"/>
              </a:rPr>
              <a:pPr/>
              <a:t>138</a:t>
            </a:fld>
            <a:endParaRPr lang="cs-CZ">
              <a:latin typeface="Arial" pitchFamily="34" charset="0"/>
            </a:endParaRPr>
          </a:p>
        </p:txBody>
      </p:sp>
      <p:sp>
        <p:nvSpPr>
          <p:cNvPr id="72708"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19874" name="Rectangle 2"/>
          <p:cNvSpPr>
            <a:spLocks noGrp="1" noRot="1" noChangeArrowheads="1"/>
          </p:cNvSpPr>
          <p:nvPr>
            <p:ph type="title"/>
          </p:nvPr>
        </p:nvSpPr>
        <p:spPr/>
        <p:txBody>
          <a:bodyPr/>
          <a:lstStyle/>
          <a:p>
            <a:pPr eaLnBrk="1" hangingPunct="1">
              <a:defRPr/>
            </a:pPr>
            <a:r>
              <a:rPr lang="cs-CZ" smtClean="0">
                <a:latin typeface="Arial" charset="0"/>
              </a:rPr>
              <a:t>Finanční způsobilost žadatele</a:t>
            </a:r>
          </a:p>
        </p:txBody>
      </p:sp>
      <p:sp>
        <p:nvSpPr>
          <p:cNvPr id="719875" name="Rectangle 3"/>
          <p:cNvSpPr>
            <a:spLocks noGrp="1" noChangeArrowheads="1"/>
          </p:cNvSpPr>
          <p:nvPr>
            <p:ph type="body" idx="1"/>
          </p:nvPr>
        </p:nvSpPr>
        <p:spPr/>
        <p:txBody>
          <a:bodyPr/>
          <a:lstStyle/>
          <a:p>
            <a:pPr eaLnBrk="1" hangingPunct="1">
              <a:defRPr/>
            </a:pPr>
            <a:r>
              <a:rPr lang="cs-CZ" sz="2800" smtClean="0">
                <a:latin typeface="Arial" charset="0"/>
              </a:rPr>
              <a:t>doložení „finančního zdraví“ žadatele</a:t>
            </a:r>
          </a:p>
          <a:p>
            <a:pPr lvl="1" eaLnBrk="1" hangingPunct="1">
              <a:defRPr/>
            </a:pPr>
            <a:r>
              <a:rPr lang="cs-CZ" sz="2400" smtClean="0">
                <a:latin typeface="Arial" charset="0"/>
              </a:rPr>
              <a:t>čestné prohlášení o bezdlužnosti vůči veřejné správě a zdravotním pojišťovnám</a:t>
            </a:r>
          </a:p>
          <a:p>
            <a:pPr lvl="1" eaLnBrk="1" hangingPunct="1">
              <a:defRPr/>
            </a:pPr>
            <a:r>
              <a:rPr lang="cs-CZ" sz="2400" smtClean="0">
                <a:latin typeface="Arial" charset="0"/>
              </a:rPr>
              <a:t>potvrzení o bezdlužnosti vůči veřejné správě a zdravotním pojišťovnám</a:t>
            </a:r>
          </a:p>
          <a:p>
            <a:pPr lvl="1" eaLnBrk="1" hangingPunct="1">
              <a:defRPr/>
            </a:pPr>
            <a:r>
              <a:rPr lang="cs-CZ" sz="2400" smtClean="0">
                <a:latin typeface="Arial" charset="0"/>
              </a:rPr>
              <a:t>čestné prohlášení o dalších fin. aspektech (není v konkurzu apod.)</a:t>
            </a:r>
          </a:p>
          <a:p>
            <a:pPr lvl="1" eaLnBrk="1" hangingPunct="1">
              <a:defRPr/>
            </a:pPr>
            <a:r>
              <a:rPr lang="cs-CZ" sz="2400" smtClean="0">
                <a:latin typeface="Arial" charset="0"/>
              </a:rPr>
              <a:t>doložení finanční situace žadatele – obvykle vychází z účetních uzávěrek za poslední 2 uzavřená období a aktuální čtvrtletí neuzavřeného roku</a:t>
            </a:r>
          </a:p>
          <a:p>
            <a:pPr lvl="1" eaLnBrk="1" hangingPunct="1">
              <a:buFont typeface="Wingdings" pitchFamily="2" charset="2"/>
              <a:buNone/>
              <a:defRPr/>
            </a:pPr>
            <a:endParaRPr lang="cs-CZ" sz="2400" smtClean="0">
              <a:latin typeface="Arial"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73731" name="Zástupný symbol pro číslo snímku 4"/>
          <p:cNvSpPr>
            <a:spLocks noGrp="1"/>
          </p:cNvSpPr>
          <p:nvPr>
            <p:ph type="sldNum" sz="quarter" idx="11"/>
          </p:nvPr>
        </p:nvSpPr>
        <p:spPr>
          <a:noFill/>
        </p:spPr>
        <p:txBody>
          <a:bodyPr/>
          <a:lstStyle/>
          <a:p>
            <a:fld id="{BC22EFF3-AEDD-49C1-AE37-3CC76F9CF4C4}" type="slidenum">
              <a:rPr lang="cs-CZ">
                <a:latin typeface="Arial" pitchFamily="34" charset="0"/>
              </a:rPr>
              <a:pPr/>
              <a:t>139</a:t>
            </a:fld>
            <a:endParaRPr lang="cs-CZ">
              <a:latin typeface="Arial" pitchFamily="34" charset="0"/>
            </a:endParaRPr>
          </a:p>
        </p:txBody>
      </p:sp>
      <p:sp>
        <p:nvSpPr>
          <p:cNvPr id="73732"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20898" name="Rectangle 2"/>
          <p:cNvSpPr>
            <a:spLocks noGrp="1" noRot="1" noChangeArrowheads="1"/>
          </p:cNvSpPr>
          <p:nvPr>
            <p:ph type="title"/>
          </p:nvPr>
        </p:nvSpPr>
        <p:spPr/>
        <p:txBody>
          <a:bodyPr/>
          <a:lstStyle/>
          <a:p>
            <a:pPr eaLnBrk="1" hangingPunct="1">
              <a:defRPr/>
            </a:pPr>
            <a:r>
              <a:rPr lang="cs-CZ" smtClean="0">
                <a:latin typeface="Arial" charset="0"/>
              </a:rPr>
              <a:t>Způsobilé výdaje</a:t>
            </a:r>
          </a:p>
        </p:txBody>
      </p:sp>
      <p:sp>
        <p:nvSpPr>
          <p:cNvPr id="720899" name="Rectangle 3"/>
          <p:cNvSpPr>
            <a:spLocks noGrp="1" noChangeArrowheads="1"/>
          </p:cNvSpPr>
          <p:nvPr>
            <p:ph type="body" idx="1"/>
          </p:nvPr>
        </p:nvSpPr>
        <p:spPr/>
        <p:txBody>
          <a:bodyPr/>
          <a:lstStyle/>
          <a:p>
            <a:pPr eaLnBrk="1" hangingPunct="1">
              <a:defRPr/>
            </a:pPr>
            <a:r>
              <a:rPr lang="cs-CZ" smtClean="0">
                <a:latin typeface="Arial" charset="0"/>
              </a:rPr>
              <a:t>Výdaje, které je možné hradit z dotace</a:t>
            </a:r>
          </a:p>
          <a:p>
            <a:pPr lvl="1" eaLnBrk="1" hangingPunct="1">
              <a:defRPr/>
            </a:pPr>
            <a:r>
              <a:rPr lang="cs-CZ" smtClean="0">
                <a:latin typeface="Arial" charset="0"/>
              </a:rPr>
              <a:t>v souladu s legislativou EU a ČR</a:t>
            </a:r>
          </a:p>
          <a:p>
            <a:pPr lvl="1" eaLnBrk="1" hangingPunct="1">
              <a:defRPr/>
            </a:pPr>
            <a:r>
              <a:rPr lang="cs-CZ" smtClean="0">
                <a:latin typeface="Arial" charset="0"/>
              </a:rPr>
              <a:t>přiměřené (v místě a čase obvyklé, vynaloženy účelně a hospodárně)</a:t>
            </a:r>
          </a:p>
          <a:p>
            <a:pPr lvl="1" eaLnBrk="1" hangingPunct="1">
              <a:defRPr/>
            </a:pPr>
            <a:r>
              <a:rPr lang="cs-CZ" smtClean="0">
                <a:latin typeface="Arial" charset="0"/>
              </a:rPr>
              <a:t>doložitelné, identifikovatelné, prokazatelně související s realizací projektu</a:t>
            </a:r>
          </a:p>
          <a:p>
            <a:pPr lvl="1" eaLnBrk="1" hangingPunct="1">
              <a:defRPr/>
            </a:pPr>
            <a:r>
              <a:rPr lang="cs-CZ" smtClean="0">
                <a:latin typeface="Arial" charset="0"/>
              </a:rPr>
              <a:t>vzniklé po odevzdání projektové žádosti</a:t>
            </a:r>
          </a:p>
          <a:p>
            <a:pPr eaLnBrk="1" hangingPunct="1">
              <a:defRPr/>
            </a:pPr>
            <a:endParaRPr lang="cs-CZ"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latin typeface="Arial" pitchFamily="34" charset="0"/>
                <a:cs typeface="Arial" pitchFamily="34" charset="0"/>
              </a:rPr>
              <a:t>Některé významné aktivity AVO</a:t>
            </a:r>
            <a:endParaRPr lang="cs-CZ" sz="4000"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sz="2800" dirty="0" smtClean="0">
                <a:latin typeface="Arial" pitchFamily="34" charset="0"/>
                <a:cs typeface="Arial" pitchFamily="34" charset="0"/>
              </a:rPr>
              <a:t>Podpora členů AVO při získávání podpory </a:t>
            </a:r>
            <a:r>
              <a:rPr lang="pl-PL" sz="2800" dirty="0" smtClean="0">
                <a:latin typeface="Arial" pitchFamily="34" charset="0"/>
                <a:cs typeface="Arial" pitchFamily="34" charset="0"/>
              </a:rPr>
              <a:t>ze státního rozpočtu </a:t>
            </a:r>
          </a:p>
          <a:p>
            <a:r>
              <a:rPr lang="cs-CZ" sz="2800" dirty="0" smtClean="0">
                <a:latin typeface="Arial" pitchFamily="34" charset="0"/>
                <a:cs typeface="Arial" pitchFamily="34" charset="0"/>
              </a:rPr>
              <a:t>Oborová kontaktní organizace</a:t>
            </a:r>
          </a:p>
          <a:p>
            <a:r>
              <a:rPr lang="cs-CZ" sz="2800" dirty="0" smtClean="0">
                <a:latin typeface="Arial" pitchFamily="34" charset="0"/>
                <a:cs typeface="Arial" pitchFamily="34" charset="0"/>
              </a:rPr>
              <a:t>Odborné aktivity, např. školení o </a:t>
            </a:r>
            <a:r>
              <a:rPr lang="cs-CZ" sz="2800" dirty="0" err="1" smtClean="0">
                <a:latin typeface="Arial" pitchFamily="34" charset="0"/>
                <a:cs typeface="Arial" pitchFamily="34" charset="0"/>
              </a:rPr>
              <a:t>VaV</a:t>
            </a:r>
            <a:endParaRPr lang="cs-CZ" sz="2800" dirty="0" smtClean="0">
              <a:latin typeface="Arial" pitchFamily="34" charset="0"/>
              <a:cs typeface="Arial" pitchFamily="34" charset="0"/>
            </a:endParaRPr>
          </a:p>
          <a:p>
            <a:r>
              <a:rPr lang="pt-BR" sz="2800" dirty="0" smtClean="0">
                <a:latin typeface="Arial" pitchFamily="34" charset="0"/>
                <a:cs typeface="Arial" pitchFamily="34" charset="0"/>
              </a:rPr>
              <a:t>Spolupráce s AIP ČR, IA ČR </a:t>
            </a:r>
            <a:endParaRPr lang="cs-CZ" sz="2800" dirty="0" smtClean="0">
              <a:latin typeface="Arial" pitchFamily="34" charset="0"/>
              <a:cs typeface="Arial" pitchFamily="34" charset="0"/>
            </a:endParaRPr>
          </a:p>
          <a:p>
            <a:r>
              <a:rPr lang="cs-CZ" sz="2800" dirty="0" smtClean="0">
                <a:latin typeface="Arial" pitchFamily="34" charset="0"/>
                <a:cs typeface="Arial" pitchFamily="34" charset="0"/>
              </a:rPr>
              <a:t>Některé výsledky AVO o.p.s.</a:t>
            </a:r>
          </a:p>
          <a:p>
            <a:pPr lvl="1"/>
            <a:r>
              <a:rPr lang="cs-CZ" sz="2400" dirty="0" smtClean="0">
                <a:latin typeface="Arial" pitchFamily="34" charset="0"/>
                <a:cs typeface="Arial" pitchFamily="34" charset="0"/>
              </a:rPr>
              <a:t>studie o nástrojích nepřímé podpory </a:t>
            </a:r>
            <a:r>
              <a:rPr lang="cs-CZ" sz="2400" dirty="0" err="1" smtClean="0">
                <a:latin typeface="Arial" pitchFamily="34" charset="0"/>
                <a:cs typeface="Arial" pitchFamily="34" charset="0"/>
              </a:rPr>
              <a:t>VaV</a:t>
            </a:r>
            <a:endParaRPr lang="cs-CZ" sz="2400" dirty="0" smtClean="0">
              <a:latin typeface="Arial" pitchFamily="34" charset="0"/>
              <a:cs typeface="Arial" pitchFamily="34" charset="0"/>
            </a:endParaRPr>
          </a:p>
          <a:p>
            <a:pPr lvl="1"/>
            <a:r>
              <a:rPr lang="cs-CZ" sz="2400" dirty="0" smtClean="0">
                <a:latin typeface="Arial" pitchFamily="34" charset="0"/>
                <a:cs typeface="Arial" pitchFamily="34" charset="0"/>
              </a:rPr>
              <a:t>návrh kriterií pro operační programy MPO</a:t>
            </a:r>
            <a:endParaRPr lang="cs-CZ" sz="2400"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dirty="0"/>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14</a:t>
            </a:fld>
            <a:endParaRPr lang="cs-CZ" dirty="0"/>
          </a:p>
        </p:txBody>
      </p:sp>
      <p:sp>
        <p:nvSpPr>
          <p:cNvPr id="6" name="Zástupný symbol pro zápatí 5"/>
          <p:cNvSpPr>
            <a:spLocks noGrp="1"/>
          </p:cNvSpPr>
          <p:nvPr>
            <p:ph type="ftr" sz="quarter" idx="12"/>
          </p:nvPr>
        </p:nvSpPr>
        <p:spPr/>
        <p:txBody>
          <a:bodyPr/>
          <a:lstStyle/>
          <a:p>
            <a:pPr>
              <a:defRPr/>
            </a:pPr>
            <a:r>
              <a:rPr lang="cs-CZ" dirty="0" smtClean="0"/>
              <a:t>FREE - </a:t>
            </a:r>
            <a:r>
              <a:rPr lang="cs-CZ" dirty="0" err="1" smtClean="0"/>
              <a:t>VaVaI</a:t>
            </a:r>
            <a:r>
              <a:rPr lang="cs-CZ" dirty="0" smtClean="0"/>
              <a:t>, TT</a:t>
            </a:r>
            <a:endParaRPr lang="cs-CZ"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74755" name="Zástupný symbol pro číslo snímku 4"/>
          <p:cNvSpPr>
            <a:spLocks noGrp="1"/>
          </p:cNvSpPr>
          <p:nvPr>
            <p:ph type="sldNum" sz="quarter" idx="11"/>
          </p:nvPr>
        </p:nvSpPr>
        <p:spPr>
          <a:noFill/>
        </p:spPr>
        <p:txBody>
          <a:bodyPr/>
          <a:lstStyle/>
          <a:p>
            <a:fld id="{5DFE0BB4-67B2-463B-81C7-4CE50EE03661}" type="slidenum">
              <a:rPr lang="cs-CZ">
                <a:latin typeface="Arial" pitchFamily="34" charset="0"/>
              </a:rPr>
              <a:pPr/>
              <a:t>140</a:t>
            </a:fld>
            <a:endParaRPr lang="cs-CZ">
              <a:latin typeface="Arial" pitchFamily="34" charset="0"/>
            </a:endParaRPr>
          </a:p>
        </p:txBody>
      </p:sp>
      <p:sp>
        <p:nvSpPr>
          <p:cNvPr id="74756"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21922" name="Rectangle 2"/>
          <p:cNvSpPr>
            <a:spLocks noGrp="1" noRot="1" noChangeArrowheads="1"/>
          </p:cNvSpPr>
          <p:nvPr>
            <p:ph type="title"/>
          </p:nvPr>
        </p:nvSpPr>
        <p:spPr/>
        <p:txBody>
          <a:bodyPr/>
          <a:lstStyle/>
          <a:p>
            <a:pPr eaLnBrk="1" hangingPunct="1">
              <a:defRPr/>
            </a:pPr>
            <a:r>
              <a:rPr lang="cs-CZ" smtClean="0">
                <a:latin typeface="Arial" charset="0"/>
              </a:rPr>
              <a:t>Způsobilé výdaje - kategorie</a:t>
            </a:r>
          </a:p>
        </p:txBody>
      </p:sp>
      <p:sp>
        <p:nvSpPr>
          <p:cNvPr id="721923" name="Rectangle 3"/>
          <p:cNvSpPr>
            <a:spLocks noGrp="1" noChangeArrowheads="1"/>
          </p:cNvSpPr>
          <p:nvPr>
            <p:ph type="body" idx="1"/>
          </p:nvPr>
        </p:nvSpPr>
        <p:spPr/>
        <p:txBody>
          <a:bodyPr/>
          <a:lstStyle/>
          <a:p>
            <a:pPr eaLnBrk="1" hangingPunct="1">
              <a:lnSpc>
                <a:spcPct val="80000"/>
              </a:lnSpc>
              <a:defRPr/>
            </a:pPr>
            <a:r>
              <a:rPr lang="cs-CZ" sz="2400" smtClean="0">
                <a:latin typeface="Arial" charset="0"/>
              </a:rPr>
              <a:t>osobní náklady (mzdy, platy a odměny včetně zákonných odvodů)</a:t>
            </a:r>
          </a:p>
          <a:p>
            <a:pPr eaLnBrk="1" hangingPunct="1">
              <a:lnSpc>
                <a:spcPct val="80000"/>
              </a:lnSpc>
              <a:defRPr/>
            </a:pPr>
            <a:r>
              <a:rPr lang="cs-CZ" sz="2400" smtClean="0">
                <a:latin typeface="Arial" charset="0"/>
              </a:rPr>
              <a:t>režijní náklady </a:t>
            </a:r>
          </a:p>
          <a:p>
            <a:pPr eaLnBrk="1" hangingPunct="1">
              <a:lnSpc>
                <a:spcPct val="80000"/>
              </a:lnSpc>
              <a:defRPr/>
            </a:pPr>
            <a:r>
              <a:rPr lang="cs-CZ" sz="2400" smtClean="0">
                <a:latin typeface="Arial" charset="0"/>
              </a:rPr>
              <a:t>investice</a:t>
            </a:r>
          </a:p>
          <a:p>
            <a:pPr eaLnBrk="1" hangingPunct="1">
              <a:lnSpc>
                <a:spcPct val="80000"/>
              </a:lnSpc>
              <a:defRPr/>
            </a:pPr>
            <a:r>
              <a:rPr lang="cs-CZ" sz="2400" smtClean="0">
                <a:latin typeface="Arial" charset="0"/>
              </a:rPr>
              <a:t>nákup drobného hmotného a nehmotného majetku a služeb</a:t>
            </a:r>
          </a:p>
          <a:p>
            <a:pPr eaLnBrk="1" hangingPunct="1">
              <a:lnSpc>
                <a:spcPct val="80000"/>
              </a:lnSpc>
              <a:defRPr/>
            </a:pPr>
            <a:r>
              <a:rPr lang="cs-CZ" sz="2400" smtClean="0">
                <a:latin typeface="Arial" charset="0"/>
              </a:rPr>
              <a:t>provozní náklady</a:t>
            </a:r>
          </a:p>
          <a:p>
            <a:pPr eaLnBrk="1" hangingPunct="1">
              <a:lnSpc>
                <a:spcPct val="80000"/>
              </a:lnSpc>
              <a:defRPr/>
            </a:pPr>
            <a:r>
              <a:rPr lang="cs-CZ" sz="2400" smtClean="0">
                <a:latin typeface="Arial" charset="0"/>
              </a:rPr>
              <a:t>finanční výdaje a poplatky (vedení účtu)</a:t>
            </a:r>
          </a:p>
          <a:p>
            <a:pPr eaLnBrk="1" hangingPunct="1">
              <a:lnSpc>
                <a:spcPct val="80000"/>
              </a:lnSpc>
              <a:defRPr/>
            </a:pPr>
            <a:r>
              <a:rPr lang="cs-CZ" sz="2400" smtClean="0">
                <a:latin typeface="Arial" charset="0"/>
              </a:rPr>
              <a:t>DPH – u neplátců DPH a u plátců, kteří nemají nárok na odpočet DPH</a:t>
            </a:r>
          </a:p>
          <a:p>
            <a:pPr eaLnBrk="1" hangingPunct="1">
              <a:lnSpc>
                <a:spcPct val="80000"/>
              </a:lnSpc>
              <a:defRPr/>
            </a:pPr>
            <a:r>
              <a:rPr lang="cs-CZ" sz="2400" smtClean="0">
                <a:latin typeface="Arial" charset="0"/>
              </a:rPr>
              <a:t>mohou být stanoveny finanční stropy pro jednotlivé položky - max. procentní podíl</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80899" name="Zástupný symbol pro číslo snímku 4"/>
          <p:cNvSpPr>
            <a:spLocks noGrp="1"/>
          </p:cNvSpPr>
          <p:nvPr>
            <p:ph type="sldNum" sz="quarter" idx="11"/>
          </p:nvPr>
        </p:nvSpPr>
        <p:spPr>
          <a:noFill/>
        </p:spPr>
        <p:txBody>
          <a:bodyPr/>
          <a:lstStyle/>
          <a:p>
            <a:fld id="{33E80DA4-0F6D-4BA9-B0C2-45D9FC458BE4}" type="slidenum">
              <a:rPr lang="cs-CZ">
                <a:latin typeface="Arial" pitchFamily="34" charset="0"/>
              </a:rPr>
              <a:pPr/>
              <a:t>141</a:t>
            </a:fld>
            <a:endParaRPr lang="cs-CZ">
              <a:latin typeface="Arial" pitchFamily="34" charset="0"/>
            </a:endParaRPr>
          </a:p>
        </p:txBody>
      </p:sp>
      <p:sp>
        <p:nvSpPr>
          <p:cNvPr id="80900"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66978" name="Rectangle 2"/>
          <p:cNvSpPr>
            <a:spLocks noGrp="1" noRot="1" noChangeArrowheads="1"/>
          </p:cNvSpPr>
          <p:nvPr>
            <p:ph type="title"/>
          </p:nvPr>
        </p:nvSpPr>
        <p:spPr/>
        <p:txBody>
          <a:bodyPr/>
          <a:lstStyle/>
          <a:p>
            <a:pPr eaLnBrk="1" hangingPunct="1">
              <a:defRPr/>
            </a:pPr>
            <a:r>
              <a:rPr lang="cs-CZ" sz="3600" smtClean="0">
                <a:solidFill>
                  <a:srgbClr val="9DB3FB"/>
                </a:solidFill>
              </a:rPr>
              <a:t> </a:t>
            </a:r>
            <a:r>
              <a:rPr lang="cs-CZ" sz="3600" b="0" smtClean="0">
                <a:solidFill>
                  <a:schemeClr val="tx1"/>
                </a:solidFill>
                <a:latin typeface="Arial" charset="0"/>
              </a:rPr>
              <a:t>Nepřímé (režijní) náklady</a:t>
            </a:r>
          </a:p>
        </p:txBody>
      </p:sp>
      <p:sp>
        <p:nvSpPr>
          <p:cNvPr id="766979" name="Rectangle 3"/>
          <p:cNvSpPr>
            <a:spLocks noGrp="1" noChangeArrowheads="1"/>
          </p:cNvSpPr>
          <p:nvPr>
            <p:ph type="body" idx="1"/>
          </p:nvPr>
        </p:nvSpPr>
        <p:spPr>
          <a:xfrm>
            <a:off x="684213" y="1412875"/>
            <a:ext cx="8086725" cy="4248150"/>
          </a:xfrm>
        </p:spPr>
        <p:txBody>
          <a:bodyPr/>
          <a:lstStyle/>
          <a:p>
            <a:pPr marL="609600" indent="-609600" eaLnBrk="1" hangingPunct="1">
              <a:lnSpc>
                <a:spcPct val="120000"/>
              </a:lnSpc>
              <a:defRPr/>
            </a:pPr>
            <a:r>
              <a:rPr lang="cs-CZ" smtClean="0">
                <a:latin typeface="Arial" charset="0"/>
              </a:rPr>
              <a:t>Obvykle paušální sazba – procentuální výše režie vztažena k přímým nákladům (bez subkontraktů)</a:t>
            </a:r>
          </a:p>
          <a:p>
            <a:pPr marL="609600" indent="-609600" eaLnBrk="1" hangingPunct="1">
              <a:lnSpc>
                <a:spcPct val="120000"/>
              </a:lnSpc>
              <a:defRPr/>
            </a:pPr>
            <a:r>
              <a:rPr lang="cs-CZ" smtClean="0">
                <a:latin typeface="Arial" charset="0"/>
              </a:rPr>
              <a:t>Prokazatelné režijní náklady: podmínka – identifikovatelné v účetnictví</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81923" name="Zástupný symbol pro číslo snímku 4"/>
          <p:cNvSpPr>
            <a:spLocks noGrp="1"/>
          </p:cNvSpPr>
          <p:nvPr>
            <p:ph type="sldNum" sz="quarter" idx="11"/>
          </p:nvPr>
        </p:nvSpPr>
        <p:spPr>
          <a:noFill/>
        </p:spPr>
        <p:txBody>
          <a:bodyPr/>
          <a:lstStyle/>
          <a:p>
            <a:fld id="{C2715B2F-AF0C-481D-B1B6-4DB82162D3DA}" type="slidenum">
              <a:rPr lang="cs-CZ">
                <a:latin typeface="Arial" pitchFamily="34" charset="0"/>
              </a:rPr>
              <a:pPr/>
              <a:t>142</a:t>
            </a:fld>
            <a:endParaRPr lang="cs-CZ">
              <a:latin typeface="Arial" pitchFamily="34" charset="0"/>
            </a:endParaRPr>
          </a:p>
        </p:txBody>
      </p:sp>
      <p:sp>
        <p:nvSpPr>
          <p:cNvPr id="81924"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22946" name="Rectangle 2"/>
          <p:cNvSpPr>
            <a:spLocks noGrp="1" noRot="1" noChangeArrowheads="1"/>
          </p:cNvSpPr>
          <p:nvPr>
            <p:ph type="title"/>
          </p:nvPr>
        </p:nvSpPr>
        <p:spPr>
          <a:xfrm>
            <a:off x="457200" y="274638"/>
            <a:ext cx="8229600" cy="1354137"/>
          </a:xfrm>
        </p:spPr>
        <p:txBody>
          <a:bodyPr/>
          <a:lstStyle/>
          <a:p>
            <a:pPr eaLnBrk="1" hangingPunct="1">
              <a:defRPr/>
            </a:pPr>
            <a:r>
              <a:rPr lang="cs-CZ" sz="4000" smtClean="0">
                <a:latin typeface="Arial" charset="0"/>
              </a:rPr>
              <a:t>Finanční a ekonomická způsobilost projektu</a:t>
            </a:r>
          </a:p>
        </p:txBody>
      </p:sp>
      <p:sp>
        <p:nvSpPr>
          <p:cNvPr id="722947" name="Rectangle 3"/>
          <p:cNvSpPr>
            <a:spLocks noGrp="1" noChangeArrowheads="1"/>
          </p:cNvSpPr>
          <p:nvPr>
            <p:ph type="body" idx="1"/>
          </p:nvPr>
        </p:nvSpPr>
        <p:spPr>
          <a:xfrm>
            <a:off x="457200" y="1773238"/>
            <a:ext cx="8229600" cy="4352925"/>
          </a:xfrm>
        </p:spPr>
        <p:txBody>
          <a:bodyPr/>
          <a:lstStyle/>
          <a:p>
            <a:pPr eaLnBrk="1" hangingPunct="1">
              <a:defRPr/>
            </a:pPr>
            <a:r>
              <a:rPr lang="cs-CZ" smtClean="0">
                <a:latin typeface="Arial" charset="0"/>
              </a:rPr>
              <a:t>prokázání finanční a ekonomické udržitelnosti projektu</a:t>
            </a:r>
          </a:p>
          <a:p>
            <a:pPr lvl="1" eaLnBrk="1" hangingPunct="1">
              <a:defRPr/>
            </a:pPr>
            <a:r>
              <a:rPr lang="cs-CZ" smtClean="0">
                <a:latin typeface="Arial" charset="0"/>
              </a:rPr>
              <a:t>investiční a neinvestiční náklady</a:t>
            </a:r>
          </a:p>
          <a:p>
            <a:pPr lvl="1" eaLnBrk="1" hangingPunct="1">
              <a:defRPr/>
            </a:pPr>
            <a:r>
              <a:rPr lang="cs-CZ" smtClean="0">
                <a:latin typeface="Arial" charset="0"/>
              </a:rPr>
              <a:t>provozní náklady</a:t>
            </a:r>
          </a:p>
          <a:p>
            <a:pPr lvl="1" eaLnBrk="1" hangingPunct="1">
              <a:defRPr/>
            </a:pPr>
            <a:r>
              <a:rPr lang="cs-CZ" smtClean="0">
                <a:latin typeface="Arial" charset="0"/>
              </a:rPr>
              <a:t>odpisy</a:t>
            </a:r>
          </a:p>
          <a:p>
            <a:pPr lvl="1" eaLnBrk="1" hangingPunct="1">
              <a:defRPr/>
            </a:pPr>
            <a:r>
              <a:rPr lang="cs-CZ" smtClean="0">
                <a:latin typeface="Arial" charset="0"/>
              </a:rPr>
              <a:t>příjmy z projektu</a:t>
            </a:r>
          </a:p>
          <a:p>
            <a:pPr lvl="1" eaLnBrk="1" hangingPunct="1">
              <a:defRPr/>
            </a:pPr>
            <a:r>
              <a:rPr lang="cs-CZ" smtClean="0">
                <a:latin typeface="Arial" charset="0"/>
              </a:rPr>
              <a:t>další ukazatele (obrat, podíl na trhu, růst exportu, …)</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82947" name="Zástupný symbol pro číslo snímku 4"/>
          <p:cNvSpPr>
            <a:spLocks noGrp="1"/>
          </p:cNvSpPr>
          <p:nvPr>
            <p:ph type="sldNum" sz="quarter" idx="11"/>
          </p:nvPr>
        </p:nvSpPr>
        <p:spPr>
          <a:noFill/>
        </p:spPr>
        <p:txBody>
          <a:bodyPr/>
          <a:lstStyle/>
          <a:p>
            <a:fld id="{3002A9F9-713F-43A1-A233-03E7CF23852A}" type="slidenum">
              <a:rPr lang="cs-CZ">
                <a:latin typeface="Arial" pitchFamily="34" charset="0"/>
              </a:rPr>
              <a:pPr/>
              <a:t>143</a:t>
            </a:fld>
            <a:endParaRPr lang="cs-CZ">
              <a:latin typeface="Arial" pitchFamily="34" charset="0"/>
            </a:endParaRPr>
          </a:p>
        </p:txBody>
      </p:sp>
      <p:sp>
        <p:nvSpPr>
          <p:cNvPr id="82948"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23970" name="Rectangle 2"/>
          <p:cNvSpPr>
            <a:spLocks noGrp="1" noRot="1" noChangeArrowheads="1"/>
          </p:cNvSpPr>
          <p:nvPr>
            <p:ph type="title"/>
          </p:nvPr>
        </p:nvSpPr>
        <p:spPr/>
        <p:txBody>
          <a:bodyPr/>
          <a:lstStyle/>
          <a:p>
            <a:pPr eaLnBrk="1" hangingPunct="1">
              <a:defRPr/>
            </a:pPr>
            <a:r>
              <a:rPr lang="cs-CZ" smtClean="0">
                <a:latin typeface="Arial" charset="0"/>
              </a:rPr>
              <a:t>Veřejná podpora a SF</a:t>
            </a:r>
          </a:p>
        </p:txBody>
      </p:sp>
      <p:sp>
        <p:nvSpPr>
          <p:cNvPr id="723971" name="Rectangle 3"/>
          <p:cNvSpPr>
            <a:spLocks noGrp="1" noChangeArrowheads="1"/>
          </p:cNvSpPr>
          <p:nvPr>
            <p:ph type="body" idx="1"/>
          </p:nvPr>
        </p:nvSpPr>
        <p:spPr/>
        <p:txBody>
          <a:bodyPr/>
          <a:lstStyle/>
          <a:p>
            <a:pPr eaLnBrk="1" hangingPunct="1">
              <a:lnSpc>
                <a:spcPct val="90000"/>
              </a:lnSpc>
              <a:defRPr/>
            </a:pPr>
            <a:r>
              <a:rPr lang="cs-CZ" smtClean="0">
                <a:latin typeface="Arial" charset="0"/>
              </a:rPr>
              <a:t>výjimky ze zákazu veřejné podpory</a:t>
            </a:r>
          </a:p>
          <a:p>
            <a:pPr lvl="1" eaLnBrk="1" hangingPunct="1">
              <a:lnSpc>
                <a:spcPct val="90000"/>
              </a:lnSpc>
              <a:defRPr/>
            </a:pPr>
            <a:r>
              <a:rPr lang="cs-CZ" smtClean="0">
                <a:latin typeface="Arial" charset="0"/>
              </a:rPr>
              <a:t>podpora </a:t>
            </a:r>
            <a:r>
              <a:rPr lang="cs-CZ" i="1" smtClean="0">
                <a:latin typeface="Arial" charset="0"/>
              </a:rPr>
              <a:t>de minimis – </a:t>
            </a:r>
            <a:r>
              <a:rPr lang="cs-CZ" smtClean="0">
                <a:latin typeface="Arial" charset="0"/>
              </a:rPr>
              <a:t>do 200 tis.€ za tři roky</a:t>
            </a:r>
          </a:p>
          <a:p>
            <a:pPr lvl="1" eaLnBrk="1" hangingPunct="1">
              <a:lnSpc>
                <a:spcPct val="90000"/>
              </a:lnSpc>
              <a:defRPr/>
            </a:pPr>
            <a:r>
              <a:rPr lang="cs-CZ" smtClean="0">
                <a:latin typeface="Arial" charset="0"/>
              </a:rPr>
              <a:t>povolená výše veřejné podpory podle regionální mapy</a:t>
            </a:r>
          </a:p>
          <a:p>
            <a:pPr lvl="1" eaLnBrk="1" hangingPunct="1">
              <a:lnSpc>
                <a:spcPct val="90000"/>
              </a:lnSpc>
              <a:defRPr/>
            </a:pPr>
            <a:r>
              <a:rPr lang="cs-CZ" smtClean="0">
                <a:latin typeface="Arial" charset="0"/>
              </a:rPr>
              <a:t>Malé podniky: zvýšení limitu o 20%, střední podniky o 10%</a:t>
            </a:r>
          </a:p>
          <a:p>
            <a:pPr lvl="1" eaLnBrk="1" hangingPunct="1">
              <a:lnSpc>
                <a:spcPct val="90000"/>
              </a:lnSpc>
              <a:defRPr/>
            </a:pPr>
            <a:r>
              <a:rPr lang="cs-CZ" smtClean="0">
                <a:latin typeface="Arial" charset="0"/>
              </a:rPr>
              <a:t>blokové výjimky na úseku podpory VaV, inovací, ochrany životního prostředí</a:t>
            </a:r>
          </a:p>
          <a:p>
            <a:pPr lvl="1" eaLnBrk="1" hangingPunct="1">
              <a:lnSpc>
                <a:spcPct val="90000"/>
              </a:lnSpc>
              <a:defRPr/>
            </a:pPr>
            <a:r>
              <a:rPr lang="cs-CZ" smtClean="0">
                <a:latin typeface="Arial" charset="0"/>
              </a:rPr>
              <a:t>max. veřejná podpora po všech bonifikacích: 85%</a:t>
            </a:r>
            <a:endParaRPr lang="cs-CZ" i="1" smtClean="0">
              <a:latin typeface="Arial"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83971" name="Zástupný symbol pro číslo snímku 4"/>
          <p:cNvSpPr>
            <a:spLocks noGrp="1"/>
          </p:cNvSpPr>
          <p:nvPr>
            <p:ph type="sldNum" sz="quarter" idx="11"/>
          </p:nvPr>
        </p:nvSpPr>
        <p:spPr>
          <a:noFill/>
        </p:spPr>
        <p:txBody>
          <a:bodyPr/>
          <a:lstStyle/>
          <a:p>
            <a:fld id="{479DBD5D-DA00-4EEF-AEF5-886353A4A335}" type="slidenum">
              <a:rPr lang="cs-CZ">
                <a:latin typeface="Arial" pitchFamily="34" charset="0"/>
              </a:rPr>
              <a:pPr/>
              <a:t>144</a:t>
            </a:fld>
            <a:endParaRPr lang="cs-CZ">
              <a:latin typeface="Arial" pitchFamily="34" charset="0"/>
            </a:endParaRPr>
          </a:p>
        </p:txBody>
      </p:sp>
      <p:sp>
        <p:nvSpPr>
          <p:cNvPr id="83972"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24994" name="Rectangle 2"/>
          <p:cNvSpPr>
            <a:spLocks noGrp="1" noRot="1" noChangeArrowheads="1"/>
          </p:cNvSpPr>
          <p:nvPr>
            <p:ph type="title"/>
          </p:nvPr>
        </p:nvSpPr>
        <p:spPr/>
        <p:txBody>
          <a:bodyPr/>
          <a:lstStyle/>
          <a:p>
            <a:pPr eaLnBrk="1" hangingPunct="1">
              <a:defRPr/>
            </a:pPr>
            <a:r>
              <a:rPr lang="cs-CZ" smtClean="0">
                <a:latin typeface="Arial" charset="0"/>
              </a:rPr>
              <a:t>Veřejné zakázky</a:t>
            </a:r>
          </a:p>
        </p:txBody>
      </p:sp>
      <p:sp>
        <p:nvSpPr>
          <p:cNvPr id="724995" name="Rectangle 3"/>
          <p:cNvSpPr>
            <a:spLocks noGrp="1" noChangeArrowheads="1"/>
          </p:cNvSpPr>
          <p:nvPr>
            <p:ph type="body" idx="1"/>
          </p:nvPr>
        </p:nvSpPr>
        <p:spPr/>
        <p:txBody>
          <a:bodyPr/>
          <a:lstStyle/>
          <a:p>
            <a:pPr eaLnBrk="1" hangingPunct="1">
              <a:defRPr/>
            </a:pPr>
            <a:r>
              <a:rPr lang="cs-CZ" smtClean="0">
                <a:latin typeface="Arial" charset="0"/>
              </a:rPr>
              <a:t>dotační pravidla mohou být přísnější než zákonná norma</a:t>
            </a:r>
          </a:p>
          <a:p>
            <a:pPr lvl="1" eaLnBrk="1" hangingPunct="1">
              <a:defRPr/>
            </a:pPr>
            <a:r>
              <a:rPr lang="cs-CZ" smtClean="0">
                <a:latin typeface="Arial" charset="0"/>
              </a:rPr>
              <a:t>minimální finanční hranice pro zadání veřejné zakázky</a:t>
            </a:r>
          </a:p>
          <a:p>
            <a:pPr lvl="1" eaLnBrk="1" hangingPunct="1">
              <a:defRPr/>
            </a:pPr>
            <a:r>
              <a:rPr lang="cs-CZ" smtClean="0">
                <a:latin typeface="Arial" charset="0"/>
              </a:rPr>
              <a:t>časový průběh (lhůta mezi zveřejněním a odevzdáním nabídek)</a:t>
            </a:r>
          </a:p>
          <a:p>
            <a:pPr lvl="1" eaLnBrk="1" hangingPunct="1">
              <a:defRPr/>
            </a:pPr>
            <a:r>
              <a:rPr lang="cs-CZ" smtClean="0">
                <a:latin typeface="Arial" charset="0"/>
              </a:rPr>
              <a:t>způsob zveřejnění</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datum 3"/>
          <p:cNvSpPr>
            <a:spLocks noGrp="1"/>
          </p:cNvSpPr>
          <p:nvPr>
            <p:ph type="dt" sz="quarter" idx="10"/>
          </p:nvPr>
        </p:nvSpPr>
        <p:spPr>
          <a:noFill/>
        </p:spPr>
        <p:txBody>
          <a:bodyPr/>
          <a:lstStyle/>
          <a:p>
            <a:r>
              <a:rPr lang="cs-CZ" smtClean="0">
                <a:latin typeface="Arial" pitchFamily="34" charset="0"/>
              </a:rPr>
              <a:t>19.-20.10.2010</a:t>
            </a:r>
            <a:endParaRPr lang="cs-CZ">
              <a:latin typeface="Arial" pitchFamily="34" charset="0"/>
            </a:endParaRPr>
          </a:p>
        </p:txBody>
      </p:sp>
      <p:sp>
        <p:nvSpPr>
          <p:cNvPr id="84995" name="Zástupný symbol pro číslo snímku 4"/>
          <p:cNvSpPr>
            <a:spLocks noGrp="1"/>
          </p:cNvSpPr>
          <p:nvPr>
            <p:ph type="sldNum" sz="quarter" idx="11"/>
          </p:nvPr>
        </p:nvSpPr>
        <p:spPr>
          <a:noFill/>
        </p:spPr>
        <p:txBody>
          <a:bodyPr/>
          <a:lstStyle/>
          <a:p>
            <a:fld id="{AC3E8247-9BE8-4A03-B9E3-26A89244F541}" type="slidenum">
              <a:rPr lang="cs-CZ">
                <a:latin typeface="Arial" pitchFamily="34" charset="0"/>
              </a:rPr>
              <a:pPr/>
              <a:t>145</a:t>
            </a:fld>
            <a:endParaRPr lang="cs-CZ">
              <a:latin typeface="Arial" pitchFamily="34" charset="0"/>
            </a:endParaRPr>
          </a:p>
        </p:txBody>
      </p:sp>
      <p:sp>
        <p:nvSpPr>
          <p:cNvPr id="84996" name="Zástupný symbol pro zápatí 5"/>
          <p:cNvSpPr>
            <a:spLocks noGrp="1"/>
          </p:cNvSpPr>
          <p:nvPr>
            <p:ph type="ftr" sz="quarter" idx="12"/>
          </p:nvPr>
        </p:nvSpPr>
        <p:spPr>
          <a:noFill/>
        </p:spPr>
        <p:txBody>
          <a:bodyPr/>
          <a:lstStyle/>
          <a:p>
            <a:r>
              <a:rPr lang="cs-CZ" smtClean="0">
                <a:latin typeface="Arial" pitchFamily="34" charset="0"/>
              </a:rPr>
              <a:t>FREE - VaVaI, TT</a:t>
            </a:r>
            <a:endParaRPr lang="cs-CZ">
              <a:latin typeface="Arial" pitchFamily="34" charset="0"/>
            </a:endParaRPr>
          </a:p>
        </p:txBody>
      </p:sp>
      <p:sp>
        <p:nvSpPr>
          <p:cNvPr id="726018" name="Rectangle 2"/>
          <p:cNvSpPr>
            <a:spLocks noGrp="1" noRot="1" noChangeArrowheads="1"/>
          </p:cNvSpPr>
          <p:nvPr>
            <p:ph type="title"/>
          </p:nvPr>
        </p:nvSpPr>
        <p:spPr/>
        <p:txBody>
          <a:bodyPr/>
          <a:lstStyle/>
          <a:p>
            <a:pPr eaLnBrk="1" hangingPunct="1">
              <a:defRPr/>
            </a:pPr>
            <a:r>
              <a:rPr lang="cs-CZ" smtClean="0">
                <a:latin typeface="Arial" charset="0"/>
              </a:rPr>
              <a:t>Publicita projektu</a:t>
            </a:r>
          </a:p>
        </p:txBody>
      </p:sp>
      <p:sp>
        <p:nvSpPr>
          <p:cNvPr id="726019" name="Rectangle 3"/>
          <p:cNvSpPr>
            <a:spLocks noGrp="1" noChangeArrowheads="1"/>
          </p:cNvSpPr>
          <p:nvPr>
            <p:ph type="body" idx="1"/>
          </p:nvPr>
        </p:nvSpPr>
        <p:spPr/>
        <p:txBody>
          <a:bodyPr/>
          <a:lstStyle/>
          <a:p>
            <a:pPr eaLnBrk="1" hangingPunct="1">
              <a:defRPr/>
            </a:pPr>
            <a:r>
              <a:rPr lang="cs-CZ" sz="2800" smtClean="0">
                <a:latin typeface="Arial" charset="0"/>
              </a:rPr>
              <a:t>povinnost příjemce upozorňovat během  realizace projektu na to, že byl spolufinancován ze zdrojů EU, případně dalších veřejných zdrojů </a:t>
            </a:r>
          </a:p>
          <a:p>
            <a:pPr eaLnBrk="1" hangingPunct="1">
              <a:defRPr/>
            </a:pPr>
            <a:r>
              <a:rPr lang="cs-CZ" sz="2800" smtClean="0">
                <a:latin typeface="Arial" charset="0"/>
              </a:rPr>
              <a:t>způsobilý výdaj, obvykle cca 2% rozpočtu</a:t>
            </a:r>
          </a:p>
          <a:p>
            <a:pPr eaLnBrk="1" hangingPunct="1">
              <a:defRPr/>
            </a:pPr>
            <a:r>
              <a:rPr lang="cs-CZ" sz="2800" smtClean="0">
                <a:latin typeface="Arial" charset="0"/>
              </a:rPr>
              <a:t>základní formy:</a:t>
            </a:r>
          </a:p>
          <a:p>
            <a:pPr lvl="1" eaLnBrk="1" hangingPunct="1">
              <a:defRPr/>
            </a:pPr>
            <a:r>
              <a:rPr lang="cs-CZ" sz="2400" smtClean="0">
                <a:latin typeface="Arial" charset="0"/>
              </a:rPr>
              <a:t>publikace, letáky, plakáty, www stránky</a:t>
            </a:r>
          </a:p>
          <a:p>
            <a:pPr lvl="1" eaLnBrk="1" hangingPunct="1">
              <a:defRPr/>
            </a:pPr>
            <a:r>
              <a:rPr lang="cs-CZ" sz="2400" smtClean="0">
                <a:latin typeface="Arial" charset="0"/>
              </a:rPr>
              <a:t>propagační materiály, reklamní plochy, tabule</a:t>
            </a:r>
          </a:p>
          <a:p>
            <a:pPr lvl="1" eaLnBrk="1" hangingPunct="1">
              <a:defRPr/>
            </a:pPr>
            <a:r>
              <a:rPr lang="cs-CZ" sz="2400" smtClean="0">
                <a:latin typeface="Arial" charset="0"/>
              </a:rPr>
              <a:t>tiskové konference, tiskové zprávy, články a inzerce v tisku, jiná média</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Osnova</a:t>
            </a:r>
            <a:endParaRPr lang="cs-CZ" dirty="0">
              <a:latin typeface="Arial" pitchFamily="34" charset="0"/>
              <a:cs typeface="Arial" pitchFamily="34" charset="0"/>
            </a:endParaRPr>
          </a:p>
        </p:txBody>
      </p:sp>
      <p:sp>
        <p:nvSpPr>
          <p:cNvPr id="3" name="Zástupný symbol pro obsah 2"/>
          <p:cNvSpPr>
            <a:spLocks noGrp="1"/>
          </p:cNvSpPr>
          <p:nvPr>
            <p:ph idx="1"/>
          </p:nvPr>
        </p:nvSpPr>
        <p:spPr>
          <a:xfrm>
            <a:off x="467544" y="1412776"/>
            <a:ext cx="8229600" cy="4525963"/>
          </a:xfrm>
        </p:spPr>
        <p:txBody>
          <a:bodyPr/>
          <a:lstStyle/>
          <a:p>
            <a:pPr lvl="0"/>
            <a:r>
              <a:rPr lang="cs-CZ" dirty="0" smtClean="0">
                <a:latin typeface="Arial" pitchFamily="34" charset="0"/>
                <a:cs typeface="Arial" pitchFamily="34" charset="0"/>
              </a:rPr>
              <a:t>Základní pojmy</a:t>
            </a:r>
          </a:p>
          <a:p>
            <a:pPr lvl="0"/>
            <a:r>
              <a:rPr lang="cs-CZ" dirty="0" smtClean="0">
                <a:latin typeface="Arial" pitchFamily="34" charset="0"/>
                <a:cs typeface="Arial" pitchFamily="34" charset="0"/>
              </a:rPr>
              <a:t>Řízení projektů</a:t>
            </a:r>
          </a:p>
          <a:p>
            <a:pPr lvl="0"/>
            <a:r>
              <a:rPr lang="cs-CZ" dirty="0" smtClean="0">
                <a:latin typeface="Arial" pitchFamily="34" charset="0"/>
                <a:cs typeface="Arial" pitchFamily="34" charset="0"/>
              </a:rPr>
              <a:t>Inovace a podnikání</a:t>
            </a:r>
          </a:p>
          <a:p>
            <a:pPr lvl="0"/>
            <a:r>
              <a:rPr lang="cs-CZ" dirty="0" smtClean="0">
                <a:latin typeface="Arial" pitchFamily="34" charset="0"/>
                <a:cs typeface="Arial" pitchFamily="34" charset="0"/>
              </a:rPr>
              <a:t>“Soft </a:t>
            </a:r>
            <a:r>
              <a:rPr lang="cs-CZ" dirty="0" err="1" smtClean="0">
                <a:latin typeface="Arial" pitchFamily="34" charset="0"/>
                <a:cs typeface="Arial" pitchFamily="34" charset="0"/>
              </a:rPr>
              <a:t>Skills</a:t>
            </a:r>
            <a:r>
              <a:rPr lang="cs-CZ" dirty="0" smtClean="0">
                <a:latin typeface="Arial" pitchFamily="34" charset="0"/>
                <a:cs typeface="Arial" pitchFamily="34" charset="0"/>
              </a:rPr>
              <a:t>” ve </a:t>
            </a:r>
            <a:r>
              <a:rPr lang="cs-CZ" dirty="0" err="1" smtClean="0">
                <a:latin typeface="Arial" pitchFamily="34" charset="0"/>
                <a:cs typeface="Arial" pitchFamily="34" charset="0"/>
              </a:rPr>
              <a:t>VaVaI</a:t>
            </a:r>
            <a:endParaRPr lang="cs-CZ" dirty="0" smtClean="0">
              <a:latin typeface="Arial" pitchFamily="34" charset="0"/>
              <a:cs typeface="Arial" pitchFamily="34" charset="0"/>
            </a:endParaRPr>
          </a:p>
          <a:p>
            <a:pPr lvl="0"/>
            <a:r>
              <a:rPr lang="cs-CZ" dirty="0" smtClean="0">
                <a:latin typeface="Arial" pitchFamily="34" charset="0"/>
                <a:cs typeface="Arial" pitchFamily="34" charset="0"/>
              </a:rPr>
              <a:t>Transfer technologií - hodnocení a ochrana duševního vlastnictví</a:t>
            </a:r>
          </a:p>
          <a:p>
            <a:pPr lvl="0"/>
            <a:r>
              <a:rPr lang="cs-CZ" dirty="0" smtClean="0">
                <a:latin typeface="Arial" pitchFamily="34" charset="0"/>
                <a:cs typeface="Arial" pitchFamily="34" charset="0"/>
              </a:rPr>
              <a:t>Podpora </a:t>
            </a:r>
            <a:r>
              <a:rPr lang="cs-CZ" dirty="0" err="1" smtClean="0">
                <a:latin typeface="Arial" pitchFamily="34" charset="0"/>
                <a:cs typeface="Arial" pitchFamily="34" charset="0"/>
              </a:rPr>
              <a:t>VaVaI</a:t>
            </a:r>
            <a:endParaRPr lang="cs-CZ" dirty="0" smtClean="0">
              <a:latin typeface="Arial" pitchFamily="34" charset="0"/>
              <a:cs typeface="Arial" pitchFamily="34" charset="0"/>
            </a:endParaRPr>
          </a:p>
          <a:p>
            <a:pPr lvl="0"/>
            <a:r>
              <a:rPr lang="cs-CZ" dirty="0" smtClean="0">
                <a:latin typeface="Arial" pitchFamily="34" charset="0"/>
                <a:cs typeface="Arial" pitchFamily="34" charset="0"/>
                <a:hlinkClick r:id="rId3" action="ppaction://hlinkpres?slideindex=1&amp;slidetitle="/>
              </a:rPr>
              <a:t>Zpracování návrhu vlastního projektu</a:t>
            </a:r>
            <a:endParaRPr lang="cs-CZ" dirty="0" smtClean="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dirty="0"/>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146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latin typeface="Arial" pitchFamily="34" charset="0"/>
                <a:cs typeface="Arial" pitchFamily="34" charset="0"/>
              </a:rPr>
              <a:t>Asociace inovačního podnikání - AIP</a:t>
            </a:r>
            <a:endParaRPr lang="cs-CZ" sz="3600"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sz="2800" dirty="0" smtClean="0">
                <a:latin typeface="Arial" pitchFamily="34" charset="0"/>
                <a:cs typeface="Arial" pitchFamily="34" charset="0"/>
              </a:rPr>
              <a:t>AIP ČR založena 1993 na podporu inovačního podnikání</a:t>
            </a:r>
          </a:p>
          <a:p>
            <a:r>
              <a:rPr lang="cs-CZ" sz="2800" dirty="0" smtClean="0">
                <a:latin typeface="Arial" pitchFamily="34" charset="0"/>
                <a:cs typeface="Arial" pitchFamily="34" charset="0"/>
                <a:hlinkClick r:id="rId3"/>
              </a:rPr>
              <a:t>www.</a:t>
            </a:r>
            <a:r>
              <a:rPr lang="cs-CZ" sz="2800" dirty="0" err="1" smtClean="0">
                <a:latin typeface="Arial" pitchFamily="34" charset="0"/>
                <a:cs typeface="Arial" pitchFamily="34" charset="0"/>
                <a:hlinkClick r:id="rId3"/>
              </a:rPr>
              <a:t>aipcr.cz</a:t>
            </a:r>
            <a:r>
              <a:rPr lang="cs-CZ" sz="2800" dirty="0" smtClean="0">
                <a:latin typeface="Arial" pitchFamily="34" charset="0"/>
                <a:cs typeface="Arial" pitchFamily="34" charset="0"/>
              </a:rPr>
              <a:t>  </a:t>
            </a:r>
          </a:p>
          <a:p>
            <a:r>
              <a:rPr lang="cs-CZ" sz="2800" dirty="0" smtClean="0">
                <a:latin typeface="Arial" pitchFamily="34" charset="0"/>
                <a:cs typeface="Arial" pitchFamily="34" charset="0"/>
              </a:rPr>
              <a:t>Systém inovačního podnikání v ČR</a:t>
            </a:r>
          </a:p>
          <a:p>
            <a:r>
              <a:rPr lang="cs-CZ" sz="2800" dirty="0" smtClean="0">
                <a:latin typeface="Arial" pitchFamily="34" charset="0"/>
                <a:cs typeface="Arial" pitchFamily="34" charset="0"/>
              </a:rPr>
              <a:t>Časopis Inovační podnikání a transfer technologií</a:t>
            </a:r>
            <a:endParaRPr lang="cs-CZ" sz="2800" dirty="0" smtClean="0">
              <a:latin typeface="Arial" pitchFamily="34" charset="0"/>
              <a:cs typeface="Arial" pitchFamily="34" charset="0"/>
            </a:endParaRPr>
          </a:p>
          <a:p>
            <a:r>
              <a:rPr lang="cs-CZ" sz="2800" dirty="0" smtClean="0">
                <a:latin typeface="Arial" pitchFamily="34" charset="0"/>
                <a:cs typeface="Arial" pitchFamily="34" charset="0"/>
              </a:rPr>
              <a:t>Výchova odborníků pro inovační podnikání</a:t>
            </a:r>
          </a:p>
          <a:p>
            <a:r>
              <a:rPr lang="cs-CZ" sz="2800" dirty="0" smtClean="0">
                <a:latin typeface="Arial" pitchFamily="34" charset="0"/>
                <a:cs typeface="Arial" pitchFamily="34" charset="0"/>
              </a:rPr>
              <a:t>Národní inovační politika, Národní inovační strategie </a:t>
            </a:r>
          </a:p>
        </p:txBody>
      </p:sp>
      <p:sp>
        <p:nvSpPr>
          <p:cNvPr id="4" name="Zástupný symbol pro datum 3"/>
          <p:cNvSpPr>
            <a:spLocks noGrp="1"/>
          </p:cNvSpPr>
          <p:nvPr>
            <p:ph type="dt" sz="half" idx="10"/>
          </p:nvPr>
        </p:nvSpPr>
        <p:spPr/>
        <p:txBody>
          <a:bodyPr/>
          <a:lstStyle/>
          <a:p>
            <a:pPr>
              <a:defRPr/>
            </a:pPr>
            <a:r>
              <a:rPr lang="cs-CZ" smtClean="0"/>
              <a:t>19.-20.10.2010</a:t>
            </a:r>
            <a:endParaRPr lang="cs-CZ" dirty="0"/>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a:t>
            </a:fld>
            <a:endParaRPr lang="cs-CZ"/>
          </a:p>
        </p:txBody>
      </p:sp>
      <p:sp>
        <p:nvSpPr>
          <p:cNvPr id="6" name="Zástupný symbol pro zápatí 5"/>
          <p:cNvSpPr>
            <a:spLocks noGrp="1"/>
          </p:cNvSpPr>
          <p:nvPr>
            <p:ph type="ftr" sz="quarter" idx="12"/>
          </p:nvPr>
        </p:nvSpPr>
        <p:spPr/>
        <p:txBody>
          <a:bodyPr/>
          <a:lstStyle/>
          <a:p>
            <a:pPr>
              <a:defRPr/>
            </a:pPr>
            <a:r>
              <a:rPr lang="cs-CZ" dirty="0" smtClean="0"/>
              <a:t>FREE - </a:t>
            </a:r>
            <a:r>
              <a:rPr lang="cs-CZ" dirty="0" err="1" smtClean="0"/>
              <a:t>VaVaI</a:t>
            </a:r>
            <a:r>
              <a:rPr lang="cs-CZ" dirty="0" smtClean="0"/>
              <a:t>, TT</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smtClean="0">
                <a:latin typeface="Arial" pitchFamily="34" charset="0"/>
                <a:cs typeface="Arial" pitchFamily="34" charset="0"/>
              </a:rPr>
              <a:t>Podpora TT</a:t>
            </a:r>
          </a:p>
          <a:p>
            <a:pPr lvl="1"/>
            <a:r>
              <a:rPr lang="cs-CZ" dirty="0" smtClean="0">
                <a:latin typeface="Arial" pitchFamily="34" charset="0"/>
                <a:cs typeface="Arial" pitchFamily="34" charset="0"/>
              </a:rPr>
              <a:t>konference </a:t>
            </a:r>
            <a:r>
              <a:rPr lang="cs-CZ" dirty="0" smtClean="0">
                <a:latin typeface="Arial" pitchFamily="34" charset="0"/>
                <a:cs typeface="Arial" pitchFamily="34" charset="0"/>
              </a:rPr>
              <a:t>a výstava Inovace </a:t>
            </a:r>
            <a:r>
              <a:rPr lang="cs-CZ" dirty="0" smtClean="0">
                <a:latin typeface="Arial" pitchFamily="34" charset="0"/>
                <a:cs typeface="Arial" pitchFamily="34" charset="0"/>
              </a:rPr>
              <a:t>roku (30.11. – 2.12. 2010)</a:t>
            </a:r>
            <a:endParaRPr lang="cs-CZ" dirty="0" smtClean="0">
              <a:latin typeface="Arial" pitchFamily="34" charset="0"/>
              <a:cs typeface="Arial" pitchFamily="34" charset="0"/>
            </a:endParaRPr>
          </a:p>
          <a:p>
            <a:pPr lvl="1"/>
            <a:r>
              <a:rPr lang="cs-CZ" dirty="0" smtClean="0">
                <a:latin typeface="Arial" pitchFamily="34" charset="0"/>
                <a:cs typeface="Arial" pitchFamily="34" charset="0"/>
              </a:rPr>
              <a:t>publikace Inovační podnikání</a:t>
            </a:r>
          </a:p>
          <a:p>
            <a:r>
              <a:rPr lang="cs-CZ" b="1" dirty="0" err="1" smtClean="0">
                <a:latin typeface="Arial" pitchFamily="34" charset="0"/>
                <a:cs typeface="Arial" pitchFamily="34" charset="0"/>
              </a:rPr>
              <a:t>Networking</a:t>
            </a:r>
            <a:endParaRPr lang="cs-CZ" b="1" dirty="0" smtClean="0">
              <a:latin typeface="Arial" pitchFamily="34" charset="0"/>
              <a:cs typeface="Arial" pitchFamily="34" charset="0"/>
            </a:endParaRPr>
          </a:p>
          <a:p>
            <a:pPr lvl="1"/>
            <a:r>
              <a:rPr lang="cs-CZ" dirty="0" smtClean="0">
                <a:latin typeface="Arial" pitchFamily="34" charset="0"/>
                <a:cs typeface="Arial" pitchFamily="34" charset="0"/>
              </a:rPr>
              <a:t>management programů Kontakt a EUREKA</a:t>
            </a:r>
          </a:p>
          <a:p>
            <a:pPr lvl="1"/>
            <a:r>
              <a:rPr lang="cs-CZ" dirty="0" smtClean="0">
                <a:latin typeface="Arial" pitchFamily="34" charset="0"/>
                <a:cs typeface="Arial" pitchFamily="34" charset="0"/>
              </a:rPr>
              <a:t>mezinárodní spolupráce</a:t>
            </a:r>
            <a:endParaRPr lang="cs-CZ"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143000"/>
          </a:xfrm>
        </p:spPr>
        <p:txBody>
          <a:bodyPr/>
          <a:lstStyle/>
          <a:p>
            <a:r>
              <a:rPr lang="cs-CZ" sz="4000" dirty="0" smtClean="0">
                <a:latin typeface="Arial" pitchFamily="34" charset="0"/>
                <a:cs typeface="Arial" pitchFamily="34" charset="0"/>
              </a:rPr>
              <a:t>Společnost vědeckotechnických parků - SVTP</a:t>
            </a:r>
            <a:endParaRPr lang="cs-CZ" sz="4000" dirty="0">
              <a:latin typeface="Arial" pitchFamily="34" charset="0"/>
              <a:cs typeface="Arial" pitchFamily="34" charset="0"/>
            </a:endParaRPr>
          </a:p>
        </p:txBody>
      </p:sp>
      <p:sp>
        <p:nvSpPr>
          <p:cNvPr id="3" name="Zástupný symbol pro obsah 2"/>
          <p:cNvSpPr>
            <a:spLocks noGrp="1"/>
          </p:cNvSpPr>
          <p:nvPr>
            <p:ph idx="1"/>
          </p:nvPr>
        </p:nvSpPr>
        <p:spPr>
          <a:xfrm>
            <a:off x="467544" y="2348880"/>
            <a:ext cx="8229600" cy="3960440"/>
          </a:xfrm>
        </p:spPr>
        <p:txBody>
          <a:bodyPr/>
          <a:lstStyle/>
          <a:p>
            <a:r>
              <a:rPr lang="cs-CZ" sz="2800" dirty="0" smtClean="0">
                <a:latin typeface="Arial" pitchFamily="34" charset="0"/>
                <a:cs typeface="Arial" pitchFamily="34" charset="0"/>
              </a:rPr>
              <a:t>Hlavní úkoly</a:t>
            </a:r>
          </a:p>
          <a:p>
            <a:pPr lvl="1"/>
            <a:r>
              <a:rPr lang="cs-CZ" sz="2000" dirty="0" smtClean="0">
                <a:latin typeface="Arial" pitchFamily="34" charset="0"/>
                <a:cs typeface="Arial" pitchFamily="34" charset="0"/>
              </a:rPr>
              <a:t>Propagovat myšlenku vzniku VTP, PIC apod. a získávat podporu pro jejich vznik</a:t>
            </a:r>
          </a:p>
          <a:p>
            <a:pPr lvl="1"/>
            <a:r>
              <a:rPr lang="cs-CZ" sz="2000" dirty="0" smtClean="0">
                <a:latin typeface="Arial" pitchFamily="34" charset="0"/>
                <a:cs typeface="Arial" pitchFamily="34" charset="0"/>
              </a:rPr>
              <a:t>Iniciovat legislativní a organizační předpoklady pro budování VTP</a:t>
            </a:r>
          </a:p>
          <a:p>
            <a:pPr lvl="1"/>
            <a:r>
              <a:rPr lang="cs-CZ" sz="2000" dirty="0" smtClean="0">
                <a:latin typeface="Arial" pitchFamily="34" charset="0"/>
                <a:cs typeface="Arial" pitchFamily="34" charset="0"/>
              </a:rPr>
              <a:t>podporovat vznik národní sítě (akreditace)</a:t>
            </a:r>
          </a:p>
          <a:p>
            <a:pPr lvl="1"/>
            <a:r>
              <a:rPr lang="cs-CZ" sz="2000" dirty="0" smtClean="0">
                <a:latin typeface="Arial" pitchFamily="34" charset="0"/>
                <a:cs typeface="Arial" pitchFamily="34" charset="0"/>
              </a:rPr>
              <a:t>podporovat tvorbu středisek CTT</a:t>
            </a:r>
          </a:p>
          <a:p>
            <a:pPr lvl="1"/>
            <a:r>
              <a:rPr lang="cs-CZ" sz="2000" dirty="0" smtClean="0">
                <a:latin typeface="Arial" pitchFamily="34" charset="0"/>
                <a:cs typeface="Arial" pitchFamily="34" charset="0"/>
              </a:rPr>
              <a:t>Organizovat vzdělávací, poradenskou, ediční a vydavatelskou činnost</a:t>
            </a:r>
          </a:p>
          <a:p>
            <a:pPr lvl="1"/>
            <a:r>
              <a:rPr lang="cs-CZ" sz="2000" dirty="0" smtClean="0">
                <a:latin typeface="Arial" pitchFamily="34" charset="0"/>
                <a:cs typeface="Arial" pitchFamily="34" charset="0"/>
              </a:rPr>
              <a:t>Navazovat oficiální kontakty se zahraničními asociacemi VTP</a:t>
            </a:r>
            <a:endParaRPr lang="cs-CZ" sz="2000"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dirty="0"/>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a:t>
            </a:fld>
            <a:endParaRPr lang="cs-CZ"/>
          </a:p>
        </p:txBody>
      </p:sp>
      <p:sp>
        <p:nvSpPr>
          <p:cNvPr id="6" name="Zástupný symbol pro zápatí 5"/>
          <p:cNvSpPr>
            <a:spLocks noGrp="1"/>
          </p:cNvSpPr>
          <p:nvPr>
            <p:ph type="ftr" sz="quarter" idx="12"/>
          </p:nvPr>
        </p:nvSpPr>
        <p:spPr/>
        <p:txBody>
          <a:bodyPr/>
          <a:lstStyle/>
          <a:p>
            <a:pPr>
              <a:defRPr/>
            </a:pPr>
            <a:r>
              <a:rPr lang="cs-CZ" dirty="0" smtClean="0"/>
              <a:t>FREE - </a:t>
            </a:r>
            <a:r>
              <a:rPr lang="cs-CZ" dirty="0" err="1" smtClean="0"/>
              <a:t>VaVaI</a:t>
            </a:r>
            <a:r>
              <a:rPr lang="cs-CZ" dirty="0" smtClean="0"/>
              <a:t>, TT</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706090"/>
          </a:xfrm>
        </p:spPr>
        <p:txBody>
          <a:bodyPr/>
          <a:lstStyle/>
          <a:p>
            <a:r>
              <a:rPr lang="cs-CZ" sz="3600" dirty="0" smtClean="0">
                <a:latin typeface="Arial" pitchFamily="34" charset="0"/>
                <a:cs typeface="Arial" pitchFamily="34" charset="0"/>
              </a:rPr>
              <a:t>Proč má stát podporovat inovace?</a:t>
            </a:r>
            <a:endParaRPr lang="cs-CZ" sz="3600" dirty="0">
              <a:latin typeface="Arial" pitchFamily="34" charset="0"/>
              <a:cs typeface="Arial" pitchFamily="34" charset="0"/>
            </a:endParaRPr>
          </a:p>
        </p:txBody>
      </p:sp>
      <p:sp>
        <p:nvSpPr>
          <p:cNvPr id="3" name="Zástupný symbol pro obsah 2"/>
          <p:cNvSpPr>
            <a:spLocks noGrp="1"/>
          </p:cNvSpPr>
          <p:nvPr>
            <p:ph idx="1"/>
          </p:nvPr>
        </p:nvSpPr>
        <p:spPr>
          <a:xfrm>
            <a:off x="539552" y="1700808"/>
            <a:ext cx="8229600" cy="4104456"/>
          </a:xfrm>
        </p:spPr>
        <p:txBody>
          <a:bodyPr/>
          <a:lstStyle/>
          <a:p>
            <a:r>
              <a:rPr lang="cs-CZ" sz="2800" b="1" dirty="0" smtClean="0">
                <a:latin typeface="Arial" pitchFamily="34" charset="0"/>
                <a:cs typeface="Arial" pitchFamily="34" charset="0"/>
              </a:rPr>
              <a:t>Tržní selhání:</a:t>
            </a:r>
          </a:p>
          <a:p>
            <a:pPr lvl="1"/>
            <a:r>
              <a:rPr lang="cs-CZ" sz="2400" dirty="0" smtClean="0">
                <a:latin typeface="Arial" pitchFamily="34" charset="0"/>
                <a:cs typeface="Arial" pitchFamily="34" charset="0"/>
              </a:rPr>
              <a:t>Inovace mají charakter veřejných </a:t>
            </a:r>
            <a:r>
              <a:rPr lang="cs-CZ" sz="2400" dirty="0" smtClean="0">
                <a:latin typeface="Arial" pitchFamily="34" charset="0"/>
                <a:cs typeface="Arial" pitchFamily="34" charset="0"/>
              </a:rPr>
              <a:t>statků</a:t>
            </a:r>
            <a:endParaRPr lang="cs-CZ" sz="2400" dirty="0" smtClean="0">
              <a:latin typeface="Arial" pitchFamily="34" charset="0"/>
              <a:cs typeface="Arial" pitchFamily="34" charset="0"/>
            </a:endParaRPr>
          </a:p>
          <a:p>
            <a:pPr lvl="1"/>
            <a:r>
              <a:rPr lang="cs-CZ" sz="2400" dirty="0" smtClean="0">
                <a:latin typeface="Arial" pitchFamily="34" charset="0"/>
                <a:cs typeface="Arial" pitchFamily="34" charset="0"/>
              </a:rPr>
              <a:t>Asymetrie informací (nedostatečná interakce)</a:t>
            </a:r>
          </a:p>
          <a:p>
            <a:pPr lvl="1"/>
            <a:r>
              <a:rPr lang="cs-CZ" sz="2400" dirty="0" smtClean="0">
                <a:latin typeface="Arial" pitchFamily="34" charset="0"/>
                <a:cs typeface="Arial" pitchFamily="34" charset="0"/>
              </a:rPr>
              <a:t>Nedokonalé kapitálové trhy (slabý trh rizikového kapitálu)</a:t>
            </a:r>
          </a:p>
          <a:p>
            <a:pPr lvl="1"/>
            <a:r>
              <a:rPr lang="cs-CZ" sz="2400" dirty="0" smtClean="0">
                <a:latin typeface="Arial" pitchFamily="34" charset="0"/>
                <a:cs typeface="Arial" pitchFamily="34" charset="0"/>
              </a:rPr>
              <a:t>Rigidity na trhu práce</a:t>
            </a:r>
          </a:p>
          <a:p>
            <a:r>
              <a:rPr lang="cs-CZ" sz="2800" dirty="0" smtClean="0">
                <a:latin typeface="Arial" pitchFamily="34" charset="0"/>
                <a:cs typeface="Arial" pitchFamily="34" charset="0"/>
              </a:rPr>
              <a:t>Podpora inovací by měla být zacílena na řešení těchto tržních selhání!</a:t>
            </a:r>
            <a:endParaRPr lang="cs-CZ" sz="2800"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Technologický transfer</a:t>
            </a:r>
            <a:endParaRPr lang="cs-CZ" dirty="0">
              <a:latin typeface="Arial" pitchFamily="34" charset="0"/>
              <a:cs typeface="Arial" pitchFamily="34" charset="0"/>
            </a:endParaRPr>
          </a:p>
        </p:txBody>
      </p:sp>
      <p:sp>
        <p:nvSpPr>
          <p:cNvPr id="3" name="Zástupný symbol pro obsah 2"/>
          <p:cNvSpPr>
            <a:spLocks noGrp="1"/>
          </p:cNvSpPr>
          <p:nvPr>
            <p:ph idx="1"/>
          </p:nvPr>
        </p:nvSpPr>
        <p:spPr>
          <a:xfrm>
            <a:off x="457200" y="1916832"/>
            <a:ext cx="8229600" cy="4248472"/>
          </a:xfrm>
        </p:spPr>
        <p:txBody>
          <a:bodyPr/>
          <a:lstStyle/>
          <a:p>
            <a:r>
              <a:rPr lang="cs-CZ" sz="2000" b="1" dirty="0" smtClean="0">
                <a:latin typeface="Arial" pitchFamily="34" charset="0"/>
                <a:cs typeface="Arial" pitchFamily="34" charset="0"/>
              </a:rPr>
              <a:t>Majitel vs. příjemce technologie</a:t>
            </a:r>
          </a:p>
          <a:p>
            <a:r>
              <a:rPr lang="cs-CZ" sz="2000" dirty="0" smtClean="0">
                <a:latin typeface="Arial" pitchFamily="34" charset="0"/>
                <a:cs typeface="Arial" pitchFamily="34" charset="0"/>
              </a:rPr>
              <a:t>Vztah mezi majitelem a příjemcem technologie, který vyústí v nový výrobek nebo </a:t>
            </a:r>
            <a:r>
              <a:rPr lang="cs-CZ" sz="2000" dirty="0" smtClean="0">
                <a:latin typeface="Arial" pitchFamily="34" charset="0"/>
                <a:cs typeface="Arial" pitchFamily="34" charset="0"/>
              </a:rPr>
              <a:t>nový proces</a:t>
            </a:r>
            <a:endParaRPr lang="cs-CZ" sz="2000" dirty="0" smtClean="0">
              <a:latin typeface="Arial" pitchFamily="34" charset="0"/>
              <a:cs typeface="Arial" pitchFamily="34" charset="0"/>
            </a:endParaRPr>
          </a:p>
          <a:p>
            <a:r>
              <a:rPr lang="cs-CZ" sz="2000" dirty="0" smtClean="0">
                <a:latin typeface="Arial" pitchFamily="34" charset="0"/>
                <a:cs typeface="Arial" pitchFamily="34" charset="0"/>
              </a:rPr>
              <a:t>Prodej nebo směna duševního vlastnictví týkající se technologie jejím majitelem výrobci nebo </a:t>
            </a:r>
            <a:r>
              <a:rPr lang="cs-CZ" sz="2000" dirty="0" err="1" smtClean="0">
                <a:latin typeface="Arial" pitchFamily="34" charset="0"/>
                <a:cs typeface="Arial" pitchFamily="34" charset="0"/>
              </a:rPr>
              <a:t>aplikátorovi</a:t>
            </a:r>
            <a:r>
              <a:rPr lang="cs-CZ" sz="2000" dirty="0" smtClean="0">
                <a:latin typeface="Arial" pitchFamily="34" charset="0"/>
                <a:cs typeface="Arial" pitchFamily="34" charset="0"/>
              </a:rPr>
              <a:t> za účelem jejího dalšího tržního využití</a:t>
            </a:r>
          </a:p>
          <a:p>
            <a:r>
              <a:rPr lang="cs-CZ" sz="2000" dirty="0" smtClean="0">
                <a:latin typeface="Arial" pitchFamily="34" charset="0"/>
                <a:cs typeface="Arial" pitchFamily="34" charset="0"/>
              </a:rPr>
              <a:t>Transfer </a:t>
            </a:r>
            <a:r>
              <a:rPr lang="cs-CZ" sz="2000" dirty="0" err="1" smtClean="0">
                <a:latin typeface="Arial" pitchFamily="34" charset="0"/>
                <a:cs typeface="Arial" pitchFamily="34" charset="0"/>
              </a:rPr>
              <a:t>know</a:t>
            </a:r>
            <a:r>
              <a:rPr lang="cs-CZ" sz="2000" dirty="0" smtClean="0">
                <a:latin typeface="Arial" pitchFamily="34" charset="0"/>
                <a:cs typeface="Arial" pitchFamily="34" charset="0"/>
              </a:rPr>
              <a:t>-</a:t>
            </a:r>
            <a:r>
              <a:rPr lang="cs-CZ" sz="2000" dirty="0" err="1" smtClean="0">
                <a:latin typeface="Arial" pitchFamily="34" charset="0"/>
                <a:cs typeface="Arial" pitchFamily="34" charset="0"/>
              </a:rPr>
              <a:t>how</a:t>
            </a:r>
            <a:r>
              <a:rPr lang="cs-CZ" sz="2000" dirty="0" smtClean="0">
                <a:latin typeface="Arial" pitchFamily="34" charset="0"/>
                <a:cs typeface="Arial" pitchFamily="34" charset="0"/>
              </a:rPr>
              <a:t> nebo technologie</a:t>
            </a:r>
          </a:p>
          <a:p>
            <a:r>
              <a:rPr lang="cs-CZ" sz="2000" dirty="0" smtClean="0">
                <a:latin typeface="Arial" pitchFamily="34" charset="0"/>
                <a:cs typeface="Arial" pitchFamily="34" charset="0"/>
              </a:rPr>
              <a:t>Úspěšná aplikace a/nebo adaptace technologie vyvinuté jednou organizací tak, že splní potřeby a požadavky jedné nebo více jiných organizací</a:t>
            </a:r>
          </a:p>
          <a:p>
            <a:r>
              <a:rPr lang="cs-CZ" sz="2000" dirty="0" smtClean="0">
                <a:latin typeface="Arial" pitchFamily="34" charset="0"/>
                <a:cs typeface="Arial" pitchFamily="34" charset="0"/>
              </a:rPr>
              <a:t>Neformální: výchova  odborníků, kteří najdou uplatnění ve firmách</a:t>
            </a:r>
            <a:endParaRPr lang="cs-CZ" sz="2000" dirty="0" smtClean="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dirty="0"/>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sz="3600" b="1" dirty="0">
                <a:solidFill>
                  <a:srgbClr val="9DB3FB"/>
                </a:solidFill>
                <a:latin typeface="Arial" pitchFamily="34" charset="0"/>
                <a:cs typeface="Arial" pitchFamily="34" charset="0"/>
              </a:rPr>
              <a:t>Důležité zákony</a:t>
            </a:r>
          </a:p>
        </p:txBody>
      </p:sp>
      <p:sp>
        <p:nvSpPr>
          <p:cNvPr id="52227" name="Rectangle 3"/>
          <p:cNvSpPr>
            <a:spLocks noGrp="1" noChangeArrowheads="1"/>
          </p:cNvSpPr>
          <p:nvPr>
            <p:ph type="body" idx="1"/>
          </p:nvPr>
        </p:nvSpPr>
        <p:spPr>
          <a:xfrm>
            <a:off x="467544" y="1556792"/>
            <a:ext cx="8229600" cy="4608512"/>
          </a:xfrm>
        </p:spPr>
        <p:txBody>
          <a:bodyPr/>
          <a:lstStyle/>
          <a:p>
            <a:pPr marL="609600" indent="-609600">
              <a:lnSpc>
                <a:spcPct val="110000"/>
              </a:lnSpc>
            </a:pPr>
            <a:r>
              <a:rPr lang="cs-CZ" sz="2400" dirty="0">
                <a:latin typeface="Arial" pitchFamily="34" charset="0"/>
                <a:cs typeface="Arial" pitchFamily="34" charset="0"/>
              </a:rPr>
              <a:t>Zákon 130/2002 Sb. o podpoře výzkumu a vývoje z veřejných prostředků a o změně některých souvisejících zákonů (zákon o podpoře výzkumu a vývoje)</a:t>
            </a:r>
          </a:p>
          <a:p>
            <a:pPr marL="609600" indent="-609600">
              <a:lnSpc>
                <a:spcPct val="110000"/>
              </a:lnSpc>
            </a:pPr>
            <a:r>
              <a:rPr lang="cs-CZ" sz="2400" dirty="0">
                <a:latin typeface="Arial" pitchFamily="34" charset="0"/>
                <a:cs typeface="Arial" pitchFamily="34" charset="0"/>
              </a:rPr>
              <a:t>Nařízení vlády č. 461/2002 o účelové podpoře výzkumu a vývoje </a:t>
            </a:r>
          </a:p>
          <a:p>
            <a:pPr marL="609600" indent="-609600">
              <a:lnSpc>
                <a:spcPct val="110000"/>
              </a:lnSpc>
            </a:pPr>
            <a:r>
              <a:rPr lang="cs-CZ" sz="2400" dirty="0">
                <a:latin typeface="Arial" pitchFamily="34" charset="0"/>
                <a:cs typeface="Arial" pitchFamily="34" charset="0"/>
              </a:rPr>
              <a:t>Nařízení vlády č. 462/2002 o institucionální podpoře výzkumu a vývoje z veřejných prostředků a hodnocení výzkumných záměrů</a:t>
            </a:r>
          </a:p>
          <a:p>
            <a:pPr marL="609600" indent="-609600">
              <a:lnSpc>
                <a:spcPct val="110000"/>
              </a:lnSpc>
            </a:pPr>
            <a:r>
              <a:rPr lang="cs-CZ" sz="2400" dirty="0">
                <a:latin typeface="Arial" pitchFamily="34" charset="0"/>
                <a:cs typeface="Arial" pitchFamily="34" charset="0"/>
              </a:rPr>
              <a:t>Nařízení vlády č. 28 ze dne 8. ledna 2003, kterým se mění nařízení vlády č. 462/2002</a:t>
            </a:r>
          </a:p>
          <a:p>
            <a:pPr marL="609600" indent="-609600">
              <a:lnSpc>
                <a:spcPct val="110000"/>
              </a:lnSpc>
              <a:buFont typeface="Wingdings" pitchFamily="2" charset="2"/>
              <a:buNone/>
            </a:pPr>
            <a:endParaRPr lang="cs-CZ" sz="2400" dirty="0"/>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2</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800" dirty="0" smtClean="0">
                <a:latin typeface="Arial" pitchFamily="34" charset="0"/>
                <a:cs typeface="Arial" pitchFamily="34" charset="0"/>
              </a:rPr>
              <a:t>TT nesmí být čistě obchodní aktivita – musí být rovněž přítomen prvek INOVACE</a:t>
            </a:r>
          </a:p>
          <a:p>
            <a:r>
              <a:rPr lang="cs-CZ" sz="2800" dirty="0" smtClean="0">
                <a:latin typeface="Arial" pitchFamily="34" charset="0"/>
                <a:cs typeface="Arial" pitchFamily="34" charset="0"/>
              </a:rPr>
              <a:t>Jak:</a:t>
            </a:r>
          </a:p>
          <a:p>
            <a:pPr lvl="1"/>
            <a:r>
              <a:rPr lang="cs-CZ" sz="2400" dirty="0" smtClean="0">
                <a:latin typeface="Arial" pitchFamily="34" charset="0"/>
                <a:cs typeface="Arial" pitchFamily="34" charset="0"/>
              </a:rPr>
              <a:t>Firma/vynálezce/výzkumný ústav apod. provede sám</a:t>
            </a:r>
          </a:p>
          <a:p>
            <a:pPr lvl="1"/>
            <a:r>
              <a:rPr lang="cs-CZ" sz="2400" dirty="0" smtClean="0">
                <a:latin typeface="Arial" pitchFamily="34" charset="0"/>
                <a:cs typeface="Arial" pitchFamily="34" charset="0"/>
              </a:rPr>
              <a:t>Použije specializovaných služeb odborníků (licenčních právníků, specialistů na transfer apod.)</a:t>
            </a:r>
          </a:p>
          <a:p>
            <a:pPr lvl="1"/>
            <a:r>
              <a:rPr lang="cs-CZ" sz="2400" dirty="0" smtClean="0">
                <a:latin typeface="Arial" pitchFamily="34" charset="0"/>
                <a:cs typeface="Arial" pitchFamily="34" charset="0"/>
              </a:rPr>
              <a:t>Využije služeb specializovaných sítí (v rámci </a:t>
            </a:r>
            <a:r>
              <a:rPr lang="cs-CZ" sz="2400" dirty="0" smtClean="0">
                <a:latin typeface="Arial" pitchFamily="34" charset="0"/>
                <a:cs typeface="Arial" pitchFamily="34" charset="0"/>
              </a:rPr>
              <a:t>Evropy: </a:t>
            </a:r>
            <a:r>
              <a:rPr lang="cs-CZ" sz="2400" dirty="0" smtClean="0">
                <a:latin typeface="Arial" pitchFamily="34" charset="0"/>
                <a:cs typeface="Arial" pitchFamily="34" charset="0"/>
              </a:rPr>
              <a:t>IRC, BIC, EIC, ESA ... </a:t>
            </a:r>
            <a:r>
              <a:rPr lang="cs-CZ" sz="2400" dirty="0" smtClean="0">
                <a:latin typeface="Arial" pitchFamily="34" charset="0"/>
                <a:cs typeface="Arial" pitchFamily="34" charset="0"/>
              </a:rPr>
              <a:t>)</a:t>
            </a:r>
            <a:endParaRPr lang="cs-CZ" sz="2400" dirty="0" smtClean="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latin typeface="Arial" pitchFamily="34" charset="0"/>
                <a:cs typeface="Arial" pitchFamily="34" charset="0"/>
              </a:rPr>
              <a:t>Typy technologických transferů</a:t>
            </a:r>
            <a:endParaRPr lang="cs-CZ" sz="4000" dirty="0">
              <a:latin typeface="Arial" pitchFamily="34" charset="0"/>
              <a:cs typeface="Arial" pitchFamily="34" charset="0"/>
            </a:endParaRPr>
          </a:p>
        </p:txBody>
      </p:sp>
      <p:sp>
        <p:nvSpPr>
          <p:cNvPr id="3" name="Zástupný symbol pro obsah 2"/>
          <p:cNvSpPr>
            <a:spLocks noGrp="1"/>
          </p:cNvSpPr>
          <p:nvPr>
            <p:ph idx="1"/>
          </p:nvPr>
        </p:nvSpPr>
        <p:spPr/>
        <p:txBody>
          <a:bodyPr/>
          <a:lstStyle/>
          <a:p>
            <a:endParaRPr lang="cs-CZ" dirty="0" smtClean="0"/>
          </a:p>
          <a:p>
            <a:r>
              <a:rPr lang="cs-CZ" dirty="0" smtClean="0">
                <a:latin typeface="Arial" pitchFamily="34" charset="0"/>
                <a:cs typeface="Arial" pitchFamily="34" charset="0"/>
              </a:rPr>
              <a:t>Technická spolupráce</a:t>
            </a:r>
          </a:p>
          <a:p>
            <a:r>
              <a:rPr lang="cs-CZ" dirty="0" smtClean="0">
                <a:latin typeface="Arial" pitchFamily="34" charset="0"/>
                <a:cs typeface="Arial" pitchFamily="34" charset="0"/>
              </a:rPr>
              <a:t>Joint </a:t>
            </a:r>
            <a:r>
              <a:rPr lang="cs-CZ" dirty="0" err="1" smtClean="0">
                <a:latin typeface="Arial" pitchFamily="34" charset="0"/>
                <a:cs typeface="Arial" pitchFamily="34" charset="0"/>
              </a:rPr>
              <a:t>Venture</a:t>
            </a:r>
            <a:endParaRPr lang="cs-CZ" dirty="0" smtClean="0">
              <a:latin typeface="Arial" pitchFamily="34" charset="0"/>
              <a:cs typeface="Arial" pitchFamily="34" charset="0"/>
            </a:endParaRPr>
          </a:p>
          <a:p>
            <a:r>
              <a:rPr lang="cs-CZ" dirty="0" smtClean="0">
                <a:latin typeface="Arial" pitchFamily="34" charset="0"/>
                <a:cs typeface="Arial" pitchFamily="34" charset="0"/>
              </a:rPr>
              <a:t>Licenční smlouva</a:t>
            </a:r>
          </a:p>
          <a:p>
            <a:r>
              <a:rPr lang="cs-CZ" dirty="0" smtClean="0">
                <a:latin typeface="Arial" pitchFamily="34" charset="0"/>
                <a:cs typeface="Arial" pitchFamily="34" charset="0"/>
              </a:rPr>
              <a:t>Výrobní kooperace</a:t>
            </a:r>
          </a:p>
          <a:p>
            <a:r>
              <a:rPr lang="pl-PL" dirty="0" smtClean="0">
                <a:latin typeface="Arial" pitchFamily="34" charset="0"/>
                <a:cs typeface="Arial" pitchFamily="34" charset="0"/>
              </a:rPr>
              <a:t>Obchodní smlouva s technickou pomocí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Spin </a:t>
            </a:r>
            <a:r>
              <a:rPr lang="cs-CZ" dirty="0" err="1" smtClean="0">
                <a:latin typeface="Arial" pitchFamily="34" charset="0"/>
                <a:cs typeface="Arial" pitchFamily="34" charset="0"/>
              </a:rPr>
              <a:t>off</a:t>
            </a:r>
            <a:r>
              <a:rPr lang="cs-CZ" dirty="0" smtClean="0">
                <a:latin typeface="Arial" pitchFamily="34" charset="0"/>
                <a:cs typeface="Arial" pitchFamily="34" charset="0"/>
              </a:rPr>
              <a:t> firmy</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dirty="0" smtClean="0">
                <a:latin typeface="Arial" pitchFamily="34" charset="0"/>
                <a:cs typeface="Arial" pitchFamily="34" charset="0"/>
              </a:rPr>
              <a:t>Spin-</a:t>
            </a:r>
            <a:r>
              <a:rPr lang="cs-CZ" dirty="0" err="1" smtClean="0">
                <a:latin typeface="Arial" pitchFamily="34" charset="0"/>
                <a:cs typeface="Arial" pitchFamily="34" charset="0"/>
              </a:rPr>
              <a:t>off</a:t>
            </a:r>
            <a:r>
              <a:rPr lang="cs-CZ" dirty="0" smtClean="0">
                <a:latin typeface="Arial" pitchFamily="34" charset="0"/>
                <a:cs typeface="Arial" pitchFamily="34" charset="0"/>
              </a:rPr>
              <a:t> </a:t>
            </a:r>
            <a:r>
              <a:rPr lang="cs-CZ" dirty="0" smtClean="0">
                <a:latin typeface="Arial" pitchFamily="34" charset="0"/>
                <a:cs typeface="Arial" pitchFamily="34" charset="0"/>
              </a:rPr>
              <a:t>je firma založená </a:t>
            </a:r>
            <a:r>
              <a:rPr lang="cs-CZ" dirty="0" smtClean="0">
                <a:latin typeface="Arial" pitchFamily="34" charset="0"/>
                <a:cs typeface="Arial" pitchFamily="34" charset="0"/>
              </a:rPr>
              <a:t>výzkumníky za účelem uvedení na trh produktu založeného </a:t>
            </a:r>
            <a:r>
              <a:rPr lang="cs-CZ" dirty="0" smtClean="0">
                <a:latin typeface="Arial" pitchFamily="34" charset="0"/>
                <a:cs typeface="Arial" pitchFamily="34" charset="0"/>
              </a:rPr>
              <a:t>na novém poznatku – výsledku výzkumu</a:t>
            </a:r>
            <a:r>
              <a:rPr lang="cs-CZ" dirty="0" smtClean="0">
                <a:latin typeface="Arial" pitchFamily="34" charset="0"/>
                <a:cs typeface="Arial" pitchFamily="34" charset="0"/>
              </a:rPr>
              <a:t>.</a:t>
            </a:r>
            <a:endParaRPr lang="cs-CZ" dirty="0" smtClean="0">
              <a:latin typeface="Arial" pitchFamily="34" charset="0"/>
              <a:cs typeface="Arial" pitchFamily="34" charset="0"/>
            </a:endParaRPr>
          </a:p>
          <a:p>
            <a:r>
              <a:rPr lang="cs-CZ" dirty="0" smtClean="0">
                <a:latin typeface="Arial" pitchFamily="34" charset="0"/>
                <a:cs typeface="Arial" pitchFamily="34" charset="0"/>
              </a:rPr>
              <a:t>Vysoká odborná fundovanost vědců </a:t>
            </a:r>
            <a:r>
              <a:rPr lang="cs-CZ" dirty="0" smtClean="0">
                <a:latin typeface="Arial" pitchFamily="34" charset="0"/>
                <a:cs typeface="Arial" pitchFamily="34" charset="0"/>
              </a:rPr>
              <a:t>vs. jejich nezkušenost </a:t>
            </a:r>
            <a:r>
              <a:rPr lang="cs-CZ" dirty="0" smtClean="0">
                <a:latin typeface="Arial" pitchFamily="34" charset="0"/>
                <a:cs typeface="Arial" pitchFamily="34" charset="0"/>
              </a:rPr>
              <a:t>s podnikatelskými aktivitami</a:t>
            </a:r>
          </a:p>
          <a:p>
            <a:endParaRPr lang="cs-CZ"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Klastry</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sz="2400" dirty="0" smtClean="0">
                <a:latin typeface="Arial" pitchFamily="34" charset="0"/>
                <a:cs typeface="Arial" pitchFamily="34" charset="0"/>
              </a:rPr>
              <a:t>Klastr je geograficky blízké seskupení vzájemně provázaných firem, specializovaných dodavatelů, poskytovatelů služeb a souvisejících institucí v konkrétním oboru i firem v příbuzných oborech, které spolu soutěží, ale také spolupracují, mají společné znaky a také se doplňují (Porter</a:t>
            </a:r>
            <a:r>
              <a:rPr lang="cs-CZ" sz="2400" dirty="0" smtClean="0">
                <a:latin typeface="Arial" pitchFamily="34" charset="0"/>
                <a:cs typeface="Arial" pitchFamily="34" charset="0"/>
              </a:rPr>
              <a:t>)</a:t>
            </a:r>
          </a:p>
          <a:p>
            <a:r>
              <a:rPr lang="cs-CZ" sz="2400" dirty="0" smtClean="0">
                <a:latin typeface="Arial" pitchFamily="34" charset="0"/>
                <a:cs typeface="Arial" pitchFamily="34" charset="0"/>
              </a:rPr>
              <a:t>Co-</a:t>
            </a:r>
            <a:r>
              <a:rPr lang="cs-CZ" sz="2400" dirty="0" err="1" smtClean="0">
                <a:latin typeface="Arial" pitchFamily="34" charset="0"/>
                <a:cs typeface="Arial" pitchFamily="34" charset="0"/>
              </a:rPr>
              <a:t>opetition</a:t>
            </a:r>
            <a:endParaRPr lang="cs-CZ" sz="2400" dirty="0" smtClean="0">
              <a:latin typeface="Arial" pitchFamily="34" charset="0"/>
              <a:cs typeface="Arial" pitchFamily="34" charset="0"/>
            </a:endParaRPr>
          </a:p>
          <a:p>
            <a:r>
              <a:rPr lang="cs-CZ" sz="2400" dirty="0" smtClean="0">
                <a:latin typeface="Arial" pitchFamily="34" charset="0"/>
                <a:cs typeface="Arial" pitchFamily="34" charset="0"/>
              </a:rPr>
              <a:t>Klastrová iniciativa je organizované úsilí </a:t>
            </a:r>
            <a:r>
              <a:rPr lang="cs-CZ" sz="2400" dirty="0" smtClean="0">
                <a:latin typeface="Arial" pitchFamily="34" charset="0"/>
                <a:cs typeface="Arial" pitchFamily="34" charset="0"/>
              </a:rPr>
              <a:t>zaměřené na růst </a:t>
            </a:r>
            <a:r>
              <a:rPr lang="cs-CZ" sz="2400" dirty="0" smtClean="0">
                <a:latin typeface="Arial" pitchFamily="34" charset="0"/>
                <a:cs typeface="Arial" pitchFamily="34" charset="0"/>
              </a:rPr>
              <a:t>a </a:t>
            </a:r>
            <a:r>
              <a:rPr lang="cs-CZ" sz="2400" dirty="0" smtClean="0">
                <a:latin typeface="Arial" pitchFamily="34" charset="0"/>
                <a:cs typeface="Arial" pitchFamily="34" charset="0"/>
              </a:rPr>
              <a:t>zvýšení konkurenceschopnosti </a:t>
            </a:r>
            <a:r>
              <a:rPr lang="cs-CZ" sz="2400" dirty="0" smtClean="0">
                <a:latin typeface="Arial" pitchFamily="34" charset="0"/>
                <a:cs typeface="Arial" pitchFamily="34" charset="0"/>
              </a:rPr>
              <a:t>klastrů v regionu za účasti klastrových firem, samosprávy a/nebo výzkumné komunity (Zelená kniha KI)</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Triple </a:t>
            </a:r>
            <a:r>
              <a:rPr lang="cs-CZ" dirty="0" err="1" smtClean="0">
                <a:latin typeface="Arial" pitchFamily="34" charset="0"/>
                <a:cs typeface="Arial" pitchFamily="34" charset="0"/>
              </a:rPr>
              <a:t>helix</a:t>
            </a:r>
            <a:endParaRPr lang="cs-CZ" dirty="0"/>
          </a:p>
        </p:txBody>
      </p:sp>
      <p:sp>
        <p:nvSpPr>
          <p:cNvPr id="3" name="Zástupný symbol pro obsah 2"/>
          <p:cNvSpPr>
            <a:spLocks noGrp="1"/>
          </p:cNvSpPr>
          <p:nvPr>
            <p:ph sz="half" idx="2"/>
          </p:nvPr>
        </p:nvSpPr>
        <p:spPr/>
        <p:txBody>
          <a:bodyPr/>
          <a:lstStyle/>
          <a:p>
            <a:r>
              <a:rPr lang="cs-CZ" dirty="0" smtClean="0">
                <a:latin typeface="Arial" pitchFamily="34" charset="0"/>
                <a:cs typeface="Arial" pitchFamily="34" charset="0"/>
              </a:rPr>
              <a:t>veřejný sektor</a:t>
            </a:r>
          </a:p>
          <a:p>
            <a:r>
              <a:rPr lang="cs-CZ" dirty="0" smtClean="0">
                <a:latin typeface="Arial" pitchFamily="34" charset="0"/>
                <a:cs typeface="Arial" pitchFamily="34" charset="0"/>
              </a:rPr>
              <a:t>soukromý sektor</a:t>
            </a:r>
          </a:p>
          <a:p>
            <a:r>
              <a:rPr lang="cs-CZ" dirty="0" err="1" smtClean="0">
                <a:latin typeface="Arial" pitchFamily="34" charset="0"/>
                <a:cs typeface="Arial" pitchFamily="34" charset="0"/>
              </a:rPr>
              <a:t>VaV</a:t>
            </a:r>
            <a:endParaRPr lang="cs-CZ" dirty="0" smtClean="0">
              <a:latin typeface="Arial" pitchFamily="34" charset="0"/>
              <a:cs typeface="Arial" pitchFamily="34" charset="0"/>
            </a:endParaRPr>
          </a:p>
          <a:p>
            <a:endParaRPr lang="cs-CZ" dirty="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pic>
        <p:nvPicPr>
          <p:cNvPr id="223234" name="Picture 2"/>
          <p:cNvPicPr>
            <a:picLocks noChangeAspect="1" noChangeArrowheads="1"/>
          </p:cNvPicPr>
          <p:nvPr/>
        </p:nvPicPr>
        <p:blipFill>
          <a:blip r:embed="rId3" cstate="print"/>
          <a:srcRect/>
          <a:stretch>
            <a:fillRect/>
          </a:stretch>
        </p:blipFill>
        <p:spPr bwMode="auto">
          <a:xfrm>
            <a:off x="899592" y="1772816"/>
            <a:ext cx="1971675" cy="2238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Financování inovací</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b="1" dirty="0" smtClean="0">
                <a:latin typeface="Arial" pitchFamily="34" charset="0"/>
                <a:cs typeface="Arial" pitchFamily="34" charset="0"/>
              </a:rPr>
              <a:t>Podmínky podnikání:</a:t>
            </a:r>
          </a:p>
          <a:p>
            <a:r>
              <a:rPr lang="cs-CZ" dirty="0" smtClean="0">
                <a:latin typeface="Arial" pitchFamily="34" charset="0"/>
                <a:cs typeface="Arial" pitchFamily="34" charset="0"/>
              </a:rPr>
              <a:t>unikátní nápad</a:t>
            </a:r>
          </a:p>
          <a:p>
            <a:r>
              <a:rPr lang="cs-CZ" dirty="0" smtClean="0">
                <a:latin typeface="Arial" pitchFamily="34" charset="0"/>
                <a:cs typeface="Arial" pitchFamily="34" charset="0"/>
              </a:rPr>
              <a:t>podnikatelský záměr (business plán)</a:t>
            </a:r>
          </a:p>
          <a:p>
            <a:r>
              <a:rPr lang="cs-CZ" dirty="0" smtClean="0">
                <a:latin typeface="Arial" pitchFamily="34" charset="0"/>
                <a:cs typeface="Arial" pitchFamily="34" charset="0"/>
              </a:rPr>
              <a:t>realizace záměru – zajištění finančních prostředků</a:t>
            </a:r>
          </a:p>
          <a:p>
            <a:endParaRPr lang="cs-CZ" dirty="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Podnikatelský plán</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sz="2800" dirty="0" smtClean="0">
                <a:latin typeface="Arial" pitchFamily="34" charset="0"/>
                <a:cs typeface="Arial" pitchFamily="34" charset="0"/>
              </a:rPr>
              <a:t>stručné shrnutí (</a:t>
            </a:r>
            <a:r>
              <a:rPr lang="cs-CZ" sz="2800" dirty="0" err="1" smtClean="0">
                <a:latin typeface="Arial" pitchFamily="34" charset="0"/>
                <a:cs typeface="Arial" pitchFamily="34" charset="0"/>
              </a:rPr>
              <a:t>Executive</a:t>
            </a:r>
            <a:r>
              <a:rPr lang="cs-CZ" sz="2800" dirty="0" smtClean="0">
                <a:latin typeface="Arial" pitchFamily="34" charset="0"/>
                <a:cs typeface="Arial" pitchFamily="34" charset="0"/>
              </a:rPr>
              <a:t> </a:t>
            </a:r>
            <a:r>
              <a:rPr lang="cs-CZ" sz="2800" dirty="0" err="1" smtClean="0">
                <a:latin typeface="Arial" pitchFamily="34" charset="0"/>
                <a:cs typeface="Arial" pitchFamily="34" charset="0"/>
              </a:rPr>
              <a:t>Summary</a:t>
            </a:r>
            <a:r>
              <a:rPr lang="cs-CZ" sz="2800" dirty="0" smtClean="0">
                <a:latin typeface="Arial" pitchFamily="34" charset="0"/>
                <a:cs typeface="Arial" pitchFamily="34" charset="0"/>
              </a:rPr>
              <a:t>)</a:t>
            </a:r>
          </a:p>
          <a:p>
            <a:r>
              <a:rPr lang="cs-CZ" sz="2800" dirty="0" smtClean="0">
                <a:latin typeface="Arial" pitchFamily="34" charset="0"/>
                <a:cs typeface="Arial" pitchFamily="34" charset="0"/>
              </a:rPr>
              <a:t>popis klíčových bodů projektu – produkt, zákazníci, ochrana duševního vlastnictví atd.</a:t>
            </a:r>
          </a:p>
          <a:p>
            <a:r>
              <a:rPr lang="cs-CZ" sz="2800" dirty="0" smtClean="0">
                <a:latin typeface="Arial" pitchFamily="34" charset="0"/>
                <a:cs typeface="Arial" pitchFamily="34" charset="0"/>
              </a:rPr>
              <a:t>analýzy – trh, dodavatelé, odběratelé, </a:t>
            </a:r>
            <a:r>
              <a:rPr lang="cs-CZ" sz="2800" dirty="0" err="1" smtClean="0">
                <a:latin typeface="Arial" pitchFamily="34" charset="0"/>
                <a:cs typeface="Arial" pitchFamily="34" charset="0"/>
              </a:rPr>
              <a:t>VaV</a:t>
            </a:r>
            <a:r>
              <a:rPr lang="cs-CZ" sz="2800" dirty="0" smtClean="0">
                <a:latin typeface="Arial" pitchFamily="34" charset="0"/>
                <a:cs typeface="Arial" pitchFamily="34" charset="0"/>
              </a:rPr>
              <a:t> atd.</a:t>
            </a:r>
          </a:p>
          <a:p>
            <a:r>
              <a:rPr lang="cs-CZ" sz="2800" dirty="0" smtClean="0">
                <a:latin typeface="Arial" pitchFamily="34" charset="0"/>
                <a:cs typeface="Arial" pitchFamily="34" charset="0"/>
              </a:rPr>
              <a:t>SWOT analýza</a:t>
            </a:r>
          </a:p>
          <a:p>
            <a:r>
              <a:rPr lang="cs-CZ" sz="2800" dirty="0" smtClean="0">
                <a:latin typeface="Arial" pitchFamily="34" charset="0"/>
                <a:cs typeface="Arial" pitchFamily="34" charset="0"/>
              </a:rPr>
              <a:t>návrhová část – konkrétní cíle dle SWOT </a:t>
            </a:r>
          </a:p>
          <a:p>
            <a:r>
              <a:rPr lang="cs-CZ" sz="2800" dirty="0" smtClean="0">
                <a:latin typeface="Arial" pitchFamily="34" charset="0"/>
                <a:cs typeface="Arial" pitchFamily="34" charset="0"/>
              </a:rPr>
              <a:t>financování podnikatelského záměru</a:t>
            </a:r>
          </a:p>
          <a:p>
            <a:r>
              <a:rPr lang="pl-PL" sz="2800" dirty="0" smtClean="0">
                <a:latin typeface="Arial" pitchFamily="34" charset="0"/>
                <a:cs typeface="Arial" pitchFamily="34" charset="0"/>
              </a:rPr>
              <a:t>analýza rizik – opatření k minimalizaci rizik</a:t>
            </a:r>
          </a:p>
          <a:p>
            <a:endParaRPr lang="cs-CZ" sz="2800"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Finanční zdroje</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dirty="0" smtClean="0">
                <a:latin typeface="Arial" pitchFamily="34" charset="0"/>
                <a:cs typeface="Arial" pitchFamily="34" charset="0"/>
              </a:rPr>
              <a:t>vlastní prostředky</a:t>
            </a:r>
          </a:p>
          <a:p>
            <a:pPr lvl="1"/>
            <a:r>
              <a:rPr lang="cs-CZ" dirty="0" smtClean="0">
                <a:latin typeface="Arial" pitchFamily="34" charset="0"/>
                <a:cs typeface="Arial" pitchFamily="34" charset="0"/>
              </a:rPr>
              <a:t>peněžité či nepeněžité vklady do ZK</a:t>
            </a:r>
          </a:p>
          <a:p>
            <a:r>
              <a:rPr lang="cs-CZ" dirty="0" smtClean="0">
                <a:latin typeface="Arial" pitchFamily="34" charset="0"/>
                <a:cs typeface="Arial" pitchFamily="34" charset="0"/>
              </a:rPr>
              <a:t>dluhové financování</a:t>
            </a:r>
          </a:p>
          <a:p>
            <a:pPr lvl="1"/>
            <a:r>
              <a:rPr lang="cs-CZ" dirty="0" smtClean="0">
                <a:latin typeface="Arial" pitchFamily="34" charset="0"/>
                <a:cs typeface="Arial" pitchFamily="34" charset="0"/>
              </a:rPr>
              <a:t>bankovní úvěry, hypoteční fondy, leasing, </a:t>
            </a:r>
            <a:r>
              <a:rPr lang="cs-CZ" dirty="0" err="1" smtClean="0">
                <a:latin typeface="Arial" pitchFamily="34" charset="0"/>
                <a:cs typeface="Arial" pitchFamily="34" charset="0"/>
              </a:rPr>
              <a:t>factoring</a:t>
            </a:r>
            <a:r>
              <a:rPr lang="cs-CZ" dirty="0" smtClean="0">
                <a:latin typeface="Arial" pitchFamily="34" charset="0"/>
                <a:cs typeface="Arial" pitchFamily="34" charset="0"/>
              </a:rPr>
              <a:t>, forfaiting</a:t>
            </a:r>
          </a:p>
          <a:p>
            <a:r>
              <a:rPr lang="cs-CZ" dirty="0" smtClean="0">
                <a:latin typeface="Arial" pitchFamily="34" charset="0"/>
                <a:cs typeface="Arial" pitchFamily="34" charset="0"/>
              </a:rPr>
              <a:t>financování vstupem základního kapitálu</a:t>
            </a:r>
          </a:p>
          <a:p>
            <a:pPr lvl="1"/>
            <a:r>
              <a:rPr lang="en-US" dirty="0" smtClean="0">
                <a:latin typeface="Arial" pitchFamily="34" charset="0"/>
                <a:cs typeface="Arial" pitchFamily="34" charset="0"/>
              </a:rPr>
              <a:t>FFF, business angels, venture capital</a:t>
            </a:r>
            <a:endParaRPr lang="cs-CZ"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latin typeface="Arial" pitchFamily="34" charset="0"/>
                <a:cs typeface="Arial" pitchFamily="34" charset="0"/>
              </a:rPr>
              <a:t>Financování podle fáze rozvoje</a:t>
            </a:r>
            <a:endParaRPr lang="cs-CZ" sz="4000"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pl-PL" dirty="0" smtClean="0">
                <a:latin typeface="Arial" pitchFamily="34" charset="0"/>
                <a:cs typeface="Arial" pitchFamily="34" charset="0"/>
              </a:rPr>
              <a:t>založení a rozjezd podniku (start up)</a:t>
            </a:r>
          </a:p>
          <a:p>
            <a:pPr lvl="1"/>
            <a:r>
              <a:rPr lang="cs-CZ" dirty="0" smtClean="0">
                <a:latin typeface="Arial" pitchFamily="34" charset="0"/>
                <a:cs typeface="Arial" pitchFamily="34" charset="0"/>
              </a:rPr>
              <a:t>vlastní zdroje (vklad do ZK), BA</a:t>
            </a:r>
          </a:p>
          <a:p>
            <a:r>
              <a:rPr lang="cs-CZ" dirty="0" smtClean="0">
                <a:latin typeface="Arial" pitchFamily="34" charset="0"/>
                <a:cs typeface="Arial" pitchFamily="34" charset="0"/>
              </a:rPr>
              <a:t>počáteční rozvoj</a:t>
            </a:r>
          </a:p>
          <a:p>
            <a:pPr lvl="1"/>
            <a:r>
              <a:rPr lang="cs-CZ" dirty="0" smtClean="0">
                <a:latin typeface="Arial" pitchFamily="34" charset="0"/>
                <a:cs typeface="Arial" pitchFamily="34" charset="0"/>
              </a:rPr>
              <a:t>BA, </a:t>
            </a:r>
            <a:r>
              <a:rPr lang="cs-CZ" dirty="0" err="1" smtClean="0">
                <a:latin typeface="Arial" pitchFamily="34" charset="0"/>
                <a:cs typeface="Arial" pitchFamily="34" charset="0"/>
              </a:rPr>
              <a:t>mikropůjčky</a:t>
            </a:r>
            <a:r>
              <a:rPr lang="cs-CZ" dirty="0" smtClean="0">
                <a:latin typeface="Arial" pitchFamily="34" charset="0"/>
                <a:cs typeface="Arial" pitchFamily="34" charset="0"/>
              </a:rPr>
              <a:t>, </a:t>
            </a:r>
            <a:r>
              <a:rPr lang="cs-CZ" dirty="0" err="1" smtClean="0">
                <a:latin typeface="Arial" pitchFamily="34" charset="0"/>
                <a:cs typeface="Arial" pitchFamily="34" charset="0"/>
              </a:rPr>
              <a:t>seed</a:t>
            </a:r>
            <a:r>
              <a:rPr lang="cs-CZ" dirty="0" smtClean="0">
                <a:latin typeface="Arial" pitchFamily="34" charset="0"/>
                <a:cs typeface="Arial" pitchFamily="34" charset="0"/>
              </a:rPr>
              <a:t> </a:t>
            </a:r>
            <a:r>
              <a:rPr lang="cs-CZ" dirty="0" err="1" smtClean="0">
                <a:latin typeface="Arial" pitchFamily="34" charset="0"/>
                <a:cs typeface="Arial" pitchFamily="34" charset="0"/>
              </a:rPr>
              <a:t>capital</a:t>
            </a:r>
            <a:endParaRPr lang="cs-CZ" dirty="0" smtClean="0">
              <a:latin typeface="Arial" pitchFamily="34" charset="0"/>
              <a:cs typeface="Arial" pitchFamily="34" charset="0"/>
            </a:endParaRPr>
          </a:p>
          <a:p>
            <a:r>
              <a:rPr lang="cs-CZ" dirty="0" smtClean="0">
                <a:latin typeface="Arial" pitchFamily="34" charset="0"/>
                <a:cs typeface="Arial" pitchFamily="34" charset="0"/>
              </a:rPr>
              <a:t>Expanze</a:t>
            </a:r>
          </a:p>
          <a:p>
            <a:pPr lvl="1"/>
            <a:r>
              <a:rPr lang="cs-CZ" dirty="0" smtClean="0">
                <a:latin typeface="Arial" pitchFamily="34" charset="0"/>
                <a:cs typeface="Arial" pitchFamily="34" charset="0"/>
              </a:rPr>
              <a:t>VC, leasing, </a:t>
            </a:r>
            <a:r>
              <a:rPr lang="cs-CZ" dirty="0" err="1" smtClean="0">
                <a:latin typeface="Arial" pitchFamily="34" charset="0"/>
                <a:cs typeface="Arial" pitchFamily="34" charset="0"/>
              </a:rPr>
              <a:t>factoring</a:t>
            </a:r>
            <a:r>
              <a:rPr lang="cs-CZ" dirty="0" smtClean="0">
                <a:latin typeface="Arial" pitchFamily="34" charset="0"/>
                <a:cs typeface="Arial" pitchFamily="34" charset="0"/>
              </a:rPr>
              <a:t>, úvěry</a:t>
            </a:r>
          </a:p>
          <a:p>
            <a:r>
              <a:rPr lang="cs-CZ" dirty="0" smtClean="0">
                <a:latin typeface="Arial" pitchFamily="34" charset="0"/>
                <a:cs typeface="Arial" pitchFamily="34" charset="0"/>
              </a:rPr>
              <a:t>stabilní růst/zralost</a:t>
            </a:r>
          </a:p>
          <a:p>
            <a:pPr lvl="1"/>
            <a:r>
              <a:rPr lang="pl-PL" dirty="0" smtClean="0">
                <a:latin typeface="Arial" pitchFamily="34" charset="0"/>
                <a:cs typeface="Arial" pitchFamily="34" charset="0"/>
              </a:rPr>
              <a:t>vlastní zdroje, výnosy podniku, úvěry</a:t>
            </a:r>
            <a:endParaRPr lang="cs-CZ"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Business </a:t>
            </a:r>
            <a:r>
              <a:rPr lang="cs-CZ" dirty="0" err="1" smtClean="0">
                <a:latin typeface="Arial" pitchFamily="34" charset="0"/>
                <a:cs typeface="Arial" pitchFamily="34" charset="0"/>
              </a:rPr>
              <a:t>angels</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sz="2800" dirty="0" smtClean="0">
                <a:latin typeface="Arial" pitchFamily="34" charset="0"/>
                <a:cs typeface="Arial" pitchFamily="34" charset="0"/>
              </a:rPr>
              <a:t>zkušení podnikatelé nebo bohatí jedinci, jejichž koníčkem je investování do mladých firem</a:t>
            </a:r>
          </a:p>
          <a:p>
            <a:r>
              <a:rPr lang="pl-PL" sz="2800" dirty="0" smtClean="0">
                <a:latin typeface="Arial" pitchFamily="34" charset="0"/>
                <a:cs typeface="Arial" pitchFamily="34" charset="0"/>
              </a:rPr>
              <a:t>jejich přínosem nejsou zdaleka peníze, ale: znalosti- </a:t>
            </a:r>
            <a:r>
              <a:rPr lang="cs-CZ" sz="2800" dirty="0" smtClean="0">
                <a:latin typeface="Arial" pitchFamily="34" charset="0"/>
                <a:cs typeface="Arial" pitchFamily="34" charset="0"/>
              </a:rPr>
              <a:t>zkušenosti – kontakty</a:t>
            </a:r>
          </a:p>
          <a:p>
            <a:r>
              <a:rPr lang="cs-CZ" sz="2800" dirty="0" smtClean="0">
                <a:latin typeface="Arial" pitchFamily="34" charset="0"/>
                <a:cs typeface="Arial" pitchFamily="34" charset="0"/>
              </a:rPr>
              <a:t>příklady BA sítí:</a:t>
            </a:r>
          </a:p>
          <a:p>
            <a:pPr lvl="1"/>
            <a:r>
              <a:rPr lang="en-US" sz="2400" dirty="0" smtClean="0">
                <a:latin typeface="Arial" pitchFamily="34" charset="0"/>
                <a:cs typeface="Arial" pitchFamily="34" charset="0"/>
              </a:rPr>
              <a:t>European Business Angels Network (EBAN), Angel </a:t>
            </a:r>
            <a:r>
              <a:rPr lang="en-US" sz="2400" dirty="0" err="1" smtClean="0">
                <a:latin typeface="Arial" pitchFamily="34" charset="0"/>
                <a:cs typeface="Arial" pitchFamily="34" charset="0"/>
              </a:rPr>
              <a:t>Investors´Association</a:t>
            </a:r>
            <a:r>
              <a:rPr lang="en-US" sz="2400" dirty="0" smtClean="0">
                <a:latin typeface="Arial" pitchFamily="34" charset="0"/>
                <a:cs typeface="Arial" pitchFamily="34" charset="0"/>
              </a:rPr>
              <a:t> (AIA), Central Europe Angels Club (CEAC) </a:t>
            </a:r>
            <a:r>
              <a:rPr lang="en-US" sz="2400" dirty="0" err="1" smtClean="0">
                <a:latin typeface="Arial" pitchFamily="34" charset="0"/>
                <a:cs typeface="Arial" pitchFamily="34" charset="0"/>
              </a:rPr>
              <a:t>atd</a:t>
            </a:r>
            <a:r>
              <a:rPr lang="en-US" sz="2400" dirty="0" smtClean="0">
                <a:latin typeface="Arial" pitchFamily="34" charset="0"/>
                <a:cs typeface="Arial" pitchFamily="34" charset="0"/>
              </a:rPr>
              <a:t>.</a:t>
            </a:r>
            <a:endParaRPr lang="cs-CZ" sz="2400" dirty="0" smtClean="0">
              <a:latin typeface="Arial" pitchFamily="34" charset="0"/>
              <a:cs typeface="Arial" pitchFamily="34" charset="0"/>
            </a:endParaRPr>
          </a:p>
          <a:p>
            <a:r>
              <a:rPr lang="cs-CZ" sz="2800" dirty="0" smtClean="0">
                <a:latin typeface="Arial" pitchFamily="34" charset="0"/>
                <a:cs typeface="Arial" pitchFamily="34" charset="0"/>
                <a:hlinkClick r:id="rId3"/>
              </a:rPr>
              <a:t>ČT – Den D</a:t>
            </a:r>
            <a:endParaRPr lang="cs-CZ"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cs-CZ" sz="3600" b="1" dirty="0">
                <a:solidFill>
                  <a:srgbClr val="9DB3FB"/>
                </a:solidFill>
                <a:latin typeface="Arial" pitchFamily="34" charset="0"/>
                <a:cs typeface="Arial" pitchFamily="34" charset="0"/>
              </a:rPr>
              <a:t>Nařízení vlády 461/2002 Sb.</a:t>
            </a:r>
          </a:p>
        </p:txBody>
      </p:sp>
      <p:sp>
        <p:nvSpPr>
          <p:cNvPr id="53251" name="Rectangle 3"/>
          <p:cNvSpPr>
            <a:spLocks noGrp="1" noChangeArrowheads="1"/>
          </p:cNvSpPr>
          <p:nvPr>
            <p:ph type="body" idx="1"/>
          </p:nvPr>
        </p:nvSpPr>
        <p:spPr>
          <a:xfrm>
            <a:off x="468313" y="1125538"/>
            <a:ext cx="8229600" cy="4608512"/>
          </a:xfrm>
        </p:spPr>
        <p:txBody>
          <a:bodyPr/>
          <a:lstStyle/>
          <a:p>
            <a:pPr marL="609600" indent="-609600">
              <a:lnSpc>
                <a:spcPct val="130000"/>
              </a:lnSpc>
              <a:buFontTx/>
              <a:buNone/>
            </a:pPr>
            <a:r>
              <a:rPr lang="cs-CZ" sz="2400" dirty="0">
                <a:latin typeface="Arial" pitchFamily="34" charset="0"/>
                <a:cs typeface="Arial" pitchFamily="34" charset="0"/>
              </a:rPr>
              <a:t>§ 2 –Způsob podílu účelové podpory na uznaných nákladech</a:t>
            </a:r>
          </a:p>
          <a:p>
            <a:pPr marL="609600" indent="-609600">
              <a:lnSpc>
                <a:spcPct val="130000"/>
              </a:lnSpc>
              <a:buFontTx/>
              <a:buNone/>
            </a:pPr>
            <a:r>
              <a:rPr lang="cs-CZ" sz="2400" dirty="0">
                <a:latin typeface="Arial" pitchFamily="34" charset="0"/>
                <a:cs typeface="Arial" pitchFamily="34" charset="0"/>
              </a:rPr>
              <a:t>100 %         </a:t>
            </a:r>
            <a:r>
              <a:rPr lang="cs-CZ" sz="2400" dirty="0">
                <a:solidFill>
                  <a:srgbClr val="9DB3FB"/>
                </a:solidFill>
                <a:latin typeface="Arial" pitchFamily="34" charset="0"/>
                <a:cs typeface="Arial" pitchFamily="34" charset="0"/>
              </a:rPr>
              <a:t>Základní výzkum</a:t>
            </a:r>
          </a:p>
          <a:p>
            <a:pPr marL="609600" indent="-609600">
              <a:lnSpc>
                <a:spcPct val="130000"/>
              </a:lnSpc>
              <a:buFontTx/>
              <a:buNone/>
            </a:pPr>
            <a:r>
              <a:rPr lang="cs-CZ" sz="2400" dirty="0">
                <a:latin typeface="Arial" pitchFamily="34" charset="0"/>
                <a:cs typeface="Arial" pitchFamily="34" charset="0"/>
              </a:rPr>
              <a:t> 50 %          </a:t>
            </a:r>
            <a:r>
              <a:rPr lang="cs-CZ" sz="2400" dirty="0">
                <a:solidFill>
                  <a:srgbClr val="9DB3FB"/>
                </a:solidFill>
                <a:latin typeface="Arial" pitchFamily="34" charset="0"/>
                <a:cs typeface="Arial" pitchFamily="34" charset="0"/>
              </a:rPr>
              <a:t>Průmyslový výzkum</a:t>
            </a:r>
          </a:p>
          <a:p>
            <a:pPr marL="609600" indent="-609600">
              <a:lnSpc>
                <a:spcPct val="130000"/>
              </a:lnSpc>
              <a:buFontTx/>
              <a:buNone/>
            </a:pPr>
            <a:r>
              <a:rPr lang="cs-CZ" sz="2400" dirty="0">
                <a:latin typeface="Arial" pitchFamily="34" charset="0"/>
                <a:cs typeface="Arial" pitchFamily="34" charset="0"/>
              </a:rPr>
              <a:t> 25 %          </a:t>
            </a:r>
            <a:r>
              <a:rPr lang="cs-CZ" sz="2400" dirty="0">
                <a:solidFill>
                  <a:srgbClr val="9DB3FB"/>
                </a:solidFill>
                <a:latin typeface="Arial" pitchFamily="34" charset="0"/>
                <a:cs typeface="Arial" pitchFamily="34" charset="0"/>
              </a:rPr>
              <a:t>Vývoj</a:t>
            </a:r>
          </a:p>
          <a:p>
            <a:pPr marL="609600" indent="-609600">
              <a:lnSpc>
                <a:spcPct val="130000"/>
              </a:lnSpc>
              <a:buFontTx/>
              <a:buNone/>
            </a:pPr>
            <a:r>
              <a:rPr lang="cs-CZ" sz="2400" dirty="0">
                <a:latin typeface="Arial" pitchFamily="34" charset="0"/>
                <a:cs typeface="Arial" pitchFamily="34" charset="0"/>
              </a:rPr>
              <a:t>   Podíl účelové podpory na uznaných nákladech projektu  průmyslového výzkumu nebo vývoje může být zvýšen </a:t>
            </a:r>
          </a:p>
          <a:p>
            <a:pPr marL="609600" indent="-609600">
              <a:lnSpc>
                <a:spcPct val="130000"/>
              </a:lnSpc>
              <a:buFontTx/>
              <a:buNone/>
            </a:pPr>
            <a:r>
              <a:rPr lang="cs-CZ" sz="2400" dirty="0">
                <a:latin typeface="Arial" pitchFamily="34" charset="0"/>
                <a:cs typeface="Arial" pitchFamily="34" charset="0"/>
              </a:rPr>
              <a:t>    o 5, 10 až 15 % - přesná kritéria </a:t>
            </a:r>
          </a:p>
          <a:p>
            <a:pPr marL="609600" indent="-609600">
              <a:lnSpc>
                <a:spcPct val="130000"/>
              </a:lnSpc>
              <a:buFontTx/>
              <a:buNone/>
            </a:pPr>
            <a:r>
              <a:rPr lang="cs-CZ" sz="2400" dirty="0">
                <a:latin typeface="Arial" pitchFamily="34" charset="0"/>
                <a:cs typeface="Arial" pitchFamily="34" charset="0"/>
              </a:rPr>
              <a:t>   (nejvýše 75 % u průmyslového výzkumu a 50 % u vývoje)</a:t>
            </a:r>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3</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Arial" pitchFamily="34" charset="0"/>
                <a:cs typeface="Arial" pitchFamily="34" charset="0"/>
              </a:rPr>
              <a:t>Venture</a:t>
            </a:r>
            <a:r>
              <a:rPr lang="cs-CZ" dirty="0" smtClean="0">
                <a:latin typeface="Arial" pitchFamily="34" charset="0"/>
                <a:cs typeface="Arial" pitchFamily="34" charset="0"/>
              </a:rPr>
              <a:t> </a:t>
            </a:r>
            <a:r>
              <a:rPr lang="cs-CZ" dirty="0" err="1" smtClean="0">
                <a:latin typeface="Arial" pitchFamily="34" charset="0"/>
                <a:cs typeface="Arial" pitchFamily="34" charset="0"/>
              </a:rPr>
              <a:t>capital</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sz="2800" dirty="0" smtClean="0">
                <a:latin typeface="Arial" pitchFamily="34" charset="0"/>
                <a:cs typeface="Arial" pitchFamily="34" charset="0"/>
              </a:rPr>
              <a:t>podnik či sdružení movitých jednotlivců, kteří vystupují společně</a:t>
            </a:r>
          </a:p>
          <a:p>
            <a:pPr lvl="1"/>
            <a:r>
              <a:rPr lang="cs-CZ" sz="2400" dirty="0" smtClean="0">
                <a:latin typeface="Arial" pitchFamily="34" charset="0"/>
                <a:cs typeface="Arial" pitchFamily="34" charset="0"/>
              </a:rPr>
              <a:t>často vlastněny bankou nebo penzijní společností</a:t>
            </a:r>
          </a:p>
          <a:p>
            <a:pPr lvl="1"/>
            <a:r>
              <a:rPr lang="cs-CZ" sz="2400" dirty="0" smtClean="0">
                <a:latin typeface="Arial" pitchFamily="34" charset="0"/>
                <a:cs typeface="Arial" pitchFamily="34" charset="0"/>
              </a:rPr>
              <a:t>využívání služeb velkých (a drahých) poradenských a právních firem – ochrana investorů</a:t>
            </a:r>
          </a:p>
          <a:p>
            <a:r>
              <a:rPr lang="cs-CZ" sz="2800" dirty="0" smtClean="0">
                <a:latin typeface="Arial" pitchFamily="34" charset="0"/>
                <a:cs typeface="Arial" pitchFamily="34" charset="0"/>
              </a:rPr>
              <a:t>vysoké investované sumy</a:t>
            </a:r>
          </a:p>
          <a:p>
            <a:r>
              <a:rPr lang="cs-CZ" sz="2800" dirty="0" smtClean="0">
                <a:latin typeface="Arial" pitchFamily="34" charset="0"/>
                <a:cs typeface="Arial" pitchFamily="34" charset="0"/>
              </a:rPr>
              <a:t>pasivní účast X tvrdší podmínky při hlasování</a:t>
            </a:r>
          </a:p>
          <a:p>
            <a:r>
              <a:rPr lang="cs-CZ" sz="2800" dirty="0" smtClean="0">
                <a:latin typeface="Arial" pitchFamily="34" charset="0"/>
                <a:cs typeface="Arial" pitchFamily="34" charset="0"/>
              </a:rPr>
              <a:t>nutná tvorba vyváženého portfolia investic</a:t>
            </a:r>
          </a:p>
          <a:p>
            <a:r>
              <a:rPr lang="cs-CZ" sz="2800" dirty="0" err="1" smtClean="0">
                <a:latin typeface="Arial" pitchFamily="34" charset="0"/>
                <a:cs typeface="Arial" pitchFamily="34" charset="0"/>
              </a:rPr>
              <a:t>Czech</a:t>
            </a:r>
            <a:r>
              <a:rPr lang="cs-CZ" sz="2800" dirty="0" smtClean="0">
                <a:latin typeface="Arial" pitchFamily="34" charset="0"/>
                <a:cs typeface="Arial" pitchFamily="34" charset="0"/>
              </a:rPr>
              <a:t> </a:t>
            </a:r>
            <a:r>
              <a:rPr lang="cs-CZ" sz="2800" dirty="0" err="1" smtClean="0">
                <a:latin typeface="Arial" pitchFamily="34" charset="0"/>
                <a:cs typeface="Arial" pitchFamily="34" charset="0"/>
              </a:rPr>
              <a:t>Venture</a:t>
            </a:r>
            <a:r>
              <a:rPr lang="cs-CZ" sz="2800" dirty="0" smtClean="0">
                <a:latin typeface="Arial" pitchFamily="34" charset="0"/>
                <a:cs typeface="Arial" pitchFamily="34" charset="0"/>
              </a:rPr>
              <a:t> </a:t>
            </a:r>
            <a:r>
              <a:rPr lang="cs-CZ" sz="2800" dirty="0" err="1" smtClean="0">
                <a:latin typeface="Arial" pitchFamily="34" charset="0"/>
                <a:cs typeface="Arial" pitchFamily="34" charset="0"/>
              </a:rPr>
              <a:t>Capital</a:t>
            </a:r>
            <a:r>
              <a:rPr lang="cs-CZ" sz="2800" dirty="0" smtClean="0">
                <a:latin typeface="Arial" pitchFamily="34" charset="0"/>
                <a:cs typeface="Arial" pitchFamily="34" charset="0"/>
              </a:rPr>
              <a:t> </a:t>
            </a:r>
            <a:r>
              <a:rPr lang="cs-CZ" sz="2800" dirty="0" err="1" smtClean="0">
                <a:latin typeface="Arial" pitchFamily="34" charset="0"/>
                <a:cs typeface="Arial" pitchFamily="34" charset="0"/>
              </a:rPr>
              <a:t>Association</a:t>
            </a:r>
            <a:endParaRPr lang="cs-CZ" sz="2800" dirty="0" smtClean="0">
              <a:latin typeface="Arial" pitchFamily="34" charset="0"/>
              <a:cs typeface="Arial" pitchFamily="34" charset="0"/>
            </a:endParaRPr>
          </a:p>
          <a:p>
            <a:endParaRPr lang="cs-CZ" sz="2800" dirty="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Požadavky BA, VC</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dirty="0" smtClean="0">
                <a:latin typeface="Arial" pitchFamily="34" charset="0"/>
                <a:cs typeface="Arial" pitchFamily="34" charset="0"/>
              </a:rPr>
              <a:t>unikátní hodnota produktu/služby, nápad</a:t>
            </a:r>
          </a:p>
          <a:p>
            <a:r>
              <a:rPr lang="pl-PL" dirty="0" smtClean="0">
                <a:latin typeface="Arial" pitchFamily="34" charset="0"/>
                <a:cs typeface="Arial" pitchFamily="34" charset="0"/>
              </a:rPr>
              <a:t>podnik s </a:t>
            </a:r>
            <a:r>
              <a:rPr lang="pl-PL" b="1" dirty="0" smtClean="0">
                <a:latin typeface="Arial" pitchFamily="34" charset="0"/>
                <a:cs typeface="Arial" pitchFamily="34" charset="0"/>
              </a:rPr>
              <a:t>vysokým potenciálem růstu</a:t>
            </a:r>
          </a:p>
          <a:p>
            <a:r>
              <a:rPr lang="cs-CZ" dirty="0" smtClean="0">
                <a:latin typeface="Arial" pitchFamily="34" charset="0"/>
                <a:cs typeface="Arial" pitchFamily="34" charset="0"/>
              </a:rPr>
              <a:t>trh – kdo je zákazník?!</a:t>
            </a:r>
          </a:p>
          <a:p>
            <a:r>
              <a:rPr lang="cs-CZ" dirty="0" smtClean="0">
                <a:latin typeface="Arial" pitchFamily="34" charset="0"/>
                <a:cs typeface="Arial" pitchFamily="34" charset="0"/>
              </a:rPr>
              <a:t>business plán – jaká je </a:t>
            </a:r>
            <a:r>
              <a:rPr lang="cs-CZ" b="1" dirty="0" smtClean="0">
                <a:latin typeface="Arial" pitchFamily="34" charset="0"/>
                <a:cs typeface="Arial" pitchFamily="34" charset="0"/>
              </a:rPr>
              <a:t>schopnost podniku realizovat plán?!</a:t>
            </a:r>
          </a:p>
          <a:p>
            <a:r>
              <a:rPr lang="cs-CZ" dirty="0" smtClean="0">
                <a:latin typeface="Arial" pitchFamily="34" charset="0"/>
                <a:cs typeface="Arial" pitchFamily="34" charset="0"/>
              </a:rPr>
              <a:t>podnikatel – motivovaný, vizionářský, dynamický atd.</a:t>
            </a:r>
          </a:p>
          <a:p>
            <a:endParaRPr lang="cs-CZ" dirty="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Chyby podnikatelů</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r>
              <a:rPr lang="cs-CZ" sz="2800" dirty="0" smtClean="0">
                <a:latin typeface="Arial" pitchFamily="34" charset="0"/>
                <a:cs typeface="Arial" pitchFamily="34" charset="0"/>
              </a:rPr>
              <a:t>jazyk!!! </a:t>
            </a:r>
          </a:p>
          <a:p>
            <a:r>
              <a:rPr lang="cs-CZ" sz="2800" dirty="0" smtClean="0">
                <a:latin typeface="Arial" pitchFamily="34" charset="0"/>
                <a:cs typeface="Arial" pitchFamily="34" charset="0"/>
              </a:rPr>
              <a:t>posedlost produktem</a:t>
            </a:r>
          </a:p>
          <a:p>
            <a:r>
              <a:rPr lang="cs-CZ" sz="2800" dirty="0" smtClean="0">
                <a:latin typeface="Arial" pitchFamily="34" charset="0"/>
                <a:cs typeface="Arial" pitchFamily="34" charset="0"/>
              </a:rPr>
              <a:t>neznalost marketingu a prodeje</a:t>
            </a:r>
          </a:p>
          <a:p>
            <a:r>
              <a:rPr lang="cs-CZ" sz="2800" dirty="0" smtClean="0">
                <a:latin typeface="Arial" pitchFamily="34" charset="0"/>
                <a:cs typeface="Arial" pitchFamily="34" charset="0"/>
              </a:rPr>
              <a:t>neznalost konkurence</a:t>
            </a:r>
          </a:p>
          <a:p>
            <a:r>
              <a:rPr lang="cs-CZ" sz="2800" dirty="0" smtClean="0">
                <a:latin typeface="Arial" pitchFamily="34" charset="0"/>
                <a:cs typeface="Arial" pitchFamily="34" charset="0"/>
              </a:rPr>
              <a:t>nedostatečná znalost trhu</a:t>
            </a:r>
          </a:p>
          <a:p>
            <a:r>
              <a:rPr lang="cs-CZ" sz="2800" dirty="0" err="1" smtClean="0">
                <a:latin typeface="Arial" pitchFamily="34" charset="0"/>
                <a:cs typeface="Arial" pitchFamily="34" charset="0"/>
              </a:rPr>
              <a:t>Corporate</a:t>
            </a:r>
            <a:r>
              <a:rPr lang="cs-CZ" sz="2800" dirty="0" smtClean="0">
                <a:latin typeface="Arial" pitchFamily="34" charset="0"/>
                <a:cs typeface="Arial" pitchFamily="34" charset="0"/>
              </a:rPr>
              <a:t> </a:t>
            </a:r>
            <a:r>
              <a:rPr lang="cs-CZ" sz="2800" dirty="0" err="1" smtClean="0">
                <a:latin typeface="Arial" pitchFamily="34" charset="0"/>
                <a:cs typeface="Arial" pitchFamily="34" charset="0"/>
              </a:rPr>
              <a:t>Governance</a:t>
            </a:r>
            <a:r>
              <a:rPr lang="cs-CZ" sz="2800" dirty="0" smtClean="0">
                <a:latin typeface="Arial" pitchFamily="34" charset="0"/>
                <a:cs typeface="Arial" pitchFamily="34" charset="0"/>
              </a:rPr>
              <a:t> – mechanismus řízení a uspořádání podniku</a:t>
            </a:r>
          </a:p>
          <a:p>
            <a:r>
              <a:rPr lang="cs-CZ" sz="2800" dirty="0" smtClean="0">
                <a:latin typeface="Arial" pitchFamily="34" charset="0"/>
                <a:cs typeface="Arial" pitchFamily="34" charset="0"/>
              </a:rPr>
              <a:t>Ambice</a:t>
            </a:r>
          </a:p>
          <a:p>
            <a:r>
              <a:rPr lang="cs-CZ" sz="2800" dirty="0" smtClean="0">
                <a:latin typeface="Arial" pitchFamily="34" charset="0"/>
                <a:cs typeface="Arial" pitchFamily="34" charset="0"/>
              </a:rPr>
              <a:t>business plán</a:t>
            </a:r>
          </a:p>
          <a:p>
            <a:endParaRPr lang="cs-CZ" dirty="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pic>
        <p:nvPicPr>
          <p:cNvPr id="222210" name="Picture 2"/>
          <p:cNvPicPr>
            <a:picLocks noChangeAspect="1" noChangeArrowheads="1"/>
          </p:cNvPicPr>
          <p:nvPr/>
        </p:nvPicPr>
        <p:blipFill>
          <a:blip r:embed="rId3" cstate="print"/>
          <a:srcRect/>
          <a:stretch>
            <a:fillRect/>
          </a:stretch>
        </p:blipFill>
        <p:spPr bwMode="auto">
          <a:xfrm>
            <a:off x="-252536" y="-600075"/>
            <a:ext cx="10353675" cy="74580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obsah 5"/>
          <p:cNvSpPr>
            <a:spLocks noGrp="1"/>
          </p:cNvSpPr>
          <p:nvPr>
            <p:ph idx="1"/>
          </p:nvPr>
        </p:nvSpPr>
        <p:spPr/>
        <p:txBody>
          <a:bodyPr/>
          <a:lstStyle/>
          <a:p>
            <a:r>
              <a:rPr lang="cs-CZ" sz="2800" dirty="0" smtClean="0">
                <a:latin typeface="Arial" pitchFamily="34" charset="0"/>
                <a:cs typeface="Arial" pitchFamily="34" charset="0"/>
              </a:rPr>
              <a:t>Inovace a jejich management I., Technologické centrum AV ČR, 2007, </a:t>
            </a:r>
            <a:r>
              <a:rPr lang="cs-CZ" sz="2800" dirty="0" smtClean="0">
                <a:latin typeface="Arial" pitchFamily="34" charset="0"/>
                <a:cs typeface="Arial" pitchFamily="34" charset="0"/>
                <a:hlinkClick r:id="rId3"/>
              </a:rPr>
              <a:t>http://www.</a:t>
            </a:r>
            <a:r>
              <a:rPr lang="cs-CZ" sz="2800" dirty="0" err="1" smtClean="0">
                <a:latin typeface="Arial" pitchFamily="34" charset="0"/>
                <a:cs typeface="Arial" pitchFamily="34" charset="0"/>
                <a:hlinkClick r:id="rId3"/>
              </a:rPr>
              <a:t>tc.cz</a:t>
            </a:r>
            <a:r>
              <a:rPr lang="cs-CZ" sz="2800" dirty="0" smtClean="0">
                <a:latin typeface="Arial" pitchFamily="34" charset="0"/>
                <a:cs typeface="Arial" pitchFamily="34" charset="0"/>
                <a:hlinkClick r:id="rId3"/>
              </a:rPr>
              <a:t>/detail-akce/id-792/, http://www.</a:t>
            </a:r>
            <a:r>
              <a:rPr lang="cs-CZ" sz="2800" dirty="0" err="1" smtClean="0">
                <a:latin typeface="Arial" pitchFamily="34" charset="0"/>
                <a:cs typeface="Arial" pitchFamily="34" charset="0"/>
                <a:hlinkClick r:id="rId3"/>
              </a:rPr>
              <a:t>tc.cz</a:t>
            </a:r>
            <a:r>
              <a:rPr lang="cs-CZ" sz="2800" dirty="0" smtClean="0">
                <a:latin typeface="Arial" pitchFamily="34" charset="0"/>
                <a:cs typeface="Arial" pitchFamily="34" charset="0"/>
                <a:hlinkClick r:id="rId3"/>
              </a:rPr>
              <a:t>/</a:t>
            </a:r>
            <a:r>
              <a:rPr lang="cs-CZ" sz="2800" dirty="0" err="1" smtClean="0">
                <a:latin typeface="Arial" pitchFamily="34" charset="0"/>
                <a:cs typeface="Arial" pitchFamily="34" charset="0"/>
                <a:hlinkClick r:id="rId3"/>
              </a:rPr>
              <a:t>dokums</a:t>
            </a:r>
            <a:r>
              <a:rPr lang="cs-CZ" sz="2800" dirty="0" smtClean="0">
                <a:latin typeface="Arial" pitchFamily="34" charset="0"/>
                <a:cs typeface="Arial" pitchFamily="34" charset="0"/>
                <a:hlinkClick r:id="rId3"/>
              </a:rPr>
              <a:t>_</a:t>
            </a:r>
            <a:r>
              <a:rPr lang="cs-CZ" sz="2800" dirty="0" err="1" smtClean="0">
                <a:latin typeface="Arial" pitchFamily="34" charset="0"/>
                <a:cs typeface="Arial" pitchFamily="34" charset="0"/>
                <a:hlinkClick r:id="rId3"/>
              </a:rPr>
              <a:t>raw</a:t>
            </a:r>
            <a:r>
              <a:rPr lang="cs-CZ" sz="2800" dirty="0" smtClean="0">
                <a:latin typeface="Arial" pitchFamily="34" charset="0"/>
                <a:cs typeface="Arial" pitchFamily="34" charset="0"/>
                <a:hlinkClick r:id="rId3"/>
              </a:rPr>
              <a:t>/sylabus_1170166116.pdf</a:t>
            </a:r>
          </a:p>
          <a:p>
            <a:r>
              <a:rPr lang="cs-CZ" sz="2800" b="1" dirty="0" smtClean="0">
                <a:latin typeface="Arial" pitchFamily="34" charset="0"/>
                <a:cs typeface="Arial" pitchFamily="34" charset="0"/>
              </a:rPr>
              <a:t>Transfer technologií, </a:t>
            </a:r>
            <a:r>
              <a:rPr lang="cs-CZ" sz="2800" dirty="0" smtClean="0">
                <a:latin typeface="Arial" pitchFamily="34" charset="0"/>
                <a:cs typeface="Arial" pitchFamily="34" charset="0"/>
              </a:rPr>
              <a:t>Technologické centrum AV ČR, </a:t>
            </a:r>
            <a:r>
              <a:rPr lang="cs-CZ" sz="2800" dirty="0" smtClean="0">
                <a:latin typeface="Arial" pitchFamily="34" charset="0"/>
                <a:cs typeface="Arial" pitchFamily="34" charset="0"/>
                <a:hlinkClick r:id="rId4"/>
              </a:rPr>
              <a:t>http://www.</a:t>
            </a:r>
            <a:r>
              <a:rPr lang="cs-CZ" sz="2800" dirty="0" err="1" smtClean="0">
                <a:latin typeface="Arial" pitchFamily="34" charset="0"/>
                <a:cs typeface="Arial" pitchFamily="34" charset="0"/>
                <a:hlinkClick r:id="rId4"/>
              </a:rPr>
              <a:t>tc.cz</a:t>
            </a:r>
            <a:r>
              <a:rPr lang="cs-CZ" sz="2800" dirty="0" smtClean="0">
                <a:latin typeface="Arial" pitchFamily="34" charset="0"/>
                <a:cs typeface="Arial" pitchFamily="34" charset="0"/>
                <a:hlinkClick r:id="rId4"/>
              </a:rPr>
              <a:t>/</a:t>
            </a:r>
            <a:r>
              <a:rPr lang="cs-CZ" sz="2800" dirty="0" err="1" smtClean="0">
                <a:latin typeface="Arial" pitchFamily="34" charset="0"/>
                <a:cs typeface="Arial" pitchFamily="34" charset="0"/>
                <a:hlinkClick r:id="rId4"/>
              </a:rPr>
              <a:t>circ</a:t>
            </a:r>
            <a:r>
              <a:rPr lang="cs-CZ" sz="2800" dirty="0" smtClean="0">
                <a:latin typeface="Arial" pitchFamily="34" charset="0"/>
                <a:cs typeface="Arial" pitchFamily="34" charset="0"/>
                <a:hlinkClick r:id="rId4"/>
              </a:rPr>
              <a:t>/</a:t>
            </a:r>
            <a:r>
              <a:rPr lang="cs-CZ" sz="2800" dirty="0" smtClean="0">
                <a:latin typeface="Arial" pitchFamily="34" charset="0"/>
                <a:cs typeface="Arial" pitchFamily="34" charset="0"/>
              </a:rPr>
              <a:t> </a:t>
            </a:r>
            <a:endParaRPr lang="cs-CZ" sz="2800" b="1" dirty="0" smtClean="0">
              <a:latin typeface="Arial" pitchFamily="34" charset="0"/>
              <a:cs typeface="Arial" pitchFamily="34" charset="0"/>
            </a:endParaRPr>
          </a:p>
          <a:p>
            <a:endParaRPr lang="cs-CZ" dirty="0" smtClean="0">
              <a:hlinkClick r:id="rId3"/>
            </a:endParaRPr>
          </a:p>
        </p:txBody>
      </p:sp>
      <p:sp>
        <p:nvSpPr>
          <p:cNvPr id="2" name="Zástupný symbol pro datum 1"/>
          <p:cNvSpPr>
            <a:spLocks noGrp="1"/>
          </p:cNvSpPr>
          <p:nvPr>
            <p:ph type="dt" sz="half" idx="10"/>
          </p:nvPr>
        </p:nvSpPr>
        <p:spPr/>
        <p:txBody>
          <a:bodyPr/>
          <a:lstStyle/>
          <a:p>
            <a:pPr>
              <a:defRPr/>
            </a:pPr>
            <a:r>
              <a:rPr lang="cs-CZ" smtClean="0"/>
              <a:t>19.-20.10.2010</a:t>
            </a:r>
            <a:endParaRPr lang="cs-CZ"/>
          </a:p>
        </p:txBody>
      </p:sp>
      <p:sp>
        <p:nvSpPr>
          <p:cNvPr id="3" name="Zástupný symbol pro číslo snímku 2"/>
          <p:cNvSpPr>
            <a:spLocks noGrp="1"/>
          </p:cNvSpPr>
          <p:nvPr>
            <p:ph type="sldNum" sz="quarter" idx="11"/>
          </p:nvPr>
        </p:nvSpPr>
        <p:spPr/>
        <p:txBody>
          <a:bodyPr/>
          <a:lstStyle/>
          <a:p>
            <a:pPr>
              <a:defRPr/>
            </a:pPr>
            <a:fld id="{9AC6B710-F538-4B7D-8C14-9DE044E2714B}" type="slidenum">
              <a:rPr lang="cs-CZ" smtClean="0"/>
              <a:pPr>
                <a:defRPr/>
              </a:pPr>
              <a:t>34</a:t>
            </a:fld>
            <a:endParaRPr lang="cs-CZ"/>
          </a:p>
        </p:txBody>
      </p:sp>
      <p:sp>
        <p:nvSpPr>
          <p:cNvPr id="4" name="Zástupný symbol pro zápatí 3"/>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0" name="Rectangle 4"/>
          <p:cNvSpPr>
            <a:spLocks noGrp="1" noChangeArrowheads="1"/>
          </p:cNvSpPr>
          <p:nvPr>
            <p:ph type="ctrTitle"/>
          </p:nvPr>
        </p:nvSpPr>
        <p:spPr>
          <a:xfrm>
            <a:off x="685800" y="1736725"/>
            <a:ext cx="7773988" cy="2987675"/>
          </a:xfrm>
        </p:spPr>
        <p:txBody>
          <a:bodyPr/>
          <a:lstStyle/>
          <a:p>
            <a:r>
              <a:rPr lang="cs-CZ" sz="5400" dirty="0">
                <a:latin typeface="Arial" pitchFamily="34" charset="0"/>
              </a:rPr>
              <a:t>PROGRAMY </a:t>
            </a:r>
            <a:r>
              <a:rPr lang="cs-CZ" sz="5400" dirty="0" smtClean="0">
                <a:latin typeface="Arial" pitchFamily="34" charset="0"/>
              </a:rPr>
              <a:t>EU PRO PODPORU </a:t>
            </a:r>
            <a:r>
              <a:rPr lang="cs-CZ" sz="5400" dirty="0">
                <a:latin typeface="Arial" pitchFamily="34" charset="0"/>
              </a:rPr>
              <a:t>VÝZKUMU, VÝVOJE A INOVACÍ</a:t>
            </a:r>
            <a:r>
              <a:rPr lang="cs-CZ" sz="54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ctrTitle"/>
          </p:nvPr>
        </p:nvSpPr>
        <p:spPr/>
        <p:txBody>
          <a:bodyPr/>
          <a:lstStyle/>
          <a:p>
            <a:r>
              <a:rPr lang="cs-CZ" altLang="ja-JP" sz="5400" b="0">
                <a:latin typeface="Arial" pitchFamily="34" charset="0"/>
              </a:rPr>
              <a:t>RP7 </a:t>
            </a:r>
            <a:br>
              <a:rPr lang="cs-CZ" altLang="ja-JP" sz="5400" b="0">
                <a:latin typeface="Arial" pitchFamily="34" charset="0"/>
              </a:rPr>
            </a:br>
            <a:r>
              <a:rPr lang="cs-CZ" altLang="ja-JP" sz="5400" b="0">
                <a:latin typeface="Arial" pitchFamily="34" charset="0"/>
              </a:rPr>
              <a:t>7. rámcový program EU</a:t>
            </a:r>
            <a:endParaRPr lang="cs-CZ" sz="5400" b="0">
              <a:latin typeface="Arial" pitchFamily="34" charset="0"/>
            </a:endParaRPr>
          </a:p>
        </p:txBody>
      </p:sp>
      <p:pic>
        <p:nvPicPr>
          <p:cNvPr id="774151" name="Picture 7" descr="eu-flag"/>
          <p:cNvPicPr>
            <a:picLocks noChangeAspect="1" noChangeArrowheads="1"/>
          </p:cNvPicPr>
          <p:nvPr/>
        </p:nvPicPr>
        <p:blipFill>
          <a:blip r:embed="rId3" cstate="print"/>
          <a:srcRect/>
          <a:stretch>
            <a:fillRect/>
          </a:stretch>
        </p:blipFill>
        <p:spPr bwMode="auto">
          <a:xfrm>
            <a:off x="4211638" y="692150"/>
            <a:ext cx="865187" cy="576263"/>
          </a:xfrm>
          <a:prstGeom prst="rect">
            <a:avLst/>
          </a:prstGeom>
          <a:noFill/>
        </p:spPr>
      </p:pic>
      <p:pic>
        <p:nvPicPr>
          <p:cNvPr id="774152" name="Picture 8"/>
          <p:cNvPicPr>
            <a:picLocks noChangeAspect="1" noChangeArrowheads="1"/>
          </p:cNvPicPr>
          <p:nvPr>
            <p:ph type="subTitle" idx="1"/>
          </p:nvPr>
        </p:nvPicPr>
        <p:blipFill>
          <a:blip r:embed="rId4" cstate="print"/>
          <a:srcRect/>
          <a:stretch>
            <a:fillRect/>
          </a:stretch>
        </p:blipFill>
        <p:spPr>
          <a:xfrm>
            <a:off x="3422650" y="3886200"/>
            <a:ext cx="2298700" cy="17526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8B901C68-BC71-478D-A2C9-09B721330DFF}" type="slidenum">
              <a:rPr lang="cs-CZ"/>
              <a:pPr/>
              <a:t>37</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76194" name="Rectangle 2"/>
          <p:cNvSpPr>
            <a:spLocks noGrp="1" noRot="1" noChangeArrowheads="1"/>
          </p:cNvSpPr>
          <p:nvPr>
            <p:ph type="title"/>
          </p:nvPr>
        </p:nvSpPr>
        <p:spPr/>
        <p:txBody>
          <a:bodyPr/>
          <a:lstStyle/>
          <a:p>
            <a:r>
              <a:rPr lang="cs-CZ" b="0">
                <a:latin typeface="Arial" pitchFamily="34" charset="0"/>
              </a:rPr>
              <a:t>Struktura a rozpočet RP7</a:t>
            </a:r>
          </a:p>
        </p:txBody>
      </p:sp>
      <p:sp>
        <p:nvSpPr>
          <p:cNvPr id="776195" name="Rectangle 3"/>
          <p:cNvSpPr>
            <a:spLocks noGrp="1" noChangeArrowheads="1"/>
          </p:cNvSpPr>
          <p:nvPr>
            <p:ph type="body" idx="1"/>
          </p:nvPr>
        </p:nvSpPr>
        <p:spPr/>
        <p:txBody>
          <a:bodyPr/>
          <a:lstStyle/>
          <a:p>
            <a:r>
              <a:rPr lang="cs-CZ" altLang="ja-JP" sz="2800">
                <a:latin typeface="Arial" pitchFamily="34" charset="0"/>
              </a:rPr>
              <a:t>Rozpočet EU na sedm let (2007 – 2013) činí 50,5 mld. € a rozpočet Euratomu na toto období je 2,7 mld. €. Oproti RP6 to v cenách roku 2004 představuje nárůst o 41 % a ve stávajících cenách o 63 %.</a:t>
            </a:r>
          </a:p>
          <a:p>
            <a:r>
              <a:rPr lang="cs-CZ" altLang="ja-JP" sz="2800">
                <a:latin typeface="Arial" pitchFamily="34" charset="0"/>
              </a:rPr>
              <a:t>RP7 se skládá ze čtyř hlavních bloků činností tvořících 4 konkrétní programy plus specifického programu jaderného výzkumu </a:t>
            </a:r>
            <a:endParaRPr lang="cs-CZ" sz="2800">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BED44135-B01F-44FD-AA54-24C4CE20BF24}" type="slidenum">
              <a:rPr lang="cs-CZ"/>
              <a:pPr/>
              <a:t>38</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78242" name="Rectangle 2"/>
          <p:cNvSpPr>
            <a:spLocks noGrp="1" noRot="1" noChangeArrowheads="1"/>
          </p:cNvSpPr>
          <p:nvPr>
            <p:ph type="title"/>
          </p:nvPr>
        </p:nvSpPr>
        <p:spPr/>
        <p:txBody>
          <a:bodyPr/>
          <a:lstStyle/>
          <a:p>
            <a:r>
              <a:rPr lang="cs-CZ" altLang="ja-JP" b="0">
                <a:latin typeface="Arial" pitchFamily="34" charset="0"/>
              </a:rPr>
              <a:t>Spolupráce</a:t>
            </a:r>
            <a:endParaRPr lang="cs-CZ" b="0">
              <a:latin typeface="Arial" pitchFamily="34" charset="0"/>
            </a:endParaRPr>
          </a:p>
        </p:txBody>
      </p:sp>
      <p:sp>
        <p:nvSpPr>
          <p:cNvPr id="778243" name="Rectangle 3"/>
          <p:cNvSpPr>
            <a:spLocks noGrp="1" noChangeArrowheads="1"/>
          </p:cNvSpPr>
          <p:nvPr>
            <p:ph type="body" idx="1"/>
          </p:nvPr>
        </p:nvSpPr>
        <p:spPr/>
        <p:txBody>
          <a:bodyPr/>
          <a:lstStyle/>
          <a:p>
            <a:pPr>
              <a:lnSpc>
                <a:spcPct val="90000"/>
              </a:lnSpc>
            </a:pPr>
            <a:r>
              <a:rPr lang="cs-CZ" altLang="ja-JP" sz="2400">
                <a:latin typeface="Arial" pitchFamily="34" charset="0"/>
              </a:rPr>
              <a:t>Zdraví</a:t>
            </a:r>
          </a:p>
          <a:p>
            <a:pPr>
              <a:lnSpc>
                <a:spcPct val="90000"/>
              </a:lnSpc>
            </a:pPr>
            <a:r>
              <a:rPr lang="cs-CZ" altLang="ja-JP" sz="2400">
                <a:latin typeface="Arial" pitchFamily="34" charset="0"/>
              </a:rPr>
              <a:t>Potraviny, zemědělství a biotechnologie</a:t>
            </a:r>
          </a:p>
          <a:p>
            <a:pPr>
              <a:lnSpc>
                <a:spcPct val="90000"/>
              </a:lnSpc>
            </a:pPr>
            <a:r>
              <a:rPr lang="cs-CZ" altLang="ja-JP" sz="2400">
                <a:latin typeface="Arial" pitchFamily="34" charset="0"/>
              </a:rPr>
              <a:t>Informační a komunikační technologie</a:t>
            </a:r>
          </a:p>
          <a:p>
            <a:pPr>
              <a:lnSpc>
                <a:spcPct val="90000"/>
              </a:lnSpc>
            </a:pPr>
            <a:r>
              <a:rPr lang="cs-CZ" altLang="ja-JP" sz="2400">
                <a:latin typeface="Arial" pitchFamily="34" charset="0"/>
              </a:rPr>
              <a:t>Nanovědy, nanotechnologie, materiály a nové výrobní technologie</a:t>
            </a:r>
          </a:p>
          <a:p>
            <a:pPr>
              <a:lnSpc>
                <a:spcPct val="90000"/>
              </a:lnSpc>
            </a:pPr>
            <a:r>
              <a:rPr lang="cs-CZ" altLang="ja-JP" sz="2400">
                <a:latin typeface="Arial" pitchFamily="34" charset="0"/>
              </a:rPr>
              <a:t>Energie</a:t>
            </a:r>
          </a:p>
          <a:p>
            <a:pPr>
              <a:lnSpc>
                <a:spcPct val="90000"/>
              </a:lnSpc>
            </a:pPr>
            <a:r>
              <a:rPr lang="cs-CZ" altLang="ja-JP" sz="2400">
                <a:latin typeface="Arial" pitchFamily="34" charset="0"/>
              </a:rPr>
              <a:t>Životní prostředí (včetně klimatických změn)</a:t>
            </a:r>
          </a:p>
          <a:p>
            <a:pPr>
              <a:lnSpc>
                <a:spcPct val="90000"/>
              </a:lnSpc>
            </a:pPr>
            <a:r>
              <a:rPr lang="cs-CZ" altLang="ja-JP" sz="2400">
                <a:latin typeface="Arial" pitchFamily="34" charset="0"/>
              </a:rPr>
              <a:t>Doprava (včetně letectví)</a:t>
            </a:r>
          </a:p>
          <a:p>
            <a:pPr>
              <a:lnSpc>
                <a:spcPct val="90000"/>
              </a:lnSpc>
            </a:pPr>
            <a:r>
              <a:rPr lang="cs-CZ" altLang="ja-JP" sz="2400">
                <a:latin typeface="Arial" pitchFamily="34" charset="0"/>
              </a:rPr>
              <a:t>Společenskoekonomické vědy a humanitní obory</a:t>
            </a:r>
          </a:p>
          <a:p>
            <a:pPr>
              <a:lnSpc>
                <a:spcPct val="90000"/>
              </a:lnSpc>
            </a:pPr>
            <a:r>
              <a:rPr lang="cs-CZ" altLang="ja-JP" sz="2400">
                <a:latin typeface="Arial" pitchFamily="34" charset="0"/>
              </a:rPr>
              <a:t>Bezpečnost</a:t>
            </a:r>
          </a:p>
          <a:p>
            <a:pPr>
              <a:lnSpc>
                <a:spcPct val="90000"/>
              </a:lnSpc>
            </a:pPr>
            <a:r>
              <a:rPr lang="cs-CZ" altLang="ja-JP" sz="2400">
                <a:latin typeface="Arial" pitchFamily="34" charset="0"/>
              </a:rPr>
              <a:t>Vesmír</a:t>
            </a:r>
            <a:endParaRPr lang="cs-CZ" sz="240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70591B2D-19A5-434D-871C-621F430F474E}" type="slidenum">
              <a:rPr lang="cs-CZ"/>
              <a:pPr/>
              <a:t>39</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80290" name="Rectangle 2"/>
          <p:cNvSpPr>
            <a:spLocks noGrp="1" noRot="1" noChangeArrowheads="1"/>
          </p:cNvSpPr>
          <p:nvPr>
            <p:ph type="title"/>
          </p:nvPr>
        </p:nvSpPr>
        <p:spPr/>
        <p:txBody>
          <a:bodyPr/>
          <a:lstStyle/>
          <a:p>
            <a:r>
              <a:rPr lang="cs-CZ" altLang="ja-JP" b="0">
                <a:latin typeface="Arial" pitchFamily="34" charset="0"/>
              </a:rPr>
              <a:t>Myšlenky</a:t>
            </a:r>
            <a:endParaRPr lang="cs-CZ" b="0">
              <a:latin typeface="Arial" pitchFamily="34" charset="0"/>
            </a:endParaRPr>
          </a:p>
        </p:txBody>
      </p:sp>
      <p:sp>
        <p:nvSpPr>
          <p:cNvPr id="780291" name="Rectangle 3"/>
          <p:cNvSpPr>
            <a:spLocks noGrp="1" noChangeArrowheads="1"/>
          </p:cNvSpPr>
          <p:nvPr>
            <p:ph type="body" idx="1"/>
          </p:nvPr>
        </p:nvSpPr>
        <p:spPr/>
        <p:txBody>
          <a:bodyPr/>
          <a:lstStyle/>
          <a:p>
            <a:r>
              <a:rPr lang="cs-CZ" altLang="ja-JP" b="1">
                <a:latin typeface="Arial" pitchFamily="34" charset="0"/>
              </a:rPr>
              <a:t>Evropská rada pro výzkum</a:t>
            </a:r>
            <a:endParaRPr lang="cs-CZ" altLang="ja-JP">
              <a:latin typeface="Arial" pitchFamily="34" charset="0"/>
            </a:endParaRPr>
          </a:p>
          <a:p>
            <a:pPr lvl="1"/>
            <a:r>
              <a:rPr lang="cs-CZ" altLang="ja-JP">
                <a:latin typeface="Arial" pitchFamily="34" charset="0"/>
              </a:rPr>
              <a:t>Oblast „hraničního“ výzkumu</a:t>
            </a:r>
          </a:p>
          <a:p>
            <a:pPr lvl="1"/>
            <a:r>
              <a:rPr lang="cs-CZ" altLang="ja-JP">
                <a:latin typeface="Arial" pitchFamily="34" charset="0"/>
              </a:rPr>
              <a:t>Granty pro začínající a pokročilé výzkumníky</a:t>
            </a:r>
            <a:endParaRPr lang="cs-CZ">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cs-CZ" sz="3600" b="1" dirty="0">
                <a:solidFill>
                  <a:srgbClr val="9DB3FB"/>
                </a:solidFill>
                <a:latin typeface="Arial" pitchFamily="34" charset="0"/>
                <a:cs typeface="Arial" pitchFamily="34" charset="0"/>
              </a:rPr>
              <a:t>Uznatelné náklady</a:t>
            </a:r>
          </a:p>
        </p:txBody>
      </p:sp>
      <p:sp>
        <p:nvSpPr>
          <p:cNvPr id="56323" name="Rectangle 3"/>
          <p:cNvSpPr>
            <a:spLocks noGrp="1" noChangeArrowheads="1"/>
          </p:cNvSpPr>
          <p:nvPr>
            <p:ph type="body" idx="1"/>
          </p:nvPr>
        </p:nvSpPr>
        <p:spPr>
          <a:xfrm>
            <a:off x="684213" y="1341438"/>
            <a:ext cx="8086725" cy="4319587"/>
          </a:xfrm>
        </p:spPr>
        <p:txBody>
          <a:bodyPr/>
          <a:lstStyle/>
          <a:p>
            <a:pPr marL="609600" indent="-609600">
              <a:lnSpc>
                <a:spcPct val="80000"/>
              </a:lnSpc>
              <a:buFontTx/>
              <a:buNone/>
            </a:pPr>
            <a:r>
              <a:rPr lang="cs-CZ" sz="2400" b="1" dirty="0">
                <a:latin typeface="Arial" pitchFamily="34" charset="0"/>
                <a:cs typeface="Arial" pitchFamily="34" charset="0"/>
              </a:rPr>
              <a:t>Nařízení vlády č. 461/2002</a:t>
            </a:r>
          </a:p>
          <a:p>
            <a:pPr marL="609600" indent="-609600">
              <a:lnSpc>
                <a:spcPct val="80000"/>
              </a:lnSpc>
              <a:buFontTx/>
              <a:buNone/>
            </a:pPr>
            <a:r>
              <a:rPr lang="cs-CZ" sz="2400" dirty="0">
                <a:latin typeface="Arial" pitchFamily="34" charset="0"/>
                <a:cs typeface="Arial" pitchFamily="34" charset="0"/>
              </a:rPr>
              <a:t>§ 3 Vymezení položek uznatelných nákladů</a:t>
            </a:r>
          </a:p>
          <a:p>
            <a:pPr marL="609600" indent="-609600">
              <a:lnSpc>
                <a:spcPct val="80000"/>
              </a:lnSpc>
              <a:buFontTx/>
              <a:buNone/>
            </a:pPr>
            <a:endParaRPr lang="cs-CZ" sz="2400" u="sng" dirty="0">
              <a:solidFill>
                <a:srgbClr val="0000CC"/>
              </a:solidFill>
              <a:latin typeface="Arial" pitchFamily="34" charset="0"/>
              <a:cs typeface="Arial" pitchFamily="34" charset="0"/>
            </a:endParaRPr>
          </a:p>
          <a:p>
            <a:pPr marL="609600" indent="-609600">
              <a:lnSpc>
                <a:spcPct val="80000"/>
              </a:lnSpc>
            </a:pPr>
            <a:r>
              <a:rPr lang="cs-CZ" sz="2400" dirty="0">
                <a:latin typeface="Arial" pitchFamily="34" charset="0"/>
                <a:cs typeface="Arial" pitchFamily="34" charset="0"/>
              </a:rPr>
              <a:t>osobní náklady</a:t>
            </a:r>
          </a:p>
          <a:p>
            <a:pPr marL="990600" lvl="1" indent="-533400">
              <a:lnSpc>
                <a:spcPct val="90000"/>
              </a:lnSpc>
            </a:pPr>
            <a:r>
              <a:rPr lang="cs-CZ" sz="2400" dirty="0">
                <a:latin typeface="Arial" pitchFamily="34" charset="0"/>
                <a:cs typeface="Arial" pitchFamily="34" charset="0"/>
              </a:rPr>
              <a:t>mzdy nebo platy zaměstnanců přijatých podle pracovní smlouvy výhradně na řešení projektu</a:t>
            </a:r>
          </a:p>
          <a:p>
            <a:pPr marL="990600" lvl="1" indent="-533400">
              <a:lnSpc>
                <a:spcPct val="90000"/>
              </a:lnSpc>
            </a:pPr>
            <a:r>
              <a:rPr lang="cs-CZ" sz="2400" dirty="0">
                <a:latin typeface="Arial" pitchFamily="34" charset="0"/>
                <a:cs typeface="Arial" pitchFamily="34" charset="0"/>
              </a:rPr>
              <a:t>příslušnou část mezd nebo platů zaměstnanců, odpovídající jejich úvazku na řešení projektu</a:t>
            </a:r>
          </a:p>
          <a:p>
            <a:pPr marL="990600" lvl="1" indent="-533400">
              <a:lnSpc>
                <a:spcPct val="90000"/>
              </a:lnSpc>
            </a:pPr>
            <a:r>
              <a:rPr lang="cs-CZ" sz="2400" dirty="0">
                <a:latin typeface="Arial" pitchFamily="34" charset="0"/>
                <a:cs typeface="Arial" pitchFamily="34" charset="0"/>
              </a:rPr>
              <a:t>zvýšení pohyblivé částky mzdy nebo platu zaměstnanců, kteří se na řešení projektu podílejí</a:t>
            </a:r>
          </a:p>
          <a:p>
            <a:pPr marL="990600" lvl="1" indent="-533400">
              <a:lnSpc>
                <a:spcPct val="90000"/>
              </a:lnSpc>
            </a:pPr>
            <a:r>
              <a:rPr lang="cs-CZ" sz="2400" dirty="0">
                <a:latin typeface="Arial" pitchFamily="34" charset="0"/>
                <a:cs typeface="Arial" pitchFamily="34" charset="0"/>
              </a:rPr>
              <a:t>ostatní osobní náklady na základě dohody o pracovní činnosti nebo dohody o provedení práce</a:t>
            </a:r>
          </a:p>
          <a:p>
            <a:pPr marL="609600" indent="-609600" algn="just">
              <a:lnSpc>
                <a:spcPct val="130000"/>
              </a:lnSpc>
              <a:buFontTx/>
              <a:buNone/>
            </a:pPr>
            <a:r>
              <a:rPr lang="cs-CZ" sz="2400" dirty="0">
                <a:solidFill>
                  <a:srgbClr val="000000"/>
                </a:solidFill>
              </a:rPr>
              <a:t>	</a:t>
            </a:r>
            <a:endParaRPr lang="cs-CZ" sz="2400" dirty="0"/>
          </a:p>
          <a:p>
            <a:pPr marL="609600" indent="-609600">
              <a:lnSpc>
                <a:spcPct val="130000"/>
              </a:lnSpc>
              <a:buFontTx/>
              <a:buNone/>
            </a:pPr>
            <a:endParaRPr lang="cs-CZ" sz="2400" dirty="0"/>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4</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65F365DC-3FE7-4E6B-BBA0-F39DFB5EA5B7}" type="slidenum">
              <a:rPr lang="cs-CZ"/>
              <a:pPr/>
              <a:t>40</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82338" name="Rectangle 2"/>
          <p:cNvSpPr>
            <a:spLocks noGrp="1" noRot="1" noChangeArrowheads="1"/>
          </p:cNvSpPr>
          <p:nvPr>
            <p:ph type="title"/>
          </p:nvPr>
        </p:nvSpPr>
        <p:spPr/>
        <p:txBody>
          <a:bodyPr/>
          <a:lstStyle/>
          <a:p>
            <a:r>
              <a:rPr lang="cs-CZ" altLang="ja-JP" b="0">
                <a:latin typeface="Arial" pitchFamily="34" charset="0"/>
              </a:rPr>
              <a:t>Lidé</a:t>
            </a:r>
            <a:endParaRPr lang="cs-CZ" b="0">
              <a:latin typeface="Arial" pitchFamily="34" charset="0"/>
            </a:endParaRPr>
          </a:p>
        </p:txBody>
      </p:sp>
      <p:sp>
        <p:nvSpPr>
          <p:cNvPr id="782339" name="Rectangle 3"/>
          <p:cNvSpPr>
            <a:spLocks noGrp="1" noChangeArrowheads="1"/>
          </p:cNvSpPr>
          <p:nvPr>
            <p:ph type="body" idx="1"/>
          </p:nvPr>
        </p:nvSpPr>
        <p:spPr/>
        <p:txBody>
          <a:bodyPr/>
          <a:lstStyle/>
          <a:p>
            <a:pPr>
              <a:lnSpc>
                <a:spcPct val="90000"/>
              </a:lnSpc>
            </a:pPr>
            <a:r>
              <a:rPr lang="cs-CZ" altLang="ja-JP" sz="2800" b="1">
                <a:latin typeface="Arial" pitchFamily="34" charset="0"/>
              </a:rPr>
              <a:t>lidský potenciál, akce „Marie Curie“</a:t>
            </a:r>
            <a:endParaRPr lang="cs-CZ" altLang="ja-JP" sz="2800">
              <a:latin typeface="Arial" pitchFamily="34" charset="0"/>
            </a:endParaRPr>
          </a:p>
          <a:p>
            <a:pPr lvl="1">
              <a:lnSpc>
                <a:spcPct val="90000"/>
              </a:lnSpc>
            </a:pPr>
            <a:r>
              <a:rPr lang="cs-CZ" altLang="ja-JP" sz="2400">
                <a:latin typeface="Arial" pitchFamily="34" charset="0"/>
              </a:rPr>
              <a:t>Úvodní školení výzkumných pracovníků – sítě „Marie Curie“</a:t>
            </a:r>
          </a:p>
          <a:p>
            <a:pPr lvl="1">
              <a:lnSpc>
                <a:spcPct val="90000"/>
              </a:lnSpc>
            </a:pPr>
            <a:r>
              <a:rPr lang="cs-CZ" altLang="ja-JP" sz="2400">
                <a:latin typeface="Arial" pitchFamily="34" charset="0"/>
              </a:rPr>
              <a:t>Celoživotní vzdělávání a kariérní rozvoj – individuální stipendia</a:t>
            </a:r>
          </a:p>
          <a:p>
            <a:pPr lvl="1">
              <a:lnSpc>
                <a:spcPct val="90000"/>
              </a:lnSpc>
            </a:pPr>
            <a:r>
              <a:rPr lang="cs-CZ" altLang="ja-JP" sz="2400">
                <a:latin typeface="Arial" pitchFamily="34" charset="0"/>
              </a:rPr>
              <a:t>Spojovací mosty a partnerství mezi průmyslovými podniky a vysokými školami</a:t>
            </a:r>
          </a:p>
          <a:p>
            <a:pPr lvl="1">
              <a:lnSpc>
                <a:spcPct val="90000"/>
              </a:lnSpc>
            </a:pPr>
            <a:r>
              <a:rPr lang="cs-CZ" altLang="ja-JP" sz="2400">
                <a:latin typeface="Arial" pitchFamily="34" charset="0"/>
              </a:rPr>
              <a:t>Mezinárodní rozměr - stipendia směrem dovnitř a ven z EU, mezinárodní programy spolupráce, reintegrační granty</a:t>
            </a:r>
          </a:p>
          <a:p>
            <a:pPr lvl="1">
              <a:lnSpc>
                <a:spcPct val="90000"/>
              </a:lnSpc>
            </a:pPr>
            <a:r>
              <a:rPr lang="cs-CZ" altLang="ja-JP" sz="2400">
                <a:latin typeface="Arial" pitchFamily="34" charset="0"/>
              </a:rPr>
              <a:t>Ceny udělované v oblasti excelence</a:t>
            </a:r>
            <a:endParaRPr lang="cs-CZ" sz="240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A063C98B-CBD1-48FD-A5C8-85C0E751B0CF}" type="slidenum">
              <a:rPr lang="cs-CZ"/>
              <a:pPr/>
              <a:t>41</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84386" name="Rectangle 2"/>
          <p:cNvSpPr>
            <a:spLocks noGrp="1" noRot="1" noChangeArrowheads="1"/>
          </p:cNvSpPr>
          <p:nvPr>
            <p:ph type="title"/>
          </p:nvPr>
        </p:nvSpPr>
        <p:spPr/>
        <p:txBody>
          <a:bodyPr/>
          <a:lstStyle/>
          <a:p>
            <a:r>
              <a:rPr lang="cs-CZ" altLang="ja-JP" b="0">
                <a:latin typeface="Arial" pitchFamily="34" charset="0"/>
              </a:rPr>
              <a:t>Kapacity</a:t>
            </a:r>
            <a:endParaRPr lang="cs-CZ" b="0">
              <a:latin typeface="Arial" pitchFamily="34" charset="0"/>
            </a:endParaRPr>
          </a:p>
        </p:txBody>
      </p:sp>
      <p:sp>
        <p:nvSpPr>
          <p:cNvPr id="784387" name="Rectangle 3"/>
          <p:cNvSpPr>
            <a:spLocks noGrp="1" noChangeArrowheads="1"/>
          </p:cNvSpPr>
          <p:nvPr>
            <p:ph type="body" idx="1"/>
          </p:nvPr>
        </p:nvSpPr>
        <p:spPr/>
        <p:txBody>
          <a:bodyPr/>
          <a:lstStyle/>
          <a:p>
            <a:r>
              <a:rPr lang="cs-CZ" altLang="ja-JP" sz="2800">
                <a:latin typeface="Arial" pitchFamily="34" charset="0"/>
              </a:rPr>
              <a:t>Výzkumné infrastruktury</a:t>
            </a:r>
          </a:p>
          <a:p>
            <a:r>
              <a:rPr lang="cs-CZ" altLang="ja-JP" sz="2800">
                <a:latin typeface="Arial" pitchFamily="34" charset="0"/>
              </a:rPr>
              <a:t>Výzkum prováděný ve prospěch malých a středních podniků</a:t>
            </a:r>
          </a:p>
          <a:p>
            <a:r>
              <a:rPr lang="cs-CZ" altLang="ja-JP" sz="2800">
                <a:latin typeface="Arial" pitchFamily="34" charset="0"/>
              </a:rPr>
              <a:t>Regiony znalostí</a:t>
            </a:r>
          </a:p>
          <a:p>
            <a:r>
              <a:rPr lang="cs-CZ" altLang="ja-JP" sz="2800">
                <a:latin typeface="Arial" pitchFamily="34" charset="0"/>
              </a:rPr>
              <a:t>Výzkumný potenciál</a:t>
            </a:r>
          </a:p>
          <a:p>
            <a:r>
              <a:rPr lang="cs-CZ" altLang="ja-JP" sz="2800">
                <a:latin typeface="Arial" pitchFamily="34" charset="0"/>
              </a:rPr>
              <a:t>Věda ve společnosti</a:t>
            </a:r>
          </a:p>
          <a:p>
            <a:r>
              <a:rPr lang="cs-CZ" altLang="ja-JP" sz="2800">
                <a:latin typeface="Arial" pitchFamily="34" charset="0"/>
              </a:rPr>
              <a:t>Podpora soudržného vývoje politik výzkumu</a:t>
            </a:r>
          </a:p>
          <a:p>
            <a:r>
              <a:rPr lang="cs-CZ" altLang="ja-JP" sz="2800">
                <a:latin typeface="Arial" pitchFamily="34" charset="0"/>
              </a:rPr>
              <a:t>Konkrétní činnosti v oblasti mezinárodní spolupráce</a:t>
            </a:r>
            <a:endParaRPr lang="cs-CZ" sz="2800">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CC7E11D0-9870-45A5-B9EA-F99C2A345C3A}" type="slidenum">
              <a:rPr lang="cs-CZ"/>
              <a:pPr/>
              <a:t>42</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86434" name="Rectangle 2"/>
          <p:cNvSpPr>
            <a:spLocks noGrp="1" noRot="1" noChangeArrowheads="1"/>
          </p:cNvSpPr>
          <p:nvPr>
            <p:ph type="title"/>
          </p:nvPr>
        </p:nvSpPr>
        <p:spPr/>
        <p:txBody>
          <a:bodyPr/>
          <a:lstStyle/>
          <a:p>
            <a:r>
              <a:rPr lang="cs-CZ" b="0">
                <a:latin typeface="Arial" pitchFamily="34" charset="0"/>
              </a:rPr>
              <a:t>EURATOM, JRC</a:t>
            </a:r>
          </a:p>
        </p:txBody>
      </p:sp>
      <p:sp>
        <p:nvSpPr>
          <p:cNvPr id="786435" name="Rectangle 3"/>
          <p:cNvSpPr>
            <a:spLocks noGrp="1" noChangeArrowheads="1"/>
          </p:cNvSpPr>
          <p:nvPr>
            <p:ph type="body" idx="1"/>
          </p:nvPr>
        </p:nvSpPr>
        <p:spPr/>
        <p:txBody>
          <a:bodyPr/>
          <a:lstStyle/>
          <a:p>
            <a:r>
              <a:rPr lang="cs-CZ" altLang="ja-JP" b="1">
                <a:latin typeface="Arial" pitchFamily="34" charset="0"/>
              </a:rPr>
              <a:t>Výzkum a odborná příprava v jaderné oblasti</a:t>
            </a:r>
            <a:endParaRPr lang="cs-CZ" altLang="ja-JP">
              <a:latin typeface="Arial" pitchFamily="34" charset="0"/>
            </a:endParaRPr>
          </a:p>
          <a:p>
            <a:pPr lvl="1"/>
            <a:r>
              <a:rPr lang="cs-CZ" altLang="ja-JP">
                <a:latin typeface="Arial" pitchFamily="34" charset="0"/>
              </a:rPr>
              <a:t>Energie uvolněná při jaderné syntéze - ITER</a:t>
            </a:r>
          </a:p>
          <a:p>
            <a:pPr lvl="1"/>
            <a:r>
              <a:rPr lang="cs-CZ" altLang="ja-JP">
                <a:latin typeface="Arial" pitchFamily="34" charset="0"/>
              </a:rPr>
              <a:t>Jaderné štěpení a ochrana proti ionizujícímu záření</a:t>
            </a:r>
            <a:endParaRPr lang="cs-CZ" altLang="ja-JP" b="1">
              <a:latin typeface="Arial" pitchFamily="34" charset="0"/>
            </a:endParaRPr>
          </a:p>
          <a:p>
            <a:r>
              <a:rPr lang="cs-CZ" altLang="ja-JP" b="1">
                <a:latin typeface="Arial" pitchFamily="34" charset="0"/>
              </a:rPr>
              <a:t>Společné výzkumné středisko</a:t>
            </a:r>
            <a:endParaRPr lang="cs-CZ" altLang="ja-JP">
              <a:latin typeface="Arial" pitchFamily="34" charset="0"/>
            </a:endParaRPr>
          </a:p>
          <a:p>
            <a:pPr lvl="1"/>
            <a:r>
              <a:rPr lang="cs-CZ" altLang="ja-JP">
                <a:latin typeface="Arial" pitchFamily="34" charset="0"/>
              </a:rPr>
              <a:t>Přímé činnosti v Euratomu</a:t>
            </a:r>
          </a:p>
          <a:p>
            <a:pPr lvl="1"/>
            <a:r>
              <a:rPr lang="cs-CZ" altLang="ja-JP">
                <a:latin typeface="Arial" pitchFamily="34" charset="0"/>
              </a:rPr>
              <a:t>Nejaderné činnosti</a:t>
            </a:r>
            <a:endParaRPr lang="cs-CZ">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1"/>
          <p:cNvSpPr>
            <a:spLocks noGrp="1"/>
          </p:cNvSpPr>
          <p:nvPr>
            <p:ph type="dt" sz="half" idx="10"/>
          </p:nvPr>
        </p:nvSpPr>
        <p:spPr/>
        <p:txBody>
          <a:bodyPr/>
          <a:lstStyle/>
          <a:p>
            <a:r>
              <a:rPr lang="cs-CZ" smtClean="0"/>
              <a:t>19.-20.10.2010</a:t>
            </a:r>
            <a:endParaRPr lang="cs-CZ"/>
          </a:p>
        </p:txBody>
      </p:sp>
      <p:sp>
        <p:nvSpPr>
          <p:cNvPr id="4" name="Zástupný symbol pro číslo snímku 2"/>
          <p:cNvSpPr>
            <a:spLocks noGrp="1"/>
          </p:cNvSpPr>
          <p:nvPr>
            <p:ph type="sldNum" sz="quarter" idx="11"/>
          </p:nvPr>
        </p:nvSpPr>
        <p:spPr/>
        <p:txBody>
          <a:bodyPr/>
          <a:lstStyle/>
          <a:p>
            <a:fld id="{DCAEE4B8-82A0-49CD-9EA6-57ECD1C485DA}" type="slidenum">
              <a:rPr lang="cs-CZ"/>
              <a:pPr/>
              <a:t>43</a:t>
            </a:fld>
            <a:endParaRPr lang="cs-CZ"/>
          </a:p>
        </p:txBody>
      </p:sp>
      <p:sp>
        <p:nvSpPr>
          <p:cNvPr id="5" name="Zástupný symbol pro zápatí 3"/>
          <p:cNvSpPr>
            <a:spLocks noGrp="1"/>
          </p:cNvSpPr>
          <p:nvPr>
            <p:ph type="ftr" sz="quarter" idx="12"/>
          </p:nvPr>
        </p:nvSpPr>
        <p:spPr/>
        <p:txBody>
          <a:bodyPr/>
          <a:lstStyle/>
          <a:p>
            <a:r>
              <a:rPr lang="cs-CZ" smtClean="0"/>
              <a:t>FREE - VaVaI, TT</a:t>
            </a:r>
            <a:endParaRPr lang="cs-CZ"/>
          </a:p>
        </p:txBody>
      </p:sp>
      <p:pic>
        <p:nvPicPr>
          <p:cNvPr id="788482" name="Picture 2"/>
          <p:cNvPicPr>
            <a:picLocks noChangeAspect="1" noChangeArrowheads="1"/>
          </p:cNvPicPr>
          <p:nvPr/>
        </p:nvPicPr>
        <p:blipFill>
          <a:blip r:embed="rId3" cstate="print"/>
          <a:srcRect/>
          <a:stretch>
            <a:fillRect/>
          </a:stretch>
        </p:blipFill>
        <p:spPr bwMode="auto">
          <a:xfrm>
            <a:off x="179388" y="28575"/>
            <a:ext cx="8675687"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1"/>
          <p:cNvSpPr>
            <a:spLocks noGrp="1"/>
          </p:cNvSpPr>
          <p:nvPr>
            <p:ph type="dt" sz="half" idx="10"/>
          </p:nvPr>
        </p:nvSpPr>
        <p:spPr/>
        <p:txBody>
          <a:bodyPr/>
          <a:lstStyle/>
          <a:p>
            <a:r>
              <a:rPr lang="cs-CZ" smtClean="0"/>
              <a:t>19.-20.10.2010</a:t>
            </a:r>
            <a:endParaRPr lang="cs-CZ"/>
          </a:p>
        </p:txBody>
      </p:sp>
      <p:sp>
        <p:nvSpPr>
          <p:cNvPr id="4" name="Zástupný symbol pro číslo snímku 2"/>
          <p:cNvSpPr>
            <a:spLocks noGrp="1"/>
          </p:cNvSpPr>
          <p:nvPr>
            <p:ph type="sldNum" sz="quarter" idx="11"/>
          </p:nvPr>
        </p:nvSpPr>
        <p:spPr/>
        <p:txBody>
          <a:bodyPr/>
          <a:lstStyle/>
          <a:p>
            <a:fld id="{0EAAB6B7-744F-4B18-A51E-7A14D4B44059}" type="slidenum">
              <a:rPr lang="cs-CZ"/>
              <a:pPr/>
              <a:t>44</a:t>
            </a:fld>
            <a:endParaRPr lang="cs-CZ"/>
          </a:p>
        </p:txBody>
      </p:sp>
      <p:sp>
        <p:nvSpPr>
          <p:cNvPr id="5" name="Zástupný symbol pro zápatí 3"/>
          <p:cNvSpPr>
            <a:spLocks noGrp="1"/>
          </p:cNvSpPr>
          <p:nvPr>
            <p:ph type="ftr" sz="quarter" idx="12"/>
          </p:nvPr>
        </p:nvSpPr>
        <p:spPr/>
        <p:txBody>
          <a:bodyPr/>
          <a:lstStyle/>
          <a:p>
            <a:r>
              <a:rPr lang="cs-CZ" smtClean="0"/>
              <a:t>FREE - VaVaI, TT</a:t>
            </a:r>
            <a:endParaRPr lang="cs-CZ"/>
          </a:p>
        </p:txBody>
      </p:sp>
      <p:pic>
        <p:nvPicPr>
          <p:cNvPr id="790530" name="Picture 2"/>
          <p:cNvPicPr>
            <a:picLocks noChangeAspect="1" noChangeArrowheads="1"/>
          </p:cNvPicPr>
          <p:nvPr/>
        </p:nvPicPr>
        <p:blipFill>
          <a:blip r:embed="rId3" cstate="print"/>
          <a:srcRect/>
          <a:stretch>
            <a:fillRect/>
          </a:stretch>
        </p:blipFill>
        <p:spPr bwMode="auto">
          <a:xfrm>
            <a:off x="0" y="260350"/>
            <a:ext cx="9144000" cy="637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E12F6742-14C0-43C5-9248-B2125ACA6FBC}" type="slidenum">
              <a:rPr lang="cs-CZ"/>
              <a:pPr/>
              <a:t>45</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94626" name="Rectangle 2"/>
          <p:cNvSpPr>
            <a:spLocks noGrp="1" noRot="1" noChangeArrowheads="1"/>
          </p:cNvSpPr>
          <p:nvPr>
            <p:ph type="title"/>
          </p:nvPr>
        </p:nvSpPr>
        <p:spPr/>
        <p:txBody>
          <a:bodyPr/>
          <a:lstStyle/>
          <a:p>
            <a:r>
              <a:rPr lang="cs-CZ" b="0">
                <a:latin typeface="Arial" pitchFamily="34" charset="0"/>
              </a:rPr>
              <a:t>Zjednodušená pravidla účasti</a:t>
            </a:r>
            <a:r>
              <a:rPr lang="cs-CZ" b="0"/>
              <a:t> </a:t>
            </a:r>
          </a:p>
        </p:txBody>
      </p:sp>
      <p:sp>
        <p:nvSpPr>
          <p:cNvPr id="794627" name="Rectangle 3"/>
          <p:cNvSpPr>
            <a:spLocks noGrp="1" noChangeArrowheads="1"/>
          </p:cNvSpPr>
          <p:nvPr>
            <p:ph type="body" idx="1"/>
          </p:nvPr>
        </p:nvSpPr>
        <p:spPr/>
        <p:txBody>
          <a:bodyPr/>
          <a:lstStyle/>
          <a:p>
            <a:pPr>
              <a:lnSpc>
                <a:spcPct val="80000"/>
              </a:lnSpc>
            </a:pPr>
            <a:r>
              <a:rPr lang="cs-CZ" altLang="ja-JP" sz="2800">
                <a:latin typeface="Arial" pitchFamily="34" charset="0"/>
                <a:hlinkClick r:id="rId3" action="ppaction://hlinkfile"/>
              </a:rPr>
              <a:t>plné znění</a:t>
            </a:r>
            <a:endParaRPr lang="cs-CZ" altLang="ja-JP" sz="2800">
              <a:latin typeface="Arial" pitchFamily="34" charset="0"/>
            </a:endParaRPr>
          </a:p>
          <a:p>
            <a:pPr>
              <a:lnSpc>
                <a:spcPct val="80000"/>
              </a:lnSpc>
            </a:pPr>
            <a:r>
              <a:rPr lang="cs-CZ" altLang="ja-JP" sz="2800">
                <a:latin typeface="Arial" pitchFamily="34" charset="0"/>
              </a:rPr>
              <a:t>účast minimálně tří nezávislých partnerů ze </a:t>
            </a:r>
            <a:r>
              <a:rPr lang="cs-CZ" altLang="ja-JP" sz="2800" b="1">
                <a:latin typeface="Arial" pitchFamily="34" charset="0"/>
              </a:rPr>
              <a:t>tří různých členských nebo asociovaných států EU</a:t>
            </a:r>
            <a:r>
              <a:rPr lang="cs-CZ" altLang="ja-JP" sz="2800">
                <a:latin typeface="Arial" pitchFamily="34" charset="0"/>
              </a:rPr>
              <a:t> </a:t>
            </a:r>
          </a:p>
          <a:p>
            <a:pPr>
              <a:lnSpc>
                <a:spcPct val="80000"/>
              </a:lnSpc>
            </a:pPr>
            <a:r>
              <a:rPr lang="cs-CZ" altLang="ja-JP" sz="2800">
                <a:latin typeface="Arial" pitchFamily="34" charset="0"/>
              </a:rPr>
              <a:t>Návrhy projektů budou </a:t>
            </a:r>
            <a:r>
              <a:rPr lang="cs-CZ" altLang="ja-JP" sz="2800" b="1">
                <a:latin typeface="Arial" pitchFamily="34" charset="0"/>
              </a:rPr>
              <a:t>hodnoceny na základě kritérií uvedených ve specifickém programu a v pracovním programu. </a:t>
            </a:r>
            <a:endParaRPr lang="cs-CZ" altLang="ja-JP" sz="2800">
              <a:latin typeface="Arial" pitchFamily="34" charset="0"/>
            </a:endParaRPr>
          </a:p>
          <a:p>
            <a:pPr lvl="1">
              <a:lnSpc>
                <a:spcPct val="80000"/>
              </a:lnSpc>
            </a:pPr>
            <a:r>
              <a:rPr lang="cs-CZ" altLang="ja-JP" sz="2400">
                <a:latin typeface="Arial" pitchFamily="34" charset="0"/>
              </a:rPr>
              <a:t>vědecká a/nebo technologická excelence</a:t>
            </a:r>
          </a:p>
          <a:p>
            <a:pPr lvl="1">
              <a:lnSpc>
                <a:spcPct val="80000"/>
              </a:lnSpc>
            </a:pPr>
            <a:r>
              <a:rPr lang="cs-CZ" altLang="ja-JP" sz="2400">
                <a:latin typeface="Arial" pitchFamily="34" charset="0"/>
              </a:rPr>
              <a:t>relevance vzhledem k cílům specifického programu</a:t>
            </a:r>
          </a:p>
          <a:p>
            <a:pPr lvl="1">
              <a:lnSpc>
                <a:spcPct val="80000"/>
              </a:lnSpc>
            </a:pPr>
            <a:r>
              <a:rPr lang="cs-CZ" altLang="ja-JP" sz="2400">
                <a:latin typeface="Arial" pitchFamily="34" charset="0"/>
              </a:rPr>
              <a:t>potenciální dopad rozvoje, diseminace a užití výsledků projektu</a:t>
            </a:r>
          </a:p>
          <a:p>
            <a:pPr lvl="1">
              <a:lnSpc>
                <a:spcPct val="80000"/>
              </a:lnSpc>
            </a:pPr>
            <a:r>
              <a:rPr lang="cs-CZ" altLang="ja-JP" sz="2400">
                <a:latin typeface="Arial" pitchFamily="34" charset="0"/>
              </a:rPr>
              <a:t>kvalita a efektivita implementace a managementu</a:t>
            </a:r>
            <a:endParaRPr lang="cs-CZ" sz="2400">
              <a:latin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91BA4E1C-70A6-47A1-894F-67BCE3603503}" type="slidenum">
              <a:rPr lang="cs-CZ"/>
              <a:pPr/>
              <a:t>46</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96674" name="Rectangle 2"/>
          <p:cNvSpPr>
            <a:spLocks noGrp="1" noRot="1" noChangeArrowheads="1"/>
          </p:cNvSpPr>
          <p:nvPr>
            <p:ph type="title"/>
          </p:nvPr>
        </p:nvSpPr>
        <p:spPr/>
        <p:txBody>
          <a:bodyPr/>
          <a:lstStyle/>
          <a:p>
            <a:r>
              <a:rPr lang="cs-CZ" altLang="ja-JP" b="0">
                <a:latin typeface="Arial" pitchFamily="34" charset="0"/>
              </a:rPr>
              <a:t>Konsorciální dohoda</a:t>
            </a:r>
            <a:endParaRPr lang="cs-CZ" b="0">
              <a:latin typeface="Arial" pitchFamily="34" charset="0"/>
            </a:endParaRPr>
          </a:p>
        </p:txBody>
      </p:sp>
      <p:sp>
        <p:nvSpPr>
          <p:cNvPr id="796675" name="Rectangle 3"/>
          <p:cNvSpPr>
            <a:spLocks noGrp="1" noChangeArrowheads="1"/>
          </p:cNvSpPr>
          <p:nvPr>
            <p:ph type="body" idx="1"/>
          </p:nvPr>
        </p:nvSpPr>
        <p:spPr/>
        <p:txBody>
          <a:bodyPr/>
          <a:lstStyle/>
          <a:p>
            <a:r>
              <a:rPr lang="cs-CZ" altLang="ja-JP">
                <a:latin typeface="Arial" pitchFamily="34" charset="0"/>
              </a:rPr>
              <a:t>vnitřní organizaci konsorcia</a:t>
            </a:r>
          </a:p>
          <a:p>
            <a:r>
              <a:rPr lang="cs-CZ" altLang="ja-JP">
                <a:latin typeface="Arial" pitchFamily="34" charset="0"/>
              </a:rPr>
              <a:t>rozdělení finančního příspěvku EK</a:t>
            </a:r>
          </a:p>
          <a:p>
            <a:r>
              <a:rPr lang="cs-CZ" altLang="ja-JP">
                <a:latin typeface="Arial" pitchFamily="34" charset="0"/>
              </a:rPr>
              <a:t>pravidla diseminace, užití a přístupových práv</a:t>
            </a:r>
          </a:p>
          <a:p>
            <a:r>
              <a:rPr lang="cs-CZ" altLang="ja-JP">
                <a:latin typeface="Arial" pitchFamily="34" charset="0"/>
              </a:rPr>
              <a:t>úpravu řešení vnitřních sporů</a:t>
            </a:r>
          </a:p>
          <a:p>
            <a:r>
              <a:rPr lang="cs-CZ" altLang="ja-JP">
                <a:latin typeface="Arial" pitchFamily="34" charset="0"/>
              </a:rPr>
              <a:t>pravidla právní zodpovědnosti, odškodného a důvěrnosti mezi partnery</a:t>
            </a:r>
            <a:endParaRPr lang="cs-CZ">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74E1E517-C7F5-4F71-AA10-F641D9B454DB}" type="slidenum">
              <a:rPr lang="cs-CZ"/>
              <a:pPr/>
              <a:t>47</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798722" name="Rectangle 2"/>
          <p:cNvSpPr>
            <a:spLocks noGrp="1" noRot="1" noChangeArrowheads="1"/>
          </p:cNvSpPr>
          <p:nvPr>
            <p:ph type="title"/>
          </p:nvPr>
        </p:nvSpPr>
        <p:spPr/>
        <p:txBody>
          <a:bodyPr/>
          <a:lstStyle/>
          <a:p>
            <a:r>
              <a:rPr lang="cs-CZ" b="0">
                <a:latin typeface="Arial" pitchFamily="34" charset="0"/>
              </a:rPr>
              <a:t>Nákladové modely</a:t>
            </a:r>
          </a:p>
        </p:txBody>
      </p:sp>
      <p:sp>
        <p:nvSpPr>
          <p:cNvPr id="798723" name="Rectangle 3"/>
          <p:cNvSpPr>
            <a:spLocks noGrp="1" noChangeArrowheads="1"/>
          </p:cNvSpPr>
          <p:nvPr>
            <p:ph type="body" idx="1"/>
          </p:nvPr>
        </p:nvSpPr>
        <p:spPr/>
        <p:txBody>
          <a:bodyPr/>
          <a:lstStyle/>
          <a:p>
            <a:pPr>
              <a:lnSpc>
                <a:spcPct val="90000"/>
              </a:lnSpc>
            </a:pPr>
            <a:r>
              <a:rPr lang="cs-CZ" altLang="ja-JP" sz="2800" b="1">
                <a:latin typeface="Arial" pitchFamily="34" charset="0"/>
              </a:rPr>
              <a:t>uznatelné náklady – přímé a nepřímé</a:t>
            </a:r>
          </a:p>
          <a:p>
            <a:pPr lvl="1">
              <a:lnSpc>
                <a:spcPct val="90000"/>
              </a:lnSpc>
            </a:pPr>
            <a:r>
              <a:rPr lang="cs-CZ" altLang="ja-JP" sz="2400" b="1">
                <a:latin typeface="Arial" pitchFamily="34" charset="0"/>
              </a:rPr>
              <a:t>použity výhradně k dosažení cílů projektu, zaznamenány v účetnictví , byly uhrazeny;  DPH není uznatelným nákladem</a:t>
            </a:r>
            <a:r>
              <a:rPr lang="cs-CZ" altLang="ja-JP" sz="2400">
                <a:latin typeface="Arial" pitchFamily="34" charset="0"/>
              </a:rPr>
              <a:t> </a:t>
            </a:r>
          </a:p>
          <a:p>
            <a:pPr lvl="1">
              <a:lnSpc>
                <a:spcPct val="90000"/>
              </a:lnSpc>
            </a:pPr>
            <a:r>
              <a:rPr lang="cs-CZ" altLang="ja-JP" sz="2400" b="1">
                <a:latin typeface="Arial" pitchFamily="34" charset="0"/>
              </a:rPr>
              <a:t>osobní náklady: podle výkazů, pouze odpracované hodiny (ne dovolená, nemocenská apod.)</a:t>
            </a:r>
          </a:p>
          <a:p>
            <a:pPr>
              <a:lnSpc>
                <a:spcPct val="90000"/>
              </a:lnSpc>
            </a:pPr>
            <a:r>
              <a:rPr lang="cs-CZ" altLang="ja-JP" sz="2800" b="1">
                <a:latin typeface="Arial" pitchFamily="34" charset="0"/>
              </a:rPr>
              <a:t>paušální sazby (flat rate) – mobility, CSA</a:t>
            </a:r>
            <a:endParaRPr lang="cs-CZ" altLang="ja-JP" sz="2800">
              <a:latin typeface="Arial" pitchFamily="34" charset="0"/>
            </a:endParaRPr>
          </a:p>
          <a:p>
            <a:pPr>
              <a:lnSpc>
                <a:spcPct val="90000"/>
              </a:lnSpc>
            </a:pPr>
            <a:r>
              <a:rPr lang="cs-CZ" altLang="ja-JP" sz="2800" b="1">
                <a:latin typeface="Arial" pitchFamily="34" charset="0"/>
              </a:rPr>
              <a:t>paušální částka (lump sum)</a:t>
            </a:r>
            <a:r>
              <a:rPr lang="cs-CZ" altLang="ja-JP" sz="2800">
                <a:latin typeface="Arial" pitchFamily="34" charset="0"/>
              </a:rPr>
              <a:t> </a:t>
            </a:r>
          </a:p>
          <a:p>
            <a:pPr lvl="1">
              <a:lnSpc>
                <a:spcPct val="90000"/>
              </a:lnSpc>
            </a:pPr>
            <a:r>
              <a:rPr lang="cs-CZ" altLang="ja-JP" sz="2400" b="1">
                <a:latin typeface="Arial" pitchFamily="34" charset="0"/>
              </a:rPr>
              <a:t>NoE - 23 500 EUR ročně na jednoho výzkumného pracovníka</a:t>
            </a:r>
            <a:r>
              <a:rPr lang="cs-CZ" altLang="ja-JP" sz="2400">
                <a:latin typeface="Arial" pitchFamily="34" charset="0"/>
              </a:rPr>
              <a:t> </a:t>
            </a:r>
            <a:endParaRPr lang="cs-CZ" sz="2400">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A670E212-8113-4732-A518-4FFAC17EB44F}" type="slidenum">
              <a:rPr lang="cs-CZ"/>
              <a:pPr/>
              <a:t>48</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00770" name="Rectangle 2"/>
          <p:cNvSpPr>
            <a:spLocks noGrp="1" noRot="1" noChangeArrowheads="1"/>
          </p:cNvSpPr>
          <p:nvPr>
            <p:ph type="title"/>
          </p:nvPr>
        </p:nvSpPr>
        <p:spPr/>
        <p:txBody>
          <a:bodyPr/>
          <a:lstStyle/>
          <a:p>
            <a:r>
              <a:rPr lang="cs-CZ" altLang="ja-JP" b="0">
                <a:latin typeface="Arial" pitchFamily="34" charset="0"/>
              </a:rPr>
              <a:t>Nepřímé náklady (režie)</a:t>
            </a:r>
            <a:r>
              <a:rPr lang="cs-CZ" altLang="ja-JP"/>
              <a:t> </a:t>
            </a:r>
            <a:endParaRPr lang="cs-CZ"/>
          </a:p>
        </p:txBody>
      </p:sp>
      <p:sp>
        <p:nvSpPr>
          <p:cNvPr id="800771" name="Rectangle 3"/>
          <p:cNvSpPr>
            <a:spLocks noGrp="1" noChangeArrowheads="1"/>
          </p:cNvSpPr>
          <p:nvPr>
            <p:ph type="body" idx="1"/>
          </p:nvPr>
        </p:nvSpPr>
        <p:spPr/>
        <p:txBody>
          <a:bodyPr/>
          <a:lstStyle/>
          <a:p>
            <a:pPr>
              <a:lnSpc>
                <a:spcPct val="90000"/>
              </a:lnSpc>
            </a:pPr>
            <a:r>
              <a:rPr lang="cs-CZ" altLang="ja-JP" sz="2400" b="1">
                <a:latin typeface="Arial" pitchFamily="34" charset="0"/>
              </a:rPr>
              <a:t>zjednodušená metodika výpočtu nepřímých nákladů</a:t>
            </a:r>
            <a:r>
              <a:rPr lang="cs-CZ" altLang="ja-JP" sz="2400">
                <a:latin typeface="Arial" pitchFamily="34" charset="0"/>
              </a:rPr>
              <a:t>, pokud je to v souladu s obvyklými principy a postupy managementu organizace.</a:t>
            </a:r>
          </a:p>
          <a:p>
            <a:pPr>
              <a:lnSpc>
                <a:spcPct val="90000"/>
              </a:lnSpc>
            </a:pPr>
            <a:r>
              <a:rPr lang="cs-CZ" altLang="ja-JP" sz="2400" b="1">
                <a:latin typeface="Arial" pitchFamily="34" charset="0"/>
              </a:rPr>
              <a:t>paušální sazba</a:t>
            </a:r>
            <a:r>
              <a:rPr lang="cs-CZ" altLang="ja-JP" sz="2400">
                <a:latin typeface="Arial" pitchFamily="34" charset="0"/>
              </a:rPr>
              <a:t> celkových uznatelných nákladů snížených o subkontrakty. </a:t>
            </a:r>
          </a:p>
          <a:p>
            <a:pPr>
              <a:lnSpc>
                <a:spcPct val="90000"/>
              </a:lnSpc>
            </a:pPr>
            <a:r>
              <a:rPr lang="cs-CZ" altLang="ja-JP" sz="2400">
                <a:latin typeface="Arial" pitchFamily="34" charset="0"/>
              </a:rPr>
              <a:t>neziskové veřejné instituce, </a:t>
            </a:r>
            <a:r>
              <a:rPr lang="cs-CZ" altLang="ja-JP" sz="2400" b="1">
                <a:latin typeface="Arial" pitchFamily="34" charset="0"/>
              </a:rPr>
              <a:t>vzdělávací instituce</a:t>
            </a:r>
            <a:r>
              <a:rPr lang="cs-CZ" altLang="ja-JP" sz="2400">
                <a:latin typeface="Arial" pitchFamily="34" charset="0"/>
              </a:rPr>
              <a:t>, výzkumné organizace a MSP, které nejsou schopny spolehlivě identifikovat skutečné nepřímé náklady pro příslušnou akci zahrnující výzkum a technologický rozvoj nebo demonstrační aktivity, mohou zvolit </a:t>
            </a:r>
            <a:r>
              <a:rPr lang="cs-CZ" altLang="ja-JP" sz="2400" b="1">
                <a:latin typeface="Arial" pitchFamily="34" charset="0"/>
              </a:rPr>
              <a:t>paušální sazbu ve výši 60% celkových uznatelných nákladů</a:t>
            </a:r>
            <a:r>
              <a:rPr lang="cs-CZ" altLang="ja-JP" sz="2400">
                <a:latin typeface="Arial" pitchFamily="34" charset="0"/>
              </a:rPr>
              <a:t> pro granty udělené na základě výzev s uzávěrkou </a:t>
            </a:r>
            <a:r>
              <a:rPr lang="cs-CZ" altLang="ja-JP" sz="2400" b="1">
                <a:latin typeface="Arial" pitchFamily="34" charset="0"/>
              </a:rPr>
              <a:t>před 1.1.2010</a:t>
            </a:r>
            <a:r>
              <a:rPr lang="cs-CZ" altLang="ja-JP" sz="2400">
                <a:latin typeface="Arial" pitchFamily="34" charset="0"/>
              </a:rPr>
              <a:t>. </a:t>
            </a:r>
            <a:endParaRPr lang="cs-CZ" sz="2400">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1"/>
          <p:cNvSpPr>
            <a:spLocks noGrp="1"/>
          </p:cNvSpPr>
          <p:nvPr>
            <p:ph type="dt" sz="half" idx="10"/>
          </p:nvPr>
        </p:nvSpPr>
        <p:spPr/>
        <p:txBody>
          <a:bodyPr/>
          <a:lstStyle/>
          <a:p>
            <a:r>
              <a:rPr lang="cs-CZ" smtClean="0"/>
              <a:t>19.-20.10.2010</a:t>
            </a:r>
            <a:endParaRPr lang="cs-CZ"/>
          </a:p>
        </p:txBody>
      </p:sp>
      <p:sp>
        <p:nvSpPr>
          <p:cNvPr id="4" name="Zástupný symbol pro číslo snímku 2"/>
          <p:cNvSpPr>
            <a:spLocks noGrp="1"/>
          </p:cNvSpPr>
          <p:nvPr>
            <p:ph type="sldNum" sz="quarter" idx="11"/>
          </p:nvPr>
        </p:nvSpPr>
        <p:spPr/>
        <p:txBody>
          <a:bodyPr/>
          <a:lstStyle/>
          <a:p>
            <a:fld id="{3E80E8E0-8CA8-4932-8086-3C18322C8C46}" type="slidenum">
              <a:rPr lang="cs-CZ"/>
              <a:pPr/>
              <a:t>49</a:t>
            </a:fld>
            <a:endParaRPr lang="cs-CZ"/>
          </a:p>
        </p:txBody>
      </p:sp>
      <p:sp>
        <p:nvSpPr>
          <p:cNvPr id="5" name="Zástupný symbol pro zápatí 3"/>
          <p:cNvSpPr>
            <a:spLocks noGrp="1"/>
          </p:cNvSpPr>
          <p:nvPr>
            <p:ph type="ftr" sz="quarter" idx="12"/>
          </p:nvPr>
        </p:nvSpPr>
        <p:spPr/>
        <p:txBody>
          <a:bodyPr/>
          <a:lstStyle/>
          <a:p>
            <a:r>
              <a:rPr lang="cs-CZ" smtClean="0"/>
              <a:t>FREE - VaVaI, TT</a:t>
            </a:r>
            <a:endParaRPr lang="cs-CZ"/>
          </a:p>
        </p:txBody>
      </p:sp>
      <p:pic>
        <p:nvPicPr>
          <p:cNvPr id="802818" name="Picture 2"/>
          <p:cNvPicPr>
            <a:picLocks noChangeAspect="1" noChangeArrowheads="1"/>
          </p:cNvPicPr>
          <p:nvPr/>
        </p:nvPicPr>
        <p:blipFill>
          <a:blip r:embed="rId3" cstate="print"/>
          <a:srcRect/>
          <a:stretch>
            <a:fillRect/>
          </a:stretch>
        </p:blipFill>
        <p:spPr bwMode="auto">
          <a:xfrm>
            <a:off x="1331913" y="0"/>
            <a:ext cx="57705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sz="3600" b="1" dirty="0">
                <a:solidFill>
                  <a:srgbClr val="9DB3FB"/>
                </a:solidFill>
                <a:latin typeface="Arial" pitchFamily="34" charset="0"/>
                <a:cs typeface="Arial" pitchFamily="34" charset="0"/>
              </a:rPr>
              <a:t>Uznatelné náklady</a:t>
            </a:r>
          </a:p>
        </p:txBody>
      </p:sp>
      <p:sp>
        <p:nvSpPr>
          <p:cNvPr id="57347" name="Rectangle 3"/>
          <p:cNvSpPr>
            <a:spLocks noGrp="1" noChangeArrowheads="1"/>
          </p:cNvSpPr>
          <p:nvPr>
            <p:ph type="body" idx="1"/>
          </p:nvPr>
        </p:nvSpPr>
        <p:spPr>
          <a:xfrm>
            <a:off x="684213" y="1341438"/>
            <a:ext cx="8086725" cy="4319587"/>
          </a:xfrm>
        </p:spPr>
        <p:txBody>
          <a:bodyPr/>
          <a:lstStyle/>
          <a:p>
            <a:pPr marL="609600" indent="-609600">
              <a:lnSpc>
                <a:spcPct val="80000"/>
              </a:lnSpc>
            </a:pPr>
            <a:r>
              <a:rPr lang="cs-CZ" sz="2400" dirty="0">
                <a:latin typeface="Arial" pitchFamily="34" charset="0"/>
                <a:cs typeface="Arial" pitchFamily="34" charset="0"/>
              </a:rPr>
              <a:t>náklady na pořízení dlouhodobého hmotného majetku (investiční majetek)</a:t>
            </a:r>
          </a:p>
          <a:p>
            <a:pPr marL="990600" lvl="1" indent="-533400">
              <a:lnSpc>
                <a:spcPct val="80000"/>
              </a:lnSpc>
              <a:buFontTx/>
              <a:buNone/>
            </a:pPr>
            <a:endParaRPr lang="cs-CZ" sz="2400" dirty="0">
              <a:latin typeface="Arial" pitchFamily="34" charset="0"/>
              <a:cs typeface="Arial" pitchFamily="34" charset="0"/>
            </a:endParaRPr>
          </a:p>
          <a:p>
            <a:pPr marL="990600" lvl="1" indent="-533400">
              <a:lnSpc>
                <a:spcPct val="80000"/>
              </a:lnSpc>
              <a:buFontTx/>
              <a:buNone/>
            </a:pPr>
            <a:r>
              <a:rPr lang="cs-CZ" sz="2400" dirty="0">
                <a:latin typeface="Arial" pitchFamily="34" charset="0"/>
                <a:cs typeface="Arial" pitchFamily="34" charset="0"/>
              </a:rPr>
              <a:t>UN = (A/B) x C x D</a:t>
            </a:r>
          </a:p>
          <a:p>
            <a:pPr marL="990600" lvl="1" indent="-533400">
              <a:lnSpc>
                <a:spcPct val="80000"/>
              </a:lnSpc>
              <a:buFontTx/>
              <a:buNone/>
            </a:pPr>
            <a:r>
              <a:rPr lang="cs-CZ" sz="2400" dirty="0">
                <a:latin typeface="Arial" pitchFamily="34" charset="0"/>
                <a:cs typeface="Arial" pitchFamily="34" charset="0"/>
              </a:rPr>
              <a:t>UN	........... uznatelné náklady</a:t>
            </a:r>
          </a:p>
          <a:p>
            <a:pPr marL="990600" lvl="1" indent="-533400">
              <a:lnSpc>
                <a:spcPct val="80000"/>
              </a:lnSpc>
              <a:buFontTx/>
              <a:buNone/>
            </a:pPr>
            <a:r>
              <a:rPr lang="cs-CZ" sz="2400" dirty="0">
                <a:latin typeface="Arial" pitchFamily="34" charset="0"/>
                <a:cs typeface="Arial" pitchFamily="34" charset="0"/>
              </a:rPr>
              <a:t>A	........... doba po kterou bude majetek užíván pro řešení projektu</a:t>
            </a:r>
          </a:p>
          <a:p>
            <a:pPr marL="990600" lvl="1" indent="-533400">
              <a:lnSpc>
                <a:spcPct val="80000"/>
              </a:lnSpc>
              <a:buFontTx/>
              <a:buNone/>
            </a:pPr>
            <a:r>
              <a:rPr lang="cs-CZ" sz="2400" dirty="0">
                <a:latin typeface="Arial" pitchFamily="34" charset="0"/>
                <a:cs typeface="Arial" pitchFamily="34" charset="0"/>
              </a:rPr>
              <a:t>B	........... doba upotřebitelnosti</a:t>
            </a:r>
          </a:p>
          <a:p>
            <a:pPr marL="990600" lvl="1" indent="-533400">
              <a:lnSpc>
                <a:spcPct val="80000"/>
              </a:lnSpc>
              <a:buFontTx/>
              <a:buNone/>
            </a:pPr>
            <a:r>
              <a:rPr lang="cs-CZ" sz="2400" dirty="0">
                <a:latin typeface="Arial" pitchFamily="34" charset="0"/>
                <a:cs typeface="Arial" pitchFamily="34" charset="0"/>
              </a:rPr>
              <a:t>C	........... pořizovací cena majetku</a:t>
            </a:r>
          </a:p>
          <a:p>
            <a:pPr marL="990600" lvl="1" indent="-533400">
              <a:lnSpc>
                <a:spcPct val="80000"/>
              </a:lnSpc>
              <a:buFontTx/>
              <a:buNone/>
            </a:pPr>
            <a:r>
              <a:rPr lang="cs-CZ" sz="2400" dirty="0">
                <a:latin typeface="Arial" pitchFamily="34" charset="0"/>
                <a:cs typeface="Arial" pitchFamily="34" charset="0"/>
              </a:rPr>
              <a:t>D	........... podíl užití majetku pro řešení projektu</a:t>
            </a:r>
          </a:p>
          <a:p>
            <a:pPr marL="609600" indent="-609600" algn="just">
              <a:lnSpc>
                <a:spcPct val="130000"/>
              </a:lnSpc>
              <a:buFontTx/>
              <a:buNone/>
            </a:pPr>
            <a:r>
              <a:rPr lang="cs-CZ" sz="2400" dirty="0">
                <a:solidFill>
                  <a:srgbClr val="000000"/>
                </a:solidFill>
              </a:rPr>
              <a:t>	</a:t>
            </a:r>
            <a:endParaRPr lang="cs-CZ" sz="2400" dirty="0"/>
          </a:p>
          <a:p>
            <a:pPr marL="609600" indent="-609600">
              <a:lnSpc>
                <a:spcPct val="130000"/>
              </a:lnSpc>
              <a:buFontTx/>
              <a:buNone/>
            </a:pPr>
            <a:endParaRPr lang="cs-CZ" sz="2400" dirty="0"/>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5</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93080F80-FB75-4B3C-B521-4062A55E4B72}" type="slidenum">
              <a:rPr lang="cs-CZ"/>
              <a:pPr/>
              <a:t>50</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04866" name="Rectangle 2"/>
          <p:cNvSpPr>
            <a:spLocks noGrp="1" noRot="1" noChangeArrowheads="1"/>
          </p:cNvSpPr>
          <p:nvPr>
            <p:ph type="title"/>
          </p:nvPr>
        </p:nvSpPr>
        <p:spPr/>
        <p:txBody>
          <a:bodyPr/>
          <a:lstStyle/>
          <a:p>
            <a:r>
              <a:rPr lang="cs-CZ" b="0">
                <a:latin typeface="Arial" pitchFamily="34" charset="0"/>
              </a:rPr>
              <a:t>Spolufinancování</a:t>
            </a:r>
          </a:p>
        </p:txBody>
      </p:sp>
      <p:sp>
        <p:nvSpPr>
          <p:cNvPr id="804867" name="Rectangle 3"/>
          <p:cNvSpPr>
            <a:spLocks noGrp="1" noChangeArrowheads="1"/>
          </p:cNvSpPr>
          <p:nvPr>
            <p:ph type="body" idx="1"/>
          </p:nvPr>
        </p:nvSpPr>
        <p:spPr/>
        <p:txBody>
          <a:bodyPr/>
          <a:lstStyle/>
          <a:p>
            <a:pPr>
              <a:lnSpc>
                <a:spcPct val="90000"/>
              </a:lnSpc>
            </a:pPr>
            <a:r>
              <a:rPr lang="cs-CZ" altLang="ja-JP" b="1">
                <a:latin typeface="Arial" pitchFamily="34" charset="0"/>
              </a:rPr>
              <a:t>výzkumné a inovační aktivity</a:t>
            </a:r>
            <a:r>
              <a:rPr lang="cs-CZ" altLang="ja-JP">
                <a:latin typeface="Arial" pitchFamily="34" charset="0"/>
              </a:rPr>
              <a:t> </a:t>
            </a:r>
            <a:endParaRPr lang="cs-CZ" altLang="ja-JP" b="1">
              <a:latin typeface="Arial" pitchFamily="34" charset="0"/>
            </a:endParaRPr>
          </a:p>
          <a:p>
            <a:pPr lvl="1">
              <a:lnSpc>
                <a:spcPct val="90000"/>
              </a:lnSpc>
            </a:pPr>
            <a:r>
              <a:rPr lang="cs-CZ" altLang="ja-JP" b="1">
                <a:latin typeface="Arial" pitchFamily="34" charset="0"/>
              </a:rPr>
              <a:t>příspěvek EK max. 50% uznatelných nákladů, MSP a veřejné a vzdělávací instituce max. 75%, bezpečnost max. 75%.</a:t>
            </a:r>
            <a:r>
              <a:rPr lang="cs-CZ" altLang="ja-JP">
                <a:latin typeface="Arial" pitchFamily="34" charset="0"/>
              </a:rPr>
              <a:t> </a:t>
            </a:r>
          </a:p>
          <a:p>
            <a:pPr>
              <a:lnSpc>
                <a:spcPct val="90000"/>
              </a:lnSpc>
            </a:pPr>
            <a:r>
              <a:rPr lang="cs-CZ" altLang="ja-JP" b="1">
                <a:latin typeface="Arial" pitchFamily="34" charset="0"/>
              </a:rPr>
              <a:t>demonstrační aktivity</a:t>
            </a:r>
            <a:r>
              <a:rPr lang="cs-CZ" altLang="ja-JP">
                <a:latin typeface="Arial" pitchFamily="34" charset="0"/>
              </a:rPr>
              <a:t>: 50%</a:t>
            </a:r>
          </a:p>
          <a:p>
            <a:pPr>
              <a:lnSpc>
                <a:spcPct val="90000"/>
              </a:lnSpc>
            </a:pPr>
            <a:r>
              <a:rPr lang="cs-CZ" altLang="ja-JP" b="1">
                <a:latin typeface="Arial" pitchFamily="34" charset="0"/>
              </a:rPr>
              <a:t>hraniční výzkum, </a:t>
            </a:r>
            <a:r>
              <a:rPr lang="cs-CZ" altLang="ja-JP">
                <a:latin typeface="Arial" pitchFamily="34" charset="0"/>
              </a:rPr>
              <a:t>koordinační a podpůrné akce, management projektu: 100%</a:t>
            </a:r>
          </a:p>
          <a:p>
            <a:pPr>
              <a:lnSpc>
                <a:spcPct val="90000"/>
              </a:lnSpc>
            </a:pPr>
            <a:r>
              <a:rPr lang="cs-CZ" altLang="ja-JP">
                <a:latin typeface="Arial" pitchFamily="34" charset="0"/>
              </a:rPr>
              <a:t>nepřímé náklady pro CSA max. 7%, pro hraniční výzkum pravděp. do 20% </a:t>
            </a:r>
            <a:endParaRPr lang="cs-CZ">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BED9718E-E58B-4A8D-8EC7-4DE3533FB8DE}" type="slidenum">
              <a:rPr lang="cs-CZ"/>
              <a:pPr/>
              <a:t>51</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08962" name="Rectangle 2"/>
          <p:cNvSpPr>
            <a:spLocks noGrp="1" noRot="1" noChangeArrowheads="1"/>
          </p:cNvSpPr>
          <p:nvPr>
            <p:ph type="title"/>
          </p:nvPr>
        </p:nvSpPr>
        <p:spPr/>
        <p:txBody>
          <a:bodyPr/>
          <a:lstStyle/>
          <a:p>
            <a:r>
              <a:rPr lang="cs-CZ" altLang="ja-JP" b="0">
                <a:latin typeface="Arial" pitchFamily="34" charset="0"/>
              </a:rPr>
              <a:t>Práva k duševnímu vlastnictví</a:t>
            </a:r>
            <a:r>
              <a:rPr lang="cs-CZ" altLang="ja-JP"/>
              <a:t> </a:t>
            </a:r>
            <a:endParaRPr lang="cs-CZ"/>
          </a:p>
        </p:txBody>
      </p:sp>
      <p:sp>
        <p:nvSpPr>
          <p:cNvPr id="808963" name="Rectangle 3"/>
          <p:cNvSpPr>
            <a:spLocks noGrp="1" noChangeArrowheads="1"/>
          </p:cNvSpPr>
          <p:nvPr>
            <p:ph type="body" idx="1"/>
          </p:nvPr>
        </p:nvSpPr>
        <p:spPr/>
        <p:txBody>
          <a:bodyPr/>
          <a:lstStyle/>
          <a:p>
            <a:r>
              <a:rPr lang="cs-CZ" b="1">
                <a:latin typeface="Arial" pitchFamily="34" charset="0"/>
              </a:rPr>
              <a:t>Background</a:t>
            </a:r>
            <a:r>
              <a:rPr lang="cs-CZ">
                <a:latin typeface="Arial" pitchFamily="34" charset="0"/>
              </a:rPr>
              <a:t>: </a:t>
            </a:r>
            <a:r>
              <a:rPr lang="cs-CZ" altLang="ja-JP">
                <a:latin typeface="Arial" pitchFamily="34" charset="0"/>
              </a:rPr>
              <a:t>informace a znalosti, které jsou v držení kontrahenta před uzavřením smlouvy</a:t>
            </a:r>
            <a:endParaRPr lang="cs-CZ" altLang="ja-JP" b="1">
              <a:latin typeface="Arial" pitchFamily="34" charset="0"/>
            </a:endParaRPr>
          </a:p>
          <a:p>
            <a:r>
              <a:rPr lang="cs-CZ" altLang="ja-JP" b="1">
                <a:latin typeface="Arial" pitchFamily="34" charset="0"/>
              </a:rPr>
              <a:t>Foreground</a:t>
            </a:r>
            <a:r>
              <a:rPr lang="cs-CZ" altLang="ja-JP">
                <a:latin typeface="Arial" pitchFamily="34" charset="0"/>
              </a:rPr>
              <a:t>: vytvoření v projektu, každý partner je vlastníkem foregroundu, který vytvořil </a:t>
            </a:r>
          </a:p>
          <a:p>
            <a:r>
              <a:rPr lang="cs-CZ" altLang="ja-JP">
                <a:latin typeface="Arial" pitchFamily="34" charset="0"/>
              </a:rPr>
              <a:t>Přístupová práva – default pravidla, nejlépe definovat v konsorciální smlouvě</a:t>
            </a:r>
            <a:endParaRPr lang="cs-CZ">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495AD1F1-223E-4DDF-AD8C-E8739240549D}" type="slidenum">
              <a:rPr lang="cs-CZ"/>
              <a:pPr/>
              <a:t>52</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11010" name="Rectangle 2"/>
          <p:cNvSpPr>
            <a:spLocks noGrp="1" noRot="1" noChangeArrowheads="1"/>
          </p:cNvSpPr>
          <p:nvPr>
            <p:ph type="title"/>
          </p:nvPr>
        </p:nvSpPr>
        <p:spPr/>
        <p:txBody>
          <a:bodyPr/>
          <a:lstStyle/>
          <a:p>
            <a:r>
              <a:rPr lang="cs-CZ" b="0">
                <a:latin typeface="Arial" pitchFamily="34" charset="0"/>
              </a:rPr>
              <a:t>Otevřené výzvy</a:t>
            </a:r>
          </a:p>
        </p:txBody>
      </p:sp>
      <p:sp>
        <p:nvSpPr>
          <p:cNvPr id="811011" name="Rectangle 3"/>
          <p:cNvSpPr>
            <a:spLocks noGrp="1" noChangeArrowheads="1"/>
          </p:cNvSpPr>
          <p:nvPr>
            <p:ph type="body" idx="1"/>
          </p:nvPr>
        </p:nvSpPr>
        <p:spPr/>
        <p:txBody>
          <a:bodyPr/>
          <a:lstStyle/>
          <a:p>
            <a:pPr marL="609600" indent="-609600"/>
            <a:r>
              <a:rPr lang="cs-CZ" altLang="ja-JP">
                <a:latin typeface="Arial" pitchFamily="34" charset="0"/>
                <a:hlinkClick r:id="rId3"/>
              </a:rPr>
              <a:t>http://cordis.europa.eu/fp7/dc/index.cfm</a:t>
            </a:r>
            <a:r>
              <a:rPr lang="cs-CZ" altLang="ja-JP">
                <a:latin typeface="Arial" pitchFamily="34" charset="0"/>
              </a:rPr>
              <a:t> </a:t>
            </a:r>
          </a:p>
          <a:p>
            <a:pPr marL="609600" indent="-609600"/>
            <a:r>
              <a:rPr lang="cs-CZ" altLang="ja-JP">
                <a:latin typeface="Arial" pitchFamily="34" charset="0"/>
              </a:rPr>
              <a:t>Elektronické podávání projektů, aplikace otevřená pro koordinátory</a:t>
            </a:r>
          </a:p>
          <a:p>
            <a:pPr marL="609600" indent="-609600"/>
            <a:r>
              <a:rPr lang="cs-CZ" altLang="ja-JP">
                <a:latin typeface="Arial" pitchFamily="34" charset="0"/>
              </a:rPr>
              <a:t>Informační dny – viz např. </a:t>
            </a:r>
            <a:r>
              <a:rPr lang="cs-CZ" altLang="ja-JP">
                <a:latin typeface="Arial" pitchFamily="34" charset="0"/>
                <a:hlinkClick r:id="rId4"/>
              </a:rPr>
              <a:t>http://www.czelo.cz</a:t>
            </a:r>
            <a:r>
              <a:rPr lang="cs-CZ" altLang="ja-JP">
                <a:latin typeface="Arial" pitchFamily="34" charset="0"/>
              </a:rPr>
              <a:t> </a:t>
            </a:r>
            <a:endParaRPr lang="cs-CZ">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B8D57E53-E529-4D84-B8AE-682CC819E367}" type="slidenum">
              <a:rPr lang="cs-CZ"/>
              <a:pPr/>
              <a:t>53</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15106" name="Rectangle 2"/>
          <p:cNvSpPr>
            <a:spLocks noGrp="1" noRot="1" noChangeArrowheads="1"/>
          </p:cNvSpPr>
          <p:nvPr>
            <p:ph type="title"/>
          </p:nvPr>
        </p:nvSpPr>
        <p:spPr/>
        <p:txBody>
          <a:bodyPr/>
          <a:lstStyle/>
          <a:p>
            <a:r>
              <a:rPr lang="cs-CZ" b="0" i="1">
                <a:latin typeface="Arial" pitchFamily="34" charset="0"/>
              </a:rPr>
              <a:t>V&amp;V projekty vhodné pro RP7</a:t>
            </a:r>
          </a:p>
        </p:txBody>
      </p:sp>
      <p:sp>
        <p:nvSpPr>
          <p:cNvPr id="815107" name="Rectangle 3"/>
          <p:cNvSpPr>
            <a:spLocks noGrp="1" noChangeArrowheads="1"/>
          </p:cNvSpPr>
          <p:nvPr>
            <p:ph type="body" idx="1"/>
          </p:nvPr>
        </p:nvSpPr>
        <p:spPr/>
        <p:txBody>
          <a:bodyPr/>
          <a:lstStyle/>
          <a:p>
            <a:pPr>
              <a:lnSpc>
                <a:spcPct val="80000"/>
              </a:lnSpc>
            </a:pPr>
            <a:r>
              <a:rPr lang="cs-CZ" sz="2800">
                <a:latin typeface="Arial" pitchFamily="34" charset="0"/>
              </a:rPr>
              <a:t>Aktivita zahrnutá v publikovaném cíli</a:t>
            </a:r>
          </a:p>
          <a:p>
            <a:pPr>
              <a:lnSpc>
                <a:spcPct val="80000"/>
              </a:lnSpc>
            </a:pPr>
            <a:r>
              <a:rPr lang="cs-CZ" sz="2800">
                <a:latin typeface="Arial" pitchFamily="34" charset="0"/>
              </a:rPr>
              <a:t>Aktivita zahrnutá v příslušném nástroji</a:t>
            </a:r>
          </a:p>
          <a:p>
            <a:pPr>
              <a:lnSpc>
                <a:spcPct val="80000"/>
              </a:lnSpc>
            </a:pPr>
            <a:r>
              <a:rPr lang="cs-CZ" sz="2800">
                <a:latin typeface="Arial" pitchFamily="34" charset="0"/>
              </a:rPr>
              <a:t>Dlouhodobý projekt s velkým potenciálním dopadem (současná generace technologie plus dvě)</a:t>
            </a:r>
          </a:p>
          <a:p>
            <a:pPr>
              <a:lnSpc>
                <a:spcPct val="80000"/>
              </a:lnSpc>
            </a:pPr>
            <a:r>
              <a:rPr lang="cs-CZ" sz="2800">
                <a:latin typeface="Arial" pitchFamily="34" charset="0"/>
              </a:rPr>
              <a:t>Aktivita, která přispívá k pokroku stavu poznání</a:t>
            </a:r>
          </a:p>
          <a:p>
            <a:pPr>
              <a:lnSpc>
                <a:spcPct val="80000"/>
              </a:lnSpc>
            </a:pPr>
            <a:r>
              <a:rPr lang="cs-CZ" sz="2800">
                <a:latin typeface="Arial" pitchFamily="34" charset="0"/>
              </a:rPr>
              <a:t>Zřejmé technologické riziko</a:t>
            </a:r>
          </a:p>
          <a:p>
            <a:pPr>
              <a:lnSpc>
                <a:spcPct val="80000"/>
              </a:lnSpc>
            </a:pPr>
            <a:r>
              <a:rPr lang="cs-CZ" sz="2800">
                <a:latin typeface="Arial" pitchFamily="34" charset="0"/>
              </a:rPr>
              <a:t>Neopakuje v  současnosti probíhající aktivity</a:t>
            </a:r>
          </a:p>
          <a:p>
            <a:pPr>
              <a:lnSpc>
                <a:spcPct val="80000"/>
              </a:lnSpc>
            </a:pPr>
            <a:r>
              <a:rPr lang="cs-CZ" sz="2800">
                <a:latin typeface="Arial" pitchFamily="34" charset="0"/>
              </a:rPr>
              <a:t>Ustavuje podnikatelské vztahy v EU</a:t>
            </a:r>
          </a:p>
          <a:p>
            <a:pPr>
              <a:lnSpc>
                <a:spcPct val="80000"/>
              </a:lnSpc>
            </a:pPr>
            <a:r>
              <a:rPr lang="cs-CZ" sz="2800">
                <a:latin typeface="Arial" pitchFamily="34" charset="0"/>
              </a:rPr>
              <a:t>Není časově kritický – může počkat 6 až 12 měsíců do podpisu kontraktu</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418C27CF-645D-4B4A-B346-70184D6CDECC}" type="slidenum">
              <a:rPr lang="cs-CZ"/>
              <a:pPr/>
              <a:t>54</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17154" name="Rectangle 2"/>
          <p:cNvSpPr>
            <a:spLocks noGrp="1" noRot="1" noChangeArrowheads="1"/>
          </p:cNvSpPr>
          <p:nvPr>
            <p:ph type="title"/>
          </p:nvPr>
        </p:nvSpPr>
        <p:spPr/>
        <p:txBody>
          <a:bodyPr/>
          <a:lstStyle/>
          <a:p>
            <a:r>
              <a:rPr lang="cs-CZ" sz="4000" b="0" i="1">
                <a:latin typeface="Arial" pitchFamily="34" charset="0"/>
              </a:rPr>
              <a:t>V&amp;V projekty nevhodné pro RP7</a:t>
            </a:r>
          </a:p>
        </p:txBody>
      </p:sp>
      <p:sp>
        <p:nvSpPr>
          <p:cNvPr id="817155" name="Rectangle 3"/>
          <p:cNvSpPr>
            <a:spLocks noGrp="1" noChangeArrowheads="1"/>
          </p:cNvSpPr>
          <p:nvPr>
            <p:ph type="body" idx="1"/>
          </p:nvPr>
        </p:nvSpPr>
        <p:spPr/>
        <p:txBody>
          <a:bodyPr/>
          <a:lstStyle/>
          <a:p>
            <a:pPr>
              <a:lnSpc>
                <a:spcPct val="80000"/>
              </a:lnSpc>
            </a:pPr>
            <a:r>
              <a:rPr lang="cs-CZ" sz="2800">
                <a:latin typeface="Arial" pitchFamily="34" charset="0"/>
              </a:rPr>
              <a:t>Hledá pouze zdroj financování</a:t>
            </a:r>
          </a:p>
          <a:p>
            <a:pPr>
              <a:lnSpc>
                <a:spcPct val="80000"/>
              </a:lnSpc>
            </a:pPr>
            <a:r>
              <a:rPr lang="cs-CZ" sz="2800">
                <a:latin typeface="Arial" pitchFamily="34" charset="0"/>
              </a:rPr>
              <a:t>Musí začít okamžitě (brzy)</a:t>
            </a:r>
          </a:p>
          <a:p>
            <a:pPr>
              <a:lnSpc>
                <a:spcPct val="80000"/>
              </a:lnSpc>
            </a:pPr>
            <a:r>
              <a:rPr lang="cs-CZ" sz="2800">
                <a:latin typeface="Arial" pitchFamily="34" charset="0"/>
              </a:rPr>
              <a:t>Nepřináší významný pokrok stavu poznání</a:t>
            </a:r>
          </a:p>
          <a:p>
            <a:pPr>
              <a:lnSpc>
                <a:spcPct val="80000"/>
              </a:lnSpc>
            </a:pPr>
            <a:r>
              <a:rPr lang="cs-CZ" sz="2800">
                <a:latin typeface="Arial" pitchFamily="34" charset="0"/>
              </a:rPr>
              <a:t>Vývoj produktů s nižším rizikem (současná generace technologie plus jedna)</a:t>
            </a:r>
          </a:p>
          <a:p>
            <a:pPr>
              <a:lnSpc>
                <a:spcPct val="80000"/>
              </a:lnSpc>
            </a:pPr>
            <a:r>
              <a:rPr lang="cs-CZ" sz="2800">
                <a:latin typeface="Arial" pitchFamily="34" charset="0"/>
              </a:rPr>
              <a:t>Nemá zřetelný tržní nebo strategický dopad</a:t>
            </a:r>
          </a:p>
          <a:p>
            <a:pPr>
              <a:lnSpc>
                <a:spcPct val="80000"/>
              </a:lnSpc>
            </a:pPr>
            <a:r>
              <a:rPr lang="cs-CZ" sz="2800">
                <a:latin typeface="Arial" pitchFamily="34" charset="0"/>
              </a:rPr>
              <a:t>Je mimo rozsah programu</a:t>
            </a:r>
          </a:p>
          <a:p>
            <a:pPr>
              <a:lnSpc>
                <a:spcPct val="80000"/>
              </a:lnSpc>
            </a:pPr>
            <a:r>
              <a:rPr lang="cs-CZ" sz="2800">
                <a:latin typeface="Arial" pitchFamily="34" charset="0"/>
              </a:rPr>
              <a:t>Je mimořádně tajný</a:t>
            </a:r>
          </a:p>
          <a:p>
            <a:pPr>
              <a:lnSpc>
                <a:spcPct val="80000"/>
              </a:lnSpc>
            </a:pPr>
            <a:r>
              <a:rPr lang="cs-CZ" sz="2800">
                <a:latin typeface="Arial" pitchFamily="34" charset="0"/>
              </a:rPr>
              <a:t>Není nutná spolupráce</a:t>
            </a:r>
          </a:p>
          <a:p>
            <a:pPr>
              <a:lnSpc>
                <a:spcPct val="80000"/>
              </a:lnSpc>
            </a:pPr>
            <a:r>
              <a:rPr lang="cs-CZ" sz="2800">
                <a:latin typeface="Arial" pitchFamily="34" charset="0"/>
              </a:rPr>
              <a:t>Všechno lze udělat ve vlastní firmě</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E1E245CA-0297-4836-9B7E-A397AF85D346}" type="slidenum">
              <a:rPr lang="cs-CZ"/>
              <a:pPr/>
              <a:t>55</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19202" name="Rectangle 2"/>
          <p:cNvSpPr>
            <a:spLocks noGrp="1" noRot="1" noChangeArrowheads="1"/>
          </p:cNvSpPr>
          <p:nvPr>
            <p:ph type="title"/>
          </p:nvPr>
        </p:nvSpPr>
        <p:spPr/>
        <p:txBody>
          <a:bodyPr/>
          <a:lstStyle/>
          <a:p>
            <a:r>
              <a:rPr lang="cs-CZ" sz="4800" b="0">
                <a:latin typeface="Arial" pitchFamily="34" charset="0"/>
              </a:rPr>
              <a:t>Výhody koordinace</a:t>
            </a:r>
          </a:p>
        </p:txBody>
      </p:sp>
      <p:sp>
        <p:nvSpPr>
          <p:cNvPr id="819203" name="Rectangle 3"/>
          <p:cNvSpPr>
            <a:spLocks noGrp="1" noChangeArrowheads="1"/>
          </p:cNvSpPr>
          <p:nvPr>
            <p:ph type="body" idx="1"/>
          </p:nvPr>
        </p:nvSpPr>
        <p:spPr/>
        <p:txBody>
          <a:bodyPr/>
          <a:lstStyle/>
          <a:p>
            <a:pPr>
              <a:lnSpc>
                <a:spcPct val="90000"/>
              </a:lnSpc>
            </a:pPr>
            <a:r>
              <a:rPr lang="cs-CZ" sz="2800">
                <a:latin typeface="Arial" pitchFamily="34" charset="0"/>
              </a:rPr>
              <a:t>Jmenování projektového manažera</a:t>
            </a:r>
          </a:p>
          <a:p>
            <a:pPr>
              <a:lnSpc>
                <a:spcPct val="90000"/>
              </a:lnSpc>
            </a:pPr>
            <a:r>
              <a:rPr lang="cs-CZ" sz="2800">
                <a:latin typeface="Arial" pitchFamily="34" charset="0"/>
              </a:rPr>
              <a:t>Přímý kontakt s komisí</a:t>
            </a:r>
          </a:p>
          <a:p>
            <a:pPr>
              <a:lnSpc>
                <a:spcPct val="90000"/>
              </a:lnSpc>
            </a:pPr>
            <a:r>
              <a:rPr lang="cs-CZ" sz="2800">
                <a:latin typeface="Arial" pitchFamily="34" charset="0"/>
              </a:rPr>
              <a:t>Celková kontrola nad průběhem a rozpočtem projektu</a:t>
            </a:r>
          </a:p>
          <a:p>
            <a:pPr>
              <a:lnSpc>
                <a:spcPct val="90000"/>
              </a:lnSpc>
            </a:pPr>
            <a:r>
              <a:rPr lang="cs-CZ" sz="2800">
                <a:latin typeface="Arial" pitchFamily="34" charset="0"/>
              </a:rPr>
              <a:t>Vedení Řídícího výboru projektu</a:t>
            </a:r>
          </a:p>
          <a:p>
            <a:pPr>
              <a:lnSpc>
                <a:spcPct val="90000"/>
              </a:lnSpc>
            </a:pPr>
            <a:r>
              <a:rPr lang="cs-CZ" sz="2800">
                <a:latin typeface="Arial" pitchFamily="34" charset="0"/>
              </a:rPr>
              <a:t>de facto preferenční posice vzhledem k využití a právům</a:t>
            </a:r>
          </a:p>
          <a:p>
            <a:pPr>
              <a:lnSpc>
                <a:spcPct val="90000"/>
              </a:lnSpc>
            </a:pPr>
            <a:r>
              <a:rPr lang="cs-CZ" sz="2800">
                <a:latin typeface="Arial" pitchFamily="34" charset="0"/>
              </a:rPr>
              <a:t>Snazší přístup k 100% financovanému rozpočtu na management</a:t>
            </a:r>
          </a:p>
          <a:p>
            <a:pPr>
              <a:lnSpc>
                <a:spcPct val="90000"/>
              </a:lnSpc>
            </a:pPr>
            <a:r>
              <a:rPr lang="cs-CZ" sz="2800">
                <a:latin typeface="Arial" pitchFamily="34" charset="0"/>
              </a:rPr>
              <a:t>Lepší viditelnost  a publicita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0CF092D7-C59A-439D-9105-4D9C4A25BC80}" type="slidenum">
              <a:rPr lang="cs-CZ"/>
              <a:pPr/>
              <a:t>56</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21250" name="Rectangle 2"/>
          <p:cNvSpPr>
            <a:spLocks noGrp="1" noRot="1" noChangeArrowheads="1"/>
          </p:cNvSpPr>
          <p:nvPr>
            <p:ph type="title"/>
          </p:nvPr>
        </p:nvSpPr>
        <p:spPr/>
        <p:txBody>
          <a:bodyPr/>
          <a:lstStyle/>
          <a:p>
            <a:r>
              <a:rPr lang="cs-CZ" sz="5400" b="0">
                <a:latin typeface="Arial" pitchFamily="34" charset="0"/>
              </a:rPr>
              <a:t>Nevýhody koordinace</a:t>
            </a:r>
          </a:p>
        </p:txBody>
      </p:sp>
      <p:sp>
        <p:nvSpPr>
          <p:cNvPr id="821251" name="Rectangle 3"/>
          <p:cNvSpPr>
            <a:spLocks noGrp="1" noChangeArrowheads="1"/>
          </p:cNvSpPr>
          <p:nvPr>
            <p:ph type="body" idx="1"/>
          </p:nvPr>
        </p:nvSpPr>
        <p:spPr/>
        <p:txBody>
          <a:bodyPr/>
          <a:lstStyle/>
          <a:p>
            <a:r>
              <a:rPr lang="cs-CZ">
                <a:latin typeface="Arial" pitchFamily="34" charset="0"/>
              </a:rPr>
              <a:t>Je nutné zajistit více lidských zdrojů pro management a administrativu, ale mohou být hrazeny ze 100%</a:t>
            </a:r>
          </a:p>
          <a:p>
            <a:r>
              <a:rPr lang="cs-CZ">
                <a:latin typeface="Arial" pitchFamily="34" charset="0"/>
              </a:rPr>
              <a:t>Je vyžadováno zapojení výkonného managementu</a:t>
            </a:r>
          </a:p>
          <a:p>
            <a:r>
              <a:rPr lang="cs-CZ">
                <a:latin typeface="Arial" pitchFamily="34" charset="0"/>
              </a:rPr>
              <a:t>Jsou vyžadovány lepší znalosti a zkušenosti procesů a postupů</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96F2E539-6B7F-4EF5-B891-005597A956B5}" type="slidenum">
              <a:rPr lang="cs-CZ"/>
              <a:pPr/>
              <a:t>57</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23298" name="Rectangle 2"/>
          <p:cNvSpPr>
            <a:spLocks noGrp="1" noRot="1" noChangeArrowheads="1"/>
          </p:cNvSpPr>
          <p:nvPr>
            <p:ph type="title"/>
          </p:nvPr>
        </p:nvSpPr>
        <p:spPr/>
        <p:txBody>
          <a:bodyPr/>
          <a:lstStyle/>
          <a:p>
            <a:r>
              <a:rPr lang="cs-CZ" sz="4000">
                <a:latin typeface="Arial" pitchFamily="34" charset="0"/>
              </a:rPr>
              <a:t>Staňte se koordinátory, pokud…</a:t>
            </a:r>
          </a:p>
        </p:txBody>
      </p:sp>
      <p:sp>
        <p:nvSpPr>
          <p:cNvPr id="823299" name="Rectangle 3"/>
          <p:cNvSpPr>
            <a:spLocks noGrp="1" noChangeArrowheads="1"/>
          </p:cNvSpPr>
          <p:nvPr>
            <p:ph type="body" idx="1"/>
          </p:nvPr>
        </p:nvSpPr>
        <p:spPr/>
        <p:txBody>
          <a:bodyPr/>
          <a:lstStyle/>
          <a:p>
            <a:pPr>
              <a:lnSpc>
                <a:spcPct val="90000"/>
              </a:lnSpc>
            </a:pPr>
            <a:r>
              <a:rPr lang="cs-CZ" sz="2400">
                <a:latin typeface="Arial" pitchFamily="34" charset="0"/>
              </a:rPr>
              <a:t>Projekt je strategicky významný</a:t>
            </a:r>
          </a:p>
          <a:p>
            <a:pPr>
              <a:lnSpc>
                <a:spcPct val="90000"/>
              </a:lnSpc>
            </a:pPr>
            <a:r>
              <a:rPr lang="cs-CZ" sz="2400">
                <a:latin typeface="Arial" pitchFamily="34" charset="0"/>
              </a:rPr>
              <a:t>Nápad je váš</a:t>
            </a:r>
          </a:p>
          <a:p>
            <a:pPr>
              <a:lnSpc>
                <a:spcPct val="90000"/>
              </a:lnSpc>
            </a:pPr>
            <a:r>
              <a:rPr lang="cs-CZ" sz="2400">
                <a:latin typeface="Arial" pitchFamily="34" charset="0"/>
              </a:rPr>
              <a:t>Vaše organizace má zkušenosti s managementem mnohonárodních  projektů</a:t>
            </a:r>
          </a:p>
          <a:p>
            <a:pPr>
              <a:lnSpc>
                <a:spcPct val="90000"/>
              </a:lnSpc>
            </a:pPr>
            <a:r>
              <a:rPr lang="cs-CZ" sz="2400">
                <a:latin typeface="Arial" pitchFamily="34" charset="0"/>
              </a:rPr>
              <a:t>Máte vhodného projektového managera</a:t>
            </a:r>
          </a:p>
          <a:p>
            <a:pPr>
              <a:lnSpc>
                <a:spcPct val="90000"/>
              </a:lnSpc>
            </a:pPr>
            <a:r>
              <a:rPr lang="cs-CZ" sz="2400">
                <a:latin typeface="Arial" pitchFamily="34" charset="0"/>
              </a:rPr>
              <a:t>Vaše firma existuje několik let a je finančně zabezpečena</a:t>
            </a:r>
          </a:p>
          <a:p>
            <a:pPr>
              <a:lnSpc>
                <a:spcPct val="90000"/>
              </a:lnSpc>
            </a:pPr>
            <a:r>
              <a:rPr lang="cs-CZ" sz="2400">
                <a:latin typeface="Arial" pitchFamily="34" charset="0"/>
              </a:rPr>
              <a:t>Již jste se zúčastnili projektu EU (není nutné, pokud jste významnou světovou firmou, dostatečně velkou a stabilní); tato podmínka je důležitá pro hodnotitele, kteří budou vyžadovat ujištění, že potenciální koordinátor je schopen projekt řídit.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E9A0C84A-3611-49C0-89D7-7844D205DFA2}" type="slidenum">
              <a:rPr lang="cs-CZ"/>
              <a:pPr/>
              <a:t>58</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25346" name="Rectangle 2"/>
          <p:cNvSpPr>
            <a:spLocks noGrp="1" noRot="1" noChangeArrowheads="1"/>
          </p:cNvSpPr>
          <p:nvPr>
            <p:ph type="title"/>
          </p:nvPr>
        </p:nvSpPr>
        <p:spPr/>
        <p:txBody>
          <a:bodyPr/>
          <a:lstStyle/>
          <a:p>
            <a:r>
              <a:rPr lang="cs-CZ" sz="4000">
                <a:latin typeface="Arial" pitchFamily="34" charset="0"/>
              </a:rPr>
              <a:t>Memorandum of Understanding (MoU)</a:t>
            </a:r>
          </a:p>
        </p:txBody>
      </p:sp>
      <p:sp>
        <p:nvSpPr>
          <p:cNvPr id="825347" name="Rectangle 3"/>
          <p:cNvSpPr>
            <a:spLocks noGrp="1" noChangeArrowheads="1"/>
          </p:cNvSpPr>
          <p:nvPr>
            <p:ph type="body" idx="1"/>
          </p:nvPr>
        </p:nvSpPr>
        <p:spPr/>
        <p:txBody>
          <a:bodyPr/>
          <a:lstStyle/>
          <a:p>
            <a:pPr marL="457200" indent="-457200">
              <a:lnSpc>
                <a:spcPct val="80000"/>
              </a:lnSpc>
              <a:buFont typeface="Wingdings" pitchFamily="2" charset="2"/>
              <a:buAutoNum type="arabicPeriod"/>
            </a:pPr>
            <a:r>
              <a:rPr lang="cs-CZ" sz="2800">
                <a:latin typeface="Arial" pitchFamily="34" charset="0"/>
              </a:rPr>
              <a:t>Dohoda o důvěrnosti</a:t>
            </a:r>
          </a:p>
          <a:p>
            <a:pPr marL="457200" indent="-457200">
              <a:lnSpc>
                <a:spcPct val="80000"/>
              </a:lnSpc>
              <a:buFont typeface="Wingdings" pitchFamily="2" charset="2"/>
              <a:buAutoNum type="arabicPeriod"/>
            </a:pPr>
            <a:r>
              <a:rPr lang="cs-CZ" sz="2800">
                <a:latin typeface="Arial" pitchFamily="34" charset="0"/>
              </a:rPr>
              <a:t>Konkurenční doložka</a:t>
            </a:r>
          </a:p>
          <a:p>
            <a:pPr marL="457200" indent="-457200">
              <a:lnSpc>
                <a:spcPct val="80000"/>
              </a:lnSpc>
              <a:buFont typeface="Wingdings" pitchFamily="2" charset="2"/>
              <a:buAutoNum type="arabicPeriod"/>
            </a:pPr>
            <a:r>
              <a:rPr lang="cs-CZ" sz="2800">
                <a:latin typeface="Arial" pitchFamily="34" charset="0"/>
              </a:rPr>
              <a:t>Stav v konsorciu, tj. „centrální“ partner nebo ne</a:t>
            </a:r>
          </a:p>
          <a:p>
            <a:pPr marL="457200" indent="-457200">
              <a:lnSpc>
                <a:spcPct val="80000"/>
              </a:lnSpc>
              <a:buFont typeface="Wingdings" pitchFamily="2" charset="2"/>
              <a:buAutoNum type="arabicPeriod"/>
            </a:pPr>
            <a:r>
              <a:rPr lang="cs-CZ" sz="2800">
                <a:latin typeface="Arial" pitchFamily="34" charset="0"/>
              </a:rPr>
              <a:t>Role v konsorciu</a:t>
            </a:r>
          </a:p>
          <a:p>
            <a:pPr marL="457200" indent="-457200">
              <a:lnSpc>
                <a:spcPct val="80000"/>
              </a:lnSpc>
              <a:buFont typeface="Wingdings" pitchFamily="2" charset="2"/>
              <a:buAutoNum type="arabicPeriod"/>
            </a:pPr>
            <a:r>
              <a:rPr lang="cs-CZ" sz="2800">
                <a:latin typeface="Arial" pitchFamily="34" charset="0"/>
              </a:rPr>
              <a:t>Přístup k manažerským aktivitám financovaným ze 100%</a:t>
            </a:r>
          </a:p>
          <a:p>
            <a:pPr marL="457200" indent="-457200">
              <a:lnSpc>
                <a:spcPct val="80000"/>
              </a:lnSpc>
              <a:buFont typeface="Wingdings" pitchFamily="2" charset="2"/>
              <a:buAutoNum type="arabicPeriod"/>
            </a:pPr>
            <a:r>
              <a:rPr lang="cs-CZ" sz="2800">
                <a:latin typeface="Arial" pitchFamily="34" charset="0"/>
              </a:rPr>
              <a:t>Rozsah účasti</a:t>
            </a:r>
          </a:p>
          <a:p>
            <a:pPr marL="457200" indent="-457200">
              <a:lnSpc>
                <a:spcPct val="80000"/>
              </a:lnSpc>
              <a:buFont typeface="Wingdings" pitchFamily="2" charset="2"/>
              <a:buAutoNum type="arabicPeriod"/>
            </a:pPr>
            <a:r>
              <a:rPr lang="cs-CZ" sz="2800">
                <a:latin typeface="Arial" pitchFamily="34" charset="0"/>
              </a:rPr>
              <a:t>Identifikace stávajících (background) IPR</a:t>
            </a:r>
          </a:p>
          <a:p>
            <a:pPr marL="457200" indent="-457200">
              <a:lnSpc>
                <a:spcPct val="80000"/>
              </a:lnSpc>
              <a:buFont typeface="Wingdings" pitchFamily="2" charset="2"/>
              <a:buAutoNum type="arabicPeriod"/>
            </a:pPr>
            <a:r>
              <a:rPr lang="cs-CZ" sz="2800">
                <a:latin typeface="Arial" pitchFamily="34" charset="0"/>
              </a:rPr>
              <a:t>Důležité otázky týkající se vytvořených IPR</a:t>
            </a:r>
          </a:p>
          <a:p>
            <a:pPr marL="457200" indent="-457200">
              <a:lnSpc>
                <a:spcPct val="80000"/>
              </a:lnSpc>
              <a:buFont typeface="Wingdings" pitchFamily="2" charset="2"/>
              <a:buAutoNum type="arabicPeriod"/>
            </a:pPr>
            <a:r>
              <a:rPr lang="cs-CZ" sz="2800">
                <a:latin typeface="Arial" pitchFamily="34" charset="0"/>
              </a:rPr>
              <a:t>Důležité otázky týkající se využití výsledků</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65BCFCCB-CF7F-4917-9A6D-7BEC98C1DA10}" type="slidenum">
              <a:rPr lang="cs-CZ"/>
              <a:pPr/>
              <a:t>59</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27394" name="Rectangle 2"/>
          <p:cNvSpPr>
            <a:spLocks noGrp="1" noRot="1" noChangeArrowheads="1"/>
          </p:cNvSpPr>
          <p:nvPr>
            <p:ph type="title"/>
          </p:nvPr>
        </p:nvSpPr>
        <p:spPr/>
        <p:txBody>
          <a:bodyPr/>
          <a:lstStyle/>
          <a:p>
            <a:r>
              <a:rPr lang="cs-CZ">
                <a:latin typeface="Arial" pitchFamily="34" charset="0"/>
              </a:rPr>
              <a:t>Hodnocení návrhů</a:t>
            </a:r>
          </a:p>
        </p:txBody>
      </p:sp>
      <p:sp>
        <p:nvSpPr>
          <p:cNvPr id="827395" name="Rectangle 3"/>
          <p:cNvSpPr>
            <a:spLocks noGrp="1" noChangeArrowheads="1"/>
          </p:cNvSpPr>
          <p:nvPr>
            <p:ph type="body" idx="1"/>
          </p:nvPr>
        </p:nvSpPr>
        <p:spPr>
          <a:xfrm>
            <a:off x="457200" y="1341438"/>
            <a:ext cx="8218488" cy="5040312"/>
          </a:xfrm>
        </p:spPr>
        <p:txBody>
          <a:bodyPr/>
          <a:lstStyle/>
          <a:p>
            <a:pPr>
              <a:lnSpc>
                <a:spcPct val="80000"/>
              </a:lnSpc>
              <a:buFont typeface="Wingdings" pitchFamily="2" charset="2"/>
              <a:buAutoNum type="arabicPeriod"/>
            </a:pPr>
            <a:r>
              <a:rPr lang="cs-CZ" sz="2000" b="1">
                <a:latin typeface="Arial" pitchFamily="34" charset="0"/>
              </a:rPr>
              <a:t>Vědecká a technická kvalita:</a:t>
            </a:r>
            <a:endParaRPr lang="cs-CZ" sz="2000">
              <a:latin typeface="Arial" pitchFamily="34" charset="0"/>
            </a:endParaRPr>
          </a:p>
          <a:p>
            <a:pPr marL="762000" lvl="1" indent="-304800">
              <a:lnSpc>
                <a:spcPct val="80000"/>
              </a:lnSpc>
            </a:pPr>
            <a:r>
              <a:rPr lang="cs-CZ" sz="2000">
                <a:latin typeface="Arial" pitchFamily="34" charset="0"/>
              </a:rPr>
              <a:t>Podloženost konceptu, kvalita cílů</a:t>
            </a:r>
          </a:p>
          <a:p>
            <a:pPr marL="762000" lvl="1" indent="-304800">
              <a:lnSpc>
                <a:spcPct val="80000"/>
              </a:lnSpc>
            </a:pPr>
            <a:r>
              <a:rPr lang="cs-CZ" sz="2000">
                <a:latin typeface="Arial" pitchFamily="34" charset="0"/>
              </a:rPr>
              <a:t>Pokrok za současný stav poznání</a:t>
            </a:r>
          </a:p>
          <a:p>
            <a:pPr marL="762000" lvl="1" indent="-304800">
              <a:lnSpc>
                <a:spcPct val="80000"/>
              </a:lnSpc>
            </a:pPr>
            <a:r>
              <a:rPr lang="cs-CZ" sz="2000">
                <a:latin typeface="Arial" pitchFamily="34" charset="0"/>
              </a:rPr>
              <a:t>Kvalita a efektivita metodologie a pracovního plánu</a:t>
            </a:r>
          </a:p>
          <a:p>
            <a:pPr>
              <a:lnSpc>
                <a:spcPct val="80000"/>
              </a:lnSpc>
              <a:buFont typeface="Wingdings" pitchFamily="2" charset="2"/>
              <a:buAutoNum type="arabicPeriod"/>
            </a:pPr>
            <a:r>
              <a:rPr lang="cs-CZ" sz="2000" b="1">
                <a:latin typeface="Arial" pitchFamily="34" charset="0"/>
              </a:rPr>
              <a:t>Implementace </a:t>
            </a:r>
            <a:r>
              <a:rPr lang="cs-CZ" sz="2000">
                <a:latin typeface="Arial" pitchFamily="34" charset="0"/>
              </a:rPr>
              <a:t>(kvalita konsorcia a managementu, mobilizace zdrojů) </a:t>
            </a:r>
          </a:p>
          <a:p>
            <a:pPr marL="762000" lvl="1" indent="-304800">
              <a:lnSpc>
                <a:spcPct val="80000"/>
              </a:lnSpc>
            </a:pPr>
            <a:r>
              <a:rPr lang="cs-CZ" sz="2000">
                <a:latin typeface="Arial" pitchFamily="34" charset="0"/>
              </a:rPr>
              <a:t>Vhodnost řídících struktur a postupů</a:t>
            </a:r>
          </a:p>
          <a:p>
            <a:pPr marL="762000" lvl="1" indent="-304800">
              <a:lnSpc>
                <a:spcPct val="80000"/>
              </a:lnSpc>
            </a:pPr>
            <a:r>
              <a:rPr lang="cs-CZ" sz="2000">
                <a:latin typeface="Arial" pitchFamily="34" charset="0"/>
              </a:rPr>
              <a:t>Kvalita a zkušenost účastníků</a:t>
            </a:r>
          </a:p>
          <a:p>
            <a:pPr marL="762000" lvl="1" indent="-304800">
              <a:lnSpc>
                <a:spcPct val="80000"/>
              </a:lnSpc>
            </a:pPr>
            <a:r>
              <a:rPr lang="cs-CZ" sz="2000">
                <a:latin typeface="Arial" pitchFamily="34" charset="0"/>
              </a:rPr>
              <a:t>Kvalita konsorcia jako  celku (včetně komplementarity a vyváženosti)</a:t>
            </a:r>
          </a:p>
          <a:p>
            <a:pPr marL="762000" lvl="1" indent="-304800">
              <a:lnSpc>
                <a:spcPct val="80000"/>
              </a:lnSpc>
            </a:pPr>
            <a:r>
              <a:rPr lang="cs-CZ" sz="2000">
                <a:latin typeface="Arial" pitchFamily="34" charset="0"/>
              </a:rPr>
              <a:t>Správná alokace a zdůvodnění zdrojů (rozpočet, lidé, vybavení)</a:t>
            </a:r>
          </a:p>
          <a:p>
            <a:pPr>
              <a:lnSpc>
                <a:spcPct val="80000"/>
              </a:lnSpc>
              <a:buFont typeface="Wingdings" pitchFamily="2" charset="2"/>
              <a:buAutoNum type="arabicPeriod"/>
            </a:pPr>
            <a:r>
              <a:rPr lang="cs-CZ" sz="2000" b="1">
                <a:latin typeface="Arial" pitchFamily="34" charset="0"/>
              </a:rPr>
              <a:t>Impakt </a:t>
            </a:r>
            <a:r>
              <a:rPr lang="cs-CZ" sz="2000">
                <a:latin typeface="Arial" pitchFamily="34" charset="0"/>
              </a:rPr>
              <a:t>(potenciální dopad a význam):</a:t>
            </a:r>
          </a:p>
          <a:p>
            <a:pPr marL="762000" lvl="1" indent="-304800">
              <a:lnSpc>
                <a:spcPct val="80000"/>
              </a:lnSpc>
            </a:pPr>
            <a:r>
              <a:rPr lang="cs-CZ" sz="2000">
                <a:latin typeface="Arial" pitchFamily="34" charset="0"/>
              </a:rPr>
              <a:t>Příspěvek k očekávanému dopadu uvedenému v pracovním programu pro příslušnou aktivitu na evropské nebo mezinárodní úrovni</a:t>
            </a:r>
          </a:p>
          <a:p>
            <a:pPr marL="762000" lvl="1" indent="-304800">
              <a:lnSpc>
                <a:spcPct val="80000"/>
              </a:lnSpc>
            </a:pPr>
            <a:r>
              <a:rPr lang="cs-CZ" sz="2000">
                <a:latin typeface="Arial" pitchFamily="34" charset="0"/>
              </a:rPr>
              <a:t>Vhodnost prostředků pro diseminaci a/nebo využití výsledků projektu a management duševního vlastnictví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sz="3600" b="1" dirty="0">
                <a:solidFill>
                  <a:srgbClr val="9DB3FB"/>
                </a:solidFill>
                <a:latin typeface="Arial" pitchFamily="34" charset="0"/>
                <a:cs typeface="Arial" pitchFamily="34" charset="0"/>
              </a:rPr>
              <a:t>Uznatelné náklady</a:t>
            </a:r>
          </a:p>
        </p:txBody>
      </p:sp>
      <p:sp>
        <p:nvSpPr>
          <p:cNvPr id="58371" name="Rectangle 3"/>
          <p:cNvSpPr>
            <a:spLocks noGrp="1" noChangeArrowheads="1"/>
          </p:cNvSpPr>
          <p:nvPr>
            <p:ph type="body" idx="1"/>
          </p:nvPr>
        </p:nvSpPr>
        <p:spPr>
          <a:xfrm>
            <a:off x="684213" y="1341438"/>
            <a:ext cx="8086725" cy="4319587"/>
          </a:xfrm>
        </p:spPr>
        <p:txBody>
          <a:bodyPr/>
          <a:lstStyle/>
          <a:p>
            <a:pPr marL="609600" indent="-609600">
              <a:lnSpc>
                <a:spcPct val="130000"/>
              </a:lnSpc>
            </a:pPr>
            <a:r>
              <a:rPr lang="cs-CZ" sz="2400" dirty="0">
                <a:latin typeface="Arial" pitchFamily="34" charset="0"/>
                <a:cs typeface="Arial" pitchFamily="34" charset="0"/>
              </a:rPr>
              <a:t>náklady na provoz a údržbu dlouhodobého hmotného majetku </a:t>
            </a:r>
          </a:p>
          <a:p>
            <a:pPr marL="609600" indent="-609600">
              <a:lnSpc>
                <a:spcPct val="130000"/>
              </a:lnSpc>
            </a:pPr>
            <a:r>
              <a:rPr lang="cs-CZ" sz="2400" dirty="0">
                <a:latin typeface="Arial" pitchFamily="34" charset="0"/>
                <a:cs typeface="Arial" pitchFamily="34" charset="0"/>
              </a:rPr>
              <a:t>další provozní náklady</a:t>
            </a:r>
          </a:p>
          <a:p>
            <a:pPr marL="990600" lvl="1" indent="-533400">
              <a:lnSpc>
                <a:spcPct val="130000"/>
              </a:lnSpc>
              <a:buFontTx/>
              <a:buNone/>
            </a:pPr>
            <a:r>
              <a:rPr lang="cs-CZ" sz="2400" u="sng" dirty="0">
                <a:latin typeface="Arial" pitchFamily="34" charset="0"/>
                <a:cs typeface="Arial" pitchFamily="34" charset="0"/>
              </a:rPr>
              <a:t>například</a:t>
            </a:r>
            <a:r>
              <a:rPr lang="cs-CZ" sz="2400" dirty="0">
                <a:latin typeface="Arial" pitchFamily="34" charset="0"/>
                <a:cs typeface="Arial" pitchFamily="34" charset="0"/>
              </a:rPr>
              <a:t>:</a:t>
            </a:r>
          </a:p>
          <a:p>
            <a:pPr marL="990600" lvl="1" indent="-533400">
              <a:lnSpc>
                <a:spcPct val="130000"/>
              </a:lnSpc>
            </a:pPr>
            <a:r>
              <a:rPr lang="cs-CZ" sz="2400" dirty="0">
                <a:latin typeface="Arial" pitchFamily="34" charset="0"/>
                <a:cs typeface="Arial" pitchFamily="34" charset="0"/>
              </a:rPr>
              <a:t>náklady na materiál, zásoby</a:t>
            </a:r>
          </a:p>
          <a:p>
            <a:pPr marL="990600" lvl="1" indent="-533400">
              <a:lnSpc>
                <a:spcPct val="130000"/>
              </a:lnSpc>
            </a:pPr>
            <a:r>
              <a:rPr lang="cs-CZ" sz="2400" dirty="0">
                <a:latin typeface="Arial" pitchFamily="34" charset="0"/>
                <a:cs typeface="Arial" pitchFamily="34" charset="0"/>
              </a:rPr>
              <a:t>náklady na drobný hmotný majetek (tj. do 40 000 Kč)</a:t>
            </a:r>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6</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1"/>
          <p:cNvSpPr>
            <a:spLocks noGrp="1"/>
          </p:cNvSpPr>
          <p:nvPr>
            <p:ph type="dt" sz="half" idx="10"/>
          </p:nvPr>
        </p:nvSpPr>
        <p:spPr/>
        <p:txBody>
          <a:bodyPr/>
          <a:lstStyle/>
          <a:p>
            <a:r>
              <a:rPr lang="cs-CZ" smtClean="0"/>
              <a:t>19.-20.10.2010</a:t>
            </a:r>
            <a:endParaRPr lang="cs-CZ"/>
          </a:p>
        </p:txBody>
      </p:sp>
      <p:sp>
        <p:nvSpPr>
          <p:cNvPr id="4" name="Zástupný symbol pro číslo snímku 2"/>
          <p:cNvSpPr>
            <a:spLocks noGrp="1"/>
          </p:cNvSpPr>
          <p:nvPr>
            <p:ph type="sldNum" sz="quarter" idx="11"/>
          </p:nvPr>
        </p:nvSpPr>
        <p:spPr/>
        <p:txBody>
          <a:bodyPr/>
          <a:lstStyle/>
          <a:p>
            <a:fld id="{C03EC45A-9D7B-4228-AF80-C689268B3E06}" type="slidenum">
              <a:rPr lang="cs-CZ"/>
              <a:pPr/>
              <a:t>60</a:t>
            </a:fld>
            <a:endParaRPr lang="cs-CZ"/>
          </a:p>
        </p:txBody>
      </p:sp>
      <p:sp>
        <p:nvSpPr>
          <p:cNvPr id="5" name="Zástupný symbol pro zápatí 3"/>
          <p:cNvSpPr>
            <a:spLocks noGrp="1"/>
          </p:cNvSpPr>
          <p:nvPr>
            <p:ph type="ftr" sz="quarter" idx="12"/>
          </p:nvPr>
        </p:nvSpPr>
        <p:spPr/>
        <p:txBody>
          <a:bodyPr/>
          <a:lstStyle/>
          <a:p>
            <a:r>
              <a:rPr lang="cs-CZ" smtClean="0"/>
              <a:t>FREE - VaVaI, TT</a:t>
            </a:r>
            <a:endParaRPr lang="cs-CZ"/>
          </a:p>
        </p:txBody>
      </p:sp>
      <p:pic>
        <p:nvPicPr>
          <p:cNvPr id="829442" name="Picture 2"/>
          <p:cNvPicPr>
            <a:picLocks noChangeAspect="1" noChangeArrowheads="1"/>
          </p:cNvPicPr>
          <p:nvPr/>
        </p:nvPicPr>
        <p:blipFill>
          <a:blip r:embed="rId3" cstate="print"/>
          <a:srcRect/>
          <a:stretch>
            <a:fillRect/>
          </a:stretch>
        </p:blipFill>
        <p:spPr bwMode="auto">
          <a:xfrm>
            <a:off x="325438" y="965200"/>
            <a:ext cx="8493125" cy="49276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726A1315-191C-469C-8B8F-59CF2F367EC9}" type="slidenum">
              <a:rPr lang="cs-CZ"/>
              <a:pPr/>
              <a:t>61</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37634" name="Rectangle 2"/>
          <p:cNvSpPr>
            <a:spLocks noGrp="1" noRot="1" noChangeArrowheads="1"/>
          </p:cNvSpPr>
          <p:nvPr>
            <p:ph type="title"/>
          </p:nvPr>
        </p:nvSpPr>
        <p:spPr>
          <a:xfrm>
            <a:off x="457200" y="274638"/>
            <a:ext cx="8229600" cy="990600"/>
          </a:xfrm>
        </p:spPr>
        <p:txBody>
          <a:bodyPr/>
          <a:lstStyle/>
          <a:p>
            <a:r>
              <a:rPr lang="cs-CZ">
                <a:latin typeface="Arial" pitchFamily="34" charset="0"/>
              </a:rPr>
              <a:t>Finanční výkazy</a:t>
            </a:r>
          </a:p>
        </p:txBody>
      </p:sp>
      <p:sp>
        <p:nvSpPr>
          <p:cNvPr id="837635" name="Rectangle 3"/>
          <p:cNvSpPr>
            <a:spLocks noGrp="1" noChangeArrowheads="1"/>
          </p:cNvSpPr>
          <p:nvPr>
            <p:ph type="body" idx="1"/>
          </p:nvPr>
        </p:nvSpPr>
        <p:spPr>
          <a:xfrm>
            <a:off x="457200" y="1268413"/>
            <a:ext cx="8229600" cy="4824412"/>
          </a:xfrm>
        </p:spPr>
        <p:txBody>
          <a:bodyPr/>
          <a:lstStyle/>
          <a:p>
            <a:pPr>
              <a:lnSpc>
                <a:spcPct val="80000"/>
              </a:lnSpc>
            </a:pPr>
            <a:r>
              <a:rPr lang="cs-CZ" sz="2000">
                <a:latin typeface="Arial" pitchFamily="34" charset="0"/>
              </a:rPr>
              <a:t>musí být:</a:t>
            </a:r>
          </a:p>
          <a:p>
            <a:pPr lvl="1">
              <a:lnSpc>
                <a:spcPct val="80000"/>
              </a:lnSpc>
              <a:buFont typeface="Wingdings" pitchFamily="2" charset="2"/>
              <a:buAutoNum type="arabicPeriod"/>
            </a:pPr>
            <a:r>
              <a:rPr lang="cs-CZ" sz="1800">
                <a:latin typeface="Arial" pitchFamily="34" charset="0"/>
              </a:rPr>
              <a:t>Srozumitelné: je třeba se vyhýbat nadměrně podrobným a složitým formátům zpráv. Informace musí být prezentována jasně a jednoduše.</a:t>
            </a:r>
          </a:p>
          <a:p>
            <a:pPr lvl="1">
              <a:lnSpc>
                <a:spcPct val="80000"/>
              </a:lnSpc>
              <a:buFont typeface="Wingdings" pitchFamily="2" charset="2"/>
              <a:buAutoNum type="arabicPeriod"/>
            </a:pPr>
            <a:r>
              <a:rPr lang="cs-CZ" sz="1800">
                <a:latin typeface="Arial" pitchFamily="34" charset="0"/>
              </a:rPr>
              <a:t>Relevantní: informace musí být včasná a pokrývat úplný rozsah a podstatu prezentovaných finančních aktivit. Informace je relevantní, pokud těm, kdo ji používají, pomáhá v jejich činnosti.</a:t>
            </a:r>
          </a:p>
          <a:p>
            <a:pPr lvl="1">
              <a:lnSpc>
                <a:spcPct val="80000"/>
              </a:lnSpc>
              <a:buFont typeface="Wingdings" pitchFamily="2" charset="2"/>
              <a:buAutoNum type="arabicPeriod"/>
            </a:pPr>
            <a:r>
              <a:rPr lang="cs-CZ" sz="1800">
                <a:latin typeface="Arial" pitchFamily="34" charset="0"/>
              </a:rPr>
              <a:t>Spolehlivá: reprezentuje to, co má. Je přesná v rámci přijatelné tolerance, není zkreslená, je úplná a ověřitelná.</a:t>
            </a:r>
          </a:p>
          <a:p>
            <a:pPr lvl="1">
              <a:lnSpc>
                <a:spcPct val="80000"/>
              </a:lnSpc>
              <a:buFont typeface="Wingdings" pitchFamily="2" charset="2"/>
              <a:buAutoNum type="arabicPeriod"/>
            </a:pPr>
            <a:r>
              <a:rPr lang="cs-CZ" sz="1800">
                <a:latin typeface="Arial" pitchFamily="34" charset="0"/>
              </a:rPr>
              <a:t>Včasná: informace nesmí být zastaralá a musí odrážet nejsou časnější známý stav.</a:t>
            </a:r>
          </a:p>
          <a:p>
            <a:pPr lvl="1">
              <a:lnSpc>
                <a:spcPct val="80000"/>
              </a:lnSpc>
              <a:buFont typeface="Wingdings" pitchFamily="2" charset="2"/>
              <a:buAutoNum type="arabicPeriod"/>
            </a:pPr>
            <a:r>
              <a:rPr lang="cs-CZ" sz="1800">
                <a:latin typeface="Arial" pitchFamily="34" charset="0"/>
              </a:rPr>
              <a:t>Konsistentní: aby byly srozumitelné, musí být finanční zprávy prezentovány ve stejné struktuře. Pokud se struktura účetnictví a prezentací mezi účetními obdobími změní, musí být důsledky zdůrazněny a jasně vysvětleny.</a:t>
            </a:r>
          </a:p>
          <a:p>
            <a:pPr lvl="1">
              <a:lnSpc>
                <a:spcPct val="80000"/>
              </a:lnSpc>
              <a:buFont typeface="Wingdings" pitchFamily="2" charset="2"/>
              <a:buAutoNum type="arabicPeriod"/>
            </a:pPr>
            <a:r>
              <a:rPr lang="cs-CZ" sz="1800">
                <a:latin typeface="Arial" pitchFamily="34" charset="0"/>
              </a:rPr>
              <a:t>Srovnatelné: podobně jako u konsistence, struktura účetnictví a efekty změn musí být zdůrazněny a jasně vysvětleny.</a:t>
            </a:r>
          </a:p>
          <a:p>
            <a:pPr lvl="1">
              <a:lnSpc>
                <a:spcPct val="80000"/>
              </a:lnSpc>
              <a:buFont typeface="Wingdings" pitchFamily="2" charset="2"/>
              <a:buAutoNum type="arabicPeriod"/>
            </a:pPr>
            <a:r>
              <a:rPr lang="cs-CZ" sz="1800">
                <a:latin typeface="Arial" pitchFamily="34" charset="0"/>
              </a:rPr>
              <a:t>Materiálnost:  nevýznamné události lze zanedbat, ale všechny důležité informace musí být uvedeny. Položka je materiální,  jestliže by její uvedení způsobilo odlišné chování uživatele příslušné účetní informace.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2"/>
          <p:cNvSpPr>
            <a:spLocks noGrp="1"/>
          </p:cNvSpPr>
          <p:nvPr>
            <p:ph type="dt" sz="half" idx="10"/>
          </p:nvPr>
        </p:nvSpPr>
        <p:spPr/>
        <p:txBody>
          <a:bodyPr/>
          <a:lstStyle/>
          <a:p>
            <a:r>
              <a:rPr lang="cs-CZ" smtClean="0"/>
              <a:t>19.-20.10.2010</a:t>
            </a:r>
            <a:endParaRPr lang="cs-CZ"/>
          </a:p>
        </p:txBody>
      </p:sp>
      <p:sp>
        <p:nvSpPr>
          <p:cNvPr id="5" name="Zástupný symbol pro číslo snímku 3"/>
          <p:cNvSpPr>
            <a:spLocks noGrp="1"/>
          </p:cNvSpPr>
          <p:nvPr>
            <p:ph type="sldNum" sz="quarter" idx="11"/>
          </p:nvPr>
        </p:nvSpPr>
        <p:spPr/>
        <p:txBody>
          <a:bodyPr/>
          <a:lstStyle/>
          <a:p>
            <a:fld id="{65D4A18A-FD24-42E3-BED5-C9C066412384}" type="slidenum">
              <a:rPr lang="cs-CZ"/>
              <a:pPr/>
              <a:t>62</a:t>
            </a:fld>
            <a:endParaRPr lang="cs-CZ"/>
          </a:p>
        </p:txBody>
      </p:sp>
      <p:sp>
        <p:nvSpPr>
          <p:cNvPr id="6" name="Zástupný symbol pro zápatí 4"/>
          <p:cNvSpPr>
            <a:spLocks noGrp="1"/>
          </p:cNvSpPr>
          <p:nvPr>
            <p:ph type="ftr" sz="quarter" idx="12"/>
          </p:nvPr>
        </p:nvSpPr>
        <p:spPr/>
        <p:txBody>
          <a:bodyPr/>
          <a:lstStyle/>
          <a:p>
            <a:r>
              <a:rPr lang="cs-CZ" smtClean="0"/>
              <a:t>FREE - VaVaI, TT</a:t>
            </a:r>
            <a:endParaRPr lang="cs-CZ"/>
          </a:p>
        </p:txBody>
      </p:sp>
      <p:sp>
        <p:nvSpPr>
          <p:cNvPr id="839682" name="Rectangle 2"/>
          <p:cNvSpPr>
            <a:spLocks noGrp="1" noRot="1" noChangeArrowheads="1"/>
          </p:cNvSpPr>
          <p:nvPr>
            <p:ph type="title"/>
          </p:nvPr>
        </p:nvSpPr>
        <p:spPr>
          <a:xfrm>
            <a:off x="457200" y="277813"/>
            <a:ext cx="8229600" cy="1350962"/>
          </a:xfrm>
        </p:spPr>
        <p:txBody>
          <a:bodyPr/>
          <a:lstStyle/>
          <a:p>
            <a:r>
              <a:rPr lang="cs-CZ" sz="4000" b="0">
                <a:latin typeface="Arial" pitchFamily="34" charset="0"/>
              </a:rPr>
              <a:t>Typický tok hotovosti v průběhu  projektu</a:t>
            </a:r>
            <a:endParaRPr lang="cs-CZ" sz="4000">
              <a:latin typeface="Arial" pitchFamily="34" charset="0"/>
            </a:endParaRPr>
          </a:p>
        </p:txBody>
      </p:sp>
      <p:pic>
        <p:nvPicPr>
          <p:cNvPr id="839683" name="Picture 3"/>
          <p:cNvPicPr>
            <a:picLocks noChangeAspect="1" noChangeArrowheads="1"/>
          </p:cNvPicPr>
          <p:nvPr/>
        </p:nvPicPr>
        <p:blipFill>
          <a:blip r:embed="rId3" cstate="print"/>
          <a:srcRect/>
          <a:stretch>
            <a:fillRect/>
          </a:stretch>
        </p:blipFill>
        <p:spPr bwMode="auto">
          <a:xfrm>
            <a:off x="109538" y="1844675"/>
            <a:ext cx="9034462" cy="3983038"/>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2E1F1CF1-2766-49FA-8B41-C905A2070717}" type="slidenum">
              <a:rPr lang="cs-CZ"/>
              <a:pPr/>
              <a:t>63</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41730" name="Rectangle 2"/>
          <p:cNvSpPr>
            <a:spLocks noGrp="1" noRot="1" noChangeArrowheads="1"/>
          </p:cNvSpPr>
          <p:nvPr>
            <p:ph type="title"/>
          </p:nvPr>
        </p:nvSpPr>
        <p:spPr/>
        <p:txBody>
          <a:bodyPr/>
          <a:lstStyle/>
          <a:p>
            <a:r>
              <a:rPr lang="cs-CZ">
                <a:latin typeface="Arial" pitchFamily="34" charset="0"/>
              </a:rPr>
              <a:t>Zpoždění plateb</a:t>
            </a:r>
          </a:p>
        </p:txBody>
      </p:sp>
      <p:sp>
        <p:nvSpPr>
          <p:cNvPr id="841731" name="Rectangle 3"/>
          <p:cNvSpPr>
            <a:spLocks noGrp="1" noChangeArrowheads="1"/>
          </p:cNvSpPr>
          <p:nvPr>
            <p:ph type="body" idx="1"/>
          </p:nvPr>
        </p:nvSpPr>
        <p:spPr/>
        <p:txBody>
          <a:bodyPr/>
          <a:lstStyle/>
          <a:p>
            <a:pPr>
              <a:lnSpc>
                <a:spcPct val="80000"/>
              </a:lnSpc>
            </a:pPr>
            <a:r>
              <a:rPr lang="cs-CZ" sz="2000">
                <a:latin typeface="Arial" pitchFamily="34" charset="0"/>
              </a:rPr>
              <a:t>Často není jasné, za jakou dobu po předložení vyúčtování dojde platba. V dodatku ke smlouvě najdete větu, že Komise uskuteční platbu do 105 dnů po přijetí zprávy. V mnoha případech však často žádají o objasnění po těchto 105 dnech a není výjimkou, že se platba uskuteční pok 6 měsících. Pokud má Komise zpoždění s platbou, teoreticky můžete požadovat úroky, ale není znám jediný případ, kdy by někdo uspěl.</a:t>
            </a:r>
          </a:p>
          <a:p>
            <a:pPr>
              <a:lnSpc>
                <a:spcPct val="80000"/>
              </a:lnSpc>
            </a:pPr>
            <a:r>
              <a:rPr lang="cs-CZ" sz="2000">
                <a:latin typeface="Arial" pitchFamily="34" charset="0"/>
              </a:rPr>
              <a:t>Obvyklou příčinou zpoždění plateb je to, že některý z partnerů nedodá své finanční výkazy koordinátorovi včas. V konsorciální smlouvě by mělo být uvedeno, že pokud partner nedodá své výkazy včas, musí počkat s platbou až na další období, protože koordinátor může podávat pouze jedno vyúčtování za celé konsorcium. A není dobré, aby všichni partneři museli čekat na opožděnou platbu kvůli nekázni jednoho z nich. Pokud zpoždění způsobí váš koordinátor, pak máte vážný problém.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ástupný symbol pro datum 3"/>
          <p:cNvSpPr>
            <a:spLocks noGrp="1"/>
          </p:cNvSpPr>
          <p:nvPr>
            <p:ph type="dt" sz="half" idx="10"/>
          </p:nvPr>
        </p:nvSpPr>
        <p:spPr/>
        <p:txBody>
          <a:bodyPr/>
          <a:lstStyle/>
          <a:p>
            <a:r>
              <a:rPr lang="cs-CZ" smtClean="0"/>
              <a:t>19.-20.10.2010</a:t>
            </a:r>
            <a:endParaRPr lang="cs-CZ"/>
          </a:p>
        </p:txBody>
      </p:sp>
      <p:sp>
        <p:nvSpPr>
          <p:cNvPr id="30" name="Zástupný symbol pro číslo snímku 4"/>
          <p:cNvSpPr>
            <a:spLocks noGrp="1"/>
          </p:cNvSpPr>
          <p:nvPr>
            <p:ph type="sldNum" sz="quarter" idx="11"/>
          </p:nvPr>
        </p:nvSpPr>
        <p:spPr/>
        <p:txBody>
          <a:bodyPr/>
          <a:lstStyle/>
          <a:p>
            <a:fld id="{52788121-AD9B-4014-9890-D3A463B4CDCF}" type="slidenum">
              <a:rPr lang="cs-CZ"/>
              <a:pPr/>
              <a:t>64</a:t>
            </a:fld>
            <a:endParaRPr lang="cs-CZ"/>
          </a:p>
        </p:txBody>
      </p:sp>
      <p:sp>
        <p:nvSpPr>
          <p:cNvPr id="31" name="Zástupný symbol pro zápatí 5"/>
          <p:cNvSpPr>
            <a:spLocks noGrp="1"/>
          </p:cNvSpPr>
          <p:nvPr>
            <p:ph type="ftr" sz="quarter" idx="12"/>
          </p:nvPr>
        </p:nvSpPr>
        <p:spPr/>
        <p:txBody>
          <a:bodyPr/>
          <a:lstStyle/>
          <a:p>
            <a:r>
              <a:rPr lang="cs-CZ" smtClean="0"/>
              <a:t>FREE - VaVaI, TT</a:t>
            </a:r>
            <a:endParaRPr lang="cs-CZ"/>
          </a:p>
        </p:txBody>
      </p:sp>
      <p:sp>
        <p:nvSpPr>
          <p:cNvPr id="843778" name="Rectangle 2"/>
          <p:cNvSpPr>
            <a:spLocks noGrp="1" noRot="1" noChangeArrowheads="1"/>
          </p:cNvSpPr>
          <p:nvPr>
            <p:ph type="title"/>
          </p:nvPr>
        </p:nvSpPr>
        <p:spPr>
          <a:xfrm>
            <a:off x="457200" y="274638"/>
            <a:ext cx="8229600" cy="774700"/>
          </a:xfrm>
        </p:spPr>
        <p:txBody>
          <a:bodyPr/>
          <a:lstStyle/>
          <a:p>
            <a:r>
              <a:rPr lang="cs-CZ" b="0">
                <a:latin typeface="Arial" pitchFamily="34" charset="0"/>
              </a:rPr>
              <a:t>Problémy v průběhu projektu</a:t>
            </a:r>
            <a:endParaRPr lang="cs-CZ">
              <a:latin typeface="Arial" pitchFamily="34" charset="0"/>
            </a:endParaRPr>
          </a:p>
        </p:txBody>
      </p:sp>
      <p:graphicFrame>
        <p:nvGraphicFramePr>
          <p:cNvPr id="843779" name="Group 3"/>
          <p:cNvGraphicFramePr>
            <a:graphicFrameLocks noGrp="1"/>
          </p:cNvGraphicFramePr>
          <p:nvPr>
            <p:ph idx="1"/>
          </p:nvPr>
        </p:nvGraphicFramePr>
        <p:xfrm>
          <a:off x="468313" y="1341438"/>
          <a:ext cx="8229600" cy="4530727"/>
        </p:xfrm>
        <a:graphic>
          <a:graphicData uri="http://schemas.openxmlformats.org/drawingml/2006/table">
            <a:tbl>
              <a:tblPr/>
              <a:tblGrid>
                <a:gridCol w="1366837"/>
                <a:gridCol w="4005263"/>
                <a:gridCol w="2857500"/>
              </a:tblGrid>
              <a:tr h="4841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Typ </a:t>
                      </a:r>
                      <a:endParaRPr kumimoji="0" lang="cs-CZ"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Možnosti</a:t>
                      </a:r>
                      <a:endParaRPr kumimoji="0" lang="cs-CZ"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Poznámky</a:t>
                      </a:r>
                      <a:endParaRPr kumimoji="0" lang="cs-CZ"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90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robl</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émy s </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artner</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y</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cs-CZ"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Přinuťte je pokračovat</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Přinuťte je splnit povinnosti</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Zažalujte je a rozdělte práci</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Přijměte náhradu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Co nejdříve uvědomte </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PO </a:t>
                      </a:r>
                      <a:endPar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Uvědomte vedení organizace.</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Uvědomte představitele Komise</a:t>
                      </a:r>
                      <a:endPar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Technické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problémy </a:t>
                      </a:r>
                      <a:endParaRPr kumimoji="0" lang="cs-CZ"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Ukončete</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proje</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Proveďte výraznou modifikaci p</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roje</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a:t>
                      </a:r>
                      <a:endParaRPr kumimoji="0" lang="cs-CZ"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Za předpokladu, že práce byla prováděna řádně. </a:t>
                      </a:r>
                      <a:endParaRPr kumimoji="0" lang="cs-CZ"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8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Tržní</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probl</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é</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m</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y</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Ukončete</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proje</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Proveďte výraznou modifikaci p</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roje</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Za předpokladu, že práce byla prováděna řádně.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42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Problémy s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Komisí </a:t>
                      </a:r>
                      <a:endParaRPr kumimoji="0" lang="cs-CZ"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Přesvědčíte administrátora p</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roje</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 (Project</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Officer</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PO), že je vše </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OK</a:t>
                      </a: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Předělejte část prací, něco dodělejte.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Může být nutné jednat s vyššími představiteli Komise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ctrTitle"/>
          </p:nvPr>
        </p:nvSpPr>
        <p:spPr/>
        <p:txBody>
          <a:bodyPr/>
          <a:lstStyle/>
          <a:p>
            <a:r>
              <a:rPr lang="cs-CZ" sz="8000" b="0">
                <a:latin typeface="Arial" pitchFamily="34" charset="0"/>
              </a:rPr>
              <a:t>Účast MSP</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35739641-04F8-4D85-8215-0D3C6E83FF1E}" type="slidenum">
              <a:rPr lang="cs-CZ"/>
              <a:pPr/>
              <a:t>66</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47874" name="Rectangle 2"/>
          <p:cNvSpPr>
            <a:spLocks noGrp="1" noRot="1" noChangeArrowheads="1"/>
          </p:cNvSpPr>
          <p:nvPr>
            <p:ph type="title"/>
          </p:nvPr>
        </p:nvSpPr>
        <p:spPr/>
        <p:txBody>
          <a:bodyPr/>
          <a:lstStyle/>
          <a:p>
            <a:r>
              <a:rPr lang="cs-CZ" b="0">
                <a:latin typeface="Arial" pitchFamily="34" charset="0"/>
              </a:rPr>
              <a:t>Definice MSP</a:t>
            </a:r>
          </a:p>
        </p:txBody>
      </p:sp>
      <p:sp>
        <p:nvSpPr>
          <p:cNvPr id="847875" name="Rectangle 3"/>
          <p:cNvSpPr>
            <a:spLocks noGrp="1" noChangeArrowheads="1"/>
          </p:cNvSpPr>
          <p:nvPr>
            <p:ph type="body" idx="1"/>
          </p:nvPr>
        </p:nvSpPr>
        <p:spPr>
          <a:xfrm>
            <a:off x="457200" y="1341438"/>
            <a:ext cx="8229600" cy="4789487"/>
          </a:xfrm>
        </p:spPr>
        <p:txBody>
          <a:bodyPr/>
          <a:lstStyle/>
          <a:p>
            <a:pPr>
              <a:lnSpc>
                <a:spcPct val="80000"/>
              </a:lnSpc>
            </a:pPr>
            <a:r>
              <a:rPr lang="cs-CZ" sz="2000">
                <a:latin typeface="Arial" pitchFamily="34" charset="0"/>
              </a:rPr>
              <a:t>Od 1.1.2005</a:t>
            </a:r>
          </a:p>
          <a:p>
            <a:pPr lvl="1">
              <a:lnSpc>
                <a:spcPct val="80000"/>
              </a:lnSpc>
            </a:pPr>
            <a:r>
              <a:rPr lang="cs-CZ" sz="1800">
                <a:latin typeface="Arial" pitchFamily="34" charset="0"/>
              </a:rPr>
              <a:t>méně než 250 zaměstnanců (FTE, přepočtených);</a:t>
            </a:r>
          </a:p>
          <a:p>
            <a:pPr lvl="1">
              <a:lnSpc>
                <a:spcPct val="80000"/>
              </a:lnSpc>
            </a:pPr>
            <a:r>
              <a:rPr lang="cs-CZ" sz="1800">
                <a:latin typeface="Arial" pitchFamily="34" charset="0"/>
              </a:rPr>
              <a:t>buď roční obrat menší než 50 mil. € nebo celková roční bilance menší než 43 mil. €</a:t>
            </a:r>
          </a:p>
          <a:p>
            <a:pPr lvl="1">
              <a:lnSpc>
                <a:spcPct val="80000"/>
              </a:lnSpc>
            </a:pPr>
            <a:r>
              <a:rPr lang="cs-CZ" sz="1800">
                <a:latin typeface="Arial" pitchFamily="34" charset="0"/>
              </a:rPr>
              <a:t>nezávislost</a:t>
            </a:r>
          </a:p>
          <a:p>
            <a:pPr>
              <a:lnSpc>
                <a:spcPct val="80000"/>
              </a:lnSpc>
            </a:pPr>
            <a:r>
              <a:rPr lang="cs-CZ" sz="2000">
                <a:latin typeface="Arial" pitchFamily="34" charset="0"/>
              </a:rPr>
              <a:t>Nezávislost: dva právní subjekty jsou na sobě nezávislé, pokud mezi nimi neexistuje vztah kontroly. Vztah kontroly existuje, pokud jeden právní subjekt přímo či nepřímo kontroluje druhý nebo pokud jsou oba přímo či nepřímo kontrolovány stejným subjektem.</a:t>
            </a:r>
          </a:p>
          <a:p>
            <a:pPr>
              <a:lnSpc>
                <a:spcPct val="80000"/>
              </a:lnSpc>
            </a:pPr>
            <a:r>
              <a:rPr lang="cs-CZ" sz="2000">
                <a:latin typeface="Arial" pitchFamily="34" charset="0"/>
              </a:rPr>
              <a:t>Kontrola obvykle vzniká přímým nebo nepřímým vlastnictvím více než 50% nominální hodnoty nebo držením nadpoloviční většiny hlasovacích práv.</a:t>
            </a:r>
          </a:p>
          <a:p>
            <a:pPr>
              <a:lnSpc>
                <a:spcPct val="80000"/>
              </a:lnSpc>
            </a:pPr>
            <a:r>
              <a:rPr lang="cs-CZ" sz="2000">
                <a:latin typeface="Arial" pitchFamily="34" charset="0"/>
              </a:rPr>
              <a:t>Pokud je vlastnictví nebo hlasovací většina v držení veřejné investiční společnosti nebo společnosti či fondu rizikového kapitálu, nejde o vztah kontroly.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Zástupný symbol pro datum 3"/>
          <p:cNvSpPr>
            <a:spLocks noGrp="1"/>
          </p:cNvSpPr>
          <p:nvPr>
            <p:ph type="dt" sz="half" idx="10"/>
          </p:nvPr>
        </p:nvSpPr>
        <p:spPr/>
        <p:txBody>
          <a:bodyPr/>
          <a:lstStyle/>
          <a:p>
            <a:r>
              <a:rPr lang="cs-CZ" smtClean="0"/>
              <a:t>19.-20.10.2010</a:t>
            </a:r>
            <a:endParaRPr lang="cs-CZ"/>
          </a:p>
        </p:txBody>
      </p:sp>
      <p:sp>
        <p:nvSpPr>
          <p:cNvPr id="38" name="Zástupný symbol pro číslo snímku 4"/>
          <p:cNvSpPr>
            <a:spLocks noGrp="1"/>
          </p:cNvSpPr>
          <p:nvPr>
            <p:ph type="sldNum" sz="quarter" idx="11"/>
          </p:nvPr>
        </p:nvSpPr>
        <p:spPr/>
        <p:txBody>
          <a:bodyPr/>
          <a:lstStyle/>
          <a:p>
            <a:fld id="{A8614035-E781-4EF8-8908-921BFCCA2669}" type="slidenum">
              <a:rPr lang="cs-CZ"/>
              <a:pPr/>
              <a:t>67</a:t>
            </a:fld>
            <a:endParaRPr lang="cs-CZ"/>
          </a:p>
        </p:txBody>
      </p:sp>
      <p:sp>
        <p:nvSpPr>
          <p:cNvPr id="39" name="Zástupný symbol pro zápatí 5"/>
          <p:cNvSpPr>
            <a:spLocks noGrp="1"/>
          </p:cNvSpPr>
          <p:nvPr>
            <p:ph type="ftr" sz="quarter" idx="12"/>
          </p:nvPr>
        </p:nvSpPr>
        <p:spPr/>
        <p:txBody>
          <a:bodyPr/>
          <a:lstStyle/>
          <a:p>
            <a:r>
              <a:rPr lang="cs-CZ" smtClean="0"/>
              <a:t>FREE - VaVaI, TT</a:t>
            </a:r>
            <a:endParaRPr lang="cs-CZ"/>
          </a:p>
        </p:txBody>
      </p:sp>
      <p:sp>
        <p:nvSpPr>
          <p:cNvPr id="849922" name="Rectangle 2"/>
          <p:cNvSpPr>
            <a:spLocks noGrp="1" noRot="1" noChangeArrowheads="1"/>
          </p:cNvSpPr>
          <p:nvPr>
            <p:ph type="title"/>
          </p:nvPr>
        </p:nvSpPr>
        <p:spPr/>
        <p:txBody>
          <a:bodyPr/>
          <a:lstStyle/>
          <a:p>
            <a:r>
              <a:rPr lang="cs-CZ" b="0" i="1">
                <a:latin typeface="Arial" pitchFamily="34" charset="0"/>
              </a:rPr>
              <a:t>Typy MSP</a:t>
            </a:r>
            <a:endParaRPr lang="cs-CZ">
              <a:latin typeface="Arial" pitchFamily="34" charset="0"/>
            </a:endParaRPr>
          </a:p>
        </p:txBody>
      </p:sp>
      <p:graphicFrame>
        <p:nvGraphicFramePr>
          <p:cNvPr id="849923" name="Group 3"/>
          <p:cNvGraphicFramePr>
            <a:graphicFrameLocks noGrp="1"/>
          </p:cNvGraphicFramePr>
          <p:nvPr>
            <p:ph idx="1"/>
          </p:nvPr>
        </p:nvGraphicFramePr>
        <p:xfrm>
          <a:off x="457200" y="1600200"/>
          <a:ext cx="8229600" cy="4719005"/>
        </p:xfrm>
        <a:graphic>
          <a:graphicData uri="http://schemas.openxmlformats.org/drawingml/2006/table">
            <a:tbl>
              <a:tblPr/>
              <a:tblGrid>
                <a:gridCol w="2743200"/>
                <a:gridCol w="2743200"/>
                <a:gridCol w="2743200"/>
              </a:tblGrid>
              <a:tr h="51117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Atribut </a:t>
                      </a:r>
                      <a:endParaRPr kumimoji="0" lang="cs-CZ" sz="4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Low Tech MSP</a:t>
                      </a:r>
                      <a:endParaRPr kumimoji="0" lang="cs-CZ" sz="4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High Tech MSP</a:t>
                      </a:r>
                      <a:endParaRPr kumimoji="0" lang="cs-CZ" sz="4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Aktivita </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Inovace</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&amp;</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Potenciální role </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Koncový uživatel. uživatel výsledků</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Poskytovatel t</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echnolog</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ie/řešení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Období účasti</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Převážně druhá polovina</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Od začátku</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Typ projektu </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Pokusná aplikace</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Umožňující</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/apli</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kovaná</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technolog</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ie</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Schopnost 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&amp;</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Žádná nebo omezená</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Vysoká</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Vhonost pro 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&amp;</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proje</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Střední</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Vysoká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3DE5D722-E716-4EAB-9CFE-6FC0A4B103FE}" type="slidenum">
              <a:rPr lang="cs-CZ"/>
              <a:pPr/>
              <a:t>68</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51970" name="Rectangle 2"/>
          <p:cNvSpPr>
            <a:spLocks noGrp="1" noRot="1" noChangeArrowheads="1"/>
          </p:cNvSpPr>
          <p:nvPr>
            <p:ph type="title"/>
          </p:nvPr>
        </p:nvSpPr>
        <p:spPr/>
        <p:txBody>
          <a:bodyPr/>
          <a:lstStyle/>
          <a:p>
            <a:r>
              <a:rPr lang="cs-CZ">
                <a:latin typeface="Arial" pitchFamily="34" charset="0"/>
              </a:rPr>
              <a:t>High – Low Tech MSP</a:t>
            </a:r>
          </a:p>
        </p:txBody>
      </p:sp>
      <p:sp>
        <p:nvSpPr>
          <p:cNvPr id="851971" name="Rectangle 3"/>
          <p:cNvSpPr>
            <a:spLocks noGrp="1" noChangeArrowheads="1"/>
          </p:cNvSpPr>
          <p:nvPr>
            <p:ph type="body" idx="1"/>
          </p:nvPr>
        </p:nvSpPr>
        <p:spPr/>
        <p:txBody>
          <a:bodyPr/>
          <a:lstStyle/>
          <a:p>
            <a:pPr>
              <a:lnSpc>
                <a:spcPct val="80000"/>
              </a:lnSpc>
            </a:pPr>
            <a:r>
              <a:rPr lang="cs-CZ" sz="2400" b="1" i="1">
                <a:latin typeface="Arial" pitchFamily="34" charset="0"/>
              </a:rPr>
              <a:t>High Tech</a:t>
            </a:r>
            <a:r>
              <a:rPr lang="cs-CZ" sz="2400">
                <a:latin typeface="Arial" pitchFamily="34" charset="0"/>
              </a:rPr>
              <a:t> jsou “motorem inovací”. Často jsou založeny několika výzkumníky a podnikateli, aby rozvinuly a využili inovativní nápad nebo vynález. Většinou přitahují rizikový kapitál a úspěšné mohou vydat akcie a vstoupit na burzu. Mnoho jich neuspěje buď z finančních nebi technických důvodů, nejčastěji však zu důvodů nekompetentního managementu. Ty, které přežijí, jsou často převzaty velkými firmami, pouze malá část zůstává nezávislá a získává vedoucí pozici na trhu. </a:t>
            </a:r>
          </a:p>
          <a:p>
            <a:pPr>
              <a:lnSpc>
                <a:spcPct val="80000"/>
              </a:lnSpc>
            </a:pPr>
            <a:r>
              <a:rPr lang="cs-CZ" sz="2400">
                <a:latin typeface="Arial" pitchFamily="34" charset="0"/>
              </a:rPr>
              <a:t>Většina MSP je </a:t>
            </a:r>
            <a:r>
              <a:rPr lang="cs-CZ" sz="2400" b="1" i="1">
                <a:latin typeface="Arial" pitchFamily="34" charset="0"/>
              </a:rPr>
              <a:t>low tech</a:t>
            </a:r>
            <a:r>
              <a:rPr lang="cs-CZ" sz="2400">
                <a:latin typeface="Arial" pitchFamily="34" charset="0"/>
              </a:rPr>
              <a:t>. Jsou to malí výrobci, obchodníci a poskytovatelé služeb. Nemají vlastní kapacity pro V&amp;V´. Pro jejich konkurenceschopnost je však důležité, aby přejímaly špičkové technologie, a je třeba je k tomu motivovat.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ástupný symbol pro datum 3"/>
          <p:cNvSpPr>
            <a:spLocks noGrp="1"/>
          </p:cNvSpPr>
          <p:nvPr>
            <p:ph type="dt" sz="half" idx="10"/>
          </p:nvPr>
        </p:nvSpPr>
        <p:spPr/>
        <p:txBody>
          <a:bodyPr/>
          <a:lstStyle/>
          <a:p>
            <a:r>
              <a:rPr lang="cs-CZ" smtClean="0"/>
              <a:t>19.-20.10.2010</a:t>
            </a:r>
            <a:endParaRPr lang="cs-CZ"/>
          </a:p>
        </p:txBody>
      </p:sp>
      <p:sp>
        <p:nvSpPr>
          <p:cNvPr id="36" name="Zástupný symbol pro číslo snímku 4"/>
          <p:cNvSpPr>
            <a:spLocks noGrp="1"/>
          </p:cNvSpPr>
          <p:nvPr>
            <p:ph type="sldNum" sz="quarter" idx="11"/>
          </p:nvPr>
        </p:nvSpPr>
        <p:spPr/>
        <p:txBody>
          <a:bodyPr/>
          <a:lstStyle/>
          <a:p>
            <a:fld id="{B88F0D50-EF0C-40C8-BF35-54233519ACC2}" type="slidenum">
              <a:rPr lang="cs-CZ"/>
              <a:pPr/>
              <a:t>69</a:t>
            </a:fld>
            <a:endParaRPr lang="cs-CZ"/>
          </a:p>
        </p:txBody>
      </p:sp>
      <p:sp>
        <p:nvSpPr>
          <p:cNvPr id="37" name="Zástupný symbol pro zápatí 5"/>
          <p:cNvSpPr>
            <a:spLocks noGrp="1"/>
          </p:cNvSpPr>
          <p:nvPr>
            <p:ph type="ftr" sz="quarter" idx="12"/>
          </p:nvPr>
        </p:nvSpPr>
        <p:spPr/>
        <p:txBody>
          <a:bodyPr/>
          <a:lstStyle/>
          <a:p>
            <a:r>
              <a:rPr lang="cs-CZ" smtClean="0"/>
              <a:t>FREE - VaVaI, TT</a:t>
            </a:r>
            <a:endParaRPr lang="cs-CZ"/>
          </a:p>
        </p:txBody>
      </p:sp>
      <p:sp>
        <p:nvSpPr>
          <p:cNvPr id="854018" name="Rectangle 2"/>
          <p:cNvSpPr>
            <a:spLocks noGrp="1" noRot="1" noChangeArrowheads="1"/>
          </p:cNvSpPr>
          <p:nvPr>
            <p:ph type="title"/>
          </p:nvPr>
        </p:nvSpPr>
        <p:spPr/>
        <p:txBody>
          <a:bodyPr/>
          <a:lstStyle/>
          <a:p>
            <a:r>
              <a:rPr lang="cs-CZ">
                <a:latin typeface="Arial" pitchFamily="34" charset="0"/>
              </a:rPr>
              <a:t>Vhodné nástroje pro MSP</a:t>
            </a:r>
          </a:p>
        </p:txBody>
      </p:sp>
      <p:graphicFrame>
        <p:nvGraphicFramePr>
          <p:cNvPr id="854051" name="Group 35"/>
          <p:cNvGraphicFramePr>
            <a:graphicFrameLocks noGrp="1"/>
          </p:cNvGraphicFramePr>
          <p:nvPr>
            <p:ph idx="1"/>
          </p:nvPr>
        </p:nvGraphicFramePr>
        <p:xfrm>
          <a:off x="457200" y="1600200"/>
          <a:ext cx="8229600" cy="4205289"/>
        </p:xfrm>
        <a:graphic>
          <a:graphicData uri="http://schemas.openxmlformats.org/drawingml/2006/table">
            <a:tbl>
              <a:tblPr/>
              <a:tblGrid>
                <a:gridCol w="1090613"/>
                <a:gridCol w="1511300"/>
                <a:gridCol w="1081087"/>
                <a:gridCol w="2668588"/>
                <a:gridCol w="1878012"/>
              </a:tblGrid>
              <a:tr h="8778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Nástroj</a:t>
                      </a: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Low Tech MSP</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Pozn.</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High Tech MSP</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Pozn.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IP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Koncový uživatel</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střední</a:t>
                      </a: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Technologická účast</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hlavní</a:t>
                      </a: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STREP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Koncový uživatel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střední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Technologická účast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hlavní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32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NoE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Ne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NewRomanPSMT" charset="-18"/>
                        </a:rPr>
                        <a:t>Management,</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NewRomanPSMT" charset="-18"/>
                        </a:rPr>
                        <a:t>diseminace, </a:t>
                      </a:r>
                      <a:endPar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transfer technologií,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výcvik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Minimální přímá účast na výzkumu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sz="3600" b="1" dirty="0">
                <a:solidFill>
                  <a:srgbClr val="9DB3FB"/>
                </a:solidFill>
                <a:latin typeface="Arial" pitchFamily="34" charset="0"/>
                <a:cs typeface="Arial" pitchFamily="34" charset="0"/>
              </a:rPr>
              <a:t>Uznatelné náklady</a:t>
            </a:r>
          </a:p>
        </p:txBody>
      </p:sp>
      <p:sp>
        <p:nvSpPr>
          <p:cNvPr id="59395" name="Rectangle 3"/>
          <p:cNvSpPr>
            <a:spLocks noGrp="1" noChangeArrowheads="1"/>
          </p:cNvSpPr>
          <p:nvPr>
            <p:ph type="body" idx="1"/>
          </p:nvPr>
        </p:nvSpPr>
        <p:spPr>
          <a:xfrm>
            <a:off x="684213" y="1916113"/>
            <a:ext cx="8086725" cy="3744912"/>
          </a:xfrm>
        </p:spPr>
        <p:txBody>
          <a:bodyPr/>
          <a:lstStyle/>
          <a:p>
            <a:pPr marL="609600" indent="-609600">
              <a:lnSpc>
                <a:spcPct val="130000"/>
              </a:lnSpc>
            </a:pPr>
            <a:r>
              <a:rPr lang="cs-CZ" sz="2400" dirty="0">
                <a:latin typeface="Arial" pitchFamily="34" charset="0"/>
                <a:cs typeface="Arial" pitchFamily="34" charset="0"/>
              </a:rPr>
              <a:t>náklady na služby</a:t>
            </a:r>
          </a:p>
          <a:p>
            <a:pPr marL="609600" indent="-609600">
              <a:lnSpc>
                <a:spcPct val="130000"/>
              </a:lnSpc>
            </a:pPr>
            <a:r>
              <a:rPr lang="cs-CZ" sz="2400" dirty="0">
                <a:latin typeface="Arial" pitchFamily="34" charset="0"/>
                <a:cs typeface="Arial" pitchFamily="34" charset="0"/>
              </a:rPr>
              <a:t>náklady na zveřejňování výsledků projektů</a:t>
            </a:r>
          </a:p>
          <a:p>
            <a:pPr marL="609600" indent="-609600">
              <a:lnSpc>
                <a:spcPct val="130000"/>
              </a:lnSpc>
            </a:pPr>
            <a:r>
              <a:rPr lang="cs-CZ" sz="2400" dirty="0">
                <a:latin typeface="Arial" pitchFamily="34" charset="0"/>
                <a:cs typeface="Arial" pitchFamily="34" charset="0"/>
              </a:rPr>
              <a:t>cestovní náhrady</a:t>
            </a:r>
          </a:p>
          <a:p>
            <a:pPr marL="609600" indent="-609600">
              <a:lnSpc>
                <a:spcPct val="130000"/>
              </a:lnSpc>
            </a:pPr>
            <a:r>
              <a:rPr lang="cs-CZ" sz="2400" dirty="0">
                <a:latin typeface="Arial" pitchFamily="34" charset="0"/>
                <a:cs typeface="Arial" pitchFamily="34" charset="0"/>
              </a:rPr>
              <a:t>doplňkové (režijní) náklady</a:t>
            </a:r>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7</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FA82D613-EC77-4272-98DA-5BB3F6E8E1DA}" type="slidenum">
              <a:rPr lang="cs-CZ"/>
              <a:pPr/>
              <a:t>70</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56066" name="Rectangle 2"/>
          <p:cNvSpPr>
            <a:spLocks noGrp="1" noRot="1" noChangeArrowheads="1"/>
          </p:cNvSpPr>
          <p:nvPr>
            <p:ph type="title"/>
          </p:nvPr>
        </p:nvSpPr>
        <p:spPr/>
        <p:txBody>
          <a:bodyPr/>
          <a:lstStyle/>
          <a:p>
            <a:r>
              <a:rPr lang="cs-CZ" b="0">
                <a:latin typeface="Arial" pitchFamily="34" charset="0"/>
              </a:rPr>
              <a:t>Bariéry účasti MSP</a:t>
            </a:r>
          </a:p>
        </p:txBody>
      </p:sp>
      <p:sp>
        <p:nvSpPr>
          <p:cNvPr id="856067" name="Rectangle 3"/>
          <p:cNvSpPr>
            <a:spLocks noGrp="1" noChangeArrowheads="1"/>
          </p:cNvSpPr>
          <p:nvPr>
            <p:ph type="body" idx="1"/>
          </p:nvPr>
        </p:nvSpPr>
        <p:spPr/>
        <p:txBody>
          <a:bodyPr/>
          <a:lstStyle/>
          <a:p>
            <a:r>
              <a:rPr lang="cs-CZ">
                <a:latin typeface="Arial" pitchFamily="34" charset="0"/>
              </a:rPr>
              <a:t>Tok hotovosti</a:t>
            </a:r>
          </a:p>
          <a:p>
            <a:r>
              <a:rPr lang="cs-CZ">
                <a:latin typeface="Arial" pitchFamily="34" charset="0"/>
              </a:rPr>
              <a:t>Doba do podpisu smlouvy</a:t>
            </a:r>
          </a:p>
          <a:p>
            <a:r>
              <a:rPr lang="cs-CZ">
                <a:latin typeface="Arial" pitchFamily="34" charset="0"/>
              </a:rPr>
              <a:t>Oddělenost od trhu</a:t>
            </a:r>
          </a:p>
          <a:p>
            <a:r>
              <a:rPr lang="cs-CZ">
                <a:latin typeface="Arial" pitchFamily="34" charset="0"/>
              </a:rPr>
              <a:t>Byrokracie</a:t>
            </a:r>
          </a:p>
          <a:p>
            <a:r>
              <a:rPr lang="cs-CZ">
                <a:latin typeface="Arial" pitchFamily="34" charset="0"/>
              </a:rPr>
              <a:t>Nedostatek zkušeností a personálu</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F9731F1D-314D-4C69-9EE3-44DE9566639E}" type="slidenum">
              <a:rPr lang="cs-CZ"/>
              <a:pPr/>
              <a:t>71</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58114" name="Rectangle 2"/>
          <p:cNvSpPr>
            <a:spLocks noGrp="1" noRot="1" noChangeArrowheads="1"/>
          </p:cNvSpPr>
          <p:nvPr>
            <p:ph type="title"/>
          </p:nvPr>
        </p:nvSpPr>
        <p:spPr/>
        <p:txBody>
          <a:bodyPr/>
          <a:lstStyle/>
          <a:p>
            <a:r>
              <a:rPr lang="cs-CZ" b="0" i="1">
                <a:latin typeface="Arial" pitchFamily="34" charset="0"/>
              </a:rPr>
              <a:t>Kooperativní výzkum (CRAFT)</a:t>
            </a:r>
          </a:p>
        </p:txBody>
      </p:sp>
      <p:sp>
        <p:nvSpPr>
          <p:cNvPr id="858115" name="Rectangle 3"/>
          <p:cNvSpPr>
            <a:spLocks noGrp="1" noChangeArrowheads="1"/>
          </p:cNvSpPr>
          <p:nvPr>
            <p:ph type="body" idx="1"/>
          </p:nvPr>
        </p:nvSpPr>
        <p:spPr>
          <a:xfrm>
            <a:off x="457200" y="1412875"/>
            <a:ext cx="8229600" cy="4718050"/>
          </a:xfrm>
        </p:spPr>
        <p:txBody>
          <a:bodyPr/>
          <a:lstStyle/>
          <a:p>
            <a:pPr>
              <a:lnSpc>
                <a:spcPct val="80000"/>
              </a:lnSpc>
            </a:pPr>
            <a:r>
              <a:rPr lang="cs-CZ" sz="2400">
                <a:latin typeface="Arial" pitchFamily="34" charset="0"/>
              </a:rPr>
              <a:t>Schéma pro MSP, které nemají vlastní V&amp;V. Několik MSP, které mají potřebu stejného výzkumu, se spojí a najdou třetí stranu, která může výzkum provést s finanční podporou RP7.</a:t>
            </a:r>
          </a:p>
          <a:p>
            <a:pPr>
              <a:lnSpc>
                <a:spcPct val="80000"/>
              </a:lnSpc>
            </a:pPr>
            <a:r>
              <a:rPr lang="cs-CZ" sz="2400">
                <a:latin typeface="Arial" pitchFamily="34" charset="0"/>
              </a:rPr>
              <a:t>Při kooperativním výzkumu se spojí několik MSP z různých zemí, které mají specifické problémy nebo potřeby a zadají podstatnou část výzkumu výzkumné organizaci. Tyto aktivity mohou provádět i inovativní a hi-tech MDSP ve spolupráci s výzkumnými organizacemi a univerzitami.</a:t>
            </a:r>
          </a:p>
          <a:p>
            <a:pPr>
              <a:lnSpc>
                <a:spcPct val="80000"/>
              </a:lnSpc>
            </a:pPr>
            <a:r>
              <a:rPr lang="cs-CZ" sz="2400">
                <a:latin typeface="Arial" pitchFamily="34" charset="0"/>
              </a:rPr>
              <a:t>Kooperativní výzkum je pokračování schématu  CRAFT známého z předchozích RP. Projekty jsou relativně krátkodobé (min. 1 a max. 2 roky) a mohou se orientovat na libovolný předmět výzkumu na základě specifických potřeb a problémů MSP.</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FE62D6CA-9315-4F19-A130-A564E66AF36D}" type="slidenum">
              <a:rPr lang="cs-CZ"/>
              <a:pPr/>
              <a:t>72</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60162" name="Rectangle 2"/>
          <p:cNvSpPr>
            <a:spLocks noGrp="1" noRot="1" noChangeArrowheads="1"/>
          </p:cNvSpPr>
          <p:nvPr>
            <p:ph type="title"/>
          </p:nvPr>
        </p:nvSpPr>
        <p:spPr/>
        <p:txBody>
          <a:bodyPr/>
          <a:lstStyle/>
          <a:p>
            <a:r>
              <a:rPr lang="cs-CZ" b="0" i="1">
                <a:latin typeface="Arial" pitchFamily="34" charset="0"/>
              </a:rPr>
              <a:t>Kooperativní výzkum - 2</a:t>
            </a:r>
          </a:p>
        </p:txBody>
      </p:sp>
      <p:sp>
        <p:nvSpPr>
          <p:cNvPr id="860163" name="Rectangle 3"/>
          <p:cNvSpPr>
            <a:spLocks noGrp="1" noChangeArrowheads="1"/>
          </p:cNvSpPr>
          <p:nvPr>
            <p:ph type="body" idx="1"/>
          </p:nvPr>
        </p:nvSpPr>
        <p:spPr/>
        <p:txBody>
          <a:bodyPr/>
          <a:lstStyle/>
          <a:p>
            <a:pPr>
              <a:lnSpc>
                <a:spcPct val="80000"/>
              </a:lnSpc>
            </a:pPr>
            <a:r>
              <a:rPr lang="cs-CZ" sz="2000">
                <a:latin typeface="Arial" pitchFamily="34" charset="0"/>
              </a:rPr>
              <a:t>Kooperativního výzkumu se mohou účastnit jiné firmy a koncoví uživatelé za předpokladu, že nezískají  dominantní roli. Výsledné IPR je výlučným majetkem zúčastněných MSP. Jiné firmy a koncoví uživatelé mohou profitovat z užití výsledků.</a:t>
            </a:r>
          </a:p>
          <a:p>
            <a:pPr>
              <a:lnSpc>
                <a:spcPct val="80000"/>
              </a:lnSpc>
            </a:pPr>
            <a:r>
              <a:rPr lang="cs-CZ" sz="2000">
                <a:latin typeface="Arial" pitchFamily="34" charset="0"/>
              </a:rPr>
              <a:t>Je důležité poznamenat, že organizace provádějící V&amp;V nemá k výsledkům žádná práva, protože V&amp;V byl plně financován. MSP nezískává žádný přímý finanční zisk, pouze práva k užití a vlastnictví výsledků.</a:t>
            </a:r>
          </a:p>
          <a:p>
            <a:pPr>
              <a:lnSpc>
                <a:spcPct val="80000"/>
              </a:lnSpc>
            </a:pPr>
            <a:r>
              <a:rPr lang="cs-CZ" sz="2000">
                <a:latin typeface="Arial" pitchFamily="34" charset="0"/>
              </a:rPr>
              <a:t>Cílem projektů CRAFT – které se mohou soustředit na jakoukoliv oblast V&amp;V – je:</a:t>
            </a:r>
          </a:p>
          <a:p>
            <a:pPr lvl="1">
              <a:lnSpc>
                <a:spcPct val="80000"/>
              </a:lnSpc>
            </a:pPr>
            <a:r>
              <a:rPr lang="cs-CZ" sz="1800">
                <a:latin typeface="Arial" pitchFamily="34" charset="0"/>
              </a:rPr>
              <a:t>podpořit potřeby V&amp;V v MSP</a:t>
            </a:r>
          </a:p>
          <a:p>
            <a:pPr lvl="1">
              <a:lnSpc>
                <a:spcPct val="80000"/>
              </a:lnSpc>
            </a:pPr>
            <a:r>
              <a:rPr lang="cs-CZ" sz="1800">
                <a:latin typeface="Arial" pitchFamily="34" charset="0"/>
              </a:rPr>
              <a:t>usnadnit transnacionální V&amp;V spolupráci mezi MSP</a:t>
            </a:r>
          </a:p>
          <a:p>
            <a:pPr lvl="1">
              <a:lnSpc>
                <a:spcPct val="80000"/>
              </a:lnSpc>
            </a:pPr>
            <a:r>
              <a:rPr lang="cs-CZ" sz="1800">
                <a:latin typeface="Arial" pitchFamily="34" charset="0"/>
              </a:rPr>
              <a:t>podpořit spolupráci mezi MSP a výzkumnou komunitou EU</a:t>
            </a:r>
          </a:p>
          <a:p>
            <a:pPr>
              <a:lnSpc>
                <a:spcPct val="80000"/>
              </a:lnSpc>
            </a:pPr>
            <a:r>
              <a:rPr lang="cs-CZ" sz="2000">
                <a:latin typeface="Arial" pitchFamily="34" charset="0"/>
              </a:rPr>
              <a:t>Finanční podporu CRAFT mohou získat dva druhy aktivit:</a:t>
            </a:r>
          </a:p>
          <a:p>
            <a:pPr lvl="1">
              <a:lnSpc>
                <a:spcPct val="80000"/>
              </a:lnSpc>
            </a:pPr>
            <a:r>
              <a:rPr lang="cs-CZ" sz="1800">
                <a:latin typeface="Arial" pitchFamily="34" charset="0"/>
              </a:rPr>
              <a:t>V&amp;V a inovační aktivity</a:t>
            </a:r>
          </a:p>
          <a:p>
            <a:pPr lvl="1">
              <a:lnSpc>
                <a:spcPct val="80000"/>
              </a:lnSpc>
            </a:pPr>
            <a:r>
              <a:rPr lang="cs-CZ" sz="1800">
                <a:latin typeface="Arial" pitchFamily="34" charset="0"/>
              </a:rPr>
              <a:t>Management konsorcia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16B4ACEA-BC39-469F-9B18-0843FC6A1EFA}" type="slidenum">
              <a:rPr lang="cs-CZ"/>
              <a:pPr/>
              <a:t>73</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62210" name="Rectangle 2"/>
          <p:cNvSpPr>
            <a:spLocks noGrp="1" noRot="1" noChangeArrowheads="1"/>
          </p:cNvSpPr>
          <p:nvPr>
            <p:ph type="title"/>
          </p:nvPr>
        </p:nvSpPr>
        <p:spPr>
          <a:xfrm>
            <a:off x="457200" y="274638"/>
            <a:ext cx="8229600" cy="847725"/>
          </a:xfrm>
        </p:spPr>
        <p:txBody>
          <a:bodyPr/>
          <a:lstStyle/>
          <a:p>
            <a:r>
              <a:rPr lang="cs-CZ" b="0" i="1">
                <a:latin typeface="Arial" pitchFamily="34" charset="0"/>
              </a:rPr>
              <a:t>Kooperativní výzkum - 3</a:t>
            </a:r>
          </a:p>
        </p:txBody>
      </p:sp>
      <p:sp>
        <p:nvSpPr>
          <p:cNvPr id="862211" name="Rectangle 3"/>
          <p:cNvSpPr>
            <a:spLocks noGrp="1" noChangeArrowheads="1"/>
          </p:cNvSpPr>
          <p:nvPr>
            <p:ph type="body" idx="1"/>
          </p:nvPr>
        </p:nvSpPr>
        <p:spPr>
          <a:xfrm>
            <a:off x="457200" y="1341438"/>
            <a:ext cx="8229600" cy="4789487"/>
          </a:xfrm>
        </p:spPr>
        <p:txBody>
          <a:bodyPr/>
          <a:lstStyle/>
          <a:p>
            <a:pPr>
              <a:lnSpc>
                <a:spcPct val="80000"/>
              </a:lnSpc>
            </a:pPr>
            <a:r>
              <a:rPr lang="cs-CZ" sz="2400">
                <a:latin typeface="Arial" pitchFamily="34" charset="0"/>
              </a:rPr>
              <a:t>Projekty CRAFT trvají min. 1 a max. 2 roky a náklady projektu jsou mezi €0.5 a €2 mil.</a:t>
            </a:r>
          </a:p>
          <a:p>
            <a:pPr>
              <a:lnSpc>
                <a:spcPct val="80000"/>
              </a:lnSpc>
            </a:pPr>
            <a:r>
              <a:rPr lang="cs-CZ" sz="2400">
                <a:latin typeface="Arial" pitchFamily="34" charset="0"/>
              </a:rPr>
              <a:t>Musí mít alespoň tři MSP ze dvou členských nebo asociovaných zemí. </a:t>
            </a:r>
          </a:p>
          <a:p>
            <a:pPr>
              <a:lnSpc>
                <a:spcPct val="80000"/>
              </a:lnSpc>
            </a:pPr>
            <a:r>
              <a:rPr lang="cs-CZ" sz="2400">
                <a:latin typeface="Arial" pitchFamily="34" charset="0"/>
              </a:rPr>
              <a:t>Konsorcium musí zahrnovat alespoň dvě VaV organizace vybavené tak, aby mohly provést výzkum pro tyto MSP. Tyto VaV organizace nebo univerzity musí mít sídlo alespoň ve dvou členských nebo asociovaných zemích.</a:t>
            </a:r>
          </a:p>
          <a:p>
            <a:pPr>
              <a:lnSpc>
                <a:spcPct val="80000"/>
              </a:lnSpc>
            </a:pPr>
            <a:r>
              <a:rPr lang="cs-CZ" sz="2400">
                <a:latin typeface="Arial" pitchFamily="34" charset="0"/>
              </a:rPr>
              <a:t>Projektu se mohou účastnit další firmy nebo koncoví uživatelé, kteří mají zájem na vyřešení specifických potřeb MSP, ale musí přispívat k nákladům projektu a v žádné fázi nesmí získat dominantní postavení. Musí být také nezávislé na kterémkoli z účastníků.</a:t>
            </a:r>
          </a:p>
          <a:p>
            <a:pPr>
              <a:lnSpc>
                <a:spcPct val="80000"/>
              </a:lnSpc>
            </a:pPr>
            <a:r>
              <a:rPr lang="cs-CZ" sz="2400">
                <a:latin typeface="Arial" pitchFamily="34" charset="0"/>
              </a:rPr>
              <a:t>Kooperativní výzkum je variantou STREP.</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591D46C1-500F-486B-9B58-C882CF81B401}" type="slidenum">
              <a:rPr lang="cs-CZ"/>
              <a:pPr/>
              <a:t>74</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64258" name="Rectangle 2"/>
          <p:cNvSpPr>
            <a:spLocks noGrp="1" noRot="1" noChangeArrowheads="1"/>
          </p:cNvSpPr>
          <p:nvPr>
            <p:ph type="title"/>
          </p:nvPr>
        </p:nvSpPr>
        <p:spPr/>
        <p:txBody>
          <a:bodyPr/>
          <a:lstStyle/>
          <a:p>
            <a:r>
              <a:rPr lang="cs-CZ" b="0" i="1">
                <a:latin typeface="Arial" pitchFamily="34" charset="0"/>
              </a:rPr>
              <a:t>Kolektivní výzkum - 1</a:t>
            </a:r>
          </a:p>
        </p:txBody>
      </p:sp>
      <p:sp>
        <p:nvSpPr>
          <p:cNvPr id="864259" name="Rectangle 3"/>
          <p:cNvSpPr>
            <a:spLocks noGrp="1" noChangeArrowheads="1"/>
          </p:cNvSpPr>
          <p:nvPr>
            <p:ph type="body" idx="1"/>
          </p:nvPr>
        </p:nvSpPr>
        <p:spPr/>
        <p:txBody>
          <a:bodyPr/>
          <a:lstStyle/>
          <a:p>
            <a:pPr>
              <a:lnSpc>
                <a:spcPct val="90000"/>
              </a:lnSpc>
            </a:pPr>
            <a:r>
              <a:rPr lang="cs-CZ" sz="2400">
                <a:latin typeface="Arial" pitchFamily="34" charset="0"/>
              </a:rPr>
              <a:t>Projekty kolektivního výzkumu jsou větší projekty s trváním 2 až 3 roky, probíhajícího na evropském základě. Pokud je to opodstatněné, může být projekt i delší. Kolektivní výzkum je výzkumem, který provádí VaV organizace pro průmyslové asociace/sdružení, aby se rozšířila znalostní základna velkých sdružení MSP a zvýšila se jejich konkurenceschopnost.</a:t>
            </a:r>
          </a:p>
          <a:p>
            <a:pPr>
              <a:lnSpc>
                <a:spcPct val="90000"/>
              </a:lnSpc>
            </a:pPr>
            <a:r>
              <a:rPr lang="cs-CZ" sz="2400">
                <a:latin typeface="Arial" pitchFamily="34" charset="0"/>
              </a:rPr>
              <a:t>Půjde o významné celoevropské projekty. Jádrová skupina MSP se bude účastnit projektu od jeho definiční fáze až po diseminaci konečných výsledků</a:t>
            </a:r>
          </a:p>
          <a:p>
            <a:pPr>
              <a:lnSpc>
                <a:spcPct val="90000"/>
              </a:lnSpc>
            </a:pPr>
            <a:r>
              <a:rPr lang="cs-CZ" sz="2400">
                <a:latin typeface="Arial" pitchFamily="34" charset="0"/>
              </a:rPr>
              <a:t>Výsledná IPR patří exkluzivně průmyslovým asociacím/sdružením, jádrová skupina MSP bude mít zisk z využití výsledků.</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300D2030-344C-4C8D-8F3A-2C78941EE050}" type="slidenum">
              <a:rPr lang="cs-CZ"/>
              <a:pPr/>
              <a:t>75</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66306" name="Rectangle 2"/>
          <p:cNvSpPr>
            <a:spLocks noGrp="1" noRot="1" noChangeArrowheads="1"/>
          </p:cNvSpPr>
          <p:nvPr>
            <p:ph type="title"/>
          </p:nvPr>
        </p:nvSpPr>
        <p:spPr/>
        <p:txBody>
          <a:bodyPr/>
          <a:lstStyle/>
          <a:p>
            <a:r>
              <a:rPr lang="cs-CZ" b="0" i="1">
                <a:latin typeface="Arial" pitchFamily="34" charset="0"/>
              </a:rPr>
              <a:t>Kolektivní výzkum - 2</a:t>
            </a:r>
          </a:p>
        </p:txBody>
      </p:sp>
      <p:sp>
        <p:nvSpPr>
          <p:cNvPr id="866307" name="Rectangle 3"/>
          <p:cNvSpPr>
            <a:spLocks noGrp="1" noChangeArrowheads="1"/>
          </p:cNvSpPr>
          <p:nvPr>
            <p:ph type="body" idx="1"/>
          </p:nvPr>
        </p:nvSpPr>
        <p:spPr/>
        <p:txBody>
          <a:bodyPr/>
          <a:lstStyle/>
          <a:p>
            <a:pPr>
              <a:lnSpc>
                <a:spcPct val="80000"/>
              </a:lnSpc>
            </a:pPr>
            <a:r>
              <a:rPr lang="cs-CZ" sz="2400">
                <a:latin typeface="Arial" pitchFamily="34" charset="0"/>
              </a:rPr>
              <a:t>Používá dvoufázový postup: podává se krátký návrh a vybraná množina předkladatelů je pak vyzvána k podání plného návrhu. Obsah krátkého i ploného návrhu je určen v příručce pro navrhovatele.</a:t>
            </a:r>
          </a:p>
          <a:p>
            <a:pPr>
              <a:lnSpc>
                <a:spcPct val="80000"/>
              </a:lnSpc>
            </a:pPr>
            <a:r>
              <a:rPr lang="cs-CZ" sz="2400">
                <a:latin typeface="Arial" pitchFamily="34" charset="0"/>
              </a:rPr>
              <a:t>Projekty kolektivního výzkumu jsou obvykle větší, celoevropské projekty zaměřené na:</a:t>
            </a:r>
          </a:p>
          <a:p>
            <a:pPr lvl="1">
              <a:lnSpc>
                <a:spcPct val="80000"/>
              </a:lnSpc>
            </a:pPr>
            <a:r>
              <a:rPr lang="cs-CZ" sz="2000">
                <a:latin typeface="Arial" pitchFamily="34" charset="0"/>
              </a:rPr>
              <a:t>Posílení technologické základny určitých oborů;</a:t>
            </a:r>
          </a:p>
          <a:p>
            <a:pPr lvl="1">
              <a:lnSpc>
                <a:spcPct val="80000"/>
              </a:lnSpc>
            </a:pPr>
            <a:r>
              <a:rPr lang="cs-CZ" sz="2000">
                <a:latin typeface="Arial" pitchFamily="34" charset="0"/>
              </a:rPr>
              <a:t>Vývoj ‘technologických nástrojů (např. diagnostických a bezpečnostních zařízení apod.)</a:t>
            </a:r>
          </a:p>
          <a:p>
            <a:pPr lvl="1">
              <a:lnSpc>
                <a:spcPct val="80000"/>
              </a:lnSpc>
            </a:pPr>
            <a:r>
              <a:rPr lang="cs-CZ" sz="2000">
                <a:latin typeface="Arial" pitchFamily="34" charset="0"/>
              </a:rPr>
              <a:t>Provádění pre-normativního výzkumu poskytujícího vědecký základ pro stanovení evropských norem a standardů;</a:t>
            </a:r>
          </a:p>
          <a:p>
            <a:pPr lvl="1">
              <a:lnSpc>
                <a:spcPct val="80000"/>
              </a:lnSpc>
            </a:pPr>
            <a:r>
              <a:rPr lang="cs-CZ" sz="2000">
                <a:latin typeface="Arial" pitchFamily="34" charset="0"/>
              </a:rPr>
              <a:t>Řešení společných problémů (např. soulad s předpisy a požadavky jako bezpečnost a ochrana zdraví na pracovišti, ochrana životního prostředí aj.)</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F28C3D0F-82E5-458E-89FC-A7196CF79702}" type="slidenum">
              <a:rPr lang="cs-CZ"/>
              <a:pPr/>
              <a:t>76</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68354" name="Rectangle 2"/>
          <p:cNvSpPr>
            <a:spLocks noGrp="1" noRot="1" noChangeArrowheads="1"/>
          </p:cNvSpPr>
          <p:nvPr>
            <p:ph type="title"/>
          </p:nvPr>
        </p:nvSpPr>
        <p:spPr/>
        <p:txBody>
          <a:bodyPr/>
          <a:lstStyle/>
          <a:p>
            <a:r>
              <a:rPr lang="cs-CZ" b="0" i="1">
                <a:latin typeface="Arial" pitchFamily="34" charset="0"/>
              </a:rPr>
              <a:t>Kolektivní výzkum - 3</a:t>
            </a:r>
          </a:p>
        </p:txBody>
      </p:sp>
      <p:sp>
        <p:nvSpPr>
          <p:cNvPr id="868355" name="Rectangle 3"/>
          <p:cNvSpPr>
            <a:spLocks noGrp="1" noChangeArrowheads="1"/>
          </p:cNvSpPr>
          <p:nvPr>
            <p:ph type="body" idx="1"/>
          </p:nvPr>
        </p:nvSpPr>
        <p:spPr/>
        <p:txBody>
          <a:bodyPr/>
          <a:lstStyle/>
          <a:p>
            <a:r>
              <a:rPr lang="cs-CZ" sz="2800">
                <a:latin typeface="Arial" pitchFamily="34" charset="0"/>
              </a:rPr>
              <a:t>Projekty kolektivního výzkumu mohou zahrnovat následující typy činností:</a:t>
            </a:r>
          </a:p>
          <a:p>
            <a:pPr lvl="1"/>
            <a:r>
              <a:rPr lang="cs-CZ" sz="2400">
                <a:latin typeface="Arial" pitchFamily="34" charset="0"/>
              </a:rPr>
              <a:t>V&amp;V a inovační aktivity vycházející z dobře definovaných a koncentrovaných výzkumných cílů</a:t>
            </a:r>
          </a:p>
          <a:p>
            <a:pPr lvl="1"/>
            <a:r>
              <a:rPr lang="cs-CZ" sz="2400">
                <a:latin typeface="Arial" pitchFamily="34" charset="0"/>
              </a:rPr>
              <a:t>Management konsorcia zahrnující celkovou koordinaci projektu jedním z průmyslových partnerů,  seskupení nebo organizace VaV</a:t>
            </a:r>
          </a:p>
          <a:p>
            <a:pPr lvl="1"/>
            <a:r>
              <a:rPr lang="cs-CZ" sz="2400">
                <a:latin typeface="Arial" pitchFamily="34" charset="0"/>
              </a:rPr>
              <a:t>Výcvik, zvláště pak výcvik manažerů a technického personálu MSP ve využití znalostí, které v projektu vznikly.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C57AAF71-7629-45B4-88C8-DD584E724675}" type="slidenum">
              <a:rPr lang="cs-CZ"/>
              <a:pPr/>
              <a:t>77</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70402" name="Rectangle 2"/>
          <p:cNvSpPr>
            <a:spLocks noGrp="1" noRot="1" noChangeArrowheads="1"/>
          </p:cNvSpPr>
          <p:nvPr>
            <p:ph type="title"/>
          </p:nvPr>
        </p:nvSpPr>
        <p:spPr/>
        <p:txBody>
          <a:bodyPr/>
          <a:lstStyle/>
          <a:p>
            <a:r>
              <a:rPr lang="cs-CZ" b="0" i="1">
                <a:latin typeface="Arial" pitchFamily="34" charset="0"/>
              </a:rPr>
              <a:t>Kolektivní výzkum - 4</a:t>
            </a:r>
          </a:p>
        </p:txBody>
      </p:sp>
      <p:sp>
        <p:nvSpPr>
          <p:cNvPr id="870403" name="Rectangle 3"/>
          <p:cNvSpPr>
            <a:spLocks noGrp="1" noChangeArrowheads="1"/>
          </p:cNvSpPr>
          <p:nvPr>
            <p:ph type="body" idx="1"/>
          </p:nvPr>
        </p:nvSpPr>
        <p:spPr/>
        <p:txBody>
          <a:bodyPr/>
          <a:lstStyle/>
          <a:p>
            <a:pPr>
              <a:lnSpc>
                <a:spcPct val="90000"/>
              </a:lnSpc>
            </a:pPr>
            <a:r>
              <a:rPr lang="cs-CZ" sz="2400">
                <a:latin typeface="Arial" pitchFamily="34" charset="0"/>
              </a:rPr>
              <a:t>Průměrný projekt kolektivního výzkumu bude trvat 2 až 3 roky a jeho náklady budou 2 až 5 mil. €. V opodstatněném případě mohou být přijaty delší a nákladnější projekty.</a:t>
            </a:r>
          </a:p>
          <a:p>
            <a:pPr>
              <a:lnSpc>
                <a:spcPct val="90000"/>
              </a:lnSpc>
            </a:pPr>
            <a:r>
              <a:rPr lang="cs-CZ" sz="2400">
                <a:latin typeface="Arial" pitchFamily="34" charset="0"/>
              </a:rPr>
              <a:t>Projetu se musí zúčastnit alespoň dvě nezávislé asociace /seskupení nebo jedna evropská průmyslová asociace /seskupení. Konsorcium musí zahrnovat také ‘jádrovou skupinu MSP’, tvořenou alespoň dvěma MSP z různých členských nebo asociovaných států.</a:t>
            </a:r>
          </a:p>
          <a:p>
            <a:pPr>
              <a:lnSpc>
                <a:spcPct val="90000"/>
              </a:lnSpc>
            </a:pPr>
            <a:r>
              <a:rPr lang="cs-CZ" sz="2400">
                <a:latin typeface="Arial" pitchFamily="34" charset="0"/>
              </a:rPr>
              <a:t>Konsorcium musí být co do zúčastněných organizacích národně vyvážené.</a:t>
            </a:r>
          </a:p>
          <a:p>
            <a:pPr>
              <a:lnSpc>
                <a:spcPct val="90000"/>
              </a:lnSpc>
            </a:pPr>
            <a:r>
              <a:rPr lang="cs-CZ" sz="2400">
                <a:latin typeface="Arial" pitchFamily="34" charset="0"/>
              </a:rPr>
              <a:t>Kolektivní výzkum je směsí nástrojů STREP a IP.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ástupný symbol pro datum 2"/>
          <p:cNvSpPr>
            <a:spLocks noGrp="1"/>
          </p:cNvSpPr>
          <p:nvPr>
            <p:ph type="dt" sz="half" idx="10"/>
          </p:nvPr>
        </p:nvSpPr>
        <p:spPr/>
        <p:txBody>
          <a:bodyPr/>
          <a:lstStyle/>
          <a:p>
            <a:r>
              <a:rPr lang="cs-CZ" smtClean="0"/>
              <a:t>19.-20.10.2010</a:t>
            </a:r>
            <a:endParaRPr lang="cs-CZ"/>
          </a:p>
        </p:txBody>
      </p:sp>
      <p:sp>
        <p:nvSpPr>
          <p:cNvPr id="30" name="Zástupný symbol pro číslo snímku 3"/>
          <p:cNvSpPr>
            <a:spLocks noGrp="1"/>
          </p:cNvSpPr>
          <p:nvPr>
            <p:ph type="sldNum" sz="quarter" idx="11"/>
          </p:nvPr>
        </p:nvSpPr>
        <p:spPr/>
        <p:txBody>
          <a:bodyPr/>
          <a:lstStyle/>
          <a:p>
            <a:fld id="{85C23D91-FD7F-49DC-A6FA-0F8D7BC2E689}" type="slidenum">
              <a:rPr lang="cs-CZ"/>
              <a:pPr/>
              <a:t>78</a:t>
            </a:fld>
            <a:endParaRPr lang="cs-CZ"/>
          </a:p>
        </p:txBody>
      </p:sp>
      <p:sp>
        <p:nvSpPr>
          <p:cNvPr id="31" name="Zástupný symbol pro zápatí 4"/>
          <p:cNvSpPr>
            <a:spLocks noGrp="1"/>
          </p:cNvSpPr>
          <p:nvPr>
            <p:ph type="ftr" sz="quarter" idx="12"/>
          </p:nvPr>
        </p:nvSpPr>
        <p:spPr/>
        <p:txBody>
          <a:bodyPr/>
          <a:lstStyle/>
          <a:p>
            <a:r>
              <a:rPr lang="cs-CZ" smtClean="0"/>
              <a:t>FREE - VaVaI, TT</a:t>
            </a:r>
            <a:endParaRPr lang="cs-CZ"/>
          </a:p>
        </p:txBody>
      </p:sp>
      <p:sp>
        <p:nvSpPr>
          <p:cNvPr id="872450" name="Rectangle 2"/>
          <p:cNvSpPr>
            <a:spLocks noGrp="1" noRot="1" noChangeArrowheads="1"/>
          </p:cNvSpPr>
          <p:nvPr>
            <p:ph type="title"/>
          </p:nvPr>
        </p:nvSpPr>
        <p:spPr/>
        <p:txBody>
          <a:bodyPr/>
          <a:lstStyle/>
          <a:p>
            <a:r>
              <a:rPr lang="cs-CZ" sz="3200">
                <a:latin typeface="Arial" pitchFamily="34" charset="0"/>
                <a:cs typeface="Times New Roman" pitchFamily="18" charset="0"/>
              </a:rPr>
              <a:t>Kooperativní a kolektivní výzkum</a:t>
            </a:r>
            <a:br>
              <a:rPr lang="cs-CZ" sz="3200">
                <a:latin typeface="Arial" pitchFamily="34" charset="0"/>
                <a:cs typeface="Times New Roman" pitchFamily="18" charset="0"/>
              </a:rPr>
            </a:br>
            <a:r>
              <a:rPr lang="cs-CZ" sz="3200">
                <a:latin typeface="Arial" pitchFamily="34" charset="0"/>
                <a:cs typeface="Times New Roman" pitchFamily="18" charset="0"/>
              </a:rPr>
              <a:t>srovnání - základy</a:t>
            </a:r>
          </a:p>
        </p:txBody>
      </p:sp>
      <p:graphicFrame>
        <p:nvGraphicFramePr>
          <p:cNvPr id="872451" name="Group 3"/>
          <p:cNvGraphicFramePr>
            <a:graphicFrameLocks noGrp="1"/>
          </p:cNvGraphicFramePr>
          <p:nvPr>
            <p:ph idx="4294967295"/>
          </p:nvPr>
        </p:nvGraphicFramePr>
        <p:xfrm>
          <a:off x="395288" y="1628775"/>
          <a:ext cx="8353425" cy="3197543"/>
        </p:xfrm>
        <a:graphic>
          <a:graphicData uri="http://schemas.openxmlformats.org/drawingml/2006/table">
            <a:tbl>
              <a:tblPr/>
              <a:tblGrid>
                <a:gridCol w="1647825"/>
                <a:gridCol w="1323975"/>
                <a:gridCol w="1446212"/>
                <a:gridCol w="1774825"/>
                <a:gridCol w="2160588"/>
              </a:tblGrid>
              <a:tr h="5762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Nástroj</a:t>
                      </a: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 </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Trvání</a:t>
                      </a: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 </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Náklady</a:t>
                      </a: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 </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Seskupení</a:t>
                      </a: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 </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Jiné</a:t>
                      </a: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 </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30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ooperativ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ní</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1-2 roky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€0.5 – 1.5M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V případě potřeby podniky nebo koncoví uživatelé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ole</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tiv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ní</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2-3 roky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€1.5-4M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3 národní nebo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1 evropské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ástupný symbol pro datum 2"/>
          <p:cNvSpPr>
            <a:spLocks noGrp="1"/>
          </p:cNvSpPr>
          <p:nvPr>
            <p:ph type="dt" sz="half" idx="10"/>
          </p:nvPr>
        </p:nvSpPr>
        <p:spPr/>
        <p:txBody>
          <a:bodyPr/>
          <a:lstStyle/>
          <a:p>
            <a:r>
              <a:rPr lang="cs-CZ" smtClean="0"/>
              <a:t>19.-20.10.2010</a:t>
            </a:r>
            <a:endParaRPr lang="cs-CZ"/>
          </a:p>
        </p:txBody>
      </p:sp>
      <p:sp>
        <p:nvSpPr>
          <p:cNvPr id="26" name="Zástupný symbol pro číslo snímku 3"/>
          <p:cNvSpPr>
            <a:spLocks noGrp="1"/>
          </p:cNvSpPr>
          <p:nvPr>
            <p:ph type="sldNum" sz="quarter" idx="11"/>
          </p:nvPr>
        </p:nvSpPr>
        <p:spPr/>
        <p:txBody>
          <a:bodyPr/>
          <a:lstStyle/>
          <a:p>
            <a:fld id="{758CDB29-9414-4DE0-A599-393983987C8D}" type="slidenum">
              <a:rPr lang="cs-CZ"/>
              <a:pPr/>
              <a:t>79</a:t>
            </a:fld>
            <a:endParaRPr lang="cs-CZ"/>
          </a:p>
        </p:txBody>
      </p:sp>
      <p:sp>
        <p:nvSpPr>
          <p:cNvPr id="27" name="Zástupný symbol pro zápatí 4"/>
          <p:cNvSpPr>
            <a:spLocks noGrp="1"/>
          </p:cNvSpPr>
          <p:nvPr>
            <p:ph type="ftr" sz="quarter" idx="12"/>
          </p:nvPr>
        </p:nvSpPr>
        <p:spPr/>
        <p:txBody>
          <a:bodyPr/>
          <a:lstStyle/>
          <a:p>
            <a:r>
              <a:rPr lang="cs-CZ" smtClean="0"/>
              <a:t>FREE - VaVaI, TT</a:t>
            </a:r>
            <a:endParaRPr lang="cs-CZ"/>
          </a:p>
        </p:txBody>
      </p:sp>
      <p:graphicFrame>
        <p:nvGraphicFramePr>
          <p:cNvPr id="874521" name="Group 25"/>
          <p:cNvGraphicFramePr>
            <a:graphicFrameLocks noGrp="1"/>
          </p:cNvGraphicFramePr>
          <p:nvPr/>
        </p:nvGraphicFramePr>
        <p:xfrm>
          <a:off x="395288" y="1628775"/>
          <a:ext cx="8424862" cy="4229100"/>
        </p:xfrm>
        <a:graphic>
          <a:graphicData uri="http://schemas.openxmlformats.org/drawingml/2006/table">
            <a:tbl>
              <a:tblPr/>
              <a:tblGrid>
                <a:gridCol w="1584325"/>
                <a:gridCol w="2879725"/>
                <a:gridCol w="2376487"/>
                <a:gridCol w="1584325"/>
              </a:tblGrid>
              <a:tr h="6159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Nástroj</a:t>
                      </a: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a:t>
                      </a:r>
                      <a:endParaRPr kumimoji="0" lang="cs-CZ" sz="36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Cíle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Aktivity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Návrh</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657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ooperativ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ní</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MSP</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inova</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ce</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MSP</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spoluoráce</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MSP </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transna</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c</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ion</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ální spolupráce</a:t>
                      </a:r>
                      <a:endPar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Management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Výzkum &amp; Inovace </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Jeden krok</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657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ole</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tiv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ní</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Sektorový výzkum</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Pre-normativní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Nástroje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Společné problémy</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Management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Výzkum &amp; Inovace</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Výcvik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Dva kroky</a:t>
                      </a: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4520" name="Rectangle 24"/>
          <p:cNvSpPr>
            <a:spLocks noGrp="1" noRot="1" noChangeArrowheads="1"/>
          </p:cNvSpPr>
          <p:nvPr>
            <p:ph type="title"/>
          </p:nvPr>
        </p:nvSpPr>
        <p:spPr/>
        <p:txBody>
          <a:bodyPr/>
          <a:lstStyle/>
          <a:p>
            <a:r>
              <a:rPr lang="cs-CZ" sz="3200">
                <a:latin typeface="Arial" pitchFamily="34" charset="0"/>
                <a:cs typeface="Times New Roman" pitchFamily="18" charset="0"/>
              </a:rPr>
              <a:t>Kooperativní a kolektivní výzkum</a:t>
            </a:r>
            <a:br>
              <a:rPr lang="cs-CZ" sz="3200">
                <a:latin typeface="Arial" pitchFamily="34" charset="0"/>
                <a:cs typeface="Times New Roman" pitchFamily="18" charset="0"/>
              </a:rPr>
            </a:br>
            <a:r>
              <a:rPr lang="cs-CZ" sz="3200">
                <a:latin typeface="Arial" pitchFamily="34" charset="0"/>
                <a:cs typeface="Times New Roman" pitchFamily="18" charset="0"/>
              </a:rPr>
              <a:t>srovnání - aktivity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260648"/>
            <a:ext cx="8229600" cy="1143000"/>
          </a:xfrm>
        </p:spPr>
        <p:txBody>
          <a:bodyPr/>
          <a:lstStyle/>
          <a:p>
            <a:r>
              <a:rPr lang="cs-CZ" sz="3600" b="1" dirty="0">
                <a:solidFill>
                  <a:srgbClr val="9DB3FB"/>
                </a:solidFill>
                <a:latin typeface="Arial" pitchFamily="34" charset="0"/>
                <a:cs typeface="Arial" pitchFamily="34" charset="0"/>
              </a:rPr>
              <a:t>Rozdělení nákladů</a:t>
            </a:r>
          </a:p>
        </p:txBody>
      </p:sp>
      <p:sp>
        <p:nvSpPr>
          <p:cNvPr id="60419" name="Rectangle 3"/>
          <p:cNvSpPr>
            <a:spLocks noGrp="1" noChangeArrowheads="1"/>
          </p:cNvSpPr>
          <p:nvPr>
            <p:ph type="body" idx="1"/>
          </p:nvPr>
        </p:nvSpPr>
        <p:spPr>
          <a:xfrm>
            <a:off x="684213" y="1268413"/>
            <a:ext cx="8086725" cy="4392612"/>
          </a:xfrm>
        </p:spPr>
        <p:txBody>
          <a:bodyPr/>
          <a:lstStyle/>
          <a:p>
            <a:pPr marL="609600" indent="-609600">
              <a:lnSpc>
                <a:spcPct val="80000"/>
              </a:lnSpc>
            </a:pPr>
            <a:r>
              <a:rPr lang="cs-CZ" sz="2000" dirty="0">
                <a:latin typeface="Arial" pitchFamily="34" charset="0"/>
                <a:cs typeface="Arial" pitchFamily="34" charset="0"/>
              </a:rPr>
              <a:t>běžné (neinvestiční) náklady</a:t>
            </a:r>
          </a:p>
          <a:p>
            <a:pPr marL="609600" indent="-609600">
              <a:lnSpc>
                <a:spcPct val="80000"/>
              </a:lnSpc>
            </a:pPr>
            <a:r>
              <a:rPr lang="cs-CZ" sz="2000" dirty="0">
                <a:latin typeface="Arial" pitchFamily="34" charset="0"/>
                <a:cs typeface="Arial" pitchFamily="34" charset="0"/>
              </a:rPr>
              <a:t>kapitálové (investiční) náklady</a:t>
            </a:r>
          </a:p>
        </p:txBody>
      </p:sp>
      <p:pic>
        <p:nvPicPr>
          <p:cNvPr id="60423" name="Picture 7"/>
          <p:cNvPicPr>
            <a:picLocks noChangeAspect="1" noChangeArrowheads="1"/>
          </p:cNvPicPr>
          <p:nvPr/>
        </p:nvPicPr>
        <p:blipFill>
          <a:blip r:embed="rId3" cstate="print"/>
          <a:srcRect/>
          <a:stretch>
            <a:fillRect/>
          </a:stretch>
        </p:blipFill>
        <p:spPr bwMode="auto">
          <a:xfrm>
            <a:off x="971550" y="2060575"/>
            <a:ext cx="5832475" cy="3487738"/>
          </a:xfrm>
          <a:prstGeom prst="rect">
            <a:avLst/>
          </a:prstGeom>
          <a:noFill/>
          <a:ln w="9525">
            <a:noFill/>
            <a:miter lim="800000"/>
            <a:headEnd/>
            <a:tailEnd/>
          </a:ln>
        </p:spPr>
      </p:pic>
      <p:sp>
        <p:nvSpPr>
          <p:cNvPr id="8" name="Zástupný symbol pro datum 7"/>
          <p:cNvSpPr>
            <a:spLocks noGrp="1"/>
          </p:cNvSpPr>
          <p:nvPr>
            <p:ph type="dt" sz="half" idx="10"/>
          </p:nvPr>
        </p:nvSpPr>
        <p:spPr/>
        <p:txBody>
          <a:bodyPr/>
          <a:lstStyle/>
          <a:p>
            <a:pPr>
              <a:defRPr/>
            </a:pPr>
            <a:r>
              <a:rPr lang="cs-CZ" smtClean="0"/>
              <a:t>19.-20.10.2010</a:t>
            </a:r>
            <a:endParaRPr lang="cs-CZ"/>
          </a:p>
        </p:txBody>
      </p:sp>
      <p:sp>
        <p:nvSpPr>
          <p:cNvPr id="9" name="Zástupný symbol pro číslo snímku 8"/>
          <p:cNvSpPr>
            <a:spLocks noGrp="1"/>
          </p:cNvSpPr>
          <p:nvPr>
            <p:ph type="sldNum" sz="quarter" idx="11"/>
          </p:nvPr>
        </p:nvSpPr>
        <p:spPr/>
        <p:txBody>
          <a:bodyPr/>
          <a:lstStyle/>
          <a:p>
            <a:pPr>
              <a:defRPr/>
            </a:pPr>
            <a:fld id="{440A598D-4714-4C6C-B4FE-528B95FE2A6D}" type="slidenum">
              <a:rPr lang="cs-CZ" smtClean="0"/>
              <a:pPr>
                <a:defRPr/>
              </a:pPr>
              <a:t>8</a:t>
            </a:fld>
            <a:endParaRPr lang="cs-CZ"/>
          </a:p>
        </p:txBody>
      </p:sp>
      <p:sp>
        <p:nvSpPr>
          <p:cNvPr id="10" name="Zástupný symbol pro zápatí 9"/>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ástupný symbol pro datum 2"/>
          <p:cNvSpPr>
            <a:spLocks noGrp="1"/>
          </p:cNvSpPr>
          <p:nvPr>
            <p:ph type="dt" sz="half" idx="10"/>
          </p:nvPr>
        </p:nvSpPr>
        <p:spPr/>
        <p:txBody>
          <a:bodyPr/>
          <a:lstStyle/>
          <a:p>
            <a:r>
              <a:rPr lang="cs-CZ" smtClean="0"/>
              <a:t>19.-20.10.2010</a:t>
            </a:r>
            <a:endParaRPr lang="cs-CZ"/>
          </a:p>
        </p:txBody>
      </p:sp>
      <p:sp>
        <p:nvSpPr>
          <p:cNvPr id="30" name="Zástupný symbol pro číslo snímku 3"/>
          <p:cNvSpPr>
            <a:spLocks noGrp="1"/>
          </p:cNvSpPr>
          <p:nvPr>
            <p:ph type="sldNum" sz="quarter" idx="11"/>
          </p:nvPr>
        </p:nvSpPr>
        <p:spPr/>
        <p:txBody>
          <a:bodyPr/>
          <a:lstStyle/>
          <a:p>
            <a:fld id="{6811AFD6-9A52-4DAA-8ADE-8E424290B46F}" type="slidenum">
              <a:rPr lang="cs-CZ"/>
              <a:pPr/>
              <a:t>80</a:t>
            </a:fld>
            <a:endParaRPr lang="cs-CZ"/>
          </a:p>
        </p:txBody>
      </p:sp>
      <p:sp>
        <p:nvSpPr>
          <p:cNvPr id="31" name="Zástupný symbol pro zápatí 4"/>
          <p:cNvSpPr>
            <a:spLocks noGrp="1"/>
          </p:cNvSpPr>
          <p:nvPr>
            <p:ph type="ftr" sz="quarter" idx="12"/>
          </p:nvPr>
        </p:nvSpPr>
        <p:spPr/>
        <p:txBody>
          <a:bodyPr/>
          <a:lstStyle/>
          <a:p>
            <a:r>
              <a:rPr lang="cs-CZ" smtClean="0"/>
              <a:t>FREE - VaVaI, TT</a:t>
            </a:r>
            <a:endParaRPr lang="cs-CZ"/>
          </a:p>
        </p:txBody>
      </p:sp>
      <p:graphicFrame>
        <p:nvGraphicFramePr>
          <p:cNvPr id="876573" name="Group 29"/>
          <p:cNvGraphicFramePr>
            <a:graphicFrameLocks noGrp="1"/>
          </p:cNvGraphicFramePr>
          <p:nvPr/>
        </p:nvGraphicFramePr>
        <p:xfrm>
          <a:off x="468313" y="1700213"/>
          <a:ext cx="8280400" cy="3648076"/>
        </p:xfrm>
        <a:graphic>
          <a:graphicData uri="http://schemas.openxmlformats.org/drawingml/2006/table">
            <a:tbl>
              <a:tblPr/>
              <a:tblGrid>
                <a:gridCol w="1582737"/>
                <a:gridCol w="1441450"/>
                <a:gridCol w="1871663"/>
                <a:gridCol w="1944687"/>
                <a:gridCol w="1439863"/>
              </a:tblGrid>
              <a:tr h="10080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Nástroj</a:t>
                      </a:r>
                      <a:r>
                        <a:rPr kumimoji="0" lang="cs-CZ"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 </a:t>
                      </a:r>
                      <a:endParaRPr kumimoji="0" lang="cs-CZ" sz="36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a:t>
                      </a:r>
                      <a:r>
                        <a:rPr kumimoji="0" lang="cs-CZ"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onsor</a:t>
                      </a:r>
                      <a:r>
                        <a:rPr kumimoji="0" lang="cs-CZ"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ciální</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smlouva</a:t>
                      </a: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VaV</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organizace</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a:t>
                      </a: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oordin</a:t>
                      </a: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á</a:t>
                      </a: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tor </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IPR</a:t>
                      </a:r>
                      <a:endParaRPr kumimoji="0" lang="cs-CZ"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08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ooperativ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ní</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Ano</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&gt;40% nákladů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plné financování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MSP</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VaV organizace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MSP</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92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rPr>
                        <a:t>ole</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k</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tiv</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ní</a:t>
                      </a:r>
                      <a:r>
                        <a:rPr kumimoji="0" lang="cs-CZ"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 </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Ano</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&gt;40% nákladů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Arial" pitchFamily="34" charset="0"/>
                        </a:rPr>
                        <a:t>plné financování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Průmyslové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seskupení</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VaV organizace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Průmyslové </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cs-CZ"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seskupení</a:t>
                      </a:r>
                      <a:endParaRPr kumimoji="0" lang="cs-CZ" sz="3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6572" name="Rectangle 28"/>
          <p:cNvSpPr>
            <a:spLocks noGrp="1" noRot="1" noChangeArrowheads="1"/>
          </p:cNvSpPr>
          <p:nvPr>
            <p:ph type="title"/>
          </p:nvPr>
        </p:nvSpPr>
        <p:spPr/>
        <p:txBody>
          <a:bodyPr/>
          <a:lstStyle/>
          <a:p>
            <a:r>
              <a:rPr lang="cs-CZ" sz="3200">
                <a:latin typeface="Arial" pitchFamily="34" charset="0"/>
                <a:cs typeface="Times New Roman" pitchFamily="18" charset="0"/>
              </a:rPr>
              <a:t>Kooperativní a kolektivní výzkum</a:t>
            </a:r>
            <a:br>
              <a:rPr lang="cs-CZ" sz="3200">
                <a:latin typeface="Arial" pitchFamily="34" charset="0"/>
                <a:cs typeface="Times New Roman" pitchFamily="18" charset="0"/>
              </a:rPr>
            </a:br>
            <a:r>
              <a:rPr lang="cs-CZ" sz="3200">
                <a:latin typeface="Arial" pitchFamily="34" charset="0"/>
                <a:cs typeface="Times New Roman" pitchFamily="18" charset="0"/>
              </a:rPr>
              <a:t>srovnání – formální náležitosti</a:t>
            </a:r>
            <a:endParaRPr lang="cs-CZ" sz="4000">
              <a:latin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ctrTitle"/>
          </p:nvPr>
        </p:nvSpPr>
        <p:spPr>
          <a:xfrm>
            <a:off x="395288" y="2205038"/>
            <a:ext cx="8208962" cy="2303462"/>
          </a:xfrm>
        </p:spPr>
        <p:txBody>
          <a:bodyPr/>
          <a:lstStyle/>
          <a:p>
            <a:r>
              <a:rPr lang="cs-CZ" sz="7200" b="0">
                <a:latin typeface="Arial" pitchFamily="34" charset="0"/>
              </a:rPr>
              <a:t>Zdroje informací </a:t>
            </a:r>
            <a:br>
              <a:rPr lang="cs-CZ" sz="7200" b="0">
                <a:latin typeface="Arial" pitchFamily="34" charset="0"/>
              </a:rPr>
            </a:br>
            <a:r>
              <a:rPr lang="cs-CZ" sz="7200" b="0">
                <a:latin typeface="Arial" pitchFamily="34" charset="0"/>
              </a:rPr>
              <a:t>k 7. RP</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EF3E537B-7722-4FDF-9CD1-1ED06DEF1790}" type="slidenum">
              <a:rPr lang="cs-CZ"/>
              <a:pPr/>
              <a:t>82</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892930" name="Rectangle 2"/>
          <p:cNvSpPr>
            <a:spLocks noGrp="1" noRot="1" noChangeArrowheads="1"/>
          </p:cNvSpPr>
          <p:nvPr>
            <p:ph type="title"/>
          </p:nvPr>
        </p:nvSpPr>
        <p:spPr/>
        <p:txBody>
          <a:bodyPr/>
          <a:lstStyle/>
          <a:p>
            <a:r>
              <a:rPr lang="cs-CZ">
                <a:latin typeface="Arial" pitchFamily="34" charset="0"/>
              </a:rPr>
              <a:t>CORDIS</a:t>
            </a:r>
          </a:p>
        </p:txBody>
      </p:sp>
      <p:sp>
        <p:nvSpPr>
          <p:cNvPr id="892931" name="Rectangle 3"/>
          <p:cNvSpPr>
            <a:spLocks noGrp="1" noChangeArrowheads="1"/>
          </p:cNvSpPr>
          <p:nvPr>
            <p:ph type="body" idx="1"/>
          </p:nvPr>
        </p:nvSpPr>
        <p:spPr/>
        <p:txBody>
          <a:bodyPr/>
          <a:lstStyle/>
          <a:p>
            <a:pPr>
              <a:lnSpc>
                <a:spcPct val="90000"/>
              </a:lnSpc>
            </a:pPr>
            <a:r>
              <a:rPr lang="cs-CZ">
                <a:latin typeface="Arial" pitchFamily="34" charset="0"/>
              </a:rPr>
              <a:t>the COmmunity Research and Development Information Service </a:t>
            </a:r>
          </a:p>
          <a:p>
            <a:pPr>
              <a:lnSpc>
                <a:spcPct val="90000"/>
              </a:lnSpc>
            </a:pPr>
            <a:r>
              <a:rPr lang="cs-CZ" sz="2800">
                <a:latin typeface="Arial" pitchFamily="34" charset="0"/>
                <a:hlinkClick r:id="rId3"/>
              </a:rPr>
              <a:t>http://cordis.europa.eu/en/sitemap.htm</a:t>
            </a:r>
            <a:r>
              <a:rPr lang="cs-CZ" sz="2800"/>
              <a:t> </a:t>
            </a:r>
          </a:p>
          <a:p>
            <a:pPr>
              <a:lnSpc>
                <a:spcPct val="90000"/>
              </a:lnSpc>
            </a:pPr>
            <a:r>
              <a:rPr lang="cs-CZ" b="1">
                <a:latin typeface="Arial" pitchFamily="34" charset="0"/>
              </a:rPr>
              <a:t>e-mailová upozornění</a:t>
            </a:r>
            <a:endParaRPr lang="cs-CZ">
              <a:latin typeface="Arial" pitchFamily="34" charset="0"/>
            </a:endParaRPr>
          </a:p>
          <a:p>
            <a:pPr lvl="1">
              <a:lnSpc>
                <a:spcPct val="90000"/>
              </a:lnSpc>
            </a:pPr>
            <a:r>
              <a:rPr lang="cs-CZ">
                <a:latin typeface="Arial" pitchFamily="34" charset="0"/>
              </a:rPr>
              <a:t>QuickPick – vytvoření profilu volbou z předdefinovaných seznamů</a:t>
            </a:r>
          </a:p>
          <a:p>
            <a:pPr lvl="1">
              <a:lnSpc>
                <a:spcPct val="90000"/>
              </a:lnSpc>
            </a:pPr>
            <a:r>
              <a:rPr lang="cs-CZ">
                <a:latin typeface="Arial" pitchFamily="34" charset="0"/>
              </a:rPr>
              <a:t>RAPIDUS – vytvoření zákaznických profilů</a:t>
            </a:r>
          </a:p>
          <a:p>
            <a:pPr lvl="1">
              <a:lnSpc>
                <a:spcPct val="90000"/>
              </a:lnSpc>
            </a:pPr>
            <a:r>
              <a:rPr lang="cs-CZ" sz="2400">
                <a:latin typeface="Arial" pitchFamily="34" charset="0"/>
                <a:hlinkClick r:id="rId4"/>
              </a:rPr>
              <a:t>http://cordis.europa.eu/guidance/email.htm</a:t>
            </a:r>
            <a:r>
              <a:rPr lang="cs-CZ">
                <a:latin typeface="Arial" pitchFamily="34" charset="0"/>
              </a:rPr>
              <a:t> </a:t>
            </a:r>
          </a:p>
          <a:p>
            <a:pPr>
              <a:lnSpc>
                <a:spcPct val="90000"/>
              </a:lnSpc>
            </a:pPr>
            <a:r>
              <a:rPr lang="cs-CZ" b="1">
                <a:latin typeface="Arial" pitchFamily="34" charset="0"/>
              </a:rPr>
              <a:t>Bulletiny aj. </a:t>
            </a:r>
            <a:endParaRPr lang="cs-CZ" sz="28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3"/>
          <p:cNvSpPr>
            <a:spLocks noGrp="1"/>
          </p:cNvSpPr>
          <p:nvPr>
            <p:ph type="dt" sz="half" idx="10"/>
          </p:nvPr>
        </p:nvSpPr>
        <p:spPr/>
        <p:txBody>
          <a:bodyPr/>
          <a:lstStyle/>
          <a:p>
            <a:r>
              <a:rPr lang="cs-CZ" smtClean="0"/>
              <a:t>19.-20.10.2010</a:t>
            </a:r>
            <a:endParaRPr lang="cs-CZ"/>
          </a:p>
        </p:txBody>
      </p:sp>
      <p:sp>
        <p:nvSpPr>
          <p:cNvPr id="4" name="Zástupný symbol pro číslo snímku 4"/>
          <p:cNvSpPr>
            <a:spLocks noGrp="1"/>
          </p:cNvSpPr>
          <p:nvPr>
            <p:ph type="sldNum" sz="quarter" idx="11"/>
          </p:nvPr>
        </p:nvSpPr>
        <p:spPr/>
        <p:txBody>
          <a:bodyPr/>
          <a:lstStyle/>
          <a:p>
            <a:fld id="{7C70A47D-5D75-4321-88BD-17687F5DC47A}" type="slidenum">
              <a:rPr lang="cs-CZ"/>
              <a:pPr/>
              <a:t>83</a:t>
            </a:fld>
            <a:endParaRPr lang="cs-CZ"/>
          </a:p>
        </p:txBody>
      </p:sp>
      <p:sp>
        <p:nvSpPr>
          <p:cNvPr id="5" name="Zástupný symbol pro zápatí 5"/>
          <p:cNvSpPr>
            <a:spLocks noGrp="1"/>
          </p:cNvSpPr>
          <p:nvPr>
            <p:ph type="ftr" sz="quarter" idx="12"/>
          </p:nvPr>
        </p:nvSpPr>
        <p:spPr/>
        <p:txBody>
          <a:bodyPr/>
          <a:lstStyle/>
          <a:p>
            <a:r>
              <a:rPr lang="cs-CZ" smtClean="0"/>
              <a:t>FREE - VaVaI, TT</a:t>
            </a:r>
            <a:endParaRPr lang="cs-CZ"/>
          </a:p>
        </p:txBody>
      </p:sp>
      <p:sp>
        <p:nvSpPr>
          <p:cNvPr id="894978" name="Rectangle 2"/>
          <p:cNvSpPr>
            <a:spLocks noGrp="1" noChangeArrowheads="1"/>
          </p:cNvSpPr>
          <p:nvPr>
            <p:ph type="body" idx="1"/>
          </p:nvPr>
        </p:nvSpPr>
        <p:spPr>
          <a:xfrm>
            <a:off x="457200" y="908050"/>
            <a:ext cx="8229600" cy="5184775"/>
          </a:xfrm>
        </p:spPr>
        <p:txBody>
          <a:bodyPr/>
          <a:lstStyle/>
          <a:p>
            <a:pPr>
              <a:lnSpc>
                <a:spcPct val="80000"/>
              </a:lnSpc>
            </a:pPr>
            <a:r>
              <a:rPr lang="cs-CZ" altLang="ja-JP" sz="2400">
                <a:latin typeface="Arial" pitchFamily="34" charset="0"/>
              </a:rPr>
              <a:t>Výzvy k podávání projektů  RP7, </a:t>
            </a:r>
            <a:r>
              <a:rPr lang="cs-CZ" altLang="ja-JP" sz="2400">
                <a:latin typeface="Arial" pitchFamily="34" charset="0"/>
                <a:hlinkClick r:id="rId3"/>
              </a:rPr>
              <a:t>http://cordis.europa.eu/fp7/dc/index.cfm</a:t>
            </a:r>
            <a:endParaRPr lang="cs-CZ" altLang="ja-JP" sz="2400">
              <a:latin typeface="Arial" pitchFamily="34" charset="0"/>
            </a:endParaRPr>
          </a:p>
          <a:p>
            <a:pPr>
              <a:lnSpc>
                <a:spcPct val="80000"/>
              </a:lnSpc>
            </a:pPr>
            <a:r>
              <a:rPr lang="cs-CZ" altLang="ja-JP" sz="2400">
                <a:latin typeface="Arial" pitchFamily="34" charset="0"/>
              </a:rPr>
              <a:t>RP7 – zítřejší odpovědi se rodí už dnes, </a:t>
            </a:r>
            <a:r>
              <a:rPr lang="cs-CZ" altLang="ja-JP" sz="2400">
                <a:latin typeface="Arial" pitchFamily="34" charset="0"/>
                <a:hlinkClick r:id="rId4"/>
              </a:rPr>
              <a:t>http://ec.europa.eu/research/fp7/pdf/fp7-factsheets_cs.pdf</a:t>
            </a:r>
            <a:r>
              <a:rPr lang="cs-CZ" altLang="ja-JP" sz="2400">
                <a:latin typeface="Arial" pitchFamily="34" charset="0"/>
              </a:rPr>
              <a:t> </a:t>
            </a:r>
          </a:p>
          <a:p>
            <a:pPr>
              <a:lnSpc>
                <a:spcPct val="80000"/>
              </a:lnSpc>
            </a:pPr>
            <a:r>
              <a:rPr lang="cs-CZ" altLang="ja-JP" sz="2400">
                <a:latin typeface="Arial" pitchFamily="34" charset="0"/>
              </a:rPr>
              <a:t>Regulation of the European Parliament …, PE-CONS 3668/2/06 REV 2, viz sekce Additional Documents v libovolné výzvě na </a:t>
            </a:r>
            <a:r>
              <a:rPr lang="cs-CZ" altLang="ja-JP" sz="2400">
                <a:latin typeface="Arial" pitchFamily="34" charset="0"/>
                <a:hlinkClick r:id="rId3"/>
              </a:rPr>
              <a:t>http://cordis.europa.eu/fp7/dc/index.cfm</a:t>
            </a:r>
            <a:r>
              <a:rPr lang="cs-CZ" altLang="ja-JP" sz="2400">
                <a:latin typeface="Arial" pitchFamily="34" charset="0"/>
              </a:rPr>
              <a:t> </a:t>
            </a:r>
          </a:p>
          <a:p>
            <a:pPr>
              <a:lnSpc>
                <a:spcPct val="80000"/>
              </a:lnSpc>
            </a:pPr>
            <a:r>
              <a:rPr lang="cs-CZ" altLang="ja-JP" sz="2400">
                <a:latin typeface="Arial" pitchFamily="34" charset="0"/>
              </a:rPr>
              <a:t>Participation in FP7, </a:t>
            </a:r>
            <a:r>
              <a:rPr lang="cs-CZ" altLang="ja-JP" sz="2400">
                <a:latin typeface="Arial" pitchFamily="34" charset="0"/>
                <a:hlinkClick r:id="rId5"/>
              </a:rPr>
              <a:t>http://cordis.europa.eu/fp7/participate_en.html</a:t>
            </a:r>
            <a:r>
              <a:rPr lang="cs-CZ" altLang="ja-JP" sz="2400">
                <a:latin typeface="Arial" pitchFamily="34" charset="0"/>
              </a:rPr>
              <a:t> </a:t>
            </a:r>
          </a:p>
          <a:p>
            <a:pPr>
              <a:lnSpc>
                <a:spcPct val="80000"/>
              </a:lnSpc>
            </a:pPr>
            <a:r>
              <a:rPr lang="cs-CZ" altLang="ja-JP" sz="2400">
                <a:latin typeface="Arial" pitchFamily="34" charset="0"/>
              </a:rPr>
              <a:t>Přehled aktuálních informací o evropském výzkumu </a:t>
            </a:r>
            <a:r>
              <a:rPr lang="cs-CZ" altLang="ja-JP" sz="2400" b="1">
                <a:latin typeface="Arial" pitchFamily="34" charset="0"/>
              </a:rPr>
              <a:t/>
            </a:r>
            <a:br>
              <a:rPr lang="cs-CZ" altLang="ja-JP" sz="2400" b="1">
                <a:latin typeface="Arial" pitchFamily="34" charset="0"/>
              </a:rPr>
            </a:br>
            <a:r>
              <a:rPr lang="cs-CZ" altLang="ja-JP" sz="2400">
                <a:latin typeface="Arial" pitchFamily="34" charset="0"/>
              </a:rPr>
              <a:t>CZELO, </a:t>
            </a:r>
            <a:r>
              <a:rPr lang="cs-CZ" altLang="ja-JP" sz="2400">
                <a:latin typeface="Arial" pitchFamily="34" charset="0"/>
                <a:hlinkClick r:id="rId6"/>
              </a:rPr>
              <a:t>http://ww.czelo.cz</a:t>
            </a:r>
            <a:r>
              <a:rPr lang="cs-CZ" altLang="ja-JP" sz="2400">
                <a:latin typeface="Arial" pitchFamily="34" charset="0"/>
              </a:rPr>
              <a:t> </a:t>
            </a:r>
          </a:p>
          <a:p>
            <a:pPr>
              <a:lnSpc>
                <a:spcPct val="80000"/>
              </a:lnSpc>
            </a:pPr>
            <a:r>
              <a:rPr lang="cs-CZ" altLang="ja-JP" sz="2400">
                <a:latin typeface="Arial" pitchFamily="34" charset="0"/>
              </a:rPr>
              <a:t>Competitiveness and Innovation Framework Programme </a:t>
            </a:r>
            <a:r>
              <a:rPr lang="cs-CZ" altLang="ja-JP" sz="2400">
                <a:latin typeface="Arial" pitchFamily="34" charset="0"/>
                <a:hlinkClick r:id="rId7"/>
              </a:rPr>
              <a:t>http://ec.europa.eu/enterprise/enterprise_policy/cip/index_en.htm</a:t>
            </a:r>
            <a:r>
              <a:rPr lang="cs-CZ" altLang="ja-JP" sz="2400">
                <a:latin typeface="Arial" pitchFamily="34" charset="0"/>
              </a:rPr>
              <a:t> </a:t>
            </a:r>
            <a:endParaRPr lang="cs-CZ" sz="2400">
              <a:latin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1ED30749-CE09-40B1-BCBB-5F71ECB94E43}" type="slidenum">
              <a:rPr lang="cs-CZ"/>
              <a:pPr/>
              <a:t>84</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01122" name="Rectangle 2"/>
          <p:cNvSpPr>
            <a:spLocks noGrp="1" noRot="1" noChangeArrowheads="1"/>
          </p:cNvSpPr>
          <p:nvPr>
            <p:ph type="title"/>
          </p:nvPr>
        </p:nvSpPr>
        <p:spPr/>
        <p:txBody>
          <a:bodyPr/>
          <a:lstStyle/>
          <a:p>
            <a:r>
              <a:rPr lang="cs-CZ" b="0">
                <a:latin typeface="Arial" pitchFamily="34" charset="0"/>
              </a:rPr>
              <a:t>EUPRO, NICER</a:t>
            </a:r>
          </a:p>
        </p:txBody>
      </p:sp>
      <p:sp>
        <p:nvSpPr>
          <p:cNvPr id="901123" name="Rectangle 3"/>
          <p:cNvSpPr>
            <a:spLocks noGrp="1" noChangeArrowheads="1"/>
          </p:cNvSpPr>
          <p:nvPr>
            <p:ph type="body" idx="1"/>
          </p:nvPr>
        </p:nvSpPr>
        <p:spPr/>
        <p:txBody>
          <a:bodyPr/>
          <a:lstStyle/>
          <a:p>
            <a:r>
              <a:rPr lang="cs-CZ">
                <a:latin typeface="Arial" pitchFamily="34" charset="0"/>
              </a:rPr>
              <a:t>EUPRO: program MŠMT</a:t>
            </a:r>
          </a:p>
          <a:p>
            <a:pPr lvl="1"/>
            <a:r>
              <a:rPr lang="cs-CZ">
                <a:latin typeface="Arial" pitchFamily="34" charset="0"/>
                <a:hlinkClick r:id="rId3"/>
              </a:rPr>
              <a:t>http://www.msmt.cz/_DOMEK/default.asp?ARI=101361&amp;CAI=2549</a:t>
            </a:r>
            <a:endParaRPr lang="cs-CZ">
              <a:latin typeface="Arial" pitchFamily="34" charset="0"/>
            </a:endParaRPr>
          </a:p>
          <a:p>
            <a:r>
              <a:rPr lang="cs-CZ">
                <a:latin typeface="Arial" pitchFamily="34" charset="0"/>
              </a:rPr>
              <a:t>NICER - Národní informační centrum pro evropský výzkum: Technologické centrum AV ČR</a:t>
            </a:r>
          </a:p>
          <a:p>
            <a:pPr lvl="1"/>
            <a:r>
              <a:rPr lang="cs-CZ">
                <a:latin typeface="Arial" pitchFamily="34" charset="0"/>
                <a:hlinkClick r:id="rId4"/>
              </a:rPr>
              <a:t>http://www.tc.cz/</a:t>
            </a:r>
          </a:p>
          <a:p>
            <a:pPr lvl="1"/>
            <a:r>
              <a:rPr lang="cs-CZ">
                <a:latin typeface="Arial" pitchFamily="34" charset="0"/>
                <a:hlinkClick r:id="rId5"/>
              </a:rPr>
              <a:t>http://www.nicer.cz/</a:t>
            </a:r>
            <a:r>
              <a:rPr lang="cs-CZ">
                <a:latin typeface="Arial" pitchFamily="34" charset="0"/>
              </a:rPr>
              <a: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C75870DD-EE2D-4908-A997-9FD59C15A767}" type="slidenum">
              <a:rPr lang="cs-CZ"/>
              <a:pPr/>
              <a:t>85</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03170" name="Rectangle 2"/>
          <p:cNvSpPr>
            <a:spLocks noGrp="1" noRot="1" noChangeArrowheads="1"/>
          </p:cNvSpPr>
          <p:nvPr>
            <p:ph type="title"/>
          </p:nvPr>
        </p:nvSpPr>
        <p:spPr/>
        <p:txBody>
          <a:bodyPr/>
          <a:lstStyle/>
          <a:p>
            <a:r>
              <a:rPr lang="cs-CZ" b="0">
                <a:latin typeface="Arial" pitchFamily="34" charset="0"/>
              </a:rPr>
              <a:t>NINET</a:t>
            </a:r>
          </a:p>
        </p:txBody>
      </p:sp>
      <p:sp>
        <p:nvSpPr>
          <p:cNvPr id="903171" name="Rectangle 3"/>
          <p:cNvSpPr>
            <a:spLocks noGrp="1" noChangeArrowheads="1"/>
          </p:cNvSpPr>
          <p:nvPr>
            <p:ph type="body" idx="1"/>
          </p:nvPr>
        </p:nvSpPr>
        <p:spPr/>
        <p:txBody>
          <a:bodyPr/>
          <a:lstStyle/>
          <a:p>
            <a:r>
              <a:rPr lang="cs-CZ">
                <a:latin typeface="Arial" pitchFamily="34" charset="0"/>
              </a:rPr>
              <a:t>Národní informační síť regionální a oborové kontaktní organizace (RKO, OKO)</a:t>
            </a:r>
          </a:p>
          <a:p>
            <a:r>
              <a:rPr lang="cs-CZ">
                <a:latin typeface="Arial" pitchFamily="34" charset="0"/>
              </a:rPr>
              <a:t>informační a konzultační služby především k rámcovým programům EU </a:t>
            </a:r>
          </a:p>
          <a:p>
            <a:r>
              <a:rPr lang="cs-CZ">
                <a:latin typeface="Arial" pitchFamily="34" charset="0"/>
                <a:hlinkClick r:id="rId3"/>
              </a:rPr>
              <a:t>http://www.ninet.cz/</a:t>
            </a:r>
            <a:r>
              <a:rPr lang="cs-CZ">
                <a:latin typeface="Arial" pitchFamily="34" charset="0"/>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B7CA7A8B-BD80-4A38-A3B0-23B9C0004831}" type="slidenum">
              <a:rPr lang="cs-CZ"/>
              <a:pPr/>
              <a:t>86</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05218" name="Rectangle 2"/>
          <p:cNvSpPr>
            <a:spLocks noGrp="1" noRot="1" noChangeArrowheads="1"/>
          </p:cNvSpPr>
          <p:nvPr>
            <p:ph type="title"/>
          </p:nvPr>
        </p:nvSpPr>
        <p:spPr/>
        <p:txBody>
          <a:bodyPr/>
          <a:lstStyle/>
          <a:p>
            <a:r>
              <a:rPr lang="cs-CZ" b="0">
                <a:latin typeface="Arial" pitchFamily="34" charset="0"/>
              </a:rPr>
              <a:t>CZELO</a:t>
            </a:r>
          </a:p>
        </p:txBody>
      </p:sp>
      <p:sp>
        <p:nvSpPr>
          <p:cNvPr id="905219" name="Rectangle 3"/>
          <p:cNvSpPr>
            <a:spLocks noGrp="1" noChangeArrowheads="1"/>
          </p:cNvSpPr>
          <p:nvPr>
            <p:ph type="body" idx="1"/>
          </p:nvPr>
        </p:nvSpPr>
        <p:spPr/>
        <p:txBody>
          <a:bodyPr/>
          <a:lstStyle/>
          <a:p>
            <a:r>
              <a:rPr lang="cs-CZ">
                <a:latin typeface="Arial" pitchFamily="34" charset="0"/>
                <a:hlinkClick r:id="rId3"/>
              </a:rPr>
              <a:t>www.czelo.cz/7rp</a:t>
            </a:r>
            <a:endParaRPr lang="cs-CZ">
              <a:latin typeface="Arial" pitchFamily="34" charset="0"/>
            </a:endParaRPr>
          </a:p>
          <a:p>
            <a:r>
              <a:rPr lang="cs-CZ">
                <a:latin typeface="Arial" pitchFamily="34" charset="0"/>
              </a:rPr>
              <a:t>Každý měsíc: Přehled aktuálních informací o evropském výzkumu – upozornění na výzvy, odkazy na důležité dokumenty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74E9378B-C44C-4DFB-AF07-0D896FE944CF}" type="slidenum">
              <a:rPr lang="cs-CZ"/>
              <a:pPr/>
              <a:t>87</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07266" name="Rectangle 2"/>
          <p:cNvSpPr>
            <a:spLocks noGrp="1" noRot="1" noChangeArrowheads="1"/>
          </p:cNvSpPr>
          <p:nvPr>
            <p:ph type="title"/>
          </p:nvPr>
        </p:nvSpPr>
        <p:spPr/>
        <p:txBody>
          <a:bodyPr/>
          <a:lstStyle/>
          <a:p>
            <a:r>
              <a:rPr lang="cs-CZ">
                <a:latin typeface="Arial" pitchFamily="34" charset="0"/>
              </a:rPr>
              <a:t>RKO ZČ</a:t>
            </a:r>
          </a:p>
        </p:txBody>
      </p:sp>
      <p:sp>
        <p:nvSpPr>
          <p:cNvPr id="907267" name="Rectangle 3"/>
          <p:cNvSpPr>
            <a:spLocks noGrp="1" noChangeArrowheads="1"/>
          </p:cNvSpPr>
          <p:nvPr>
            <p:ph type="body" idx="1"/>
          </p:nvPr>
        </p:nvSpPr>
        <p:spPr/>
        <p:txBody>
          <a:bodyPr/>
          <a:lstStyle/>
          <a:p>
            <a:pPr>
              <a:lnSpc>
                <a:spcPct val="90000"/>
              </a:lnSpc>
            </a:pPr>
            <a:r>
              <a:rPr lang="cs-CZ" sz="2800">
                <a:latin typeface="Arial" pitchFamily="34" charset="0"/>
                <a:hlinkClick r:id="rId3"/>
              </a:rPr>
              <a:t>http://rko.zcu.cz</a:t>
            </a:r>
            <a:endParaRPr lang="cs-CZ" sz="2800">
              <a:latin typeface="Arial" pitchFamily="34" charset="0"/>
            </a:endParaRPr>
          </a:p>
          <a:p>
            <a:pPr lvl="1">
              <a:lnSpc>
                <a:spcPct val="90000"/>
              </a:lnSpc>
            </a:pPr>
            <a:r>
              <a:rPr lang="cs-CZ" sz="2400">
                <a:latin typeface="Arial" pitchFamily="34" charset="0"/>
              </a:rPr>
              <a:t>ZČU</a:t>
            </a:r>
          </a:p>
          <a:p>
            <a:pPr lvl="1">
              <a:lnSpc>
                <a:spcPct val="90000"/>
              </a:lnSpc>
            </a:pPr>
            <a:r>
              <a:rPr lang="cs-CZ" sz="2400">
                <a:latin typeface="Arial" pitchFamily="34" charset="0"/>
              </a:rPr>
              <a:t>BIC Plzeň</a:t>
            </a:r>
          </a:p>
          <a:p>
            <a:pPr lvl="1">
              <a:lnSpc>
                <a:spcPct val="90000"/>
              </a:lnSpc>
            </a:pPr>
            <a:r>
              <a:rPr lang="cs-CZ" sz="2400">
                <a:latin typeface="Arial" pitchFamily="34" charset="0"/>
              </a:rPr>
              <a:t>ŠKODA VÝZKUM	</a:t>
            </a:r>
          </a:p>
          <a:p>
            <a:pPr>
              <a:lnSpc>
                <a:spcPct val="90000"/>
              </a:lnSpc>
            </a:pPr>
            <a:r>
              <a:rPr lang="cs-CZ" sz="2800">
                <a:latin typeface="Arial" pitchFamily="34" charset="0"/>
              </a:rPr>
              <a:t>od r. 2000 (EUPRO OK421, OK450, OK474)</a:t>
            </a:r>
          </a:p>
          <a:p>
            <a:pPr lvl="1">
              <a:lnSpc>
                <a:spcPct val="90000"/>
              </a:lnSpc>
            </a:pPr>
            <a:r>
              <a:rPr lang="cs-CZ" sz="2400" b="1" i="1">
                <a:latin typeface="Arial" pitchFamily="34" charset="0"/>
              </a:rPr>
              <a:t>zajistit oboustranný tok informací v oblasti V&amp;V mezi regionem, orgány na národní úrovni a Evropskou komisí; </a:t>
            </a:r>
          </a:p>
          <a:p>
            <a:pPr lvl="1">
              <a:lnSpc>
                <a:spcPct val="90000"/>
              </a:lnSpc>
            </a:pPr>
            <a:r>
              <a:rPr lang="cs-CZ" sz="2400" b="1" i="1">
                <a:latin typeface="Arial" pitchFamily="34" charset="0"/>
              </a:rPr>
              <a:t>podporovat zapojení českých subjektů do přípravy a managementu projektů VaV na  mezinárodní úrovni.</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83AD6F7F-B010-4FE6-A389-C675AA4F5685}" type="slidenum">
              <a:rPr lang="cs-CZ"/>
              <a:pPr/>
              <a:t>88</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09314" name="Rectangle 2"/>
          <p:cNvSpPr>
            <a:spLocks noGrp="1" noRot="1" noChangeArrowheads="1"/>
          </p:cNvSpPr>
          <p:nvPr>
            <p:ph type="title"/>
          </p:nvPr>
        </p:nvSpPr>
        <p:spPr/>
        <p:txBody>
          <a:bodyPr/>
          <a:lstStyle/>
          <a:p>
            <a:r>
              <a:rPr lang="cs-CZ">
                <a:latin typeface="Arial" pitchFamily="34" charset="0"/>
              </a:rPr>
              <a:t>Podpora RKO</a:t>
            </a:r>
          </a:p>
        </p:txBody>
      </p:sp>
      <p:sp>
        <p:nvSpPr>
          <p:cNvPr id="909315" name="Rectangle 3"/>
          <p:cNvSpPr>
            <a:spLocks noGrp="1" noChangeArrowheads="1"/>
          </p:cNvSpPr>
          <p:nvPr>
            <p:ph type="body" idx="1"/>
          </p:nvPr>
        </p:nvSpPr>
        <p:spPr>
          <a:xfrm>
            <a:off x="457200" y="1600200"/>
            <a:ext cx="8229600" cy="4200525"/>
          </a:xfrm>
        </p:spPr>
        <p:txBody>
          <a:bodyPr/>
          <a:lstStyle/>
          <a:p>
            <a:r>
              <a:rPr lang="cs-CZ">
                <a:latin typeface="Arial" pitchFamily="34" charset="0"/>
              </a:rPr>
              <a:t>Sběr, analýza, šíření a sdílení informací </a:t>
            </a:r>
          </a:p>
          <a:p>
            <a:r>
              <a:rPr lang="cs-CZ">
                <a:latin typeface="Arial" pitchFamily="34" charset="0"/>
              </a:rPr>
              <a:t>Mapování potenciálu regionu - databáze</a:t>
            </a:r>
          </a:p>
          <a:p>
            <a:r>
              <a:rPr lang="cs-CZ">
                <a:latin typeface="Arial" pitchFamily="34" charset="0"/>
              </a:rPr>
              <a:t>Poradenská činnost </a:t>
            </a:r>
          </a:p>
          <a:p>
            <a:r>
              <a:rPr lang="cs-CZ">
                <a:latin typeface="Arial" pitchFamily="34" charset="0"/>
              </a:rPr>
              <a:t>Asistence při přípravě projektů </a:t>
            </a:r>
          </a:p>
          <a:p>
            <a:r>
              <a:rPr lang="cs-CZ">
                <a:latin typeface="Arial" pitchFamily="34" charset="0"/>
              </a:rPr>
              <a:t>Poradenská a manažerská podpora projektů 5.,6.a 7.RP </a:t>
            </a:r>
          </a:p>
          <a:p>
            <a:r>
              <a:rPr lang="cs-CZ">
                <a:latin typeface="Arial" pitchFamily="34" charset="0"/>
              </a:rPr>
              <a:t>Spolupráce se sítí expertů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F1E4948B-0083-4546-A95D-B7245C4C106A}" type="slidenum">
              <a:rPr lang="cs-CZ"/>
              <a:pPr/>
              <a:t>89</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13410" name="Rectangle 2"/>
          <p:cNvSpPr>
            <a:spLocks noGrp="1" noRot="1" noChangeArrowheads="1"/>
          </p:cNvSpPr>
          <p:nvPr>
            <p:ph type="title"/>
          </p:nvPr>
        </p:nvSpPr>
        <p:spPr/>
        <p:txBody>
          <a:bodyPr/>
          <a:lstStyle/>
          <a:p>
            <a:r>
              <a:rPr lang="cs-CZ" b="0">
                <a:latin typeface="Arial" pitchFamily="34" charset="0"/>
              </a:rPr>
              <a:t>JAK POSTUPOVAT</a:t>
            </a:r>
          </a:p>
        </p:txBody>
      </p:sp>
      <p:sp>
        <p:nvSpPr>
          <p:cNvPr id="913411" name="Rectangle 3"/>
          <p:cNvSpPr>
            <a:spLocks noGrp="1" noChangeArrowheads="1"/>
          </p:cNvSpPr>
          <p:nvPr>
            <p:ph type="body" idx="1"/>
          </p:nvPr>
        </p:nvSpPr>
        <p:spPr>
          <a:xfrm>
            <a:off x="468313" y="1773238"/>
            <a:ext cx="8229600" cy="4170362"/>
          </a:xfrm>
        </p:spPr>
        <p:txBody>
          <a:bodyPr/>
          <a:lstStyle/>
          <a:p>
            <a:pPr>
              <a:lnSpc>
                <a:spcPct val="90000"/>
              </a:lnSpc>
            </a:pPr>
            <a:r>
              <a:rPr lang="cs-CZ" sz="2800">
                <a:latin typeface="Arial" pitchFamily="34" charset="0"/>
              </a:rPr>
              <a:t>sledovat výzvy k podávání projektů</a:t>
            </a:r>
          </a:p>
          <a:p>
            <a:pPr>
              <a:lnSpc>
                <a:spcPct val="90000"/>
              </a:lnSpc>
            </a:pPr>
            <a:r>
              <a:rPr lang="cs-CZ" sz="2800">
                <a:latin typeface="Arial" pitchFamily="34" charset="0"/>
              </a:rPr>
              <a:t>sledovat informace na www stránkách </a:t>
            </a:r>
          </a:p>
          <a:p>
            <a:pPr>
              <a:lnSpc>
                <a:spcPct val="90000"/>
              </a:lnSpc>
            </a:pPr>
            <a:r>
              <a:rPr lang="cs-CZ" sz="2800">
                <a:latin typeface="Arial" pitchFamily="34" charset="0"/>
              </a:rPr>
              <a:t>použít vždy platnou dokumentaci</a:t>
            </a:r>
          </a:p>
          <a:p>
            <a:pPr>
              <a:lnSpc>
                <a:spcPct val="90000"/>
              </a:lnSpc>
            </a:pPr>
            <a:r>
              <a:rPr lang="cs-CZ" sz="2800">
                <a:latin typeface="Arial" pitchFamily="34" charset="0"/>
              </a:rPr>
              <a:t>řídit se příručkou pro předkladatele projektů</a:t>
            </a:r>
          </a:p>
          <a:p>
            <a:pPr>
              <a:lnSpc>
                <a:spcPct val="90000"/>
              </a:lnSpc>
            </a:pPr>
            <a:r>
              <a:rPr lang="cs-CZ" sz="2800">
                <a:latin typeface="Arial" pitchFamily="34" charset="0"/>
              </a:rPr>
              <a:t>seznámit se s kritérii hodnocení</a:t>
            </a:r>
          </a:p>
          <a:p>
            <a:pPr>
              <a:lnSpc>
                <a:spcPct val="90000"/>
              </a:lnSpc>
            </a:pPr>
            <a:r>
              <a:rPr lang="cs-CZ" sz="2800">
                <a:latin typeface="Arial" pitchFamily="34" charset="0"/>
              </a:rPr>
              <a:t>dbát na formální stránku – pokud nejsou dodrženy předepsané náležitosti, bude projekt vyřazen ještě před hodnocením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sz="3600" dirty="0">
                <a:solidFill>
                  <a:srgbClr val="9DB3FB"/>
                </a:solidFill>
              </a:rPr>
              <a:t> </a:t>
            </a:r>
            <a:r>
              <a:rPr lang="cs-CZ" sz="3600" b="1" dirty="0">
                <a:solidFill>
                  <a:srgbClr val="9DB3FB"/>
                </a:solidFill>
                <a:latin typeface="Arial" pitchFamily="34" charset="0"/>
                <a:cs typeface="Arial" pitchFamily="34" charset="0"/>
              </a:rPr>
              <a:t>Nepřímé (režijní) náklady</a:t>
            </a:r>
          </a:p>
        </p:txBody>
      </p:sp>
      <p:sp>
        <p:nvSpPr>
          <p:cNvPr id="61443" name="Rectangle 3"/>
          <p:cNvSpPr>
            <a:spLocks noGrp="1" noChangeArrowheads="1"/>
          </p:cNvSpPr>
          <p:nvPr>
            <p:ph type="body" idx="1"/>
          </p:nvPr>
        </p:nvSpPr>
        <p:spPr>
          <a:xfrm>
            <a:off x="684213" y="1412875"/>
            <a:ext cx="8086725" cy="4248150"/>
          </a:xfrm>
        </p:spPr>
        <p:txBody>
          <a:bodyPr/>
          <a:lstStyle/>
          <a:p>
            <a:pPr marL="609600" indent="-609600">
              <a:lnSpc>
                <a:spcPct val="120000"/>
              </a:lnSpc>
            </a:pPr>
            <a:r>
              <a:rPr lang="cs-CZ" sz="2400" dirty="0">
                <a:latin typeface="Arial" pitchFamily="34" charset="0"/>
                <a:cs typeface="Arial" pitchFamily="34" charset="0"/>
              </a:rPr>
              <a:t>Paušál – u různých projektů různý – ESF 7%, RP 20%, NPVII 20%</a:t>
            </a:r>
          </a:p>
          <a:p>
            <a:pPr marL="990600" lvl="1" indent="-533400">
              <a:lnSpc>
                <a:spcPct val="120000"/>
              </a:lnSpc>
            </a:pPr>
            <a:r>
              <a:rPr lang="cs-CZ" sz="2400" dirty="0">
                <a:latin typeface="Arial" pitchFamily="34" charset="0"/>
                <a:cs typeface="Arial" pitchFamily="34" charset="0"/>
              </a:rPr>
              <a:t>výše režií je vztažena k přímým nákladům</a:t>
            </a:r>
          </a:p>
          <a:p>
            <a:pPr marL="990600" lvl="1" indent="-533400">
              <a:lnSpc>
                <a:spcPct val="120000"/>
              </a:lnSpc>
            </a:pPr>
            <a:r>
              <a:rPr lang="cs-CZ" sz="2400" dirty="0">
                <a:latin typeface="Arial" pitchFamily="34" charset="0"/>
                <a:cs typeface="Arial" pitchFamily="34" charset="0"/>
              </a:rPr>
              <a:t>Obvyklé u VŠ, organizací V</a:t>
            </a:r>
            <a:r>
              <a:rPr lang="en-US" sz="2400" dirty="0">
                <a:latin typeface="Arial" pitchFamily="34" charset="0"/>
                <a:cs typeface="Arial" pitchFamily="34" charset="0"/>
              </a:rPr>
              <a:t>&amp;</a:t>
            </a:r>
            <a:r>
              <a:rPr lang="cs-CZ" sz="2400" dirty="0">
                <a:latin typeface="Arial" pitchFamily="34" charset="0"/>
                <a:cs typeface="Arial" pitchFamily="34" charset="0"/>
              </a:rPr>
              <a:t>V</a:t>
            </a:r>
          </a:p>
          <a:p>
            <a:pPr marL="609600" indent="-609600">
              <a:lnSpc>
                <a:spcPct val="120000"/>
              </a:lnSpc>
            </a:pPr>
            <a:endParaRPr lang="cs-CZ" sz="2400" dirty="0">
              <a:latin typeface="Arial" pitchFamily="34" charset="0"/>
              <a:cs typeface="Arial" pitchFamily="34" charset="0"/>
            </a:endParaRPr>
          </a:p>
          <a:p>
            <a:pPr marL="609600" indent="-609600">
              <a:lnSpc>
                <a:spcPct val="120000"/>
              </a:lnSpc>
            </a:pPr>
            <a:r>
              <a:rPr lang="cs-CZ" sz="2400" dirty="0">
                <a:latin typeface="Arial" pitchFamily="34" charset="0"/>
                <a:cs typeface="Arial" pitchFamily="34" charset="0"/>
              </a:rPr>
              <a:t>Prokazatelné režijní náklady: podmínka – identifikovatelné v účetnictví</a:t>
            </a:r>
          </a:p>
          <a:p>
            <a:pPr marL="990600" lvl="1" indent="-533400">
              <a:lnSpc>
                <a:spcPct val="120000"/>
              </a:lnSpc>
            </a:pPr>
            <a:r>
              <a:rPr lang="cs-CZ" sz="2400" dirty="0">
                <a:latin typeface="Arial" pitchFamily="34" charset="0"/>
                <a:cs typeface="Arial" pitchFamily="34" charset="0"/>
              </a:rPr>
              <a:t>Obvyklé u podniků</a:t>
            </a:r>
          </a:p>
          <a:p>
            <a:pPr marL="609600" indent="-609600">
              <a:lnSpc>
                <a:spcPct val="120000"/>
              </a:lnSpc>
              <a:buFontTx/>
              <a:buNone/>
            </a:pPr>
            <a:endParaRPr lang="cs-CZ" sz="2400" b="1" dirty="0"/>
          </a:p>
        </p:txBody>
      </p:sp>
      <p:sp>
        <p:nvSpPr>
          <p:cNvPr id="7" name="Zástupný symbol pro datum 6"/>
          <p:cNvSpPr>
            <a:spLocks noGrp="1"/>
          </p:cNvSpPr>
          <p:nvPr>
            <p:ph type="dt" sz="half" idx="10"/>
          </p:nvPr>
        </p:nvSpPr>
        <p:spPr/>
        <p:txBody>
          <a:bodyPr/>
          <a:lstStyle/>
          <a:p>
            <a:pPr>
              <a:defRPr/>
            </a:pPr>
            <a:r>
              <a:rPr lang="cs-CZ" smtClean="0"/>
              <a:t>19.-20.10.2010</a:t>
            </a:r>
            <a:endParaRPr lang="cs-CZ"/>
          </a:p>
        </p:txBody>
      </p:sp>
      <p:sp>
        <p:nvSpPr>
          <p:cNvPr id="8" name="Zástupný symbol pro číslo snímku 7"/>
          <p:cNvSpPr>
            <a:spLocks noGrp="1"/>
          </p:cNvSpPr>
          <p:nvPr>
            <p:ph type="sldNum" sz="quarter" idx="11"/>
          </p:nvPr>
        </p:nvSpPr>
        <p:spPr/>
        <p:txBody>
          <a:bodyPr/>
          <a:lstStyle/>
          <a:p>
            <a:pPr>
              <a:defRPr/>
            </a:pPr>
            <a:fld id="{440A598D-4714-4C6C-B4FE-528B95FE2A6D}" type="slidenum">
              <a:rPr lang="cs-CZ" smtClean="0"/>
              <a:pPr>
                <a:defRPr/>
              </a:pPr>
              <a:t>9</a:t>
            </a:fld>
            <a:endParaRPr lang="cs-CZ"/>
          </a:p>
        </p:txBody>
      </p:sp>
      <p:sp>
        <p:nvSpPr>
          <p:cNvPr id="9" name="Zástupný symbol pro zápatí 8"/>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ctrTitle"/>
          </p:nvPr>
        </p:nvSpPr>
        <p:spPr>
          <a:xfrm>
            <a:off x="468313" y="1692275"/>
            <a:ext cx="7989887" cy="3392488"/>
          </a:xfrm>
        </p:spPr>
        <p:txBody>
          <a:bodyPr/>
          <a:lstStyle/>
          <a:p>
            <a:r>
              <a:rPr lang="cs-CZ" sz="5400">
                <a:latin typeface="Arial" pitchFamily="34" charset="0"/>
              </a:rPr>
              <a:t>CIP </a:t>
            </a:r>
            <a:br>
              <a:rPr lang="cs-CZ" sz="5400">
                <a:latin typeface="Arial" pitchFamily="34" charset="0"/>
              </a:rPr>
            </a:br>
            <a:r>
              <a:rPr lang="cs-CZ" sz="5400">
                <a:latin typeface="Arial" pitchFamily="34" charset="0"/>
              </a:rPr>
              <a:t>Rámcový program pro konkurenceschopnost a inovace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B8BBD5A7-1831-4B90-828F-821F4661F624}" type="slidenum">
              <a:rPr lang="cs-CZ"/>
              <a:pPr/>
              <a:t>91</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27746" name="Rectangle 2"/>
          <p:cNvSpPr>
            <a:spLocks noGrp="1" noRot="1" noChangeArrowheads="1"/>
          </p:cNvSpPr>
          <p:nvPr>
            <p:ph type="title"/>
          </p:nvPr>
        </p:nvSpPr>
        <p:spPr>
          <a:xfrm>
            <a:off x="457200" y="274638"/>
            <a:ext cx="8229600" cy="919162"/>
          </a:xfrm>
        </p:spPr>
        <p:txBody>
          <a:bodyPr/>
          <a:lstStyle/>
          <a:p>
            <a:r>
              <a:rPr lang="cs-CZ" sz="4800" b="0">
                <a:latin typeface="Arial" pitchFamily="34" charset="0"/>
              </a:rPr>
              <a:t>CIP</a:t>
            </a:r>
          </a:p>
        </p:txBody>
      </p:sp>
      <p:sp>
        <p:nvSpPr>
          <p:cNvPr id="927747" name="Rectangle 3"/>
          <p:cNvSpPr>
            <a:spLocks noGrp="1" noChangeArrowheads="1"/>
          </p:cNvSpPr>
          <p:nvPr>
            <p:ph type="body" idx="1"/>
          </p:nvPr>
        </p:nvSpPr>
        <p:spPr>
          <a:xfrm>
            <a:off x="179388" y="1557338"/>
            <a:ext cx="8642350" cy="4608512"/>
          </a:xfrm>
        </p:spPr>
        <p:txBody>
          <a:bodyPr/>
          <a:lstStyle/>
          <a:p>
            <a:pPr>
              <a:lnSpc>
                <a:spcPct val="90000"/>
              </a:lnSpc>
            </a:pPr>
            <a:r>
              <a:rPr lang="cs-CZ" sz="2800">
                <a:latin typeface="Arial" pitchFamily="34" charset="0"/>
              </a:rPr>
              <a:t>Rámcový program konkurenceschopnosti a inovací (CIP)</a:t>
            </a:r>
          </a:p>
          <a:p>
            <a:pPr>
              <a:lnSpc>
                <a:spcPct val="90000"/>
              </a:lnSpc>
            </a:pPr>
            <a:r>
              <a:rPr lang="cs-CZ" sz="2800">
                <a:latin typeface="Arial" pitchFamily="34" charset="0"/>
              </a:rPr>
              <a:t>rozpočet 3,3 mld. € na období 2007 – 2013</a:t>
            </a:r>
          </a:p>
          <a:p>
            <a:pPr>
              <a:lnSpc>
                <a:spcPct val="90000"/>
              </a:lnSpc>
            </a:pPr>
            <a:r>
              <a:rPr lang="cs-CZ" sz="2800">
                <a:latin typeface="Arial" pitchFamily="34" charset="0"/>
              </a:rPr>
              <a:t>podpora akcí zaměřených na:</a:t>
            </a:r>
          </a:p>
          <a:p>
            <a:pPr lvl="1">
              <a:lnSpc>
                <a:spcPct val="90000"/>
              </a:lnSpc>
            </a:pPr>
            <a:r>
              <a:rPr lang="cs-CZ" sz="2400">
                <a:latin typeface="Arial" pitchFamily="34" charset="0"/>
              </a:rPr>
              <a:t>rozvíjení inovačních schopností podniků a průmyslu: podpora inovativních firem, klastrů, lepší přístup k  finančním a jiným zdrojům</a:t>
            </a:r>
          </a:p>
          <a:p>
            <a:pPr lvl="1">
              <a:lnSpc>
                <a:spcPct val="90000"/>
              </a:lnSpc>
            </a:pPr>
            <a:r>
              <a:rPr lang="cs-CZ" sz="2400">
                <a:latin typeface="Arial" pitchFamily="34" charset="0"/>
              </a:rPr>
              <a:t>využívání informačních a komunikačních technologií (ICT)</a:t>
            </a:r>
          </a:p>
          <a:p>
            <a:pPr lvl="1">
              <a:lnSpc>
                <a:spcPct val="90000"/>
              </a:lnSpc>
            </a:pPr>
            <a:r>
              <a:rPr lang="cs-CZ" sz="2400">
                <a:latin typeface="Arial" pitchFamily="34" charset="0"/>
              </a:rPr>
              <a:t>technologie životního prostředí, efektivní a obnovitelné energetické zdroje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6A2041CF-9CFD-4DBF-924F-0CE181D9A470}" type="slidenum">
              <a:rPr lang="cs-CZ"/>
              <a:pPr/>
              <a:t>92</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29794" name="Rectangle 2"/>
          <p:cNvSpPr>
            <a:spLocks noGrp="1" noRot="1" noChangeArrowheads="1"/>
          </p:cNvSpPr>
          <p:nvPr>
            <p:ph type="title"/>
          </p:nvPr>
        </p:nvSpPr>
        <p:spPr/>
        <p:txBody>
          <a:bodyPr/>
          <a:lstStyle/>
          <a:p>
            <a:endParaRPr lang="cs-CZ"/>
          </a:p>
        </p:txBody>
      </p:sp>
      <p:sp>
        <p:nvSpPr>
          <p:cNvPr id="929795" name="Rectangle 3"/>
          <p:cNvSpPr>
            <a:spLocks noGrp="1" noChangeArrowheads="1"/>
          </p:cNvSpPr>
          <p:nvPr>
            <p:ph type="body" idx="1"/>
          </p:nvPr>
        </p:nvSpPr>
        <p:spPr/>
        <p:txBody>
          <a:bodyPr/>
          <a:lstStyle/>
          <a:p>
            <a:pPr>
              <a:lnSpc>
                <a:spcPct val="90000"/>
              </a:lnSpc>
            </a:pPr>
            <a:r>
              <a:rPr lang="cs-CZ" sz="2800">
                <a:latin typeface="Arial" pitchFamily="34" charset="0"/>
              </a:rPr>
              <a:t>CIP doplní  aktivity strukturálních a kohezních fondů, 7. RP a dalších, např.:</a:t>
            </a:r>
          </a:p>
          <a:p>
            <a:pPr>
              <a:lnSpc>
                <a:spcPct val="90000"/>
              </a:lnSpc>
            </a:pPr>
            <a:r>
              <a:rPr lang="cs-CZ" sz="2800">
                <a:latin typeface="Arial" pitchFamily="34" charset="0"/>
              </a:rPr>
              <a:t>Podpora účasti MSP v 7. RP:</a:t>
            </a:r>
          </a:p>
          <a:p>
            <a:pPr lvl="1">
              <a:lnSpc>
                <a:spcPct val="90000"/>
              </a:lnSpc>
            </a:pPr>
            <a:r>
              <a:rPr lang="cs-CZ" sz="2400">
                <a:latin typeface="Arial" pitchFamily="34" charset="0"/>
              </a:rPr>
              <a:t>posílení rizikového kapitálu, podpora výrobkům inovativních firem při proniknuti na trh</a:t>
            </a:r>
          </a:p>
          <a:p>
            <a:pPr lvl="1">
              <a:lnSpc>
                <a:spcPct val="90000"/>
              </a:lnSpc>
            </a:pPr>
            <a:r>
              <a:rPr lang="cs-CZ" sz="2400">
                <a:latin typeface="Arial" pitchFamily="34" charset="0"/>
              </a:rPr>
              <a:t>identifikace a analýza příkladů excelence, které mohou být vzorem pro další regiony</a:t>
            </a:r>
          </a:p>
          <a:p>
            <a:pPr lvl="1">
              <a:lnSpc>
                <a:spcPct val="90000"/>
              </a:lnSpc>
            </a:pPr>
            <a:r>
              <a:rPr lang="cs-CZ" sz="2400">
                <a:latin typeface="Arial" pitchFamily="34" charset="0"/>
              </a:rPr>
              <a:t>podpora udržitelných technologických přístupů</a:t>
            </a:r>
          </a:p>
          <a:p>
            <a:pPr>
              <a:lnSpc>
                <a:spcPct val="90000"/>
              </a:lnSpc>
            </a:pPr>
            <a:r>
              <a:rPr lang="cs-CZ" sz="2800">
                <a:latin typeface="Arial" pitchFamily="34" charset="0"/>
              </a:rPr>
              <a:t>Podrobněji viz </a:t>
            </a:r>
            <a:r>
              <a:rPr lang="cs-CZ" sz="2800">
                <a:latin typeface="Arial" pitchFamily="34" charset="0"/>
                <a:hlinkClick r:id="rId3"/>
              </a:rPr>
              <a:t>http://ec.europa.eu/enterprise/enterprise_policy/cip/index_en.htm</a:t>
            </a:r>
            <a:r>
              <a:rPr lang="cs-CZ" sz="2800"/>
              <a:t> </a:t>
            </a:r>
            <a:endParaRPr lang="cs-CZ" sz="2800">
              <a:latin typeface="Arial"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35DE7E9B-5FFB-439E-9D4E-E67A06FB0A7C}" type="slidenum">
              <a:rPr lang="cs-CZ"/>
              <a:pPr/>
              <a:t>93</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31843" name="Rectangle 3"/>
          <p:cNvSpPr>
            <a:spLocks noGrp="1" noChangeArrowheads="1"/>
          </p:cNvSpPr>
          <p:nvPr>
            <p:ph type="body" idx="1"/>
          </p:nvPr>
        </p:nvSpPr>
        <p:spPr/>
        <p:txBody>
          <a:bodyPr/>
          <a:lstStyle/>
          <a:p>
            <a:r>
              <a:rPr lang="cs-CZ" sz="2800">
                <a:latin typeface="Arial" pitchFamily="34" charset="0"/>
              </a:rPr>
              <a:t>Entrepreneurship and Innovation</a:t>
            </a:r>
          </a:p>
          <a:p>
            <a:r>
              <a:rPr lang="cs-CZ" sz="2800">
                <a:latin typeface="Arial" pitchFamily="34" charset="0"/>
              </a:rPr>
              <a:t>Intelligent Energy –</a:t>
            </a:r>
            <a:r>
              <a:rPr lang="cs-CZ" sz="2800">
                <a:latin typeface="Arial" pitchFamily="34" charset="0"/>
                <a:hlinkClick r:id="rId3"/>
              </a:rPr>
              <a:t>http://ec.europa.eu/energy/intelligent/ieea/index_en.htm</a:t>
            </a:r>
            <a:endParaRPr lang="cs-CZ" sz="2800">
              <a:latin typeface="Arial" pitchFamily="34" charset="0"/>
            </a:endParaRPr>
          </a:p>
          <a:p>
            <a:r>
              <a:rPr lang="cs-CZ" sz="2800">
                <a:latin typeface="Arial" pitchFamily="34" charset="0"/>
              </a:rPr>
              <a:t>ICT Policy Support Programme - </a:t>
            </a:r>
          </a:p>
          <a:p>
            <a:pPr lvl="1">
              <a:buFont typeface="Wingdings" pitchFamily="2" charset="2"/>
              <a:buNone/>
            </a:pPr>
            <a:r>
              <a:rPr lang="cs-CZ">
                <a:latin typeface="Arial" pitchFamily="34" charset="0"/>
                <a:hlinkClick r:id="rId4"/>
              </a:rPr>
              <a:t>http://ec.europa.eu/ict_psp</a:t>
            </a:r>
            <a:endParaRPr lang="cs-CZ">
              <a:latin typeface="Arial" pitchFamily="34" charset="0"/>
            </a:endParaRPr>
          </a:p>
        </p:txBody>
      </p:sp>
      <p:sp>
        <p:nvSpPr>
          <p:cNvPr id="931844" name="Rectangle 4"/>
          <p:cNvSpPr>
            <a:spLocks noGrp="1" noRot="1" noChangeArrowheads="1"/>
          </p:cNvSpPr>
          <p:nvPr>
            <p:ph type="title"/>
          </p:nvPr>
        </p:nvSpPr>
        <p:spPr/>
        <p:txBody>
          <a:bodyPr/>
          <a:lstStyle/>
          <a:p>
            <a:r>
              <a:rPr lang="cs-CZ">
                <a:latin typeface="Arial" pitchFamily="34" charset="0"/>
              </a:rPr>
              <a:t>Tématické oblasti CIP</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ctrTitle"/>
          </p:nvPr>
        </p:nvSpPr>
        <p:spPr>
          <a:xfrm>
            <a:off x="684213" y="2133600"/>
            <a:ext cx="7772400" cy="1920875"/>
          </a:xfrm>
        </p:spPr>
        <p:txBody>
          <a:bodyPr/>
          <a:lstStyle/>
          <a:p>
            <a:r>
              <a:rPr lang="cs-CZ">
                <a:latin typeface="Arial" pitchFamily="34" charset="0"/>
              </a:rPr>
              <a:t>DALŠÍ PROGRAMY EU - VaV</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396C02FC-0E13-4FB7-BECF-BADC98F8ADCD}" type="slidenum">
              <a:rPr lang="cs-CZ"/>
              <a:pPr/>
              <a:t>95</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68706" name="Rectangle 2"/>
          <p:cNvSpPr>
            <a:spLocks noGrp="1" noRot="1" noChangeArrowheads="1"/>
          </p:cNvSpPr>
          <p:nvPr>
            <p:ph type="title"/>
          </p:nvPr>
        </p:nvSpPr>
        <p:spPr/>
        <p:txBody>
          <a:bodyPr/>
          <a:lstStyle/>
          <a:p>
            <a:r>
              <a:rPr lang="cs-CZ" sz="3600">
                <a:latin typeface="Arial" pitchFamily="34" charset="0"/>
              </a:rPr>
              <a:t>COST, EUREKA, INGO, KONTAKT</a:t>
            </a:r>
            <a:r>
              <a:rPr lang="cs-CZ" sz="4000"/>
              <a:t> </a:t>
            </a:r>
          </a:p>
        </p:txBody>
      </p:sp>
      <p:sp>
        <p:nvSpPr>
          <p:cNvPr id="968707" name="Rectangle 3"/>
          <p:cNvSpPr>
            <a:spLocks noGrp="1" noChangeArrowheads="1"/>
          </p:cNvSpPr>
          <p:nvPr>
            <p:ph type="body" idx="1"/>
          </p:nvPr>
        </p:nvSpPr>
        <p:spPr/>
        <p:txBody>
          <a:bodyPr/>
          <a:lstStyle/>
          <a:p>
            <a:r>
              <a:rPr lang="cs-CZ">
                <a:latin typeface="Arial" pitchFamily="34" charset="0"/>
                <a:hlinkClick r:id="rId3"/>
              </a:rPr>
              <a:t>http://www.msmt.cz/mezinarodni-vztahy/programy-kontakt-cost-eupro-ingo-eureka</a:t>
            </a:r>
            <a:r>
              <a:rPr lang="cs-CZ">
                <a:latin typeface="Arial" pitchFamily="34" charset="0"/>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0F5B97F7-A59F-4F24-93D8-8437E112D201}" type="slidenum">
              <a:rPr lang="cs-CZ"/>
              <a:pPr/>
              <a:t>96</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62563" name="Rectangle 3"/>
          <p:cNvSpPr>
            <a:spLocks noGrp="1" noChangeArrowheads="1"/>
          </p:cNvSpPr>
          <p:nvPr>
            <p:ph type="body" idx="1"/>
          </p:nvPr>
        </p:nvSpPr>
        <p:spPr/>
        <p:txBody>
          <a:bodyPr/>
          <a:lstStyle/>
          <a:p>
            <a:pPr>
              <a:lnSpc>
                <a:spcPct val="90000"/>
              </a:lnSpc>
            </a:pPr>
            <a:r>
              <a:rPr lang="cs-CZ">
                <a:latin typeface="Arial" pitchFamily="34" charset="0"/>
              </a:rPr>
              <a:t>Spolupráce v oblasti aplikovaného a průmyslového výzkumu a inovačních aktivit.</a:t>
            </a:r>
          </a:p>
          <a:p>
            <a:pPr>
              <a:lnSpc>
                <a:spcPct val="90000"/>
              </a:lnSpc>
            </a:pPr>
            <a:r>
              <a:rPr lang="cs-CZ">
                <a:latin typeface="Arial" pitchFamily="34" charset="0"/>
              </a:rPr>
              <a:t>Cíl: podpora mezinárodní spolupráce mezi evropskými průmyslovými podniky, výzkumnými ústavy a vysokými školami a vytváření podmínek pro zvyšování výkonnosti a konkurenceschopnosti evropského průmyslu a rozvoj jeho společné infrastruktury.</a:t>
            </a:r>
          </a:p>
        </p:txBody>
      </p:sp>
      <p:pic>
        <p:nvPicPr>
          <p:cNvPr id="962566" name="Picture 6" descr="header_left"/>
          <p:cNvPicPr>
            <a:picLocks noChangeAspect="1" noChangeArrowheads="1"/>
          </p:cNvPicPr>
          <p:nvPr/>
        </p:nvPicPr>
        <p:blipFill>
          <a:blip r:embed="rId3" cstate="print"/>
          <a:srcRect/>
          <a:stretch>
            <a:fillRect/>
          </a:stretch>
        </p:blipFill>
        <p:spPr bwMode="auto">
          <a:xfrm>
            <a:off x="755650" y="434975"/>
            <a:ext cx="7632700" cy="885825"/>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3"/>
          <p:cNvSpPr>
            <a:spLocks noGrp="1"/>
          </p:cNvSpPr>
          <p:nvPr>
            <p:ph type="dt" sz="half" idx="10"/>
          </p:nvPr>
        </p:nvSpPr>
        <p:spPr/>
        <p:txBody>
          <a:bodyPr/>
          <a:lstStyle/>
          <a:p>
            <a:r>
              <a:rPr lang="cs-CZ" smtClean="0"/>
              <a:t>19.-20.10.2010</a:t>
            </a:r>
            <a:endParaRPr lang="cs-CZ"/>
          </a:p>
        </p:txBody>
      </p:sp>
      <p:sp>
        <p:nvSpPr>
          <p:cNvPr id="4" name="Zástupný symbol pro číslo snímku 4"/>
          <p:cNvSpPr>
            <a:spLocks noGrp="1"/>
          </p:cNvSpPr>
          <p:nvPr>
            <p:ph type="sldNum" sz="quarter" idx="11"/>
          </p:nvPr>
        </p:nvSpPr>
        <p:spPr/>
        <p:txBody>
          <a:bodyPr/>
          <a:lstStyle/>
          <a:p>
            <a:fld id="{281D52AF-3A15-4F49-928D-10B729FA66BC}" type="slidenum">
              <a:rPr lang="cs-CZ"/>
              <a:pPr/>
              <a:t>97</a:t>
            </a:fld>
            <a:endParaRPr lang="cs-CZ"/>
          </a:p>
        </p:txBody>
      </p:sp>
      <p:sp>
        <p:nvSpPr>
          <p:cNvPr id="5" name="Zástupný symbol pro zápatí 5"/>
          <p:cNvSpPr>
            <a:spLocks noGrp="1"/>
          </p:cNvSpPr>
          <p:nvPr>
            <p:ph type="ftr" sz="quarter" idx="12"/>
          </p:nvPr>
        </p:nvSpPr>
        <p:spPr/>
        <p:txBody>
          <a:bodyPr/>
          <a:lstStyle/>
          <a:p>
            <a:r>
              <a:rPr lang="cs-CZ" smtClean="0"/>
              <a:t>FREE - VaVaI, TT</a:t>
            </a:r>
            <a:endParaRPr lang="cs-CZ"/>
          </a:p>
        </p:txBody>
      </p:sp>
      <p:sp>
        <p:nvSpPr>
          <p:cNvPr id="970755" name="Rectangle 3"/>
          <p:cNvSpPr>
            <a:spLocks noGrp="1" noChangeArrowheads="1"/>
          </p:cNvSpPr>
          <p:nvPr>
            <p:ph type="body" idx="1"/>
          </p:nvPr>
        </p:nvSpPr>
        <p:spPr>
          <a:xfrm>
            <a:off x="457200" y="692150"/>
            <a:ext cx="8229600" cy="5434013"/>
          </a:xfrm>
        </p:spPr>
        <p:txBody>
          <a:bodyPr/>
          <a:lstStyle/>
          <a:p>
            <a:pPr>
              <a:lnSpc>
                <a:spcPct val="80000"/>
              </a:lnSpc>
            </a:pPr>
            <a:r>
              <a:rPr lang="cs-CZ" sz="2400">
                <a:latin typeface="Arial" pitchFamily="34" charset="0"/>
              </a:rPr>
              <a:t>Projekty EUREKA orientovány na oblasti soukromého i veřejného sektoru. Výstupem musí být nové špičkové výrobky, technologie nebo služby, schopné komerčního využití. Rámcově jsou projekty EUREKA zaměřeny na oblasti:</a:t>
            </a:r>
          </a:p>
          <a:p>
            <a:pPr lvl="1">
              <a:lnSpc>
                <a:spcPct val="80000"/>
              </a:lnSpc>
            </a:pPr>
            <a:r>
              <a:rPr lang="cs-CZ" sz="2000">
                <a:latin typeface="Arial" pitchFamily="34" charset="0"/>
              </a:rPr>
              <a:t>Informační technologie </a:t>
            </a:r>
          </a:p>
          <a:p>
            <a:pPr lvl="1">
              <a:lnSpc>
                <a:spcPct val="80000"/>
              </a:lnSpc>
            </a:pPr>
            <a:r>
              <a:rPr lang="cs-CZ" sz="2000">
                <a:latin typeface="Arial" pitchFamily="34" charset="0"/>
              </a:rPr>
              <a:t>Nové materiály </a:t>
            </a:r>
          </a:p>
          <a:p>
            <a:pPr lvl="1">
              <a:lnSpc>
                <a:spcPct val="80000"/>
              </a:lnSpc>
            </a:pPr>
            <a:r>
              <a:rPr lang="cs-CZ" sz="2000">
                <a:latin typeface="Arial" pitchFamily="34" charset="0"/>
              </a:rPr>
              <a:t>Životní prostředí </a:t>
            </a:r>
          </a:p>
          <a:p>
            <a:pPr lvl="1">
              <a:lnSpc>
                <a:spcPct val="80000"/>
              </a:lnSpc>
            </a:pPr>
            <a:r>
              <a:rPr lang="cs-CZ" sz="2000">
                <a:latin typeface="Arial" pitchFamily="34" charset="0"/>
              </a:rPr>
              <a:t>Biotechnologie a medicínské technologie </a:t>
            </a:r>
          </a:p>
          <a:p>
            <a:pPr lvl="1">
              <a:lnSpc>
                <a:spcPct val="80000"/>
              </a:lnSpc>
            </a:pPr>
            <a:r>
              <a:rPr lang="cs-CZ" sz="2000">
                <a:latin typeface="Arial" pitchFamily="34" charset="0"/>
              </a:rPr>
              <a:t>Robotika a automatizace </a:t>
            </a:r>
          </a:p>
          <a:p>
            <a:pPr lvl="1">
              <a:lnSpc>
                <a:spcPct val="80000"/>
              </a:lnSpc>
            </a:pPr>
            <a:r>
              <a:rPr lang="cs-CZ" sz="2000">
                <a:latin typeface="Arial" pitchFamily="34" charset="0"/>
              </a:rPr>
              <a:t>Komunikační technologie </a:t>
            </a:r>
          </a:p>
          <a:p>
            <a:pPr lvl="1">
              <a:lnSpc>
                <a:spcPct val="80000"/>
              </a:lnSpc>
            </a:pPr>
            <a:r>
              <a:rPr lang="cs-CZ" sz="2000">
                <a:latin typeface="Arial" pitchFamily="34" charset="0"/>
              </a:rPr>
              <a:t>Energetika </a:t>
            </a:r>
          </a:p>
          <a:p>
            <a:pPr lvl="1">
              <a:lnSpc>
                <a:spcPct val="80000"/>
              </a:lnSpc>
            </a:pPr>
            <a:r>
              <a:rPr lang="cs-CZ" sz="2000">
                <a:latin typeface="Arial" pitchFamily="34" charset="0"/>
              </a:rPr>
              <a:t>Doprava </a:t>
            </a:r>
          </a:p>
          <a:p>
            <a:pPr lvl="1">
              <a:lnSpc>
                <a:spcPct val="80000"/>
              </a:lnSpc>
            </a:pPr>
            <a:r>
              <a:rPr lang="cs-CZ" sz="2000">
                <a:latin typeface="Arial" pitchFamily="34" charset="0"/>
              </a:rPr>
              <a:t>Lasery </a:t>
            </a:r>
          </a:p>
          <a:p>
            <a:pPr>
              <a:lnSpc>
                <a:spcPct val="80000"/>
              </a:lnSpc>
            </a:pPr>
            <a:r>
              <a:rPr lang="cs-CZ" sz="2400">
                <a:latin typeface="Arial" pitchFamily="34" charset="0"/>
              </a:rPr>
              <a:t>Další informace o projektech EUREKAa lze vyhledat na: </a:t>
            </a:r>
            <a:r>
              <a:rPr lang="cs-CZ" sz="2400" b="1">
                <a:latin typeface="Arial" pitchFamily="34" charset="0"/>
                <a:hlinkClick r:id="rId3"/>
              </a:rPr>
              <a:t>www.eureka.be</a:t>
            </a:r>
            <a:r>
              <a:rPr lang="cs-CZ" sz="2400" b="1">
                <a:latin typeface="Arial" pitchFamily="34" charset="0"/>
              </a:rPr>
              <a:t>, </a:t>
            </a:r>
            <a:r>
              <a:rPr lang="cs-CZ" sz="2400" b="1">
                <a:latin typeface="Arial" pitchFamily="34" charset="0"/>
                <a:hlinkClick r:id="rId4"/>
              </a:rPr>
              <a:t>www.eureka.be/success-stories</a:t>
            </a:r>
            <a:r>
              <a:rPr lang="cs-CZ" sz="2400" b="1">
                <a:latin typeface="Arial" pitchFamily="34" charset="0"/>
              </a:rPr>
              <a:t>, </a:t>
            </a:r>
            <a:r>
              <a:rPr lang="cs-CZ" sz="2400" b="1" u="sng">
                <a:latin typeface="Arial" pitchFamily="34" charset="0"/>
                <a:hlinkClick r:id="rId5"/>
              </a:rPr>
              <a:t>www.aipcr.cz</a:t>
            </a:r>
            <a:r>
              <a:rPr lang="cs-CZ" sz="2400">
                <a:latin typeface="Arial" pitchFamily="34" charset="0"/>
                <a:hlinkClick r:id="rId5"/>
              </a:rPr>
              <a:t> </a:t>
            </a:r>
            <a:endParaRPr lang="cs-CZ" sz="2400">
              <a:latin typeface="Arial"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10"/>
          </p:nvPr>
        </p:nvSpPr>
        <p:spPr/>
        <p:txBody>
          <a:bodyPr/>
          <a:lstStyle/>
          <a:p>
            <a:r>
              <a:rPr lang="cs-CZ" smtClean="0"/>
              <a:t>19.-20.10.2010</a:t>
            </a:r>
            <a:endParaRPr lang="cs-CZ"/>
          </a:p>
        </p:txBody>
      </p:sp>
      <p:sp>
        <p:nvSpPr>
          <p:cNvPr id="6" name="Zástupný symbol pro číslo snímku 4"/>
          <p:cNvSpPr>
            <a:spLocks noGrp="1"/>
          </p:cNvSpPr>
          <p:nvPr>
            <p:ph type="sldNum" sz="quarter" idx="11"/>
          </p:nvPr>
        </p:nvSpPr>
        <p:spPr/>
        <p:txBody>
          <a:bodyPr/>
          <a:lstStyle/>
          <a:p>
            <a:fld id="{17335B7E-B1DC-4109-8931-DCDFF378126F}" type="slidenum">
              <a:rPr lang="cs-CZ"/>
              <a:pPr/>
              <a:t>98</a:t>
            </a:fld>
            <a:endParaRPr lang="cs-CZ"/>
          </a:p>
        </p:txBody>
      </p:sp>
      <p:sp>
        <p:nvSpPr>
          <p:cNvPr id="7" name="Zástupný symbol pro zápatí 5"/>
          <p:cNvSpPr>
            <a:spLocks noGrp="1"/>
          </p:cNvSpPr>
          <p:nvPr>
            <p:ph type="ftr" sz="quarter" idx="12"/>
          </p:nvPr>
        </p:nvSpPr>
        <p:spPr/>
        <p:txBody>
          <a:bodyPr/>
          <a:lstStyle/>
          <a:p>
            <a:r>
              <a:rPr lang="cs-CZ" smtClean="0"/>
              <a:t>FREE - VaVaI, TT</a:t>
            </a:r>
            <a:endParaRPr lang="cs-CZ"/>
          </a:p>
        </p:txBody>
      </p:sp>
      <p:sp>
        <p:nvSpPr>
          <p:cNvPr id="964610" name="Rectangle 2"/>
          <p:cNvSpPr>
            <a:spLocks noGrp="1" noRot="1" noChangeArrowheads="1"/>
          </p:cNvSpPr>
          <p:nvPr>
            <p:ph type="title"/>
          </p:nvPr>
        </p:nvSpPr>
        <p:spPr>
          <a:xfrm>
            <a:off x="457200" y="274638"/>
            <a:ext cx="8229600" cy="850900"/>
          </a:xfrm>
        </p:spPr>
        <p:txBody>
          <a:bodyPr/>
          <a:lstStyle/>
          <a:p>
            <a:r>
              <a:rPr lang="cs-CZ">
                <a:latin typeface="Arial" pitchFamily="34" charset="0"/>
              </a:rPr>
              <a:t>COST</a:t>
            </a:r>
          </a:p>
        </p:txBody>
      </p:sp>
      <p:sp>
        <p:nvSpPr>
          <p:cNvPr id="964611" name="Rectangle 3"/>
          <p:cNvSpPr>
            <a:spLocks noGrp="1" noChangeArrowheads="1"/>
          </p:cNvSpPr>
          <p:nvPr>
            <p:ph type="body" idx="1"/>
          </p:nvPr>
        </p:nvSpPr>
        <p:spPr>
          <a:xfrm>
            <a:off x="457200" y="1557338"/>
            <a:ext cx="8229600" cy="4568825"/>
          </a:xfrm>
        </p:spPr>
        <p:txBody>
          <a:bodyPr/>
          <a:lstStyle/>
          <a:p>
            <a:pPr>
              <a:lnSpc>
                <a:spcPct val="80000"/>
              </a:lnSpc>
            </a:pPr>
            <a:r>
              <a:rPr lang="cs-CZ" sz="2000">
                <a:latin typeface="Arial" pitchFamily="34" charset="0"/>
                <a:hlinkClick r:id="rId3"/>
              </a:rPr>
              <a:t>http://www.msmt.cz/mezinarodni-vztahy/uvod-co-je-to-cost</a:t>
            </a:r>
            <a:endParaRPr lang="cs-CZ" sz="2000">
              <a:latin typeface="Arial" pitchFamily="34" charset="0"/>
            </a:endParaRPr>
          </a:p>
          <a:p>
            <a:pPr>
              <a:lnSpc>
                <a:spcPct val="80000"/>
              </a:lnSpc>
            </a:pPr>
            <a:r>
              <a:rPr lang="cs-CZ" sz="2000">
                <a:latin typeface="Arial" pitchFamily="34" charset="0"/>
              </a:rPr>
              <a:t>Evropská spolupráce ve vědeckém a technickém výzkumu (The European Co-operation in Scientific and Technical Research </a:t>
            </a:r>
          </a:p>
          <a:p>
            <a:pPr>
              <a:lnSpc>
                <a:spcPct val="80000"/>
              </a:lnSpc>
            </a:pPr>
            <a:r>
              <a:rPr lang="cs-CZ" sz="2000" b="1">
                <a:latin typeface="Arial" pitchFamily="34" charset="0"/>
              </a:rPr>
              <a:t>Oblasti výzkumu - domény COST</a:t>
            </a:r>
          </a:p>
          <a:p>
            <a:pPr>
              <a:lnSpc>
                <a:spcPct val="80000"/>
              </a:lnSpc>
            </a:pPr>
            <a:r>
              <a:rPr lang="cs-CZ" sz="2000">
                <a:latin typeface="Arial" pitchFamily="34" charset="0"/>
              </a:rPr>
              <a:t>Informační technologie (ozn. 1XX), telekomunikace (2XX), doprava (3XX), oceánografie (4XX), materiálový výzkum (5XX), životní prostředí (6XX), meteorologie (7XX), zemědělství a biotechnologie (8XX), potravinářský výzkum (9XX), společenské vědy (AXX), lékařský výzkum (BXX), stavebnictví (CXX), chemie (DXX), lesnictví a produkty lesa (EXX), dynamika proudění (FXX), fyzika (PXX), Nové akce - dosud nezařazené (v přípravě). </a:t>
            </a:r>
          </a:p>
          <a:p>
            <a:pPr>
              <a:lnSpc>
                <a:spcPct val="80000"/>
              </a:lnSpc>
            </a:pPr>
            <a:r>
              <a:rPr lang="cs-CZ" sz="2000">
                <a:latin typeface="Arial" pitchFamily="34" charset="0"/>
              </a:rPr>
              <a:t>Podrobnosti o jednotlivých akcích hledejte na web COSTu: </a:t>
            </a:r>
            <a:r>
              <a:rPr lang="cs-CZ" sz="2000">
                <a:latin typeface="Arial" pitchFamily="34" charset="0"/>
                <a:hlinkClick r:id="rId4"/>
              </a:rPr>
              <a:t>http://www.cost.esf.org/</a:t>
            </a:r>
            <a:r>
              <a:rPr lang="cs-CZ" sz="2000">
                <a:latin typeface="Arial" pitchFamily="34" charset="0"/>
              </a:rPr>
              <a:t> </a:t>
            </a:r>
          </a:p>
          <a:p>
            <a:pPr>
              <a:lnSpc>
                <a:spcPct val="80000"/>
              </a:lnSpc>
            </a:pPr>
            <a:r>
              <a:rPr lang="cs-CZ" sz="2000">
                <a:latin typeface="Arial" pitchFamily="34" charset="0"/>
              </a:rPr>
              <a:t>Nejbližší uzávěrka předběžných návrhů: 26.9.2008, 17:00 </a:t>
            </a:r>
          </a:p>
        </p:txBody>
      </p:sp>
      <p:pic>
        <p:nvPicPr>
          <p:cNvPr id="964613" name="Picture 5" descr="Image"/>
          <p:cNvPicPr>
            <a:picLocks noChangeAspect="1" noChangeArrowheads="1"/>
          </p:cNvPicPr>
          <p:nvPr/>
        </p:nvPicPr>
        <p:blipFill>
          <a:blip r:embed="rId5" cstate="print"/>
          <a:srcRect/>
          <a:stretch>
            <a:fillRect/>
          </a:stretch>
        </p:blipFill>
        <p:spPr bwMode="auto">
          <a:xfrm>
            <a:off x="8027988" y="404813"/>
            <a:ext cx="704850" cy="1038225"/>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19.-20.10.2010</a:t>
            </a:r>
            <a:endParaRPr lang="cs-CZ"/>
          </a:p>
        </p:txBody>
      </p:sp>
      <p:sp>
        <p:nvSpPr>
          <p:cNvPr id="5" name="Zástupný symbol pro číslo snímku 4"/>
          <p:cNvSpPr>
            <a:spLocks noGrp="1"/>
          </p:cNvSpPr>
          <p:nvPr>
            <p:ph type="sldNum" sz="quarter" idx="11"/>
          </p:nvPr>
        </p:nvSpPr>
        <p:spPr/>
        <p:txBody>
          <a:bodyPr/>
          <a:lstStyle/>
          <a:p>
            <a:fld id="{D0BAAB1F-886E-4508-9093-B7CCA3045F0D}" type="slidenum">
              <a:rPr lang="cs-CZ"/>
              <a:pPr/>
              <a:t>99</a:t>
            </a:fld>
            <a:endParaRPr lang="cs-CZ"/>
          </a:p>
        </p:txBody>
      </p:sp>
      <p:sp>
        <p:nvSpPr>
          <p:cNvPr id="6" name="Zástupný symbol pro zápatí 5"/>
          <p:cNvSpPr>
            <a:spLocks noGrp="1"/>
          </p:cNvSpPr>
          <p:nvPr>
            <p:ph type="ftr" sz="quarter" idx="12"/>
          </p:nvPr>
        </p:nvSpPr>
        <p:spPr/>
        <p:txBody>
          <a:bodyPr/>
          <a:lstStyle/>
          <a:p>
            <a:r>
              <a:rPr lang="cs-CZ" smtClean="0"/>
              <a:t>FREE - VaVaI, TT</a:t>
            </a:r>
            <a:endParaRPr lang="cs-CZ"/>
          </a:p>
        </p:txBody>
      </p:sp>
      <p:sp>
        <p:nvSpPr>
          <p:cNvPr id="966658" name="Rectangle 2"/>
          <p:cNvSpPr>
            <a:spLocks noGrp="1" noRot="1" noChangeArrowheads="1"/>
          </p:cNvSpPr>
          <p:nvPr>
            <p:ph type="title"/>
          </p:nvPr>
        </p:nvSpPr>
        <p:spPr/>
        <p:txBody>
          <a:bodyPr/>
          <a:lstStyle/>
          <a:p>
            <a:r>
              <a:rPr lang="cs-CZ">
                <a:latin typeface="Arial" pitchFamily="34" charset="0"/>
              </a:rPr>
              <a:t>KONTAKT</a:t>
            </a:r>
          </a:p>
        </p:txBody>
      </p:sp>
      <p:sp>
        <p:nvSpPr>
          <p:cNvPr id="966659" name="Rectangle 3"/>
          <p:cNvSpPr>
            <a:spLocks noGrp="1" noChangeArrowheads="1"/>
          </p:cNvSpPr>
          <p:nvPr>
            <p:ph type="body" idx="1"/>
          </p:nvPr>
        </p:nvSpPr>
        <p:spPr/>
        <p:txBody>
          <a:bodyPr/>
          <a:lstStyle/>
          <a:p>
            <a:pPr>
              <a:lnSpc>
                <a:spcPct val="90000"/>
              </a:lnSpc>
            </a:pPr>
            <a:r>
              <a:rPr lang="cs-CZ" sz="2400">
                <a:latin typeface="Arial" pitchFamily="34" charset="0"/>
              </a:rPr>
              <a:t>Podpora účasti českých výzkumných a vývojových pracovníků ve dvoustranných aktivitách se státy, se kterými má ČR sjednanou platnou mezivládní dohodu o vědeckotechnické spolupráci včetně aktivit NSF (National Science Foundation) a v mnohostranných mezivládních aktivitách výzkumu jako jsou např. OECD, SEI, ESA a NATO. </a:t>
            </a:r>
          </a:p>
          <a:p>
            <a:pPr>
              <a:lnSpc>
                <a:spcPct val="90000"/>
              </a:lnSpc>
            </a:pPr>
            <a:r>
              <a:rPr lang="cs-CZ" sz="2400">
                <a:latin typeface="Arial" pitchFamily="34" charset="0"/>
              </a:rPr>
              <a:t>Je možno přihlásit výhradně takové projekty, které prošly úspěšně hodnocením na půdě příslušných mezinárodních programů a byly přijaty k řešení v rámci uvedených programů a dohod.</a:t>
            </a:r>
          </a:p>
        </p:txBody>
      </p:sp>
    </p:spTree>
  </p:cSld>
  <p:clrMapOvr>
    <a:masterClrMapping/>
  </p:clrMapOvr>
</p:sld>
</file>

<file path=ppt/theme/theme1.xml><?xml version="1.0" encoding="utf-8"?>
<a:theme xmlns:a="http://schemas.openxmlformats.org/drawingml/2006/main" name="Barevné knihy TC">
  <a:themeElements>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Proudění">
      <a:majorFont>
        <a:latin typeface="Garamond"/>
        <a:ea typeface=""/>
        <a:cs typeface=""/>
      </a:majorFont>
      <a:minorFont>
        <a:latin typeface="Garamond"/>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oudění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roudění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oudění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oudění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udění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oudění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oudění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oudění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Barevné knihy TC</Template>
  <TotalTime>328</TotalTime>
  <Words>7886</Words>
  <Application>Microsoft Office PowerPoint</Application>
  <PresentationFormat>Předvádění na obrazovce (4:3)</PresentationFormat>
  <Paragraphs>1508</Paragraphs>
  <Slides>146</Slides>
  <Notes>146</Notes>
  <HiddenSlides>0</HiddenSlides>
  <MMClips>0</MMClips>
  <ScaleCrop>false</ScaleCrop>
  <HeadingPairs>
    <vt:vector size="4" baseType="variant">
      <vt:variant>
        <vt:lpstr>Motiv</vt:lpstr>
      </vt:variant>
      <vt:variant>
        <vt:i4>1</vt:i4>
      </vt:variant>
      <vt:variant>
        <vt:lpstr>Nadpisy snímků</vt:lpstr>
      </vt:variant>
      <vt:variant>
        <vt:i4>146</vt:i4>
      </vt:variant>
    </vt:vector>
  </HeadingPairs>
  <TitlesOfParts>
    <vt:vector size="147" baseType="lpstr">
      <vt:lpstr>Barevné knihy TC</vt:lpstr>
      <vt:lpstr>Podpora VaVaI</vt:lpstr>
      <vt:lpstr>Důležité zákony</vt:lpstr>
      <vt:lpstr>Nařízení vlády 461/2002 Sb.</vt:lpstr>
      <vt:lpstr>Uznatelné náklady</vt:lpstr>
      <vt:lpstr>Uznatelné náklady</vt:lpstr>
      <vt:lpstr>Uznatelné náklady</vt:lpstr>
      <vt:lpstr>Uznatelné náklady</vt:lpstr>
      <vt:lpstr>Rozdělení nákladů</vt:lpstr>
      <vt:lpstr> Nepřímé (režijní) náklady</vt:lpstr>
      <vt:lpstr>Odpočet nákladů na V&amp;V</vt:lpstr>
      <vt:lpstr>Odpočet nákladů na V&amp;V</vt:lpstr>
      <vt:lpstr>Sítě</vt:lpstr>
      <vt:lpstr>Asociace výzkumných organizací - AVO </vt:lpstr>
      <vt:lpstr>Některé významné aktivity AVO</vt:lpstr>
      <vt:lpstr>Asociace inovačního podnikání - AIP</vt:lpstr>
      <vt:lpstr>Snímek 16</vt:lpstr>
      <vt:lpstr>Společnost vědeckotechnických parků - SVTP</vt:lpstr>
      <vt:lpstr>Proč má stát podporovat inovace?</vt:lpstr>
      <vt:lpstr>Technologický transfer</vt:lpstr>
      <vt:lpstr>Snímek 20</vt:lpstr>
      <vt:lpstr>Typy technologických transferů</vt:lpstr>
      <vt:lpstr>Spin off firmy</vt:lpstr>
      <vt:lpstr>Klastry</vt:lpstr>
      <vt:lpstr>Triple helix</vt:lpstr>
      <vt:lpstr>Financování inovací</vt:lpstr>
      <vt:lpstr>Podnikatelský plán</vt:lpstr>
      <vt:lpstr>Finanční zdroje</vt:lpstr>
      <vt:lpstr>Financování podle fáze rozvoje</vt:lpstr>
      <vt:lpstr>Business angels</vt:lpstr>
      <vt:lpstr>Venture capital</vt:lpstr>
      <vt:lpstr>Požadavky BA, VC</vt:lpstr>
      <vt:lpstr>Chyby podnikatelů</vt:lpstr>
      <vt:lpstr>Snímek 33</vt:lpstr>
      <vt:lpstr>Snímek 34</vt:lpstr>
      <vt:lpstr>PROGRAMY EU PRO PODPORU VÝZKUMU, VÝVOJE A INOVACÍ </vt:lpstr>
      <vt:lpstr>RP7  7. rámcový program EU</vt:lpstr>
      <vt:lpstr>Struktura a rozpočet RP7</vt:lpstr>
      <vt:lpstr>Spolupráce</vt:lpstr>
      <vt:lpstr>Myšlenky</vt:lpstr>
      <vt:lpstr>Lidé</vt:lpstr>
      <vt:lpstr>Kapacity</vt:lpstr>
      <vt:lpstr>EURATOM, JRC</vt:lpstr>
      <vt:lpstr>Snímek 43</vt:lpstr>
      <vt:lpstr>Snímek 44</vt:lpstr>
      <vt:lpstr>Zjednodušená pravidla účasti </vt:lpstr>
      <vt:lpstr>Konsorciální dohoda</vt:lpstr>
      <vt:lpstr>Nákladové modely</vt:lpstr>
      <vt:lpstr>Nepřímé náklady (režie) </vt:lpstr>
      <vt:lpstr>Snímek 49</vt:lpstr>
      <vt:lpstr>Spolufinancování</vt:lpstr>
      <vt:lpstr>Práva k duševnímu vlastnictví </vt:lpstr>
      <vt:lpstr>Otevřené výzvy</vt:lpstr>
      <vt:lpstr>V&amp;V projekty vhodné pro RP7</vt:lpstr>
      <vt:lpstr>V&amp;V projekty nevhodné pro RP7</vt:lpstr>
      <vt:lpstr>Výhody koordinace</vt:lpstr>
      <vt:lpstr>Nevýhody koordinace</vt:lpstr>
      <vt:lpstr>Staňte se koordinátory, pokud…</vt:lpstr>
      <vt:lpstr>Memorandum of Understanding (MoU)</vt:lpstr>
      <vt:lpstr>Hodnocení návrhů</vt:lpstr>
      <vt:lpstr>Snímek 60</vt:lpstr>
      <vt:lpstr>Finanční výkazy</vt:lpstr>
      <vt:lpstr>Typický tok hotovosti v průběhu  projektu</vt:lpstr>
      <vt:lpstr>Zpoždění plateb</vt:lpstr>
      <vt:lpstr>Problémy v průběhu projektu</vt:lpstr>
      <vt:lpstr>Účast MSP</vt:lpstr>
      <vt:lpstr>Definice MSP</vt:lpstr>
      <vt:lpstr>Typy MSP</vt:lpstr>
      <vt:lpstr>High – Low Tech MSP</vt:lpstr>
      <vt:lpstr>Vhodné nástroje pro MSP</vt:lpstr>
      <vt:lpstr>Bariéry účasti MSP</vt:lpstr>
      <vt:lpstr>Kooperativní výzkum (CRAFT)</vt:lpstr>
      <vt:lpstr>Kooperativní výzkum - 2</vt:lpstr>
      <vt:lpstr>Kooperativní výzkum - 3</vt:lpstr>
      <vt:lpstr>Kolektivní výzkum - 1</vt:lpstr>
      <vt:lpstr>Kolektivní výzkum - 2</vt:lpstr>
      <vt:lpstr>Kolektivní výzkum - 3</vt:lpstr>
      <vt:lpstr>Kolektivní výzkum - 4</vt:lpstr>
      <vt:lpstr>Kooperativní a kolektivní výzkum srovnání - základy</vt:lpstr>
      <vt:lpstr>Kooperativní a kolektivní výzkum srovnání - aktivity</vt:lpstr>
      <vt:lpstr>Kooperativní a kolektivní výzkum srovnání – formální náležitosti</vt:lpstr>
      <vt:lpstr>Zdroje informací  k 7. RP</vt:lpstr>
      <vt:lpstr>CORDIS</vt:lpstr>
      <vt:lpstr>Snímek 83</vt:lpstr>
      <vt:lpstr>EUPRO, NICER</vt:lpstr>
      <vt:lpstr>NINET</vt:lpstr>
      <vt:lpstr>CZELO</vt:lpstr>
      <vt:lpstr>RKO ZČ</vt:lpstr>
      <vt:lpstr>Podpora RKO</vt:lpstr>
      <vt:lpstr>JAK POSTUPOVAT</vt:lpstr>
      <vt:lpstr>CIP  Rámcový program pro konkurenceschopnost a inovace</vt:lpstr>
      <vt:lpstr>CIP</vt:lpstr>
      <vt:lpstr>Snímek 92</vt:lpstr>
      <vt:lpstr>Tématické oblasti CIP</vt:lpstr>
      <vt:lpstr>DALŠÍ PROGRAMY EU - VaV</vt:lpstr>
      <vt:lpstr>COST, EUREKA, INGO, KONTAKT </vt:lpstr>
      <vt:lpstr>Snímek 96</vt:lpstr>
      <vt:lpstr>Snímek 97</vt:lpstr>
      <vt:lpstr>COST</vt:lpstr>
      <vt:lpstr>KONTAKT</vt:lpstr>
      <vt:lpstr>INGO</vt:lpstr>
      <vt:lpstr>UHLÍ A OCEL</vt:lpstr>
      <vt:lpstr>i2010</vt:lpstr>
      <vt:lpstr>DALŠÍ GRANTY</vt:lpstr>
      <vt:lpstr>PŘEHLED</vt:lpstr>
      <vt:lpstr>LIFELONG LEARNING</vt:lpstr>
      <vt:lpstr>YOUTH</vt:lpstr>
      <vt:lpstr>CULTURE 2007-2013</vt:lpstr>
      <vt:lpstr>VISEGRAD - stipendia</vt:lpstr>
      <vt:lpstr>VISEGRAD - granty</vt:lpstr>
      <vt:lpstr>„Norské“ granty</vt:lpstr>
      <vt:lpstr>Snímek 111</vt:lpstr>
      <vt:lpstr>STRUKTURÁLNÍ FONDY EU</vt:lpstr>
      <vt:lpstr>Rozcestníky - portály</vt:lpstr>
      <vt:lpstr>Dokumenty ke stažení</vt:lpstr>
      <vt:lpstr>Další zdroje</vt:lpstr>
      <vt:lpstr>Strukturální fondy</vt:lpstr>
      <vt:lpstr>Snímek 117</vt:lpstr>
      <vt:lpstr>Alokace prostředků</vt:lpstr>
      <vt:lpstr>Alokace podle Cílů</vt:lpstr>
      <vt:lpstr>Alokace podle OP - 1</vt:lpstr>
      <vt:lpstr>Alokace podle OP - 2</vt:lpstr>
      <vt:lpstr>Klíčové strategické  programové dokumenty </vt:lpstr>
      <vt:lpstr>Operační programy</vt:lpstr>
      <vt:lpstr>Operační programy - struktura</vt:lpstr>
      <vt:lpstr>Cíl Konvergence</vt:lpstr>
      <vt:lpstr>Cíl Konvergence - tematické OP</vt:lpstr>
      <vt:lpstr>Cíl Regionální konkurenceschopnost a zaměstnanost</vt:lpstr>
      <vt:lpstr>Cíl Evropská územní spolupráce</vt:lpstr>
      <vt:lpstr>Cíl Evropská územní spolupráce – operační programy</vt:lpstr>
      <vt:lpstr>Horizontální priority</vt:lpstr>
      <vt:lpstr>Rovné příležitosti</vt:lpstr>
      <vt:lpstr>Snímek 132</vt:lpstr>
      <vt:lpstr>Udržitelný rozvoj</vt:lpstr>
      <vt:lpstr>Snímek 134</vt:lpstr>
      <vt:lpstr>Formy pomoci ze SF</vt:lpstr>
      <vt:lpstr>Časové hledisko</vt:lpstr>
      <vt:lpstr>Finanční spoluúčast</vt:lpstr>
      <vt:lpstr>Finanční způsobilost žadatele</vt:lpstr>
      <vt:lpstr>Způsobilé výdaje</vt:lpstr>
      <vt:lpstr>Způsobilé výdaje - kategorie</vt:lpstr>
      <vt:lpstr> Nepřímé (režijní) náklady</vt:lpstr>
      <vt:lpstr>Finanční a ekonomická způsobilost projektu</vt:lpstr>
      <vt:lpstr>Veřejná podpora a SF</vt:lpstr>
      <vt:lpstr>Veřejné zakázky</vt:lpstr>
      <vt:lpstr>Publicita projektu</vt:lpstr>
      <vt:lpstr>Osnova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Barevné knihy TC</dc:title>
  <dc:creator>Jiří Vacek</dc:creator>
  <cp:lastModifiedBy>Jiří Vacek</cp:lastModifiedBy>
  <cp:revision>41</cp:revision>
  <cp:lastPrinted>1601-01-01T00:00:00Z</cp:lastPrinted>
  <dcterms:created xsi:type="dcterms:W3CDTF">2010-09-13T13:16:21Z</dcterms:created>
  <dcterms:modified xsi:type="dcterms:W3CDTF">2010-10-15T07:30:30Z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