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66"/>
  </p:notesMasterIdLst>
  <p:handoutMasterIdLst>
    <p:handoutMasterId r:id="rId67"/>
  </p:handoutMasterIdLst>
  <p:sldIdLst>
    <p:sldId id="356" r:id="rId2"/>
    <p:sldId id="1185" r:id="rId3"/>
    <p:sldId id="1176" r:id="rId4"/>
    <p:sldId id="1181" r:id="rId5"/>
    <p:sldId id="1178" r:id="rId6"/>
    <p:sldId id="1179" r:id="rId7"/>
    <p:sldId id="1180" r:id="rId8"/>
    <p:sldId id="1182" r:id="rId9"/>
    <p:sldId id="1183" r:id="rId10"/>
    <p:sldId id="1184" r:id="rId11"/>
    <p:sldId id="1177" r:id="rId12"/>
    <p:sldId id="1118" r:id="rId13"/>
    <p:sldId id="1119" r:id="rId14"/>
    <p:sldId id="1120" r:id="rId15"/>
    <p:sldId id="1121" r:id="rId16"/>
    <p:sldId id="1122" r:id="rId17"/>
    <p:sldId id="1123" r:id="rId18"/>
    <p:sldId id="1124" r:id="rId19"/>
    <p:sldId id="1125" r:id="rId20"/>
    <p:sldId id="1127" r:id="rId21"/>
    <p:sldId id="1128" r:id="rId22"/>
    <p:sldId id="1129" r:id="rId23"/>
    <p:sldId id="1131" r:id="rId24"/>
    <p:sldId id="1132" r:id="rId25"/>
    <p:sldId id="1133" r:id="rId26"/>
    <p:sldId id="1134" r:id="rId27"/>
    <p:sldId id="1135" r:id="rId28"/>
    <p:sldId id="1136" r:id="rId29"/>
    <p:sldId id="1137" r:id="rId30"/>
    <p:sldId id="1139" r:id="rId31"/>
    <p:sldId id="1141" r:id="rId32"/>
    <p:sldId id="1142" r:id="rId33"/>
    <p:sldId id="1143" r:id="rId34"/>
    <p:sldId id="1145" r:id="rId35"/>
    <p:sldId id="1146" r:id="rId36"/>
    <p:sldId id="1147" r:id="rId37"/>
    <p:sldId id="1148" r:id="rId38"/>
    <p:sldId id="1149" r:id="rId39"/>
    <p:sldId id="1150" r:id="rId40"/>
    <p:sldId id="1151" r:id="rId41"/>
    <p:sldId id="1152" r:id="rId42"/>
    <p:sldId id="1153" r:id="rId43"/>
    <p:sldId id="1154" r:id="rId44"/>
    <p:sldId id="1155" r:id="rId45"/>
    <p:sldId id="1156" r:id="rId46"/>
    <p:sldId id="1157" r:id="rId47"/>
    <p:sldId id="1158" r:id="rId48"/>
    <p:sldId id="1159" r:id="rId49"/>
    <p:sldId id="1160" r:id="rId50"/>
    <p:sldId id="1161" r:id="rId51"/>
    <p:sldId id="1162" r:id="rId52"/>
    <p:sldId id="1163" r:id="rId53"/>
    <p:sldId id="1164" r:id="rId54"/>
    <p:sldId id="1165" r:id="rId55"/>
    <p:sldId id="1166" r:id="rId56"/>
    <p:sldId id="1167" r:id="rId57"/>
    <p:sldId id="1168" r:id="rId58"/>
    <p:sldId id="1169" r:id="rId59"/>
    <p:sldId id="1170" r:id="rId60"/>
    <p:sldId id="1171" r:id="rId61"/>
    <p:sldId id="1172" r:id="rId62"/>
    <p:sldId id="1173" r:id="rId63"/>
    <p:sldId id="1174" r:id="rId64"/>
    <p:sldId id="1175" r:id="rId6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>
      <p:cViewPr varScale="1">
        <p:scale>
          <a:sx n="102" d="100"/>
          <a:sy n="102" d="100"/>
        </p:scale>
        <p:origin x="-12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7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fld id="{89699777-E090-4080-9C1B-09580D57B0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99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5099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99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fld id="{55BC2C05-0324-4791-983B-174C7F4A69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BDE08F-0D6D-4572-A77D-A2537C03DDB0}" type="slidenum">
              <a:rPr lang="cs-CZ" smtClean="0">
                <a:latin typeface="Arial" pitchFamily="34" charset="0"/>
              </a:rPr>
              <a:pPr/>
              <a:t>10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FB4B74-D529-43AB-8038-D95C2E295935}" type="slidenum">
              <a:rPr lang="cs-CZ" smtClean="0">
                <a:latin typeface="Arial" pitchFamily="34" charset="0"/>
              </a:rPr>
              <a:pPr/>
              <a:t>12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637CFF-5E9F-4B78-BFC2-5399AD728E94}" type="slidenum">
              <a:rPr lang="it-IT" smtClean="0">
                <a:latin typeface="Arial" pitchFamily="34" charset="0"/>
              </a:rPr>
              <a:pPr/>
              <a:t>13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F8E389-8591-4EBD-AD05-1A566E72ADB0}" type="slidenum">
              <a:rPr lang="it-IT" smtClean="0">
                <a:latin typeface="Arial" pitchFamily="34" charset="0"/>
              </a:rPr>
              <a:pPr/>
              <a:t>14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D49462-1D82-4781-ACC3-FB49759A0CFD}" type="slidenum">
              <a:rPr lang="it-IT" smtClean="0">
                <a:latin typeface="Arial" pitchFamily="34" charset="0"/>
              </a:rPr>
              <a:pPr/>
              <a:t>15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DCF387-2526-406C-8FC8-5271F4A4A713}" type="slidenum">
              <a:rPr lang="it-IT" smtClean="0">
                <a:latin typeface="Arial" pitchFamily="34" charset="0"/>
              </a:rPr>
              <a:pPr/>
              <a:t>16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2E5DCB-8E62-4437-87A9-7D514669E5E4}" type="slidenum">
              <a:rPr lang="it-IT" smtClean="0">
                <a:latin typeface="Arial" pitchFamily="34" charset="0"/>
              </a:rPr>
              <a:pPr/>
              <a:t>17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1DB15C-5FC4-40F5-9248-2B307F2D774E}" type="slidenum">
              <a:rPr lang="it-IT" smtClean="0">
                <a:latin typeface="Arial" pitchFamily="34" charset="0"/>
              </a:rPr>
              <a:pPr/>
              <a:t>18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CC708B-117B-4816-90D3-A41A57D6C041}" type="slidenum">
              <a:rPr lang="cs-CZ" smtClean="0">
                <a:latin typeface="Arial" pitchFamily="34" charset="0"/>
              </a:rPr>
              <a:pPr/>
              <a:t>19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5734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64F3C6-24A6-477E-AD13-D20A466320CF}" type="slidenum">
              <a:rPr lang="it-IT" smtClean="0">
                <a:latin typeface="Arial" pitchFamily="34" charset="0"/>
              </a:rPr>
              <a:pPr/>
              <a:t>20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5837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6450E4-33ED-47F9-A430-1BEBE55D37DB}" type="slidenum">
              <a:rPr lang="it-IT" smtClean="0">
                <a:latin typeface="Arial" pitchFamily="34" charset="0"/>
              </a:rPr>
              <a:pPr/>
              <a:t>21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593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20C37-BB75-419B-8F48-589D3FFED70E}" type="slidenum">
              <a:rPr lang="it-IT" smtClean="0">
                <a:latin typeface="Arial" pitchFamily="34" charset="0"/>
              </a:rPr>
              <a:pPr/>
              <a:t>22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14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47C880-CEF2-405F-A82B-7AAA24348042}" type="slidenum">
              <a:rPr lang="it-IT" smtClean="0">
                <a:latin typeface="Arial" pitchFamily="34" charset="0"/>
              </a:rPr>
              <a:pPr/>
              <a:t>23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246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5054AB-C254-49A8-9AE9-FE0537A17135}" type="slidenum">
              <a:rPr lang="it-IT" smtClean="0">
                <a:latin typeface="Arial" pitchFamily="34" charset="0"/>
              </a:rPr>
              <a:pPr/>
              <a:t>24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349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04EFCB-592F-4430-B354-B5CD45D85ED6}" type="slidenum">
              <a:rPr lang="it-IT" smtClean="0">
                <a:latin typeface="Arial" pitchFamily="34" charset="0"/>
              </a:rPr>
              <a:pPr/>
              <a:t>25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451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9A050-9A09-4359-BC28-73EF05231573}" type="slidenum">
              <a:rPr lang="it-IT" smtClean="0">
                <a:latin typeface="Arial" pitchFamily="34" charset="0"/>
              </a:rPr>
              <a:pPr/>
              <a:t>26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554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B2D860-94DC-4706-B6C2-87AF868EBA3D}" type="slidenum">
              <a:rPr lang="it-IT" smtClean="0">
                <a:latin typeface="Arial" pitchFamily="34" charset="0"/>
              </a:rPr>
              <a:pPr/>
              <a:t>27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535B55-7160-4ACB-A404-E1B58E35A4E3}" type="slidenum">
              <a:rPr lang="it-IT" smtClean="0">
                <a:latin typeface="Arial" pitchFamily="34" charset="0"/>
              </a:rPr>
              <a:pPr/>
              <a:t>28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758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1B771-D287-406E-AD0E-044427DFC86B}" type="slidenum">
              <a:rPr lang="it-IT" smtClean="0">
                <a:latin typeface="Arial" pitchFamily="34" charset="0"/>
              </a:rPr>
              <a:pPr/>
              <a:t>29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963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EA0984-FAC4-40F7-B4DD-79254526F249}" type="slidenum">
              <a:rPr lang="it-IT" smtClean="0">
                <a:latin typeface="Arial" pitchFamily="34" charset="0"/>
              </a:rPr>
              <a:pPr/>
              <a:t>30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168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EE04A4-A9D9-4A43-BCE2-73AE01C8B625}" type="slidenum">
              <a:rPr lang="it-IT" smtClean="0">
                <a:latin typeface="Arial" pitchFamily="34" charset="0"/>
              </a:rPr>
              <a:pPr/>
              <a:t>31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270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CA32EA-F44F-4E7C-8321-9C2CC421391D}" type="slidenum">
              <a:rPr lang="it-IT" smtClean="0">
                <a:latin typeface="Arial" pitchFamily="34" charset="0"/>
              </a:rPr>
              <a:pPr/>
              <a:t>32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373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E0F78B-3DFF-45B9-B761-1CF8F64F12B2}" type="slidenum">
              <a:rPr lang="it-IT" smtClean="0">
                <a:latin typeface="Arial" pitchFamily="34" charset="0"/>
              </a:rPr>
              <a:pPr/>
              <a:t>33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578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B5892-555C-4751-A030-1F50AC1B7400}" type="slidenum">
              <a:rPr lang="it-IT" smtClean="0">
                <a:latin typeface="Arial" pitchFamily="34" charset="0"/>
              </a:rPr>
              <a:pPr/>
              <a:t>34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680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C50FEC-1D71-41F3-972A-336F44E04FBC}" type="slidenum">
              <a:rPr lang="it-IT" smtClean="0">
                <a:latin typeface="Arial" pitchFamily="34" charset="0"/>
              </a:rPr>
              <a:pPr/>
              <a:t>35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782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3AFDF5-4202-4623-B6DB-6CBD4C0B665F}" type="slidenum">
              <a:rPr lang="it-IT" smtClean="0">
                <a:latin typeface="Arial" pitchFamily="34" charset="0"/>
              </a:rPr>
              <a:pPr/>
              <a:t>36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885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53E88F-348D-4987-9EE7-1D850E5E22F2}" type="slidenum">
              <a:rPr lang="it-IT" smtClean="0">
                <a:latin typeface="Arial" pitchFamily="34" charset="0"/>
              </a:rPr>
              <a:pPr/>
              <a:t>37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987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4D7A85-E225-4756-83AD-2DEBEDF34B24}" type="slidenum">
              <a:rPr lang="it-IT" smtClean="0">
                <a:latin typeface="Arial" pitchFamily="34" charset="0"/>
              </a:rPr>
              <a:pPr/>
              <a:t>38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59B695-1444-4BB8-A249-E396A96CD553}" type="slidenum">
              <a:rPr lang="it-IT" smtClean="0">
                <a:latin typeface="Arial" pitchFamily="34" charset="0"/>
              </a:rPr>
              <a:pPr/>
              <a:t>39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55B15C-D074-45AE-BF96-D7D246106475}" type="slidenum">
              <a:rPr lang="cs-CZ" smtClean="0">
                <a:latin typeface="Arial" pitchFamily="34" charset="0"/>
              </a:rPr>
              <a:pPr/>
              <a:t>4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8192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7018DE-31A2-4F65-9E5F-337C96065173}" type="slidenum">
              <a:rPr lang="it-IT" smtClean="0">
                <a:latin typeface="Arial" pitchFamily="34" charset="0"/>
              </a:rPr>
              <a:pPr/>
              <a:t>40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8294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F73CEB-5332-47C8-BC15-B46ADB3DB65B}" type="slidenum">
              <a:rPr lang="it-IT" smtClean="0">
                <a:latin typeface="Arial" pitchFamily="34" charset="0"/>
              </a:rPr>
              <a:pPr/>
              <a:t>41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8397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46A110-53E4-4128-9B79-7478BFC04B02}" type="slidenum">
              <a:rPr lang="it-IT" smtClean="0">
                <a:latin typeface="Arial" pitchFamily="34" charset="0"/>
              </a:rPr>
              <a:pPr/>
              <a:t>42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849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EECAE2-68A4-456D-BD49-5185AF3A23FF}" type="slidenum">
              <a:rPr lang="it-IT" smtClean="0">
                <a:latin typeface="Arial" pitchFamily="34" charset="0"/>
              </a:rPr>
              <a:pPr/>
              <a:t>43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8602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5222B5-B915-4F28-A49E-C4FB7F9BB192}" type="slidenum">
              <a:rPr lang="it-IT" smtClean="0">
                <a:latin typeface="Arial" pitchFamily="34" charset="0"/>
              </a:rPr>
              <a:pPr/>
              <a:t>44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870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F17701-2F67-4F04-999D-A5655E1B16B2}" type="slidenum">
              <a:rPr lang="it-IT" smtClean="0">
                <a:latin typeface="Arial" pitchFamily="34" charset="0"/>
              </a:rPr>
              <a:pPr/>
              <a:t>45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8806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07DBAC-F4BA-4439-864E-0D0C278C9F05}" type="slidenum">
              <a:rPr lang="it-IT" smtClean="0">
                <a:latin typeface="Arial" pitchFamily="34" charset="0"/>
              </a:rPr>
              <a:pPr/>
              <a:t>46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3AD261-BE7D-4294-86A6-DA21BDBC21DE}" type="slidenum">
              <a:rPr lang="it-IT" smtClean="0">
                <a:latin typeface="Arial" pitchFamily="34" charset="0"/>
              </a:rPr>
              <a:pPr/>
              <a:t>47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23449B-1B97-4D9B-B783-AD2F9FBC7F69}" type="slidenum">
              <a:rPr lang="it-IT" smtClean="0">
                <a:latin typeface="Arial" pitchFamily="34" charset="0"/>
              </a:rPr>
              <a:pPr/>
              <a:t>48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9114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82CD71-FE0E-4D2A-A4F7-106E6A8EA943}" type="slidenum">
              <a:rPr lang="it-IT" smtClean="0">
                <a:latin typeface="Arial" pitchFamily="34" charset="0"/>
              </a:rPr>
              <a:pPr/>
              <a:t>49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6AB0F9-A09F-4256-A632-39BE406EC010}" type="slidenum">
              <a:rPr lang="cs-CZ" smtClean="0">
                <a:latin typeface="Arial" pitchFamily="34" charset="0"/>
              </a:rPr>
              <a:pPr/>
              <a:t>5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9216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515DED-C7F0-41CB-BD8D-9ADD64A7FBE5}" type="slidenum">
              <a:rPr lang="it-IT" smtClean="0">
                <a:latin typeface="Arial" pitchFamily="34" charset="0"/>
              </a:rPr>
              <a:pPr/>
              <a:t>50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9318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5FE1B9-4AA4-4A6A-8D9E-A3A99A8E8DC3}" type="slidenum">
              <a:rPr lang="it-IT" smtClean="0">
                <a:latin typeface="Arial" pitchFamily="34" charset="0"/>
              </a:rPr>
              <a:pPr/>
              <a:t>51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9421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F0F6D0-1D7E-4596-AC3C-D29AABE25E7E}" type="slidenum">
              <a:rPr lang="it-IT" smtClean="0">
                <a:latin typeface="Arial" pitchFamily="34" charset="0"/>
              </a:rPr>
              <a:pPr/>
              <a:t>52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9523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755696-086B-4B39-A7BD-850341C4D786}" type="slidenum">
              <a:rPr lang="it-IT" smtClean="0">
                <a:latin typeface="Arial" pitchFamily="34" charset="0"/>
              </a:rPr>
              <a:pPr/>
              <a:t>53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9626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B943AE-0F1E-4252-8F6A-47308254E02E}" type="slidenum">
              <a:rPr lang="it-IT" smtClean="0">
                <a:latin typeface="Arial" pitchFamily="34" charset="0"/>
              </a:rPr>
              <a:pPr/>
              <a:t>54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9728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8C79E7-ECB0-4645-A32F-B85F67CF7C9D}" type="slidenum">
              <a:rPr lang="it-IT" smtClean="0">
                <a:latin typeface="Arial" pitchFamily="34" charset="0"/>
              </a:rPr>
              <a:pPr/>
              <a:t>55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9830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0CEA40-EC9B-4CA8-B8A9-E2FF567499E6}" type="slidenum">
              <a:rPr lang="it-IT" smtClean="0">
                <a:latin typeface="Arial" pitchFamily="34" charset="0"/>
              </a:rPr>
              <a:pPr/>
              <a:t>56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9933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4645DB-B5B2-4820-BE52-867CE52C8F24}" type="slidenum">
              <a:rPr lang="it-IT" smtClean="0">
                <a:latin typeface="Arial" pitchFamily="34" charset="0"/>
              </a:rPr>
              <a:pPr/>
              <a:t>57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0035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0300AE-AF55-439B-88A8-300E786D9375}" type="slidenum">
              <a:rPr lang="it-IT" smtClean="0">
                <a:latin typeface="Arial" pitchFamily="34" charset="0"/>
              </a:rPr>
              <a:pPr/>
              <a:t>58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0138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F0A348-A2DB-4205-965C-9DF950F0C5AD}" type="slidenum">
              <a:rPr lang="it-IT" smtClean="0">
                <a:latin typeface="Arial" pitchFamily="34" charset="0"/>
              </a:rPr>
              <a:pPr/>
              <a:t>59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A8E68B-8B21-49CC-9AB2-5F46D40AC0E8}" type="slidenum">
              <a:rPr lang="cs-CZ" smtClean="0">
                <a:latin typeface="Arial" pitchFamily="34" charset="0"/>
              </a:rPr>
              <a:pPr/>
              <a:t>6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0240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0DE554-5874-4CA7-9976-F0FFAAAB0312}" type="slidenum">
              <a:rPr lang="it-IT" smtClean="0">
                <a:latin typeface="Arial" pitchFamily="34" charset="0"/>
              </a:rPr>
              <a:pPr/>
              <a:t>60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0342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6D7F31-0100-4C63-98E2-6511E8F64B9C}" type="slidenum">
              <a:rPr lang="it-IT" smtClean="0">
                <a:latin typeface="Arial" pitchFamily="34" charset="0"/>
              </a:rPr>
              <a:pPr/>
              <a:t>61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0445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10D08-7750-471C-80A2-410D2ADD3DBE}" type="slidenum">
              <a:rPr lang="it-IT" smtClean="0">
                <a:latin typeface="Arial" pitchFamily="34" charset="0"/>
              </a:rPr>
              <a:pPr/>
              <a:t>62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0547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B37EFA-B867-4884-BE70-4DC894981B3A}" type="slidenum">
              <a:rPr lang="it-IT" smtClean="0">
                <a:latin typeface="Arial" pitchFamily="34" charset="0"/>
              </a:rPr>
              <a:pPr/>
              <a:t>63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10650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02E62C-0B0C-4CDE-B3A1-F1696DA85E81}" type="slidenum">
              <a:rPr lang="it-IT" smtClean="0">
                <a:latin typeface="Arial" pitchFamily="34" charset="0"/>
              </a:rPr>
              <a:pPr/>
              <a:t>64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300F33-667E-44F3-A3CB-89AEFAAADF49}" type="slidenum">
              <a:rPr lang="cs-CZ" smtClean="0">
                <a:latin typeface="Arial" pitchFamily="34" charset="0"/>
              </a:rPr>
              <a:pPr/>
              <a:t>7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AC4036-8B9A-4838-A937-2ED7FC4FA5F6}" type="slidenum">
              <a:rPr lang="cs-CZ" smtClean="0">
                <a:latin typeface="Arial" pitchFamily="34" charset="0"/>
              </a:rPr>
              <a:pPr/>
              <a:t>8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A85C1-6A3B-498C-AB39-13A3C6C53D05}" type="slidenum">
              <a:rPr lang="cs-CZ" smtClean="0">
                <a:latin typeface="Arial" pitchFamily="34" charset="0"/>
              </a:rPr>
              <a:pPr/>
              <a:t>9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19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20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9" name="Freeform 21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0" name="Freeform 22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1" name="Freeform 23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2" name="Freeform 24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25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4157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4157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A67ED-83E3-4A75-A500-841A18B1E8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8790E-DBB0-4D05-B22A-64C4255402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11990-9091-4C4B-A4EA-E2E90B3400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233A-CA22-4812-93CA-EEBB2D06B4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F824D-1EBF-41C6-9AB3-20EB1C1FEB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cs-CZ" noProof="0" smtClean="0"/>
              <a:t>Klepnutím na ikonu přidáte tabulku.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87D97-B2BC-4A8C-B98F-CF8D6098F4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A598D-4714-4C6C-B4FE-528B95FE2A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7DEAB-AD32-4217-8AE3-BD4DC1E510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30ECB-5182-4E6D-B716-58D46CADB2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D15D2-CC14-4E2C-A7A7-8E09F4BBD9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E34C3-0224-4E8C-BA06-E43542B686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6B710-F538-4B7D-8C14-9DE044E271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0E42A-435A-4A21-8397-5BF4A4D449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A3BD1-D818-45CB-BC17-97AFFE9FAA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33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14735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C5C6083-F67C-42FB-9A3B-2BA48B0372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28" name="Group 19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18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4725" name="Freeform 5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6" name="Freeform 6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7" name="Freeform 7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8" name="Freeform 8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9" name="Freeform 9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414730" name="Freeform 10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14723" name="Freeform 3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414731" name="Rectangle 11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147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sp>
        <p:nvSpPr>
          <p:cNvPr id="414740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trepreneur.com/calculators/discountedcashflow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hyperlink" Target="http://www.datadynamica.com/IRR.asp" TargetMode="External"/><Relationship Id="rId5" Type="http://schemas.openxmlformats.org/officeDocument/2006/relationships/package" Target="../embeddings/List_aplikace_Microsoft_Office_Excel2.xlsx"/><Relationship Id="rId4" Type="http://schemas.openxmlformats.org/officeDocument/2006/relationships/package" Target="../embeddings/List_aplikace_Microsoft_Office_Excel1.xlsx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trepreneur.com/calculators/cashflowcalculator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trepreneur.com/calculators/breakeven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PP2008_prac_listy_JV.xls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core.org/template_gallery.html" TargetMode="External"/><Relationship Id="rId4" Type="http://schemas.openxmlformats.org/officeDocument/2006/relationships/hyperlink" Target="PP2008_prac_listy_JV.do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openlearn.open.ac.uk/file.php/3317/T307_1_060i.jpg" TargetMode="Externa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Relationship Id="rId4" Type="http://schemas.openxmlformats.org/officeDocument/2006/relationships/image" Target="http://openlearn.open.ac.uk/file.php/3317/T307_1_061i.jpg" TargetMode="Externa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halek.info/" TargetMode="Externa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openlearn.open.ac.uk/mod/resource/view.php?id=254301&amp;direct=1" TargetMode="Externa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osupport.net/uploads/media/9_1_prijatelnost.pdf" TargetMode="External"/><Relationship Id="rId7" Type="http://schemas.openxmlformats.org/officeDocument/2006/relationships/hyperlink" Target="http://www.entrepreneur.com/calculators/payperclickroi.html" TargetMode="Externa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ntrepreneur.com/calculators/emailroi.html" TargetMode="External"/><Relationship Id="rId5" Type="http://schemas.openxmlformats.org/officeDocument/2006/relationships/hyperlink" Target="http://www.entrepreneur.com/calculators/conversionrate.html" TargetMode="External"/><Relationship Id="rId4" Type="http://schemas.openxmlformats.org/officeDocument/2006/relationships/hyperlink" Target="http://www.innosupport.net/uploads/media/9_2_internet_marketing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ctrTitle" sz="quarter"/>
          </p:nvPr>
        </p:nvSpPr>
        <p:spPr>
          <a:xfrm>
            <a:off x="683568" y="2204864"/>
            <a:ext cx="7772400" cy="1920875"/>
          </a:xfrm>
        </p:spPr>
        <p:txBody>
          <a:bodyPr/>
          <a:lstStyle/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Zpracování návrhu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vlastního projektu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>
                <a:latin typeface="Arial" pitchFamily="34" charset="0"/>
              </a:rPr>
              <a:t>LS 2009/10</a:t>
            </a:r>
          </a:p>
        </p:txBody>
      </p:sp>
      <p:sp>
        <p:nvSpPr>
          <p:cNvPr id="44035" name="Zástupný symbol pro číslo snímku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7020A47-06BF-40F2-BF33-0ACF8750F999}" type="slidenum">
              <a:rPr lang="cs-CZ" smtClean="0">
                <a:latin typeface="Arial" pitchFamily="34" charset="0"/>
              </a:rPr>
              <a:pPr/>
              <a:t>10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44036" name="Zástupný symbol pro zápatí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KIP/MR - 2</a:t>
            </a:r>
          </a:p>
        </p:txBody>
      </p:sp>
      <p:sp>
        <p:nvSpPr>
          <p:cNvPr id="521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600" dirty="0" smtClean="0">
                <a:latin typeface="Arial" charset="0"/>
              </a:rPr>
              <a:t>Specifikace pravděpodobných příčin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425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800" smtClean="0">
                <a:latin typeface="Arial" charset="0"/>
              </a:rPr>
              <a:t>prověření jednotlivých odlišností a rozdílů, zjištění, zda představují změnu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smtClean="0">
                <a:latin typeface="Arial" charset="0"/>
              </a:rPr>
              <a:t>které relevantní změny nastaly před identifikací problému?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smtClean="0">
                <a:latin typeface="Arial" charset="0"/>
              </a:rPr>
              <a:t>výsledek: seznam změn, mezi kterými by měla(y) být příčina(y) problému; jak by mohla vést daná změna ke vzniku problému? </a:t>
            </a:r>
            <a:r>
              <a:rPr lang="cs-CZ" sz="2800" smtClean="0">
                <a:latin typeface="Arial" charset="0"/>
                <a:sym typeface="Wingdings" pitchFamily="2" charset="2"/>
              </a:rPr>
              <a:t>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smtClean="0">
                <a:latin typeface="Arial" charset="0"/>
              </a:rPr>
              <a:t>vytvoření seznamu pravděpodobných příčin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smtClean="0">
                <a:latin typeface="Arial" charset="0"/>
              </a:rPr>
              <a:t>pozor: někdy může být příčinou problému současný výskyt dvou či více změn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cs-CZ" sz="3600" dirty="0" smtClean="0">
                <a:latin typeface="Arial" pitchFamily="34" charset="0"/>
                <a:cs typeface="Arial" pitchFamily="34" charset="0"/>
              </a:rPr>
              <a:t>Vypracování harmonogramu a rozpočtu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Viz Projektové řízení, Podnikatelský plán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9"/>
          <p:cNvSpPr txBox="1">
            <a:spLocks noChangeArrowheads="1"/>
          </p:cNvSpPr>
          <p:nvPr/>
        </p:nvSpPr>
        <p:spPr bwMode="auto">
          <a:xfrm>
            <a:off x="914400" y="381000"/>
            <a:ext cx="762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3200" dirty="0">
                <a:latin typeface="Arial" pitchFamily="34" charset="0"/>
                <a:cs typeface="Arial" pitchFamily="34" charset="0"/>
              </a:rPr>
              <a:t>Obvyklé chyby podnikatelů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4" name="TextovéPole 9"/>
          <p:cNvSpPr txBox="1">
            <a:spLocks noChangeArrowheads="1"/>
          </p:cNvSpPr>
          <p:nvPr/>
        </p:nvSpPr>
        <p:spPr bwMode="auto">
          <a:xfrm>
            <a:off x="4038600" y="1447800"/>
            <a:ext cx="1143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000"/>
              <a:t>Snížená možnost přežití</a:t>
            </a:r>
            <a:endParaRPr lang="cs-CZ"/>
          </a:p>
        </p:txBody>
      </p:sp>
      <p:sp>
        <p:nvSpPr>
          <p:cNvPr id="11" name="Elipsa 10"/>
          <p:cNvSpPr/>
          <p:nvPr/>
        </p:nvSpPr>
        <p:spPr>
          <a:xfrm>
            <a:off x="3810000" y="47244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126" name="TextovéPole 11"/>
          <p:cNvSpPr txBox="1">
            <a:spLocks noChangeArrowheads="1"/>
          </p:cNvSpPr>
          <p:nvPr/>
        </p:nvSpPr>
        <p:spPr bwMode="auto">
          <a:xfrm>
            <a:off x="4038600" y="4953000"/>
            <a:ext cx="1143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400"/>
              <a:t>Podcenění doby potřebné </a:t>
            </a:r>
          </a:p>
          <a:p>
            <a:pPr algn="ctr"/>
            <a:r>
              <a:rPr lang="cs-CZ" sz="1400"/>
              <a:t>k vytvoření zisku</a:t>
            </a:r>
            <a:endParaRPr lang="cs-CZ"/>
          </a:p>
        </p:txBody>
      </p:sp>
      <p:sp>
        <p:nvSpPr>
          <p:cNvPr id="13" name="Elipsa 12"/>
          <p:cNvSpPr/>
          <p:nvPr/>
        </p:nvSpPr>
        <p:spPr>
          <a:xfrm>
            <a:off x="3810000" y="28956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128" name="TextovéPole 13"/>
          <p:cNvSpPr txBox="1">
            <a:spLocks noChangeArrowheads="1"/>
          </p:cNvSpPr>
          <p:nvPr/>
        </p:nvSpPr>
        <p:spPr bwMode="auto">
          <a:xfrm>
            <a:off x="4038600" y="3200400"/>
            <a:ext cx="1143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600"/>
              <a:t>Snížená pravdě-podobnost přežití</a:t>
            </a:r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1295400" y="16002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130" name="TextovéPole 15"/>
          <p:cNvSpPr txBox="1">
            <a:spLocks noChangeArrowheads="1"/>
          </p:cNvSpPr>
          <p:nvPr/>
        </p:nvSpPr>
        <p:spPr bwMode="auto">
          <a:xfrm>
            <a:off x="1371600" y="1981200"/>
            <a:ext cx="13716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400"/>
              <a:t>Nepochopení hnacích sil tvorby zisku</a:t>
            </a:r>
            <a:endParaRPr lang="cs-CZ"/>
          </a:p>
        </p:txBody>
      </p:sp>
      <p:sp>
        <p:nvSpPr>
          <p:cNvPr id="17" name="Elipsa 16"/>
          <p:cNvSpPr/>
          <p:nvPr/>
        </p:nvSpPr>
        <p:spPr>
          <a:xfrm>
            <a:off x="1447800" y="37338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132" name="TextovéPole 17"/>
          <p:cNvSpPr txBox="1">
            <a:spLocks noChangeArrowheads="1"/>
          </p:cNvSpPr>
          <p:nvPr/>
        </p:nvSpPr>
        <p:spPr bwMode="auto">
          <a:xfrm>
            <a:off x="1524000" y="4114800"/>
            <a:ext cx="1447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000"/>
              <a:t>Podcenění nákladů</a:t>
            </a:r>
            <a:endParaRPr lang="cs-CZ"/>
          </a:p>
        </p:txBody>
      </p:sp>
      <p:sp>
        <p:nvSpPr>
          <p:cNvPr id="19" name="Elipsa 18"/>
          <p:cNvSpPr/>
          <p:nvPr/>
        </p:nvSpPr>
        <p:spPr>
          <a:xfrm>
            <a:off x="3810000" y="1143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134" name="TextovéPole 19"/>
          <p:cNvSpPr txBox="1">
            <a:spLocks noChangeArrowheads="1"/>
          </p:cNvSpPr>
          <p:nvPr/>
        </p:nvSpPr>
        <p:spPr bwMode="auto">
          <a:xfrm>
            <a:off x="4038600" y="1371600"/>
            <a:ext cx="1143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400"/>
              <a:t>Podcenění doby potřebné k získání financí</a:t>
            </a:r>
            <a:endParaRPr lang="cs-CZ"/>
          </a:p>
        </p:txBody>
      </p:sp>
      <p:sp>
        <p:nvSpPr>
          <p:cNvPr id="21" name="Elipsa 20"/>
          <p:cNvSpPr/>
          <p:nvPr/>
        </p:nvSpPr>
        <p:spPr>
          <a:xfrm>
            <a:off x="6172200" y="19812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136" name="TextovéPole 21"/>
          <p:cNvSpPr txBox="1">
            <a:spLocks noChangeArrowheads="1"/>
          </p:cNvSpPr>
          <p:nvPr/>
        </p:nvSpPr>
        <p:spPr bwMode="auto">
          <a:xfrm>
            <a:off x="6324600" y="2362200"/>
            <a:ext cx="12192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400"/>
              <a:t>Chybné předpoklady a předpovědi</a:t>
            </a:r>
            <a:endParaRPr lang="cs-CZ"/>
          </a:p>
        </p:txBody>
      </p:sp>
      <p:sp>
        <p:nvSpPr>
          <p:cNvPr id="23" name="Elipsa 22"/>
          <p:cNvSpPr/>
          <p:nvPr/>
        </p:nvSpPr>
        <p:spPr>
          <a:xfrm>
            <a:off x="6096000" y="39624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138" name="TextovéPole 23"/>
          <p:cNvSpPr txBox="1">
            <a:spLocks noChangeArrowheads="1"/>
          </p:cNvSpPr>
          <p:nvPr/>
        </p:nvSpPr>
        <p:spPr bwMode="auto">
          <a:xfrm>
            <a:off x="6172200" y="44196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400"/>
              <a:t>Nedostatečné srovnání</a:t>
            </a:r>
            <a:endParaRPr lang="cs-CZ" sz="1600"/>
          </a:p>
        </p:txBody>
      </p:sp>
      <p:cxnSp>
        <p:nvCxnSpPr>
          <p:cNvPr id="26" name="Přímá spojovací šipka 25"/>
          <p:cNvCxnSpPr>
            <a:stCxn id="19" idx="4"/>
            <a:endCxn id="13" idx="0"/>
          </p:cNvCxnSpPr>
          <p:nvPr/>
        </p:nvCxnSpPr>
        <p:spPr>
          <a:xfrm rot="5400000">
            <a:off x="4457701" y="2781300"/>
            <a:ext cx="228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šipka 27"/>
          <p:cNvCxnSpPr/>
          <p:nvPr/>
        </p:nvCxnSpPr>
        <p:spPr>
          <a:xfrm rot="10800000" flipV="1">
            <a:off x="5334000" y="3048000"/>
            <a:ext cx="914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šipka 29"/>
          <p:cNvCxnSpPr/>
          <p:nvPr/>
        </p:nvCxnSpPr>
        <p:spPr>
          <a:xfrm rot="10800000">
            <a:off x="5257800" y="39624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šipka 31"/>
          <p:cNvCxnSpPr>
            <a:stCxn id="11" idx="0"/>
            <a:endCxn id="13" idx="4"/>
          </p:cNvCxnSpPr>
          <p:nvPr/>
        </p:nvCxnSpPr>
        <p:spPr>
          <a:xfrm rot="5400000" flipH="1" flipV="1">
            <a:off x="4419601" y="4572000"/>
            <a:ext cx="3048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šipka 33"/>
          <p:cNvCxnSpPr/>
          <p:nvPr/>
        </p:nvCxnSpPr>
        <p:spPr>
          <a:xfrm flipV="1">
            <a:off x="2971800" y="3810000"/>
            <a:ext cx="838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šipka 35"/>
          <p:cNvCxnSpPr/>
          <p:nvPr/>
        </p:nvCxnSpPr>
        <p:spPr>
          <a:xfrm>
            <a:off x="2819400" y="2590800"/>
            <a:ext cx="1066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Časová hodnota peněz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1000 Kč dnes není totéž co 1000 za pět let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Pokud chceme určovat investice a výnosy v různých časových obdobích, musíme je přepočítat k jednomu referenčnímu časovému bodu, obvykle k počátku projektu.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Míra změny hodnoty peněz: diskontní faktor r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Př.: dnes mám I Kč, pokud je uložím s úrokem r, budu mít za rok I * (1+r), za 2 roky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*(1+r)]*(1+r)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= I * (1+r)</a:t>
            </a:r>
            <a:r>
              <a:rPr lang="cs-CZ" sz="24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, atd.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Naopak, současná hodnota částky I, která vznikne v n-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tém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období, je PV = I / (1+r)</a:t>
            </a:r>
            <a:r>
              <a:rPr lang="cs-CZ" sz="2400" baseline="30000" dirty="0" smtClean="0">
                <a:latin typeface="Arial" pitchFamily="34" charset="0"/>
                <a:cs typeface="Arial" pitchFamily="34" charset="0"/>
              </a:rPr>
              <a:t>n</a:t>
            </a:r>
          </a:p>
          <a:p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Čistá současná hodnota</a:t>
            </a:r>
          </a:p>
        </p:txBody>
      </p:sp>
      <p:sp>
        <p:nvSpPr>
          <p:cNvPr id="7171" name="Zástupný symbol pro obsah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06963"/>
          </a:xfrm>
        </p:spPr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i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cs-CZ" i="1" baseline="-25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= příjem v období k (může být i záporný) 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Projekt proveditelný: NPV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0</a:t>
            </a:r>
          </a:p>
          <a:p>
            <a:endParaRPr lang="cs-CZ" dirty="0" smtClean="0">
              <a:latin typeface="Arial" pitchFamily="34" charset="0"/>
              <a:cs typeface="Arial" pitchFamily="34" charset="0"/>
              <a:hlinkClick r:id="rId3"/>
            </a:endParaRPr>
          </a:p>
          <a:p>
            <a:r>
              <a:rPr lang="cs-CZ" dirty="0" smtClean="0">
                <a:latin typeface="Arial" pitchFamily="34" charset="0"/>
                <a:cs typeface="Arial" pitchFamily="34" charset="0"/>
                <a:hlinkClick r:id="rId3"/>
              </a:rPr>
              <a:t>http://www.</a:t>
            </a:r>
            <a:r>
              <a:rPr lang="cs-CZ" dirty="0" err="1" smtClean="0">
                <a:latin typeface="Arial" pitchFamily="34" charset="0"/>
                <a:cs typeface="Arial" pitchFamily="34" charset="0"/>
                <a:hlinkClick r:id="rId3"/>
              </a:rPr>
              <a:t>entrepreneur.com</a:t>
            </a:r>
            <a:r>
              <a:rPr lang="cs-CZ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cs-CZ" dirty="0" err="1" smtClean="0">
                <a:latin typeface="Arial" pitchFamily="34" charset="0"/>
                <a:cs typeface="Arial" pitchFamily="34" charset="0"/>
                <a:hlinkClick r:id="rId3"/>
              </a:rPr>
              <a:t>calculators</a:t>
            </a:r>
            <a:r>
              <a:rPr lang="cs-CZ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cs-CZ" dirty="0" err="1" smtClean="0">
                <a:latin typeface="Arial" pitchFamily="34" charset="0"/>
                <a:cs typeface="Arial" pitchFamily="34" charset="0"/>
                <a:hlinkClick r:id="rId3"/>
              </a:rPr>
              <a:t>discountedcashflow.html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Arial" pitchFamily="34" charset="0"/>
              <a:buNone/>
            </a:pPr>
            <a:endParaRPr lang="cs-CZ" dirty="0" smtClean="0"/>
          </a:p>
          <a:p>
            <a:endParaRPr lang="cs-CZ" dirty="0" smtClean="0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1524000"/>
            <a:ext cx="5083175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Míra výnosnosti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Míra výnosnosti IRR = diskontní sazbě, při níž je NPV = 0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Projekt přijatelný: IRR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míra výnosnosti alternativní bezpečné investice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Výpočty v Excelu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09600" y="1828800"/>
          <a:ext cx="2038350" cy="2222500"/>
        </p:xfrm>
        <a:graphic>
          <a:graphicData uri="http://schemas.openxmlformats.org/presentationml/2006/ole">
            <p:oleObj spid="_x0000_s224258" name="List" r:id="rId4" imgW="1790557" imgH="1952577" progId="Excel.Sheet.12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429000" y="1828800"/>
          <a:ext cx="4214813" cy="2209800"/>
        </p:xfrm>
        <a:graphic>
          <a:graphicData uri="http://schemas.openxmlformats.org/presentationml/2006/ole">
            <p:oleObj spid="_x0000_s224259" name="List" r:id="rId5" imgW="3724132" imgH="1952577" progId="Excel.Sheet.12">
              <p:embed/>
            </p:oleObj>
          </a:graphicData>
        </a:graphic>
      </p:graphicFrame>
      <p:sp>
        <p:nvSpPr>
          <p:cNvPr id="1029" name="TextovéPole 6"/>
          <p:cNvSpPr txBox="1">
            <a:spLocks noChangeArrowheads="1"/>
          </p:cNvSpPr>
          <p:nvPr/>
        </p:nvSpPr>
        <p:spPr bwMode="auto">
          <a:xfrm>
            <a:off x="685800" y="48006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>
                <a:latin typeface="Arial" pitchFamily="34" charset="0"/>
                <a:cs typeface="Arial" pitchFamily="34" charset="0"/>
              </a:rPr>
              <a:t>Viz též např. </a:t>
            </a:r>
            <a:r>
              <a:rPr lang="cs-CZ" dirty="0">
                <a:latin typeface="Arial" pitchFamily="34" charset="0"/>
                <a:cs typeface="Arial" pitchFamily="34" charset="0"/>
                <a:hlinkClick r:id="rId6"/>
              </a:rPr>
              <a:t>http://www.</a:t>
            </a:r>
            <a:r>
              <a:rPr lang="cs-CZ" dirty="0" err="1">
                <a:latin typeface="Arial" pitchFamily="34" charset="0"/>
                <a:cs typeface="Arial" pitchFamily="34" charset="0"/>
                <a:hlinkClick r:id="rId6"/>
              </a:rPr>
              <a:t>datadynamica.com</a:t>
            </a:r>
            <a:r>
              <a:rPr lang="cs-CZ" dirty="0">
                <a:latin typeface="Arial" pitchFamily="34" charset="0"/>
                <a:cs typeface="Arial" pitchFamily="34" charset="0"/>
                <a:hlinkClick r:id="rId6"/>
              </a:rPr>
              <a:t>/</a:t>
            </a:r>
            <a:r>
              <a:rPr lang="cs-CZ" dirty="0" err="1">
                <a:latin typeface="Arial" pitchFamily="34" charset="0"/>
                <a:cs typeface="Arial" pitchFamily="34" charset="0"/>
                <a:hlinkClick r:id="rId6"/>
              </a:rPr>
              <a:t>IRR.asp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E34C3-0224-4E8C-BA06-E43542B686D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Tok hotovosti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27984"/>
          </a:xfrm>
        </p:spPr>
        <p:txBody>
          <a:bodyPr/>
          <a:lstStyle/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V účetnictví pracujeme s časovým rozlišením – pohledávky a závazky se 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zaúčtovávají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v čase vydání / přijetí faktury, která ovšem nemusí být v té době proplacena.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Pro podnik je důležité kontrolovat tok hotovosti, aby měl vždy dostatek peněz na pokrytí okamžitých výdajů (např. mezd); hotovost jsou peníze v pokladně a na běžném účtu.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Tok hotovosti je třeba plánovat a včas učinit opatření, abychom se nedostali do blízkosti nulových či dokonce záporných hodnot – v takové situaci těžko získáme úvěr.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Vyzkoušejte si, jak změny různých veličin ovlivňují tok hotovosti:</a:t>
            </a:r>
            <a:r>
              <a:rPr lang="cs-CZ" sz="2000" u="sng" dirty="0" smtClean="0">
                <a:latin typeface="Arial" pitchFamily="34" charset="0"/>
                <a:cs typeface="Arial" pitchFamily="34" charset="0"/>
                <a:hlinkClick r:id="rId3"/>
              </a:rPr>
              <a:t> http://www.</a:t>
            </a:r>
            <a:r>
              <a:rPr lang="cs-CZ" sz="2000" u="sng" dirty="0" err="1" smtClean="0">
                <a:latin typeface="Arial" pitchFamily="34" charset="0"/>
                <a:cs typeface="Arial" pitchFamily="34" charset="0"/>
                <a:hlinkClick r:id="rId3"/>
              </a:rPr>
              <a:t>entrepreneur.com</a:t>
            </a:r>
            <a:r>
              <a:rPr lang="cs-CZ" sz="2000" u="sng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cs-CZ" sz="2000" u="sng" dirty="0" err="1" smtClean="0">
                <a:latin typeface="Arial" pitchFamily="34" charset="0"/>
                <a:cs typeface="Arial" pitchFamily="34" charset="0"/>
                <a:hlinkClick r:id="rId3"/>
              </a:rPr>
              <a:t>calculators</a:t>
            </a:r>
            <a:r>
              <a:rPr lang="cs-CZ" sz="2000" u="sng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cs-CZ" sz="2000" u="sng" dirty="0" err="1" smtClean="0">
                <a:latin typeface="Arial" pitchFamily="34" charset="0"/>
                <a:cs typeface="Arial" pitchFamily="34" charset="0"/>
                <a:hlinkClick r:id="rId3"/>
              </a:rPr>
              <a:t>cashflowcalculator.html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Bod zlomu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Při jakém objemu prodejů začneme vytvářet zisk?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Fixní náklady</a:t>
            </a:r>
            <a:endParaRPr lang="cs-CZ" sz="2400" dirty="0" smtClean="0">
              <a:latin typeface="Arial" pitchFamily="34" charset="0"/>
              <a:cs typeface="Arial" pitchFamily="34" charset="0"/>
              <a:hlinkClick r:id="rId3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Variabilní náklady</a:t>
            </a:r>
            <a:endParaRPr lang="cs-CZ" sz="2400" dirty="0" smtClean="0">
              <a:latin typeface="Arial" pitchFamily="34" charset="0"/>
              <a:cs typeface="Arial" pitchFamily="34" charset="0"/>
              <a:hlinkClick r:id="rId3"/>
            </a:endParaRPr>
          </a:p>
          <a:p>
            <a:endParaRPr lang="cs-CZ" sz="2400" u="sng" dirty="0" smtClean="0">
              <a:latin typeface="Arial" pitchFamily="34" charset="0"/>
              <a:cs typeface="Arial" pitchFamily="34" charset="0"/>
              <a:hlinkClick r:id="rId3"/>
            </a:endParaRPr>
          </a:p>
          <a:p>
            <a:r>
              <a:rPr lang="cs-CZ" sz="2400" u="sng" dirty="0" smtClean="0">
                <a:latin typeface="Arial" pitchFamily="34" charset="0"/>
                <a:cs typeface="Arial" pitchFamily="34" charset="0"/>
                <a:hlinkClick r:id="rId3"/>
              </a:rPr>
              <a:t>http://www.</a:t>
            </a:r>
            <a:r>
              <a:rPr lang="cs-CZ" sz="2400" u="sng" dirty="0" err="1" smtClean="0">
                <a:latin typeface="Arial" pitchFamily="34" charset="0"/>
                <a:cs typeface="Arial" pitchFamily="34" charset="0"/>
                <a:hlinkClick r:id="rId3"/>
              </a:rPr>
              <a:t>entrepreneur.com</a:t>
            </a:r>
            <a:r>
              <a:rPr lang="cs-CZ" sz="2400" u="sng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cs-CZ" sz="2400" u="sng" dirty="0" err="1" smtClean="0">
                <a:latin typeface="Arial" pitchFamily="34" charset="0"/>
                <a:cs typeface="Arial" pitchFamily="34" charset="0"/>
                <a:hlinkClick r:id="rId3"/>
              </a:rPr>
              <a:t>calculators</a:t>
            </a:r>
            <a:r>
              <a:rPr lang="cs-CZ" sz="2400" u="sng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cs-CZ" sz="2400" u="sng" dirty="0" err="1" smtClean="0">
                <a:latin typeface="Arial" pitchFamily="34" charset="0"/>
                <a:cs typeface="Arial" pitchFamily="34" charset="0"/>
                <a:hlinkClick r:id="rId3"/>
              </a:rPr>
              <a:t>breakeven.html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F30005-953D-42BB-874E-94F7CAA6BBF6}" type="slidenum">
              <a:rPr lang="cs-CZ"/>
              <a:pPr>
                <a:defRPr/>
              </a:pPr>
              <a:t>19</a:t>
            </a:fld>
            <a:endParaRPr lang="cs-CZ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latin typeface="Arial" pitchFamily="34" charset="0"/>
                <a:cs typeface="Arial" pitchFamily="34" charset="0"/>
              </a:rPr>
              <a:t>Počítačová podpora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latin typeface="Arial" pitchFamily="34" charset="0"/>
                <a:cs typeface="Arial" pitchFamily="34" charset="0"/>
              </a:rPr>
              <a:t>Excel a jeho nástroje (řešitel, scénáře)</a:t>
            </a:r>
          </a:p>
          <a:p>
            <a:pPr eaLnBrk="1" hangingPunct="1"/>
            <a:r>
              <a:rPr lang="cs-CZ" dirty="0" smtClean="0">
                <a:latin typeface="Arial" pitchFamily="34" charset="0"/>
                <a:cs typeface="Arial" pitchFamily="34" charset="0"/>
              </a:rPr>
              <a:t>Tok hotovosti</a:t>
            </a:r>
          </a:p>
          <a:p>
            <a:pPr lvl="1" eaLnBrk="1" hangingPunct="1"/>
            <a:r>
              <a:rPr lang="cs-CZ" dirty="0" smtClean="0">
                <a:latin typeface="Arial" pitchFamily="34" charset="0"/>
                <a:cs typeface="Arial" pitchFamily="34" charset="0"/>
                <a:hlinkClick r:id="rId3" action="ppaction://hlinkfile"/>
              </a:rPr>
              <a:t>pracovní listy JV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cs-CZ" dirty="0" smtClean="0">
                <a:latin typeface="Arial" pitchFamily="34" charset="0"/>
                <a:cs typeface="Arial" pitchFamily="34" charset="0"/>
                <a:hlinkClick r:id="rId4" action="ppaction://hlinkfile"/>
              </a:rPr>
              <a:t>komentář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cs-CZ" dirty="0" smtClean="0">
                <a:latin typeface="Arial" pitchFamily="34" charset="0"/>
                <a:cs typeface="Arial" pitchFamily="34" charset="0"/>
              </a:rPr>
              <a:t>Šablony finančních výpočtů</a:t>
            </a:r>
            <a:endParaRPr lang="cs-CZ" dirty="0" smtClean="0">
              <a:latin typeface="Arial" pitchFamily="34" charset="0"/>
              <a:cs typeface="Arial" pitchFamily="34" charset="0"/>
              <a:hlinkClick r:id="rId5"/>
            </a:endParaRPr>
          </a:p>
          <a:p>
            <a:pPr lvl="1" eaLnBrk="1" hangingPunct="1"/>
            <a:r>
              <a:rPr lang="cs-CZ" u="sng" dirty="0" smtClean="0">
                <a:latin typeface="Arial" pitchFamily="34" charset="0"/>
                <a:cs typeface="Arial" pitchFamily="34" charset="0"/>
                <a:hlinkClick r:id="rId5"/>
              </a:rPr>
              <a:t>http://www.</a:t>
            </a:r>
            <a:r>
              <a:rPr lang="cs-CZ" u="sng" dirty="0" err="1" smtClean="0">
                <a:latin typeface="Arial" pitchFamily="34" charset="0"/>
                <a:cs typeface="Arial" pitchFamily="34" charset="0"/>
                <a:hlinkClick r:id="rId5"/>
              </a:rPr>
              <a:t>score.org</a:t>
            </a:r>
            <a:r>
              <a:rPr lang="cs-CZ" u="sng" dirty="0" smtClean="0">
                <a:latin typeface="Arial" pitchFamily="34" charset="0"/>
                <a:cs typeface="Arial" pitchFamily="34" charset="0"/>
                <a:hlinkClick r:id="rId5"/>
              </a:rPr>
              <a:t>/</a:t>
            </a:r>
            <a:r>
              <a:rPr lang="cs-CZ" u="sng" dirty="0" err="1" smtClean="0">
                <a:latin typeface="Arial" pitchFamily="34" charset="0"/>
                <a:cs typeface="Arial" pitchFamily="34" charset="0"/>
                <a:hlinkClick r:id="rId5"/>
              </a:rPr>
              <a:t>template</a:t>
            </a:r>
            <a:r>
              <a:rPr lang="cs-CZ" u="sng" dirty="0" smtClean="0">
                <a:latin typeface="Arial" pitchFamily="34" charset="0"/>
                <a:cs typeface="Arial" pitchFamily="34" charset="0"/>
                <a:hlinkClick r:id="rId5"/>
              </a:rPr>
              <a:t>_</a:t>
            </a:r>
            <a:r>
              <a:rPr lang="cs-CZ" u="sng" dirty="0" err="1" smtClean="0">
                <a:latin typeface="Arial" pitchFamily="34" charset="0"/>
                <a:cs typeface="Arial" pitchFamily="34" charset="0"/>
                <a:hlinkClick r:id="rId5"/>
              </a:rPr>
              <a:t>gallery.html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Úkol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Zpracovat projektový záměr 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Projekt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VaV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Transfer technologie,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komercializace</a:t>
            </a:r>
          </a:p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Postup: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Identifikace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problému, který bude řešen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Vypracování harmonogramu a rozpočtu projektu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Identifikace možných finančních zdrojů a cílových trhů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(věnovat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pozornost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finanční analýze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marketingu - bývají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nejslabší 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stránkou projektů)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Zaslat do 28.11. 2010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MARKETINGOVÝ VÝZKUM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192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i="1" dirty="0" smtClean="0">
                <a:latin typeface="Arial" pitchFamily="34" charset="0"/>
                <a:cs typeface="Arial" pitchFamily="34" charset="0"/>
              </a:rPr>
              <a:t>systematický sběr, zaznamenávání a analýza informací o trzích</a:t>
            </a:r>
            <a:endParaRPr lang="cs-CZ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Co chceme vědět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Kdo jsou moji zákazníci? Jací jsou to lidé? Kde žijí?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Mohou, chtějí a budou kupovat mé produkty?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Nabízím takové produkty, jaké chtějí – na nejlepším místě, v nejlepším čase a v pravém množství?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Jsou moje ceny v souladu s hodnotou produktu pro zákazníka a s jeho očekáváním?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Mám dobrou propagaci?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Co si zákazníci myslí o mém podniku?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Jak je na tom můj podnik ve srovnání s konkurencí?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Proč to chceme vědět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Snížení podnikatelského rizika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Sledování stávajících a potenciálních trendů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Identifikace příležitostí k získání či rozšíření trhů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Primární a sekundární výzkum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Primární: sběr originálních dat o preferencích, nákupních zvyklostech, názorech a přístupů současných nebo potenciálních zákazníků. Základní techniky viz dále.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Sekundární: data z příruček, časopisů, novin, hospodářských komor, sdružení, vládních agentur, databází; trendy, tempa růstu, demografická a statistická data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Pět základních technik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Dotazníková šetření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Řízená diskuse (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focus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groups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Osobní interview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Pozorování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dirty="0" err="1" smtClean="0">
                <a:latin typeface="Arial" pitchFamily="34" charset="0"/>
                <a:cs typeface="Arial" pitchFamily="34" charset="0"/>
              </a:rPr>
              <a:t>field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trials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Dotazníková šetření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Analýza reprezentativního vzorku cílového trhu; větší vzorek   větší spolehlivost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Osobní dotazování: v místech, kde je hodně lidí. Lze používat vzorky, balení, ochutnávky, … a získat okamžitou odezvu. Vysoká návratnost odpovědí (90%), ale nákladné.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Telefonní dotazování: levnější než osobní, dražší než pošta a mail. Získat odpovědi je obtížnější, návratnost cca 40-50%.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Pošta, mail: relativně levné, návratnost 3 – 15%.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Online: není přímá kontrola nad výběrem respondentů, návratnost a spolehlivost se nedá předpovědět. Jednoduchá a levná metody sběru názorů a preferencí zákazníků. Lze přesněji zacílit při využití CRM.</a:t>
            </a:r>
            <a:endParaRPr lang="cs-CZ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Řízená diskuse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Moderátor na základě připraveného scénáře diskutuje se skupinou. 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Neutrální místo, výhodou je možnost  videozáznamu.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1-2 hodiny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Pro vyváženost výsledků jsou potřebné alespoň 3 skupiny.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Osobní interview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Zahrnují nestrukturované otevřené otázky.</a:t>
            </a:r>
          </a:p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Trvání: 30 -60 min., obvykle se záznamem.</a:t>
            </a:r>
          </a:p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Stejně jako řízená diskuse poskytují subjektivnější data než dotazníky;výsledky obvykle nereprezentují dostatečně velký vzorek populace.</a:t>
            </a:r>
          </a:p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Cenný náhled do myšlení zákazníků, odhalení problémů spojených s vývojem nových produktů.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Pozorování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Odpovědi v dotaznících a diskusích často neodrážejí skutečné chování a názory lidí.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Zpřesnění lze získat pozorováním zákazníků při nákupech, v práci, doma.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Tak lze získat přesnější obraz způsobů nakupování a užívání produktů.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Terénní testy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Umístění nového produktu ve vybraných obchodech apod., testování odezvy zákazníků v reálných podmínkách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Využití: modifikace produktu, úprava cen, zlepšení balení, …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MSP by měly spolupracovat s lokálními prodejci a používat webové stránky k testování produktů.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cs-CZ" sz="4000" dirty="0" smtClean="0">
                <a:latin typeface="Arial" pitchFamily="34" charset="0"/>
                <a:cs typeface="Arial" pitchFamily="34" charset="0"/>
              </a:rPr>
              <a:t>Identifikace problému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latin typeface="Arial" charset="0"/>
              </a:rPr>
              <a:t>Problémová situace: vyžaduje řídící zásah</a:t>
            </a:r>
          </a:p>
          <a:p>
            <a:pPr>
              <a:defRPr/>
            </a:pPr>
            <a:r>
              <a:rPr lang="cs-CZ" dirty="0" smtClean="0">
                <a:latin typeface="Arial" charset="0"/>
              </a:rPr>
              <a:t>Manažer za ni nese zodpovědnost (zcela nebo dílčí) </a:t>
            </a:r>
          </a:p>
          <a:p>
            <a:pPr lvl="1">
              <a:defRPr/>
            </a:pPr>
            <a:r>
              <a:rPr lang="cs-CZ" dirty="0" smtClean="0">
                <a:latin typeface="Arial" charset="0"/>
              </a:rPr>
              <a:t>Jednoznačné – splnění termínovaného úkolu, náhrada chybějícího pracovníka, …</a:t>
            </a:r>
          </a:p>
          <a:p>
            <a:pPr lvl="1">
              <a:defRPr/>
            </a:pPr>
            <a:r>
              <a:rPr lang="cs-CZ" dirty="0" smtClean="0">
                <a:latin typeface="Arial" charset="0"/>
              </a:rPr>
              <a:t>Ne jednoznačné co do obsahu či pravomoci a zodpovědnosti – hrozby a příležitosti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Nejčastějších 10 chyb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Příliš vysoké náklady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Nevíme, co se chceme dozvědět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Špatný výběr zdrojů dat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Nedostatečný průzkum konkurence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Nedostatečná pozornost věnovaná nákladům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Špatný výběr vzorku respondentů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Nevyladěný nástroj výzkumu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Nedostatečná asertivita (tlak na získání odpovědi)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Spolehnutí na jediný zdroj dat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Ignorování výsledků výzkumu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cs-CZ" sz="2400" dirty="0" smtClean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 smtClean="0">
                <a:latin typeface="Arial" pitchFamily="34" charset="0"/>
                <a:cs typeface="Arial" pitchFamily="34" charset="0"/>
              </a:rPr>
              <a:t>Účelem marketingu je získat zákazníky</a:t>
            </a:r>
            <a:endParaRPr lang="en-GB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229600" cy="4525963"/>
          </a:xfrm>
        </p:spPr>
        <p:txBody>
          <a:bodyPr/>
          <a:lstStyle/>
          <a:p>
            <a:pPr marL="0" indent="0" eaLnBrk="1" hangingPunct="1"/>
            <a:endParaRPr lang="en-GB" dirty="0" smtClean="0"/>
          </a:p>
          <a:p>
            <a:pPr lvl="1" eaLnBrk="1" hangingPunct="1">
              <a:buFontTx/>
              <a:buChar char="–"/>
            </a:pPr>
            <a:endParaRPr lang="en-GB" dirty="0" smtClean="0"/>
          </a:p>
        </p:txBody>
      </p:sp>
      <p:sp>
        <p:nvSpPr>
          <p:cNvPr id="19460" name="AutoShape 5"/>
          <p:cNvSpPr>
            <a:spLocks noChangeArrowheads="1"/>
          </p:cNvSpPr>
          <p:nvPr/>
        </p:nvSpPr>
        <p:spPr bwMode="auto">
          <a:xfrm>
            <a:off x="4222750" y="1981200"/>
            <a:ext cx="730250" cy="7302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2971800" y="2895600"/>
            <a:ext cx="2209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Arial" pitchFamily="34" charset="0"/>
                <a:cs typeface="Arial" pitchFamily="34" charset="0"/>
              </a:rPr>
              <a:t>+ </a:t>
            </a:r>
            <a:r>
              <a:rPr lang="cs-CZ" dirty="0">
                <a:latin typeface="Arial" pitchFamily="34" charset="0"/>
                <a:cs typeface="Arial" pitchFamily="34" charset="0"/>
              </a:rPr>
              <a:t>Lidé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2" name="Text Box 7"/>
          <p:cNvSpPr txBox="1">
            <a:spLocks noChangeArrowheads="1"/>
          </p:cNvSpPr>
          <p:nvPr/>
        </p:nvSpPr>
        <p:spPr bwMode="auto">
          <a:xfrm>
            <a:off x="3352800" y="3352800"/>
            <a:ext cx="3124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Arial" pitchFamily="34" charset="0"/>
                <a:cs typeface="Arial" pitchFamily="34" charset="0"/>
              </a:rPr>
              <a:t>+ Produ</a:t>
            </a:r>
            <a:r>
              <a:rPr lang="cs-CZ" dirty="0">
                <a:latin typeface="Arial" pitchFamily="34" charset="0"/>
                <a:cs typeface="Arial" pitchFamily="34" charset="0"/>
              </a:rPr>
              <a:t>k</a:t>
            </a:r>
            <a:r>
              <a:rPr lang="en-GB" dirty="0">
                <a:latin typeface="Arial" pitchFamily="34" charset="0"/>
                <a:cs typeface="Arial" pitchFamily="34" charset="0"/>
              </a:rPr>
              <a:t>t</a:t>
            </a:r>
          </a:p>
        </p:txBody>
      </p:sp>
      <p:sp>
        <p:nvSpPr>
          <p:cNvPr id="19463" name="Text Box 8"/>
          <p:cNvSpPr txBox="1">
            <a:spLocks noChangeArrowheads="1"/>
          </p:cNvSpPr>
          <p:nvPr/>
        </p:nvSpPr>
        <p:spPr bwMode="auto">
          <a:xfrm>
            <a:off x="3886200" y="3810000"/>
            <a:ext cx="335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Arial" pitchFamily="34" charset="0"/>
                <a:cs typeface="Arial" pitchFamily="34" charset="0"/>
              </a:rPr>
              <a:t>+ </a:t>
            </a:r>
            <a:r>
              <a:rPr lang="cs-CZ" dirty="0">
                <a:latin typeface="Arial" pitchFamily="34" charset="0"/>
                <a:cs typeface="Arial" pitchFamily="34" charset="0"/>
              </a:rPr>
              <a:t>Objem, frekvence nákupů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4" name="AutoShape 9"/>
          <p:cNvSpPr>
            <a:spLocks noChangeArrowheads="1"/>
          </p:cNvSpPr>
          <p:nvPr/>
        </p:nvSpPr>
        <p:spPr bwMode="auto">
          <a:xfrm>
            <a:off x="4267200" y="4648200"/>
            <a:ext cx="730250" cy="7302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7226" name="Text Box 10"/>
          <p:cNvSpPr txBox="1">
            <a:spLocks noChangeArrowheads="1"/>
          </p:cNvSpPr>
          <p:nvPr/>
        </p:nvSpPr>
        <p:spPr bwMode="auto">
          <a:xfrm>
            <a:off x="1066800" y="5562600"/>
            <a:ext cx="7086600" cy="584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cs-CZ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ZVÝŠENÍ ZISKU</a:t>
            </a:r>
            <a:endParaRPr lang="en-GB" sz="32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5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/>
            <a:endParaRPr lang="it-IT" smtClean="0"/>
          </a:p>
          <a:p>
            <a:pPr lvl="1" eaLnBrk="1" hangingPunct="1">
              <a:buFontTx/>
              <a:buChar char="–"/>
            </a:pPr>
            <a:endParaRPr lang="it-IT" smtClean="0"/>
          </a:p>
        </p:txBody>
      </p:sp>
      <p:sp>
        <p:nvSpPr>
          <p:cNvPr id="20483" name="Rectangle 2069"/>
          <p:cNvSpPr>
            <a:spLocks noChangeArrowheads="1"/>
          </p:cNvSpPr>
          <p:nvPr/>
        </p:nvSpPr>
        <p:spPr bwMode="auto">
          <a:xfrm>
            <a:off x="1219200" y="1447800"/>
            <a:ext cx="7391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dirty="0">
                <a:latin typeface="Arial" pitchFamily="34" charset="0"/>
                <a:cs typeface="Arial" pitchFamily="34" charset="0"/>
              </a:rPr>
              <a:t>Jak může podnik dosáhnout vyššího zisku?</a:t>
            </a:r>
            <a:endParaRPr lang="it-IT" sz="2800" dirty="0">
              <a:latin typeface="Arial" pitchFamily="34" charset="0"/>
              <a:cs typeface="Arial" pitchFamily="34" charset="0"/>
            </a:endParaRPr>
          </a:p>
          <a:p>
            <a:pPr marL="476250" lvl="1" indent="-285750">
              <a:spcBef>
                <a:spcPct val="20000"/>
              </a:spcBef>
              <a:buFontTx/>
              <a:buChar char="–"/>
            </a:pPr>
            <a:endParaRPr lang="it-IT" sz="2600" dirty="0"/>
          </a:p>
        </p:txBody>
      </p:sp>
      <p:sp>
        <p:nvSpPr>
          <p:cNvPr id="138263" name="Text Box 2071"/>
          <p:cNvSpPr txBox="1">
            <a:spLocks noChangeArrowheads="1"/>
          </p:cNvSpPr>
          <p:nvPr/>
        </p:nvSpPr>
        <p:spPr bwMode="auto">
          <a:xfrm>
            <a:off x="1752600" y="4495800"/>
            <a:ext cx="4724400" cy="5286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2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DIFEREN</a:t>
            </a:r>
            <a:r>
              <a:rPr lang="cs-CZ" sz="2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</a:t>
            </a:r>
            <a:r>
              <a:rPr lang="en-GB" sz="2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IA</a:t>
            </a:r>
            <a:r>
              <a:rPr lang="cs-CZ" sz="2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CE</a:t>
            </a:r>
            <a:endParaRPr lang="it-IT" sz="32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20485" name="AutoShape 2072"/>
          <p:cNvSpPr>
            <a:spLocks noChangeArrowheads="1"/>
          </p:cNvSpPr>
          <p:nvPr/>
        </p:nvSpPr>
        <p:spPr bwMode="auto">
          <a:xfrm>
            <a:off x="3689350" y="2317750"/>
            <a:ext cx="730250" cy="7302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486" name="AutoShape 2073"/>
          <p:cNvSpPr>
            <a:spLocks noChangeArrowheads="1"/>
          </p:cNvSpPr>
          <p:nvPr/>
        </p:nvSpPr>
        <p:spPr bwMode="auto">
          <a:xfrm>
            <a:off x="3657600" y="3657600"/>
            <a:ext cx="730250" cy="7302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487" name="Text Box 2074"/>
          <p:cNvSpPr txBox="1">
            <a:spLocks noChangeArrowheads="1"/>
          </p:cNvSpPr>
          <p:nvPr/>
        </p:nvSpPr>
        <p:spPr bwMode="auto">
          <a:xfrm>
            <a:off x="1219200" y="3108325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Nabídnutím vyšší HODNOTY zákazníkům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AutoShape 2075"/>
          <p:cNvSpPr>
            <a:spLocks noChangeArrowheads="1"/>
          </p:cNvSpPr>
          <p:nvPr/>
        </p:nvSpPr>
        <p:spPr bwMode="auto">
          <a:xfrm>
            <a:off x="6400800" y="1905000"/>
            <a:ext cx="1905000" cy="1295400"/>
          </a:xfrm>
          <a:prstGeom prst="wedgeEllipseCallout">
            <a:avLst>
              <a:gd name="adj1" fmla="val -49333"/>
              <a:gd name="adj2" fmla="val 66301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18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Nižší cena</a:t>
            </a:r>
            <a:endParaRPr lang="it-IT" sz="20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9" name="AutoShape 2076"/>
          <p:cNvSpPr>
            <a:spLocks noChangeArrowheads="1"/>
          </p:cNvSpPr>
          <p:nvPr/>
        </p:nvSpPr>
        <p:spPr bwMode="auto">
          <a:xfrm>
            <a:off x="6553200" y="3886200"/>
            <a:ext cx="2286000" cy="1524000"/>
          </a:xfrm>
          <a:prstGeom prst="wedgeEllipseCallout">
            <a:avLst>
              <a:gd name="adj1" fmla="val -58264"/>
              <a:gd name="adj2" fmla="val -71667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Více výhod </a:t>
            </a:r>
          </a:p>
          <a:p>
            <a:pPr algn="ctr"/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za vyšší cenu</a:t>
            </a:r>
            <a:endParaRPr lang="it-IT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90" name="Text Box 2077"/>
          <p:cNvSpPr txBox="1">
            <a:spLocks noChangeArrowheads="1"/>
          </p:cNvSpPr>
          <p:nvPr/>
        </p:nvSpPr>
        <p:spPr bwMode="auto">
          <a:xfrm>
            <a:off x="990600" y="5486400"/>
            <a:ext cx="78486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900" dirty="0">
                <a:latin typeface="Verdana" pitchFamily="34" charset="0"/>
              </a:rPr>
              <a:t>“</a:t>
            </a:r>
            <a:r>
              <a:rPr lang="cs-CZ" sz="1900" dirty="0">
                <a:latin typeface="Arial" pitchFamily="34" charset="0"/>
                <a:cs typeface="Arial" pitchFamily="34" charset="0"/>
              </a:rPr>
              <a:t>Nestačí se odlišovat; pro úspěch je nutné odlišovat se způsobem, který vyhovuje zákazníkům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.”                                                    </a:t>
            </a:r>
            <a:r>
              <a:rPr lang="en-GB" sz="1800" i="1" dirty="0">
                <a:latin typeface="Arial" pitchFamily="34" charset="0"/>
                <a:cs typeface="Arial" pitchFamily="34" charset="0"/>
              </a:rPr>
              <a:t>Philip Kotler</a:t>
            </a:r>
            <a:endParaRPr lang="it-IT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32</a:t>
            </a:fld>
            <a:endParaRPr lang="cs-CZ" dirty="0"/>
          </a:p>
        </p:txBody>
      </p:sp>
      <p:sp>
        <p:nvSpPr>
          <p:cNvPr id="13" name="Zástupný symbol pro zápatí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048"/>
          <p:cNvGraphicFramePr>
            <a:graphicFrameLocks noChangeAspect="1"/>
          </p:cNvGraphicFramePr>
          <p:nvPr/>
        </p:nvGraphicFramePr>
        <p:xfrm>
          <a:off x="1315616" y="1718023"/>
          <a:ext cx="1144588" cy="769937"/>
        </p:xfrm>
        <a:graphic>
          <a:graphicData uri="http://schemas.openxmlformats.org/presentationml/2006/ole">
            <p:oleObj spid="_x0000_s225282" name="ClipArt" r:id="rId4" imgW="5714286" imgH="3847619" progId="">
              <p:embed/>
            </p:oleObj>
          </a:graphicData>
        </a:graphic>
      </p:graphicFrame>
      <p:pic>
        <p:nvPicPr>
          <p:cNvPr id="1027" name="Picture 15" descr="C:\WINDOWS\Desktop\spremi.jpg"/>
          <p:cNvPicPr preferRelativeResize="0"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1700808"/>
            <a:ext cx="1019175" cy="12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16" descr="C:\WINDOWS\Desktop\washer.gif"/>
          <p:cNvPicPr preferRelativeResize="0"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2080" y="1628800"/>
            <a:ext cx="803275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17" descr="C:\WINDOWS\Desktop\fiat.bmp"/>
          <p:cNvPicPr preferRelativeResize="0"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06816" y="4240560"/>
            <a:ext cx="127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8" descr="C:\WINDOWS\Desktop\dhl.bmp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97016" y="4316760"/>
            <a:ext cx="10096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9" descr="N:\Public\Loghi\187.bmp"/>
          <p:cNvPicPr preferRelativeResize="0"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15866" y="4164360"/>
            <a:ext cx="1098550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0" descr="N:\Public\Loghi\riello.bmp"/>
          <p:cNvPicPr preferRelativeResize="0"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06066" y="3935760"/>
            <a:ext cx="17859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Text Box 21"/>
          <p:cNvSpPr txBox="1">
            <a:spLocks noChangeArrowheads="1"/>
          </p:cNvSpPr>
          <p:nvPr/>
        </p:nvSpPr>
        <p:spPr bwMode="auto">
          <a:xfrm>
            <a:off x="5201816" y="1192560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>
                <a:latin typeface="Arial" charset="0"/>
              </a:rPr>
              <a:t>výkon</a:t>
            </a:r>
            <a:endParaRPr lang="it-IT" dirty="0">
              <a:latin typeface="Arial" charset="0"/>
            </a:endParaRPr>
          </a:p>
        </p:txBody>
      </p:sp>
      <p:sp>
        <p:nvSpPr>
          <p:cNvPr id="1034" name="Text Box 22"/>
          <p:cNvSpPr txBox="1">
            <a:spLocks noChangeArrowheads="1"/>
          </p:cNvSpPr>
          <p:nvPr/>
        </p:nvSpPr>
        <p:spPr bwMode="auto">
          <a:xfrm>
            <a:off x="2915816" y="1268760"/>
            <a:ext cx="167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dirty="0">
                <a:latin typeface="Arial" charset="0"/>
              </a:rPr>
              <a:t>design</a:t>
            </a:r>
          </a:p>
        </p:txBody>
      </p:sp>
      <p:sp>
        <p:nvSpPr>
          <p:cNvPr id="1035" name="Text Box 23"/>
          <p:cNvSpPr txBox="1">
            <a:spLocks noChangeArrowheads="1"/>
          </p:cNvSpPr>
          <p:nvPr/>
        </p:nvSpPr>
        <p:spPr bwMode="auto">
          <a:xfrm>
            <a:off x="1207840" y="1272208"/>
            <a:ext cx="167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dirty="0">
                <a:latin typeface="Arial" charset="0"/>
              </a:rPr>
              <a:t>vlastnosti</a:t>
            </a:r>
            <a:endParaRPr lang="it-IT" dirty="0">
              <a:latin typeface="Arial" charset="0"/>
            </a:endParaRPr>
          </a:p>
        </p:txBody>
      </p:sp>
      <p:sp>
        <p:nvSpPr>
          <p:cNvPr id="1038" name="Text Box 26"/>
          <p:cNvSpPr txBox="1">
            <a:spLocks noChangeArrowheads="1"/>
          </p:cNvSpPr>
          <p:nvPr/>
        </p:nvSpPr>
        <p:spPr bwMode="auto">
          <a:xfrm>
            <a:off x="1410866" y="3615085"/>
            <a:ext cx="167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instalace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Text Box 27"/>
          <p:cNvSpPr txBox="1">
            <a:spLocks noChangeArrowheads="1"/>
          </p:cNvSpPr>
          <p:nvPr/>
        </p:nvSpPr>
        <p:spPr bwMode="auto">
          <a:xfrm>
            <a:off x="3011066" y="3630960"/>
            <a:ext cx="167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dirty="0">
                <a:latin typeface="Arial" charset="0"/>
              </a:rPr>
              <a:t>pomoc</a:t>
            </a:r>
            <a:endParaRPr lang="it-IT" dirty="0">
              <a:latin typeface="Arial" charset="0"/>
            </a:endParaRPr>
          </a:p>
        </p:txBody>
      </p:sp>
      <p:sp>
        <p:nvSpPr>
          <p:cNvPr id="1040" name="Text Box 28"/>
          <p:cNvSpPr txBox="1">
            <a:spLocks noChangeArrowheads="1"/>
          </p:cNvSpPr>
          <p:nvPr/>
        </p:nvSpPr>
        <p:spPr bwMode="auto">
          <a:xfrm>
            <a:off x="4535066" y="3630960"/>
            <a:ext cx="167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dirty="0">
                <a:latin typeface="Arial" charset="0"/>
              </a:rPr>
              <a:t>rychlost</a:t>
            </a:r>
            <a:endParaRPr lang="it-IT" dirty="0">
              <a:latin typeface="Arial" charset="0"/>
            </a:endParaRPr>
          </a:p>
        </p:txBody>
      </p:sp>
      <p:sp>
        <p:nvSpPr>
          <p:cNvPr id="1041" name="Text Box 29"/>
          <p:cNvSpPr txBox="1">
            <a:spLocks noChangeArrowheads="1"/>
          </p:cNvSpPr>
          <p:nvPr/>
        </p:nvSpPr>
        <p:spPr bwMode="auto">
          <a:xfrm>
            <a:off x="6588224" y="3717032"/>
            <a:ext cx="2209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dirty="0">
                <a:latin typeface="Arial" pitchFamily="34" charset="0"/>
                <a:cs typeface="Arial" pitchFamily="34" charset="0"/>
              </a:rPr>
              <a:t>podpůrné služby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30"/>
          <p:cNvSpPr>
            <a:spLocks noChangeArrowheads="1"/>
          </p:cNvSpPr>
          <p:nvPr/>
        </p:nvSpPr>
        <p:spPr bwMode="auto">
          <a:xfrm>
            <a:off x="1115616" y="548680"/>
            <a:ext cx="70326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Jak může podnik docílit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diferenciace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své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nabídky?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6012160" y="5013176"/>
            <a:ext cx="11977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Personál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20" descr="C:\WINDOWS\Desktop\mcdon.gif"/>
          <p:cNvPicPr preferRelativeResize="0"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48064" y="5517232"/>
            <a:ext cx="14763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1" descr="C:\WINDOWS\Desktop\BA.bmp"/>
          <p:cNvPicPr preferRelativeResize="0"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845796" y="5693072"/>
            <a:ext cx="20478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6477000" y="1124744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>
                <a:latin typeface="Arial" charset="0"/>
              </a:rPr>
              <a:t>Image</a:t>
            </a:r>
            <a:endParaRPr lang="it-IT" sz="28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pic>
        <p:nvPicPr>
          <p:cNvPr id="26" name="Picture 23" descr="N:\Public\Materiali\Pringles\Zio Pringles 2.bmp"/>
          <p:cNvPicPr preferRelativeResize="0"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781800" y="1745457"/>
            <a:ext cx="1606624" cy="1277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/>
            <a:r>
              <a:rPr lang="cs-CZ" dirty="0" smtClean="0"/>
              <a:t>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Umístění produktu (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positioning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placement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): místo, které produkt obsadí v mysli zákazníka ve srovnání s konkurencí. 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</a:pPr>
            <a:endParaRPr lang="it-IT" dirty="0" smtClean="0"/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1219200" y="3827463"/>
            <a:ext cx="7010400" cy="1061829"/>
          </a:xfrm>
          <a:prstGeom prst="rect">
            <a:avLst/>
          </a:prstGeom>
          <a:solidFill>
            <a:srgbClr val="FFCC00"/>
          </a:solidFill>
          <a:ln w="3175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dirty="0">
                <a:solidFill>
                  <a:schemeClr val="tx2">
                    <a:lumMod val="50000"/>
                  </a:schemeClr>
                </a:solidFill>
                <a:latin typeface="Verdana" pitchFamily="34" charset="0"/>
              </a:rPr>
              <a:t>[…] </a:t>
            </a:r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Verdana" pitchFamily="34" charset="0"/>
              </a:rPr>
              <a:t>pro umístění není důležité, co děláte s produktem; důležité je, co děláte s myslí potenciálního zákazníka. </a:t>
            </a:r>
            <a:endParaRPr lang="it-IT" dirty="0">
              <a:solidFill>
                <a:schemeClr val="tx2">
                  <a:lumMod val="50000"/>
                </a:schemeClr>
              </a:solidFill>
              <a:latin typeface="Verdana" pitchFamily="34" charset="0"/>
            </a:endParaRPr>
          </a:p>
          <a:p>
            <a:pPr algn="r">
              <a:spcBef>
                <a:spcPct val="50000"/>
              </a:spcBef>
              <a:defRPr/>
            </a:pPr>
            <a:r>
              <a:rPr lang="it-IT" dirty="0">
                <a:solidFill>
                  <a:schemeClr val="tx2">
                    <a:lumMod val="50000"/>
                  </a:schemeClr>
                </a:solidFill>
                <a:latin typeface="Verdana" pitchFamily="34" charset="0"/>
              </a:rPr>
              <a:t>Al Ries, Jack Trout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/>
            <a:r>
              <a:rPr lang="cs-CZ" smtClean="0"/>
              <a:t> </a:t>
            </a:r>
            <a:r>
              <a:rPr lang="cs-CZ" smtClean="0">
                <a:latin typeface="Arial" pitchFamily="34" charset="0"/>
                <a:cs typeface="Arial" pitchFamily="34" charset="0"/>
              </a:rPr>
              <a:t>Umístění znamená</a:t>
            </a:r>
            <a:r>
              <a:rPr lang="it-IT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 eaLnBrk="1" hangingPunct="1">
              <a:buFontTx/>
              <a:buChar char="–"/>
            </a:pPr>
            <a:r>
              <a:rPr lang="cs-CZ" smtClean="0">
                <a:latin typeface="Arial" pitchFamily="34" charset="0"/>
                <a:cs typeface="Arial" pitchFamily="34" charset="0"/>
              </a:rPr>
              <a:t>Co je naše firma a čím se zabývá</a:t>
            </a:r>
          </a:p>
          <a:p>
            <a:pPr lvl="1" eaLnBrk="1" hangingPunct="1">
              <a:buFontTx/>
              <a:buChar char="–"/>
            </a:pPr>
            <a:r>
              <a:rPr lang="cs-CZ" smtClean="0">
                <a:latin typeface="Arial" pitchFamily="34" charset="0"/>
                <a:cs typeface="Arial" pitchFamily="34" charset="0"/>
              </a:rPr>
              <a:t>Jak to dělá</a:t>
            </a:r>
          </a:p>
          <a:p>
            <a:pPr lvl="1" eaLnBrk="1" hangingPunct="1">
              <a:buFontTx/>
              <a:buChar char="–"/>
            </a:pPr>
            <a:r>
              <a:rPr lang="cs-CZ" smtClean="0">
                <a:latin typeface="Arial" pitchFamily="34" charset="0"/>
                <a:cs typeface="Arial" pitchFamily="34" charset="0"/>
              </a:rPr>
              <a:t>Jak, kde, kdy a proč je naše firma pro zákazníka tou nejlepší volbou</a:t>
            </a:r>
          </a:p>
          <a:p>
            <a:pPr marL="0" indent="0" eaLnBrk="1" hangingPunct="1"/>
            <a:r>
              <a:rPr lang="cs-CZ" smtClean="0">
                <a:latin typeface="Arial" pitchFamily="34" charset="0"/>
                <a:cs typeface="Arial" pitchFamily="34" charset="0"/>
              </a:rPr>
              <a:t> Musí odpovědět na velice jednoduchou otázku</a:t>
            </a:r>
            <a:r>
              <a:rPr lang="it-IT" smtClean="0">
                <a:latin typeface="Arial" pitchFamily="34" charset="0"/>
                <a:cs typeface="Arial" pitchFamily="34" charset="0"/>
              </a:rPr>
              <a:t>: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2343" name="Text Box 7"/>
          <p:cNvSpPr txBox="1">
            <a:spLocks noChangeArrowheads="1"/>
          </p:cNvSpPr>
          <p:nvPr/>
        </p:nvSpPr>
        <p:spPr bwMode="auto">
          <a:xfrm>
            <a:off x="827584" y="5445224"/>
            <a:ext cx="7543800" cy="40005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</a:rPr>
              <a:t>“</a:t>
            </a:r>
            <a:r>
              <a:rPr lang="cs-CZ" sz="2000" b="1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</a:rPr>
              <a:t>Proč by si měl zákazník vybrat právě naši firmu</a:t>
            </a:r>
            <a:r>
              <a:rPr lang="it-IT" sz="1800" b="1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</a:rPr>
              <a:t>?”</a:t>
            </a:r>
            <a:endParaRPr lang="it-IT" sz="20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dirty="0" smtClean="0">
                <a:latin typeface="Arial" pitchFamily="34" charset="0"/>
                <a:cs typeface="Arial" pitchFamily="34" charset="0"/>
              </a:rPr>
              <a:t>Kroky umístění</a:t>
            </a:r>
            <a:endParaRPr lang="it-IT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Tx/>
              <a:buChar char="–"/>
            </a:pPr>
            <a:endParaRPr lang="it-IT" sz="2400" dirty="0" smtClean="0"/>
          </a:p>
          <a:p>
            <a:pPr lvl="1" eaLnBrk="1" hangingPunct="1">
              <a:buFontTx/>
              <a:buChar char="–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Identifikace cíle analýzy</a:t>
            </a:r>
          </a:p>
          <a:p>
            <a:pPr lvl="1" eaLnBrk="1" hangingPunct="1">
              <a:buFontTx/>
              <a:buChar char="–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Informace o produktech firmy</a:t>
            </a:r>
          </a:p>
          <a:p>
            <a:pPr lvl="1" eaLnBrk="1" hangingPunct="1">
              <a:buFontTx/>
              <a:buChar char="–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Zdůraznění vlastností důležitých pro zákazníky</a:t>
            </a:r>
          </a:p>
          <a:p>
            <a:pPr lvl="1" eaLnBrk="1" hangingPunct="1">
              <a:buFontTx/>
              <a:buChar char="–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Analýza důvodů ovlivňujících preference a volbu produktu</a:t>
            </a:r>
          </a:p>
          <a:p>
            <a:pPr marL="0" indent="0" eaLnBrk="1" hangingPunct="1"/>
            <a:endParaRPr lang="it-IT" sz="2000" dirty="0" smtClean="0"/>
          </a:p>
          <a:p>
            <a:pPr marL="0" indent="0" eaLnBrk="1" hangingPunct="1"/>
            <a:endParaRPr lang="it-IT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dirty="0" smtClean="0">
                <a:latin typeface="Arial" pitchFamily="34" charset="0"/>
                <a:cs typeface="Arial" pitchFamily="34" charset="0"/>
              </a:rPr>
              <a:t>Strategie umístění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Tx/>
              <a:buChar char="–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Posílení SOUČASNÉ POZICE firmy v mysli zákazníka</a:t>
            </a:r>
            <a:endParaRPr lang="it-IT" sz="2400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/>
            <a:r>
              <a:rPr lang="it-IT" sz="1800" dirty="0" smtClean="0">
                <a:latin typeface="Arial" pitchFamily="34" charset="0"/>
                <a:cs typeface="Arial" pitchFamily="34" charset="0"/>
              </a:rPr>
              <a:t>                              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Jsme dvojka. Ale zlepšujeme se.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lvl="1" eaLnBrk="1" hangingPunct="1">
              <a:buFontTx/>
              <a:buChar char="–"/>
            </a:pPr>
            <a:endParaRPr lang="it-IT" sz="24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Obsazení PRÁZDNÉHO MÍSTA</a:t>
            </a:r>
          </a:p>
          <a:p>
            <a:pPr lvl="2" eaLnBrk="1" hangingPunct="1">
              <a:buFontTx/>
              <a:buChar char="–"/>
            </a:pPr>
            <a:r>
              <a:rPr lang="cs-CZ" sz="1800" dirty="0" smtClean="0">
                <a:latin typeface="Arial" pitchFamily="34" charset="0"/>
                <a:cs typeface="Arial" pitchFamily="34" charset="0"/>
              </a:rPr>
              <a:t>prémiová nebo nízká cena</a:t>
            </a:r>
            <a:endParaRPr lang="it-IT" sz="18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endParaRPr lang="it-IT" sz="24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Poukázání na SLABÉ MÍSTO KONKURENCE</a:t>
            </a:r>
          </a:p>
          <a:p>
            <a:pPr lvl="2" eaLnBrk="1" hangingPunct="1"/>
            <a:r>
              <a:rPr lang="it-IT" sz="1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pro miliony lidí, kteří nemohou užívat aspirin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 , protože jim může způsobit obtíže …</a:t>
            </a:r>
          </a:p>
          <a:p>
            <a:pPr lvl="2" eaLnBrk="1" hangingPunct="1"/>
            <a:r>
              <a:rPr lang="cs-CZ" sz="1800" b="1" dirty="0" smtClean="0">
                <a:latin typeface="Arial" pitchFamily="34" charset="0"/>
                <a:cs typeface="Arial" pitchFamily="34" charset="0"/>
              </a:rPr>
              <a:t>je tu naštěstí </a:t>
            </a:r>
            <a:r>
              <a:rPr lang="cs-CZ" sz="1800" b="1" dirty="0" err="1" smtClean="0">
                <a:latin typeface="Arial" pitchFamily="34" charset="0"/>
                <a:cs typeface="Arial" pitchFamily="34" charset="0"/>
              </a:rPr>
              <a:t>Paralen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!</a:t>
            </a:r>
          </a:p>
        </p:txBody>
      </p:sp>
      <p:pic>
        <p:nvPicPr>
          <p:cNvPr id="25604" name="Picture 4" descr="C:\WINDOWS\Desktop\avis.bmp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420888"/>
            <a:ext cx="178117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37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GB" sz="4000" dirty="0" smtClean="0">
                <a:latin typeface="Arial" pitchFamily="34" charset="0"/>
                <a:cs typeface="Arial" pitchFamily="34" charset="0"/>
              </a:rPr>
              <a:t>ap</a:t>
            </a:r>
            <a:r>
              <a:rPr lang="cs-CZ" sz="4000" dirty="0" smtClean="0">
                <a:latin typeface="Arial" pitchFamily="34" charset="0"/>
                <a:cs typeface="Arial" pitchFamily="34" charset="0"/>
              </a:rPr>
              <a:t>a umístění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76400"/>
            <a:ext cx="7391400" cy="4572000"/>
          </a:xfrm>
        </p:spPr>
        <p:txBody>
          <a:bodyPr/>
          <a:lstStyle/>
          <a:p>
            <a:pPr lvl="1" eaLnBrk="1" hangingPunct="1">
              <a:buFontTx/>
              <a:buChar char="–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Určete osy, na kterých budete zobrazovat hlavní vlastnosti produktu, které ovlivňují volbu zákazníka</a:t>
            </a:r>
          </a:p>
          <a:p>
            <a:pPr lvl="1" eaLnBrk="1" hangingPunct="1">
              <a:buFontTx/>
              <a:buChar char="–"/>
            </a:pP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Určete měřítko na těchto osách</a:t>
            </a:r>
          </a:p>
        </p:txBody>
      </p:sp>
      <p:sp>
        <p:nvSpPr>
          <p:cNvPr id="26628" name="AutoShape 4"/>
          <p:cNvSpPr>
            <a:spLocks/>
          </p:cNvSpPr>
          <p:nvPr/>
        </p:nvSpPr>
        <p:spPr bwMode="auto">
          <a:xfrm rot="5400000">
            <a:off x="4591050" y="1123950"/>
            <a:ext cx="685800" cy="7429500"/>
          </a:xfrm>
          <a:prstGeom prst="rightBrace">
            <a:avLst>
              <a:gd name="adj1" fmla="val 902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95363" y="5232400"/>
            <a:ext cx="74628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000" dirty="0">
                <a:latin typeface="Arial" pitchFamily="34" charset="0"/>
                <a:cs typeface="Arial" pitchFamily="34" charset="0"/>
              </a:rPr>
              <a:t>Diferenciace v různých tržních segmentech </a:t>
            </a:r>
            <a:endParaRPr lang="it-IT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38"/>
          <p:cNvSpPr>
            <a:spLocks noChangeShapeType="1"/>
          </p:cNvSpPr>
          <p:nvPr/>
        </p:nvSpPr>
        <p:spPr bwMode="auto">
          <a:xfrm>
            <a:off x="4838700" y="1766888"/>
            <a:ext cx="0" cy="3946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1" name="Line 39"/>
          <p:cNvSpPr>
            <a:spLocks noChangeShapeType="1"/>
          </p:cNvSpPr>
          <p:nvPr/>
        </p:nvSpPr>
        <p:spPr bwMode="auto">
          <a:xfrm>
            <a:off x="1758950" y="3587750"/>
            <a:ext cx="622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2" name="Oval 41"/>
          <p:cNvSpPr>
            <a:spLocks noChangeArrowheads="1"/>
          </p:cNvSpPr>
          <p:nvPr/>
        </p:nvSpPr>
        <p:spPr bwMode="auto">
          <a:xfrm>
            <a:off x="5105400" y="2895600"/>
            <a:ext cx="879475" cy="8747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3" name="Oval 43"/>
          <p:cNvSpPr>
            <a:spLocks noChangeArrowheads="1"/>
          </p:cNvSpPr>
          <p:nvPr/>
        </p:nvSpPr>
        <p:spPr bwMode="auto">
          <a:xfrm>
            <a:off x="6096000" y="4195763"/>
            <a:ext cx="754063" cy="606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4" name="Oval 45"/>
          <p:cNvSpPr>
            <a:spLocks noChangeArrowheads="1"/>
          </p:cNvSpPr>
          <p:nvPr/>
        </p:nvSpPr>
        <p:spPr bwMode="auto">
          <a:xfrm>
            <a:off x="3016250" y="4498975"/>
            <a:ext cx="565150" cy="485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5" name="Oval 47"/>
          <p:cNvSpPr>
            <a:spLocks noChangeArrowheads="1"/>
          </p:cNvSpPr>
          <p:nvPr/>
        </p:nvSpPr>
        <p:spPr bwMode="auto">
          <a:xfrm>
            <a:off x="2362200" y="2057400"/>
            <a:ext cx="1250950" cy="1247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6" name="Oval 51"/>
          <p:cNvSpPr>
            <a:spLocks noChangeArrowheads="1"/>
          </p:cNvSpPr>
          <p:nvPr/>
        </p:nvSpPr>
        <p:spPr bwMode="auto">
          <a:xfrm>
            <a:off x="6788150" y="4316413"/>
            <a:ext cx="61913" cy="619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7" name="Oval 52"/>
          <p:cNvSpPr>
            <a:spLocks noChangeArrowheads="1"/>
          </p:cNvSpPr>
          <p:nvPr/>
        </p:nvSpPr>
        <p:spPr bwMode="auto">
          <a:xfrm>
            <a:off x="6284913" y="4195763"/>
            <a:ext cx="61912" cy="603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8" name="Oval 53"/>
          <p:cNvSpPr>
            <a:spLocks noChangeArrowheads="1"/>
          </p:cNvSpPr>
          <p:nvPr/>
        </p:nvSpPr>
        <p:spPr bwMode="auto">
          <a:xfrm>
            <a:off x="2952750" y="4195763"/>
            <a:ext cx="63500" cy="603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9" name="Oval 54"/>
          <p:cNvSpPr>
            <a:spLocks noChangeArrowheads="1"/>
          </p:cNvSpPr>
          <p:nvPr/>
        </p:nvSpPr>
        <p:spPr bwMode="auto">
          <a:xfrm>
            <a:off x="2827338" y="3587750"/>
            <a:ext cx="61912" cy="619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60" name="Text Box 57"/>
          <p:cNvSpPr txBox="1">
            <a:spLocks noChangeArrowheads="1"/>
          </p:cNvSpPr>
          <p:nvPr/>
        </p:nvSpPr>
        <p:spPr bwMode="auto">
          <a:xfrm>
            <a:off x="4953000" y="2514600"/>
            <a:ext cx="14001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500"/>
              <a:t>Staropramen</a:t>
            </a:r>
            <a:endParaRPr lang="it-IT" sz="1500"/>
          </a:p>
        </p:txBody>
      </p:sp>
      <p:sp>
        <p:nvSpPr>
          <p:cNvPr id="27661" name="Text Box 60"/>
          <p:cNvSpPr txBox="1">
            <a:spLocks noChangeArrowheads="1"/>
          </p:cNvSpPr>
          <p:nvPr/>
        </p:nvSpPr>
        <p:spPr bwMode="auto">
          <a:xfrm>
            <a:off x="2286000" y="2667000"/>
            <a:ext cx="104457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sz="1500"/>
              <a:t>Prazdroj</a:t>
            </a:r>
            <a:endParaRPr lang="it-IT" sz="1500"/>
          </a:p>
        </p:txBody>
      </p:sp>
      <p:sp>
        <p:nvSpPr>
          <p:cNvPr id="27662" name="Text Box 63"/>
          <p:cNvSpPr txBox="1">
            <a:spLocks noChangeArrowheads="1"/>
          </p:cNvSpPr>
          <p:nvPr/>
        </p:nvSpPr>
        <p:spPr bwMode="auto">
          <a:xfrm>
            <a:off x="6850063" y="4194175"/>
            <a:ext cx="11953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500"/>
              <a:t>Bud</a:t>
            </a:r>
            <a:r>
              <a:rPr lang="cs-CZ" sz="1500"/>
              <a:t>var</a:t>
            </a:r>
            <a:endParaRPr lang="it-IT" sz="1500"/>
          </a:p>
        </p:txBody>
      </p:sp>
      <p:sp>
        <p:nvSpPr>
          <p:cNvPr id="27663" name="Text Box 64"/>
          <p:cNvSpPr txBox="1">
            <a:spLocks noChangeArrowheads="1"/>
          </p:cNvSpPr>
          <p:nvPr/>
        </p:nvSpPr>
        <p:spPr bwMode="auto">
          <a:xfrm>
            <a:off x="3048000" y="4098925"/>
            <a:ext cx="1524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500"/>
              <a:t>Meister Brau</a:t>
            </a:r>
          </a:p>
        </p:txBody>
      </p:sp>
      <p:sp>
        <p:nvSpPr>
          <p:cNvPr id="27664" name="Text Box 65"/>
          <p:cNvSpPr txBox="1">
            <a:spLocks noChangeArrowheads="1"/>
          </p:cNvSpPr>
          <p:nvPr/>
        </p:nvSpPr>
        <p:spPr bwMode="auto">
          <a:xfrm>
            <a:off x="4902200" y="5468938"/>
            <a:ext cx="889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/>
              <a:t>Silné</a:t>
            </a:r>
            <a:endParaRPr lang="it-IT" sz="1600"/>
          </a:p>
        </p:txBody>
      </p:sp>
      <p:sp>
        <p:nvSpPr>
          <p:cNvPr id="27665" name="Text Box 66"/>
          <p:cNvSpPr txBox="1">
            <a:spLocks noChangeArrowheads="1"/>
          </p:cNvSpPr>
          <p:nvPr/>
        </p:nvSpPr>
        <p:spPr bwMode="auto">
          <a:xfrm>
            <a:off x="990600" y="33972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/>
              <a:t>Hořké</a:t>
            </a:r>
            <a:endParaRPr lang="it-IT" sz="1600"/>
          </a:p>
        </p:txBody>
      </p:sp>
      <p:sp>
        <p:nvSpPr>
          <p:cNvPr id="27666" name="Text Box 67"/>
          <p:cNvSpPr txBox="1">
            <a:spLocks noChangeArrowheads="1"/>
          </p:cNvSpPr>
          <p:nvPr/>
        </p:nvSpPr>
        <p:spPr bwMode="auto">
          <a:xfrm>
            <a:off x="7994650" y="3429000"/>
            <a:ext cx="844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/>
              <a:t>Sladké</a:t>
            </a:r>
            <a:endParaRPr lang="it-IT" sz="1600"/>
          </a:p>
        </p:txBody>
      </p:sp>
      <p:sp>
        <p:nvSpPr>
          <p:cNvPr id="27667" name="Text Box 68"/>
          <p:cNvSpPr txBox="1">
            <a:spLocks noChangeArrowheads="1"/>
          </p:cNvSpPr>
          <p:nvPr/>
        </p:nvSpPr>
        <p:spPr bwMode="auto">
          <a:xfrm>
            <a:off x="4460875" y="1524000"/>
            <a:ext cx="1069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/>
              <a:t>Slabé</a:t>
            </a:r>
            <a:endParaRPr lang="it-IT" sz="1600"/>
          </a:p>
        </p:txBody>
      </p:sp>
      <p:sp>
        <p:nvSpPr>
          <p:cNvPr id="27668" name="Text Box 69"/>
          <p:cNvSpPr txBox="1">
            <a:spLocks noChangeArrowheads="1"/>
          </p:cNvSpPr>
          <p:nvPr/>
        </p:nvSpPr>
        <p:spPr bwMode="auto">
          <a:xfrm>
            <a:off x="1066800" y="5835650"/>
            <a:ext cx="7543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400" b="1"/>
              <a:t>Preference na trhu s pivem</a:t>
            </a:r>
            <a:endParaRPr lang="it-IT" sz="1400" b="1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C6B710-F538-4B7D-8C14-9DE044E2714B}" type="slidenum">
              <a:rPr lang="cs-CZ" smtClean="0"/>
              <a:pPr>
                <a:defRPr/>
              </a:pPr>
              <a:t>39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Zástupný symbol pro datum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>
                <a:latin typeface="Arial" pitchFamily="34" charset="0"/>
              </a:rPr>
              <a:t>LS 2009/10</a:t>
            </a:r>
          </a:p>
        </p:txBody>
      </p:sp>
      <p:sp>
        <p:nvSpPr>
          <p:cNvPr id="39939" name="Zástupný symbol pro číslo snímku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C70CFD1-5FCF-469D-897C-813DCB5CE14C}" type="slidenum">
              <a:rPr lang="cs-CZ" smtClean="0">
                <a:latin typeface="Arial" pitchFamily="34" charset="0"/>
              </a:rPr>
              <a:pPr/>
              <a:t>4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39940" name="Zástupný symbol pro zápatí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KIP/MR - 2</a:t>
            </a:r>
          </a:p>
        </p:txBody>
      </p:sp>
      <p:sp>
        <p:nvSpPr>
          <p:cNvPr id="71578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>
                <a:latin typeface="Arial" charset="0"/>
              </a:rPr>
              <a:t>Příklad – snížení výkonnosti</a:t>
            </a:r>
          </a:p>
        </p:txBody>
      </p:sp>
      <p:sp>
        <p:nvSpPr>
          <p:cNvPr id="39942" name="Line 5"/>
          <p:cNvSpPr>
            <a:spLocks noChangeShapeType="1"/>
          </p:cNvSpPr>
          <p:nvPr/>
        </p:nvSpPr>
        <p:spPr bwMode="auto">
          <a:xfrm>
            <a:off x="1476375" y="1916113"/>
            <a:ext cx="0" cy="381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943" name="Line 6"/>
          <p:cNvSpPr>
            <a:spLocks noChangeShapeType="1"/>
          </p:cNvSpPr>
          <p:nvPr/>
        </p:nvSpPr>
        <p:spPr bwMode="auto">
          <a:xfrm>
            <a:off x="1476375" y="5734050"/>
            <a:ext cx="67675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944" name="Line 7"/>
          <p:cNvSpPr>
            <a:spLocks noChangeShapeType="1"/>
          </p:cNvSpPr>
          <p:nvPr/>
        </p:nvSpPr>
        <p:spPr bwMode="auto">
          <a:xfrm>
            <a:off x="1476375" y="2924175"/>
            <a:ext cx="5472113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945" name="Line 8"/>
          <p:cNvSpPr>
            <a:spLocks noChangeShapeType="1"/>
          </p:cNvSpPr>
          <p:nvPr/>
        </p:nvSpPr>
        <p:spPr bwMode="auto">
          <a:xfrm>
            <a:off x="6948488" y="2924175"/>
            <a:ext cx="0" cy="2809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946" name="Line 9"/>
          <p:cNvSpPr>
            <a:spLocks noChangeShapeType="1"/>
          </p:cNvSpPr>
          <p:nvPr/>
        </p:nvSpPr>
        <p:spPr bwMode="auto">
          <a:xfrm>
            <a:off x="4643438" y="2924175"/>
            <a:ext cx="2305050" cy="122555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947" name="Text Box 10"/>
          <p:cNvSpPr txBox="1">
            <a:spLocks noChangeArrowheads="1"/>
          </p:cNvSpPr>
          <p:nvPr/>
        </p:nvSpPr>
        <p:spPr bwMode="auto">
          <a:xfrm rot="10800000">
            <a:off x="800100" y="1916113"/>
            <a:ext cx="458788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cs-CZ">
                <a:latin typeface="Arial" pitchFamily="34" charset="0"/>
              </a:rPr>
              <a:t>výkonnost</a:t>
            </a:r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7308850" y="5949950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>
                <a:latin typeface="Arial" pitchFamily="34" charset="0"/>
              </a:rPr>
              <a:t>čas</a:t>
            </a:r>
          </a:p>
        </p:txBody>
      </p:sp>
      <p:sp>
        <p:nvSpPr>
          <p:cNvPr id="39949" name="Text Box 12"/>
          <p:cNvSpPr txBox="1">
            <a:spLocks noChangeArrowheads="1"/>
          </p:cNvSpPr>
          <p:nvPr/>
        </p:nvSpPr>
        <p:spPr bwMode="auto">
          <a:xfrm>
            <a:off x="1763713" y="2492375"/>
            <a:ext cx="37449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>
                <a:latin typeface="Arial" pitchFamily="34" charset="0"/>
              </a:rPr>
              <a:t>plánovaná výkonnost</a:t>
            </a:r>
          </a:p>
        </p:txBody>
      </p:sp>
      <p:sp>
        <p:nvSpPr>
          <p:cNvPr id="39950" name="Text Box 13"/>
          <p:cNvSpPr txBox="1">
            <a:spLocks noChangeArrowheads="1"/>
          </p:cNvSpPr>
          <p:nvPr/>
        </p:nvSpPr>
        <p:spPr bwMode="auto">
          <a:xfrm>
            <a:off x="4284663" y="3716338"/>
            <a:ext cx="16557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>
                <a:latin typeface="Arial" pitchFamily="34" charset="0"/>
              </a:rPr>
              <a:t>skutečná výkonnost</a:t>
            </a:r>
          </a:p>
        </p:txBody>
      </p:sp>
      <p:sp>
        <p:nvSpPr>
          <p:cNvPr id="39951" name="Text Box 14"/>
          <p:cNvSpPr txBox="1">
            <a:spLocks noChangeArrowheads="1"/>
          </p:cNvSpPr>
          <p:nvPr/>
        </p:nvSpPr>
        <p:spPr bwMode="auto">
          <a:xfrm>
            <a:off x="4716463" y="2205038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>
                <a:latin typeface="Arial" pitchFamily="34" charset="0"/>
              </a:rPr>
              <a:t>změna</a:t>
            </a:r>
          </a:p>
        </p:txBody>
      </p:sp>
      <p:sp>
        <p:nvSpPr>
          <p:cNvPr id="39952" name="Line 15"/>
          <p:cNvSpPr>
            <a:spLocks noChangeShapeType="1"/>
          </p:cNvSpPr>
          <p:nvPr/>
        </p:nvSpPr>
        <p:spPr bwMode="auto">
          <a:xfrm flipH="1">
            <a:off x="4716463" y="2565400"/>
            <a:ext cx="2873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9953" name="Text Box 16"/>
          <p:cNvSpPr txBox="1">
            <a:spLocks noChangeArrowheads="1"/>
          </p:cNvSpPr>
          <p:nvPr/>
        </p:nvSpPr>
        <p:spPr bwMode="auto">
          <a:xfrm>
            <a:off x="7308850" y="3068638"/>
            <a:ext cx="1511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>
                <a:latin typeface="Arial" pitchFamily="34" charset="0"/>
              </a:rPr>
              <a:t>nepříznivá odchylka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err="1" smtClean="0">
                <a:latin typeface="Arial" pitchFamily="34" charset="0"/>
                <a:cs typeface="Arial" pitchFamily="34" charset="0"/>
              </a:rPr>
              <a:t>Mnohoúrovňová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analýza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/>
            <a:endParaRPr lang="it-IT" smtClean="0"/>
          </a:p>
          <a:p>
            <a:pPr lvl="1" eaLnBrk="1" hangingPunct="1">
              <a:buFontTx/>
              <a:buChar char="–"/>
            </a:pPr>
            <a:endParaRPr lang="it-IT" smtClean="0"/>
          </a:p>
        </p:txBody>
      </p:sp>
      <p:sp>
        <p:nvSpPr>
          <p:cNvPr id="28676" name="Rectangle 27"/>
          <p:cNvSpPr>
            <a:spLocks noChangeArrowheads="1"/>
          </p:cNvSpPr>
          <p:nvPr/>
        </p:nvSpPr>
        <p:spPr bwMode="auto">
          <a:xfrm>
            <a:off x="3810000" y="1600200"/>
            <a:ext cx="1524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2000"/>
          </a:p>
        </p:txBody>
      </p:sp>
      <p:sp>
        <p:nvSpPr>
          <p:cNvPr id="28677" name="Rectangle 28"/>
          <p:cNvSpPr>
            <a:spLocks noChangeArrowheads="1"/>
          </p:cNvSpPr>
          <p:nvPr/>
        </p:nvSpPr>
        <p:spPr bwMode="auto">
          <a:xfrm>
            <a:off x="3810000" y="2667000"/>
            <a:ext cx="1524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78" name="Rectangle 29"/>
          <p:cNvSpPr>
            <a:spLocks noChangeArrowheads="1"/>
          </p:cNvSpPr>
          <p:nvPr/>
        </p:nvSpPr>
        <p:spPr bwMode="auto">
          <a:xfrm>
            <a:off x="3810000" y="3733800"/>
            <a:ext cx="1524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79" name="Rectangle 30"/>
          <p:cNvSpPr>
            <a:spLocks noChangeArrowheads="1"/>
          </p:cNvSpPr>
          <p:nvPr/>
        </p:nvSpPr>
        <p:spPr bwMode="auto">
          <a:xfrm>
            <a:off x="3810000" y="5029200"/>
            <a:ext cx="1524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80" name="Rectangle 31"/>
          <p:cNvSpPr>
            <a:spLocks noChangeArrowheads="1"/>
          </p:cNvSpPr>
          <p:nvPr/>
        </p:nvSpPr>
        <p:spPr bwMode="auto">
          <a:xfrm>
            <a:off x="1447800" y="5029200"/>
            <a:ext cx="16764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81" name="Rectangle 32"/>
          <p:cNvSpPr>
            <a:spLocks noChangeArrowheads="1"/>
          </p:cNvSpPr>
          <p:nvPr/>
        </p:nvSpPr>
        <p:spPr bwMode="auto">
          <a:xfrm>
            <a:off x="6019800" y="5029200"/>
            <a:ext cx="16764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82" name="Rectangle 33"/>
          <p:cNvSpPr>
            <a:spLocks noChangeArrowheads="1"/>
          </p:cNvSpPr>
          <p:nvPr/>
        </p:nvSpPr>
        <p:spPr bwMode="auto">
          <a:xfrm>
            <a:off x="6019800" y="2667000"/>
            <a:ext cx="16764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83" name="Rectangle 34"/>
          <p:cNvSpPr>
            <a:spLocks noChangeArrowheads="1"/>
          </p:cNvSpPr>
          <p:nvPr/>
        </p:nvSpPr>
        <p:spPr bwMode="auto">
          <a:xfrm>
            <a:off x="1447800" y="2667000"/>
            <a:ext cx="16764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84" name="Text Box 35"/>
          <p:cNvSpPr txBox="1">
            <a:spLocks noChangeArrowheads="1"/>
          </p:cNvSpPr>
          <p:nvPr/>
        </p:nvSpPr>
        <p:spPr bwMode="auto">
          <a:xfrm>
            <a:off x="4046538" y="1752600"/>
            <a:ext cx="981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800"/>
              <a:t>Hlavní</a:t>
            </a:r>
          </a:p>
          <a:p>
            <a:pPr algn="ctr"/>
            <a:r>
              <a:rPr lang="cs-CZ" sz="1800"/>
              <a:t> výhody</a:t>
            </a:r>
            <a:endParaRPr lang="it-IT" sz="1800"/>
          </a:p>
        </p:txBody>
      </p:sp>
      <p:sp>
        <p:nvSpPr>
          <p:cNvPr id="28685" name="Text Box 36"/>
          <p:cNvSpPr txBox="1">
            <a:spLocks noChangeArrowheads="1"/>
          </p:cNvSpPr>
          <p:nvPr/>
        </p:nvSpPr>
        <p:spPr bwMode="auto">
          <a:xfrm>
            <a:off x="3994150" y="2819400"/>
            <a:ext cx="1209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800"/>
              <a:t>Techn</a:t>
            </a:r>
            <a:r>
              <a:rPr lang="cs-CZ" sz="1800"/>
              <a:t>i</a:t>
            </a:r>
            <a:r>
              <a:rPr lang="en-GB" sz="1800"/>
              <a:t>c</a:t>
            </a:r>
            <a:r>
              <a:rPr lang="cs-CZ" sz="1800"/>
              <a:t>ké</a:t>
            </a:r>
            <a:endParaRPr lang="en-GB" sz="1800"/>
          </a:p>
          <a:p>
            <a:pPr algn="ctr"/>
            <a:r>
              <a:rPr lang="cs-CZ" sz="1800"/>
              <a:t>vlastnosti</a:t>
            </a:r>
            <a:endParaRPr lang="it-IT" sz="1800"/>
          </a:p>
        </p:txBody>
      </p:sp>
      <p:sp>
        <p:nvSpPr>
          <p:cNvPr id="28686" name="Text Box 37"/>
          <p:cNvSpPr txBox="1">
            <a:spLocks noChangeArrowheads="1"/>
          </p:cNvSpPr>
          <p:nvPr/>
        </p:nvSpPr>
        <p:spPr bwMode="auto">
          <a:xfrm>
            <a:off x="3854450" y="3886200"/>
            <a:ext cx="1479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800"/>
              <a:t>K</a:t>
            </a:r>
            <a:r>
              <a:rPr lang="en-GB" sz="1800"/>
              <a:t>omponent</a:t>
            </a:r>
            <a:r>
              <a:rPr lang="cs-CZ" sz="1800"/>
              <a:t>y</a:t>
            </a:r>
            <a:endParaRPr lang="it-IT" sz="1800"/>
          </a:p>
        </p:txBody>
      </p:sp>
      <p:sp>
        <p:nvSpPr>
          <p:cNvPr id="28687" name="Text Box 38"/>
          <p:cNvSpPr txBox="1">
            <a:spLocks noChangeArrowheads="1"/>
          </p:cNvSpPr>
          <p:nvPr/>
        </p:nvSpPr>
        <p:spPr bwMode="auto">
          <a:xfrm>
            <a:off x="4071938" y="5181600"/>
            <a:ext cx="10699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800"/>
              <a:t>Celkový </a:t>
            </a:r>
          </a:p>
          <a:p>
            <a:pPr algn="ctr"/>
            <a:r>
              <a:rPr lang="cs-CZ" sz="1800"/>
              <a:t>dojem</a:t>
            </a:r>
            <a:endParaRPr lang="it-IT" sz="1800"/>
          </a:p>
        </p:txBody>
      </p:sp>
      <p:sp>
        <p:nvSpPr>
          <p:cNvPr id="28688" name="Text Box 39"/>
          <p:cNvSpPr txBox="1">
            <a:spLocks noChangeArrowheads="1"/>
          </p:cNvSpPr>
          <p:nvPr/>
        </p:nvSpPr>
        <p:spPr bwMode="auto">
          <a:xfrm>
            <a:off x="1863725" y="2819400"/>
            <a:ext cx="955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800"/>
              <a:t>Náš</a:t>
            </a:r>
            <a:endParaRPr lang="en-GB" sz="1800"/>
          </a:p>
          <a:p>
            <a:pPr algn="ctr"/>
            <a:r>
              <a:rPr lang="en-GB" sz="1800"/>
              <a:t>produ</a:t>
            </a:r>
            <a:r>
              <a:rPr lang="cs-CZ" sz="1800"/>
              <a:t>k</a:t>
            </a:r>
            <a:r>
              <a:rPr lang="en-GB" sz="1800"/>
              <a:t>t</a:t>
            </a:r>
            <a:endParaRPr lang="it-IT" sz="1800"/>
          </a:p>
        </p:txBody>
      </p:sp>
      <p:sp>
        <p:nvSpPr>
          <p:cNvPr id="28689" name="Text Box 40"/>
          <p:cNvSpPr txBox="1">
            <a:spLocks noChangeArrowheads="1"/>
          </p:cNvSpPr>
          <p:nvPr/>
        </p:nvSpPr>
        <p:spPr bwMode="auto">
          <a:xfrm>
            <a:off x="6146800" y="2819400"/>
            <a:ext cx="14795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800"/>
              <a:t>Konkurenční</a:t>
            </a:r>
            <a:endParaRPr lang="en-GB" sz="1800"/>
          </a:p>
          <a:p>
            <a:pPr algn="ctr"/>
            <a:r>
              <a:rPr lang="en-GB" sz="1800"/>
              <a:t>produ</a:t>
            </a:r>
            <a:r>
              <a:rPr lang="cs-CZ" sz="1800"/>
              <a:t>k</a:t>
            </a:r>
            <a:r>
              <a:rPr lang="en-GB" sz="1800"/>
              <a:t>t</a:t>
            </a:r>
            <a:endParaRPr lang="it-IT" sz="1800"/>
          </a:p>
        </p:txBody>
      </p:sp>
      <p:sp>
        <p:nvSpPr>
          <p:cNvPr id="28690" name="Text Box 41"/>
          <p:cNvSpPr txBox="1">
            <a:spLocks noChangeArrowheads="1"/>
          </p:cNvSpPr>
          <p:nvPr/>
        </p:nvSpPr>
        <p:spPr bwMode="auto">
          <a:xfrm>
            <a:off x="1863725" y="5181600"/>
            <a:ext cx="955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800"/>
              <a:t>Náš</a:t>
            </a:r>
            <a:endParaRPr lang="en-GB" sz="1800"/>
          </a:p>
          <a:p>
            <a:pPr algn="ctr"/>
            <a:r>
              <a:rPr lang="en-GB" sz="1800"/>
              <a:t>produ</a:t>
            </a:r>
            <a:r>
              <a:rPr lang="cs-CZ" sz="1800"/>
              <a:t>k</a:t>
            </a:r>
            <a:r>
              <a:rPr lang="en-GB" sz="1800"/>
              <a:t>t</a:t>
            </a:r>
            <a:endParaRPr lang="it-IT" sz="1800"/>
          </a:p>
        </p:txBody>
      </p:sp>
      <p:sp>
        <p:nvSpPr>
          <p:cNvPr id="28691" name="Text Box 42"/>
          <p:cNvSpPr txBox="1">
            <a:spLocks noChangeArrowheads="1"/>
          </p:cNvSpPr>
          <p:nvPr/>
        </p:nvSpPr>
        <p:spPr bwMode="auto">
          <a:xfrm>
            <a:off x="6089650" y="5181600"/>
            <a:ext cx="14795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800"/>
              <a:t>Konkurenční</a:t>
            </a:r>
            <a:endParaRPr lang="en-GB" sz="1800"/>
          </a:p>
          <a:p>
            <a:pPr algn="ctr"/>
            <a:r>
              <a:rPr lang="en-GB" sz="1800"/>
              <a:t>produ</a:t>
            </a:r>
            <a:r>
              <a:rPr lang="cs-CZ" sz="1800"/>
              <a:t>k</a:t>
            </a:r>
            <a:r>
              <a:rPr lang="en-GB" sz="1800"/>
              <a:t>t</a:t>
            </a:r>
            <a:endParaRPr lang="it-IT" sz="1800"/>
          </a:p>
        </p:txBody>
      </p:sp>
      <p:sp>
        <p:nvSpPr>
          <p:cNvPr id="28692" name="AutoShape 43"/>
          <p:cNvSpPr>
            <a:spLocks/>
          </p:cNvSpPr>
          <p:nvPr/>
        </p:nvSpPr>
        <p:spPr bwMode="auto">
          <a:xfrm>
            <a:off x="5410200" y="1600200"/>
            <a:ext cx="533400" cy="3048000"/>
          </a:xfrm>
          <a:prstGeom prst="rightBrace">
            <a:avLst>
              <a:gd name="adj1" fmla="val 4761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93" name="AutoShape 44"/>
          <p:cNvSpPr>
            <a:spLocks/>
          </p:cNvSpPr>
          <p:nvPr/>
        </p:nvSpPr>
        <p:spPr bwMode="auto">
          <a:xfrm>
            <a:off x="3276600" y="1600200"/>
            <a:ext cx="457200" cy="3048000"/>
          </a:xfrm>
          <a:prstGeom prst="leftBrace">
            <a:avLst>
              <a:gd name="adj1" fmla="val 55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94" name="AutoShape 45"/>
          <p:cNvSpPr>
            <a:spLocks noChangeArrowheads="1"/>
          </p:cNvSpPr>
          <p:nvPr/>
        </p:nvSpPr>
        <p:spPr bwMode="auto">
          <a:xfrm>
            <a:off x="4343400" y="4648200"/>
            <a:ext cx="4572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95" name="AutoShape 46"/>
          <p:cNvSpPr>
            <a:spLocks noChangeArrowheads="1"/>
          </p:cNvSpPr>
          <p:nvPr/>
        </p:nvSpPr>
        <p:spPr bwMode="auto">
          <a:xfrm>
            <a:off x="3200400" y="5181600"/>
            <a:ext cx="457200" cy="6096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8696" name="AutoShape 47"/>
          <p:cNvSpPr>
            <a:spLocks noChangeArrowheads="1"/>
          </p:cNvSpPr>
          <p:nvPr/>
        </p:nvSpPr>
        <p:spPr bwMode="auto">
          <a:xfrm rot="-10736068">
            <a:off x="5410200" y="5181600"/>
            <a:ext cx="457200" cy="6096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26" name="Zástupný symbol pro číslo snímku 2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40</a:t>
            </a:fld>
            <a:endParaRPr lang="cs-CZ"/>
          </a:p>
        </p:txBody>
      </p:sp>
      <p:sp>
        <p:nvSpPr>
          <p:cNvPr id="27" name="Zástupný symbol pro zápatí 2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/>
            <a:r>
              <a:rPr lang="cs-CZ" dirty="0" smtClean="0"/>
              <a:t>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Kolik a které vlastnosti a rozdíly budeme zdůrazňovat?</a:t>
            </a:r>
          </a:p>
          <a:p>
            <a:pPr marL="0" indent="0" eaLnBrk="1" hangingPunct="1"/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/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 Jedinečnost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400050" lvl="1" indent="0" eaLnBrk="1" hangingPunct="1"/>
            <a:r>
              <a:rPr lang="cs-CZ" sz="2000" dirty="0" smtClean="0">
                <a:latin typeface="Arial" pitchFamily="34" charset="0"/>
                <a:cs typeface="Arial" pitchFamily="34" charset="0"/>
              </a:rPr>
              <a:t> Hlavní (funkční) výhoda, kterou se podnik rozhodne prosazovat </a:t>
            </a:r>
          </a:p>
          <a:p>
            <a:pPr marL="0" indent="0" eaLnBrk="1" hangingPunct="1"/>
            <a:endParaRPr lang="cs-CZ" sz="2400" u="sng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/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u="sng" dirty="0" smtClean="0">
                <a:latin typeface="Arial" pitchFamily="34" charset="0"/>
                <a:cs typeface="Arial" pitchFamily="34" charset="0"/>
              </a:rPr>
              <a:t>Emo</a:t>
            </a: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GB" sz="2400" u="sng" dirty="0" smtClean="0">
                <a:latin typeface="Arial" pitchFamily="34" charset="0"/>
                <a:cs typeface="Arial" pitchFamily="34" charset="0"/>
              </a:rPr>
              <a:t>ion</a:t>
            </a:r>
            <a:r>
              <a:rPr lang="cs-CZ" sz="2400" u="sng" dirty="0" err="1" smtClean="0">
                <a:latin typeface="Arial" pitchFamily="34" charset="0"/>
                <a:cs typeface="Arial" pitchFamily="34" charset="0"/>
              </a:rPr>
              <a:t>ální</a:t>
            </a:r>
            <a:r>
              <a:rPr lang="cs-CZ" sz="2400" u="sng" dirty="0" smtClean="0">
                <a:latin typeface="Arial" pitchFamily="34" charset="0"/>
                <a:cs typeface="Arial" pitchFamily="34" charset="0"/>
              </a:rPr>
              <a:t> náboj: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400050" lvl="1" indent="0" eaLnBrk="1" hangingPunct="1"/>
            <a:r>
              <a:rPr lang="cs-CZ" sz="2000" dirty="0" smtClean="0">
                <a:latin typeface="Arial" pitchFamily="34" charset="0"/>
                <a:cs typeface="Arial" pitchFamily="34" charset="0"/>
              </a:rPr>
              <a:t> Výhody, která přímo nesouvisí s funkcí, ale budí v zákazníkovi jedinečné asociace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en-GB" sz="3200" dirty="0" smtClean="0">
                <a:latin typeface="Arial" pitchFamily="34" charset="0"/>
                <a:cs typeface="Arial" pitchFamily="34" charset="0"/>
              </a:rPr>
              <a:t>rit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é</a:t>
            </a:r>
            <a:r>
              <a:rPr lang="en-GB" sz="3200" dirty="0" smtClean="0">
                <a:latin typeface="Arial" pitchFamily="34" charset="0"/>
                <a:cs typeface="Arial" pitchFamily="34" charset="0"/>
              </a:rPr>
              <a:t>ria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, podle kterých vybíráme vlastnosti, které budeme zdůrazňovat</a:t>
            </a:r>
            <a:endParaRPr lang="it-IT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8077200" cy="4876800"/>
          </a:xfrm>
        </p:spPr>
        <p:txBody>
          <a:bodyPr/>
          <a:lstStyle/>
          <a:p>
            <a:pPr eaLnBrk="1" hangingPunct="1">
              <a:buFontTx/>
              <a:buChar char="–"/>
            </a:pPr>
            <a:r>
              <a:rPr lang="cs-CZ" sz="2200" b="1" dirty="0" smtClean="0">
                <a:latin typeface="Arial" pitchFamily="34" charset="0"/>
                <a:cs typeface="Arial" pitchFamily="34" charset="0"/>
              </a:rPr>
              <a:t>Důležitost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 Vlastnost, která vytváří vysokou hodnotu pro zákazníka.</a:t>
            </a:r>
            <a:endParaRPr lang="en-GB" sz="12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Char char="–"/>
            </a:pPr>
            <a:r>
              <a:rPr lang="cs-CZ" sz="2200" b="1" dirty="0" smtClean="0">
                <a:latin typeface="Arial" pitchFamily="34" charset="0"/>
                <a:cs typeface="Arial" pitchFamily="34" charset="0"/>
              </a:rPr>
              <a:t>Odlišnost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Konkurence tuto vlastnost  nemůže nabídnout nebo naše nabídka je lepší než konkurenční.</a:t>
            </a:r>
          </a:p>
          <a:p>
            <a:pPr eaLnBrk="1" hangingPunct="1">
              <a:buFontTx/>
              <a:buChar char="–"/>
            </a:pPr>
            <a:r>
              <a:rPr lang="cs-CZ" sz="2200" b="1" dirty="0" smtClean="0">
                <a:latin typeface="Arial" pitchFamily="34" charset="0"/>
                <a:cs typeface="Arial" pitchFamily="34" charset="0"/>
              </a:rPr>
              <a:t>Výjimečnost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. Vlastnost, která je výjimečná ve srovnání se jinými produkty.</a:t>
            </a:r>
          </a:p>
          <a:p>
            <a:pPr eaLnBrk="1" hangingPunct="1">
              <a:buFontTx/>
              <a:buChar char="–"/>
            </a:pPr>
            <a:r>
              <a:rPr lang="cs-CZ" sz="2200" b="1" dirty="0" smtClean="0">
                <a:latin typeface="Arial" pitchFamily="34" charset="0"/>
                <a:cs typeface="Arial" pitchFamily="34" charset="0"/>
              </a:rPr>
              <a:t>Sdělitelnost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Vlastnost lze sdělit zákazníkům, je pro ně viditelná.</a:t>
            </a:r>
          </a:p>
          <a:p>
            <a:pPr eaLnBrk="1" hangingPunct="1">
              <a:buFontTx/>
              <a:buChar char="–"/>
            </a:pPr>
            <a:r>
              <a:rPr lang="cs-CZ" sz="2200" b="1" dirty="0" smtClean="0">
                <a:latin typeface="Arial" pitchFamily="34" charset="0"/>
                <a:cs typeface="Arial" pitchFamily="34" charset="0"/>
              </a:rPr>
              <a:t>Výlučnost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Konkurence nemůže tuto vlastnost snadno a se ziskem kopírovat.</a:t>
            </a:r>
          </a:p>
          <a:p>
            <a:pPr eaLnBrk="1" hangingPunct="1">
              <a:buFontTx/>
              <a:buChar char="–"/>
            </a:pPr>
            <a:r>
              <a:rPr lang="cs-CZ" sz="2200" b="1" dirty="0" smtClean="0">
                <a:latin typeface="Arial" pitchFamily="34" charset="0"/>
                <a:cs typeface="Arial" pitchFamily="34" charset="0"/>
              </a:rPr>
              <a:t>Dostupnost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Cena a místo prodeje jsou pro zákazníky přijatelné</a:t>
            </a:r>
          </a:p>
          <a:p>
            <a:pPr eaLnBrk="1" hangingPunct="1">
              <a:buFontTx/>
              <a:buChar char="–"/>
            </a:pPr>
            <a:r>
              <a:rPr lang="cs-CZ" sz="2200" b="1" dirty="0" smtClean="0">
                <a:latin typeface="Arial" pitchFamily="34" charset="0"/>
                <a:cs typeface="Arial" pitchFamily="34" charset="0"/>
              </a:rPr>
              <a:t>Ziskovost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Zavedení přináší podniku zisk.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latin typeface="Arial" pitchFamily="34" charset="0"/>
                <a:cs typeface="Arial" pitchFamily="34" charset="0"/>
              </a:rPr>
              <a:t>Typické chyby při umisťování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/>
            <a:r>
              <a:rPr lang="cs-CZ" sz="2000" dirty="0" smtClean="0"/>
              <a:t>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Podnik je při umístění produktu (a sebe) NEÚSPĚŠNÝ.</a:t>
            </a:r>
          </a:p>
          <a:p>
            <a:pPr marL="0" indent="0" eaLnBrk="1" hangingPunct="1"/>
            <a:r>
              <a:rPr lang="cs-CZ" sz="2000" dirty="0" smtClean="0">
                <a:latin typeface="Arial" pitchFamily="34" charset="0"/>
                <a:cs typeface="Arial" pitchFamily="34" charset="0"/>
              </a:rPr>
              <a:t> Výsledný trh je PŘÍLIŠ ÚZKÝ	</a:t>
            </a:r>
          </a:p>
          <a:p>
            <a:pPr marL="0" indent="0" eaLnBrk="1" hangingPunct="1"/>
            <a:r>
              <a:rPr lang="cs-CZ" sz="2000" dirty="0" smtClean="0">
                <a:latin typeface="Arial" pitchFamily="34" charset="0"/>
                <a:cs typeface="Arial" pitchFamily="34" charset="0"/>
              </a:rPr>
              <a:t> V zákazníkovi je vytvořen ZMATENÝ OBRAZ produktu (i firmy)</a:t>
            </a:r>
          </a:p>
          <a:p>
            <a:pPr marL="0" indent="0" eaLnBrk="1" hangingPunct="1"/>
            <a:r>
              <a:rPr lang="cs-CZ" sz="2000" dirty="0" smtClean="0">
                <a:latin typeface="Arial" pitchFamily="34" charset="0"/>
                <a:cs typeface="Arial" pitchFamily="34" charset="0"/>
              </a:rPr>
              <a:t> Vytvořený obraz je tak vzdálený očekávání a chápání zákazníka, že je těžké mu uvěřit.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391400" cy="762000"/>
          </a:xfrm>
        </p:spPr>
        <p:txBody>
          <a:bodyPr/>
          <a:lstStyle/>
          <a:p>
            <a:pPr eaLnBrk="1" hangingPunct="1"/>
            <a:r>
              <a:rPr lang="cs-CZ" sz="3200" dirty="0" smtClean="0">
                <a:latin typeface="Arial" pitchFamily="34" charset="0"/>
                <a:cs typeface="Arial" pitchFamily="34" charset="0"/>
              </a:rPr>
              <a:t>Čtyři klíčové oblasti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Tx/>
              <a:buChar char="–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Cílový trh (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se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tor,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segment)</a:t>
            </a:r>
          </a:p>
          <a:p>
            <a:pPr lvl="1" eaLnBrk="1" hangingPunct="1">
              <a:buFontTx/>
              <a:buChar char="–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Konkurenční prostředí (přímí a nepřímí konkurenti)</a:t>
            </a:r>
          </a:p>
          <a:p>
            <a:pPr lvl="1" eaLnBrk="1" hangingPunct="1">
              <a:buFontTx/>
              <a:buChar char="–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Rozdíly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buFontTx/>
              <a:buChar char="-"/>
            </a:pPr>
            <a:r>
              <a:rPr lang="cs-CZ" sz="1600" dirty="0" smtClean="0">
                <a:latin typeface="Arial" pitchFamily="34" charset="0"/>
                <a:cs typeface="Arial" pitchFamily="34" charset="0"/>
              </a:rPr>
              <a:t>Vlastnosti a výhody, díky kterým je náš podnik lepší než konkurence</a:t>
            </a:r>
          </a:p>
          <a:p>
            <a:pPr lvl="2" eaLnBrk="1" hangingPunct="1">
              <a:buFontTx/>
              <a:buChar char="-"/>
            </a:pPr>
            <a:r>
              <a:rPr lang="cs-CZ" sz="1600" dirty="0" smtClean="0">
                <a:latin typeface="Arial" pitchFamily="34" charset="0"/>
                <a:cs typeface="Arial" pitchFamily="34" charset="0"/>
              </a:rPr>
              <a:t>Mohou být  zvýrazněny podpůrnými argumenty</a:t>
            </a:r>
          </a:p>
          <a:p>
            <a:pPr lvl="2" eaLnBrk="1" hangingPunct="1">
              <a:buFontTx/>
              <a:buChar char="-"/>
            </a:pPr>
            <a:r>
              <a:rPr lang="cs-CZ" sz="1600" dirty="0" smtClean="0">
                <a:latin typeface="Arial" pitchFamily="34" charset="0"/>
                <a:cs typeface="Arial" pitchFamily="34" charset="0"/>
              </a:rPr>
              <a:t>Obvykle se na ně soustřeďuje pozornost při propagaci</a:t>
            </a:r>
          </a:p>
          <a:p>
            <a:pPr lvl="2" eaLnBrk="1" hangingPunct="1">
              <a:buFontTx/>
              <a:buChar char="-"/>
            </a:pPr>
            <a:r>
              <a:rPr lang="cs-CZ" sz="1600" dirty="0" smtClean="0">
                <a:latin typeface="Arial" pitchFamily="34" charset="0"/>
                <a:cs typeface="Arial" pitchFamily="34" charset="0"/>
              </a:rPr>
              <a:t>Je obtížné efektivně podporovat více než jednu jedinečnou vlastnost.</a:t>
            </a:r>
          </a:p>
          <a:p>
            <a:pPr lvl="1" eaLnBrk="1" hangingPunct="1">
              <a:buFontTx/>
              <a:buChar char="–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Podobnosti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 eaLnBrk="1" hangingPunct="1">
              <a:buFontTx/>
              <a:buChar char="-"/>
            </a:pPr>
            <a:r>
              <a:rPr lang="cs-CZ" sz="1600" dirty="0" smtClean="0">
                <a:latin typeface="Arial" pitchFamily="34" charset="0"/>
                <a:cs typeface="Arial" pitchFamily="34" charset="0"/>
              </a:rPr>
              <a:t>Může jich být více</a:t>
            </a:r>
          </a:p>
          <a:p>
            <a:pPr lvl="2" eaLnBrk="1" hangingPunct="1">
              <a:buFontTx/>
              <a:buChar char="-"/>
            </a:pPr>
            <a:r>
              <a:rPr lang="cs-CZ" sz="1600" dirty="0" smtClean="0">
                <a:latin typeface="Arial" pitchFamily="34" charset="0"/>
                <a:cs typeface="Arial" pitchFamily="34" charset="0"/>
              </a:rPr>
              <a:t>Nemusí být explicitně zdůrazňovány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dirty="0" smtClean="0">
                <a:latin typeface="Arial" pitchFamily="34" charset="0"/>
                <a:cs typeface="Arial" pitchFamily="34" charset="0"/>
              </a:rPr>
              <a:t>Příklady</a:t>
            </a:r>
            <a:endParaRPr lang="it-IT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524000"/>
            <a:ext cx="6477000" cy="4572000"/>
          </a:xfrm>
        </p:spPr>
        <p:txBody>
          <a:bodyPr/>
          <a:lstStyle/>
          <a:p>
            <a:pPr lvl="1" eaLnBrk="1" hangingPunct="1">
              <a:tabLst>
                <a:tab pos="3810000" algn="l"/>
              </a:tabLst>
            </a:pPr>
            <a:r>
              <a:rPr lang="cs-CZ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Ariel</a:t>
            </a:r>
            <a:endParaRPr lang="cs-CZ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1" eaLnBrk="1" hangingPunct="1">
              <a:tabLst>
                <a:tab pos="3810000" algn="l"/>
              </a:tabLst>
            </a:pPr>
            <a:endParaRPr lang="en-GB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810000" algn="l"/>
              </a:tabLst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Cílový trh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:	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Prací prášek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810000" algn="l"/>
              </a:tabLst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810000" algn="l"/>
              </a:tabLst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Konkurenční prostředí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:	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Prací prášky …..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810000" algn="l"/>
              </a:tabLst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810000" algn="l"/>
              </a:tabLst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Rozdíl: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	“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Běloskvoucí</a:t>
            </a:r>
            <a:r>
              <a:rPr lang="en-GB" sz="2000" b="1" dirty="0" smtClean="0">
                <a:latin typeface="Arial" pitchFamily="34" charset="0"/>
                <a:cs typeface="Arial" pitchFamily="34" charset="0"/>
              </a:rPr>
              <a:t>”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810000" algn="l"/>
              </a:tabLst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810000" algn="l"/>
              </a:tabLst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Podobnost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:	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vůně, cena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810000" algn="l"/>
              </a:tabLst>
            </a:pPr>
            <a:endParaRPr lang="en-GB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dirty="0" smtClean="0">
                <a:latin typeface="Arial" pitchFamily="34" charset="0"/>
                <a:cs typeface="Arial" pitchFamily="34" charset="0"/>
              </a:rPr>
              <a:t>Příklady</a:t>
            </a:r>
            <a:endParaRPr lang="it-IT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524000"/>
            <a:ext cx="7391400" cy="4572000"/>
          </a:xfrm>
        </p:spPr>
        <p:txBody>
          <a:bodyPr/>
          <a:lstStyle/>
          <a:p>
            <a:pPr lvl="1" eaLnBrk="1" hangingPunct="1">
              <a:tabLst>
                <a:tab pos="3246438" algn="l"/>
              </a:tabLst>
            </a:pPr>
            <a:r>
              <a:rPr lang="cs-CZ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Birell</a:t>
            </a:r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1" eaLnBrk="1" hangingPunct="1">
              <a:tabLst>
                <a:tab pos="3246438" algn="l"/>
              </a:tabLst>
            </a:pPr>
            <a:endParaRPr lang="en-GB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246438" algn="l"/>
              </a:tabLst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Cílový trh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: 	     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pivo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246438" algn="l"/>
              </a:tabLst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246438" algn="l"/>
              </a:tabLst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Konkurenční prostředí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:	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Prazdroj, Gambrinus, Budvar, …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246438" algn="l"/>
              </a:tabLst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246438" algn="l"/>
              </a:tabLst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Rozdíl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:	     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nealkoholické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246438" algn="l"/>
              </a:tabLst>
            </a:pP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246438" algn="l"/>
              </a:tabLst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Podobnost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:	     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Stejná chuť jako alkoholické pivo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Tx/>
              <a:buChar char="–"/>
              <a:tabLst>
                <a:tab pos="3246438" algn="l"/>
              </a:tabLst>
            </a:pPr>
            <a:endParaRPr lang="en-GB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08"/>
          <p:cNvSpPr>
            <a:spLocks noChangeArrowheads="1"/>
          </p:cNvSpPr>
          <p:nvPr/>
        </p:nvSpPr>
        <p:spPr bwMode="auto">
          <a:xfrm>
            <a:off x="4044950" y="199231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43" name="Rectangle 612"/>
          <p:cNvSpPr>
            <a:spLocks noChangeArrowheads="1"/>
          </p:cNvSpPr>
          <p:nvPr/>
        </p:nvSpPr>
        <p:spPr bwMode="auto">
          <a:xfrm>
            <a:off x="3970338" y="1792288"/>
            <a:ext cx="7937" cy="174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654550" y="1890713"/>
            <a:ext cx="1925638" cy="2154237"/>
            <a:chOff x="2625" y="1027"/>
            <a:chExt cx="1349" cy="1481"/>
          </a:xfrm>
        </p:grpSpPr>
        <p:sp>
          <p:nvSpPr>
            <p:cNvPr id="36361" name="Rectangle 4"/>
            <p:cNvSpPr>
              <a:spLocks noChangeArrowheads="1"/>
            </p:cNvSpPr>
            <p:nvPr/>
          </p:nvSpPr>
          <p:spPr bwMode="auto">
            <a:xfrm>
              <a:off x="2631" y="235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62" name="Rectangle 5"/>
            <p:cNvSpPr>
              <a:spLocks noChangeArrowheads="1"/>
            </p:cNvSpPr>
            <p:nvPr/>
          </p:nvSpPr>
          <p:spPr bwMode="auto">
            <a:xfrm>
              <a:off x="2631" y="232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63" name="Rectangle 6"/>
            <p:cNvSpPr>
              <a:spLocks noChangeArrowheads="1"/>
            </p:cNvSpPr>
            <p:nvPr/>
          </p:nvSpPr>
          <p:spPr bwMode="auto">
            <a:xfrm>
              <a:off x="2631" y="228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64" name="Rectangle 7"/>
            <p:cNvSpPr>
              <a:spLocks noChangeArrowheads="1"/>
            </p:cNvSpPr>
            <p:nvPr/>
          </p:nvSpPr>
          <p:spPr bwMode="auto">
            <a:xfrm>
              <a:off x="2631" y="225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65" name="Rectangle 8"/>
            <p:cNvSpPr>
              <a:spLocks noChangeArrowheads="1"/>
            </p:cNvSpPr>
            <p:nvPr/>
          </p:nvSpPr>
          <p:spPr bwMode="auto">
            <a:xfrm>
              <a:off x="2631" y="221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66" name="Rectangle 9"/>
            <p:cNvSpPr>
              <a:spLocks noChangeArrowheads="1"/>
            </p:cNvSpPr>
            <p:nvPr/>
          </p:nvSpPr>
          <p:spPr bwMode="auto">
            <a:xfrm>
              <a:off x="2631" y="217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67" name="Rectangle 10"/>
            <p:cNvSpPr>
              <a:spLocks noChangeArrowheads="1"/>
            </p:cNvSpPr>
            <p:nvPr/>
          </p:nvSpPr>
          <p:spPr bwMode="auto">
            <a:xfrm>
              <a:off x="2631" y="214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68" name="Rectangle 11"/>
            <p:cNvSpPr>
              <a:spLocks noChangeArrowheads="1"/>
            </p:cNvSpPr>
            <p:nvPr/>
          </p:nvSpPr>
          <p:spPr bwMode="auto">
            <a:xfrm>
              <a:off x="2631" y="210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69" name="Rectangle 12"/>
            <p:cNvSpPr>
              <a:spLocks noChangeArrowheads="1"/>
            </p:cNvSpPr>
            <p:nvPr/>
          </p:nvSpPr>
          <p:spPr bwMode="auto">
            <a:xfrm>
              <a:off x="2631" y="207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70" name="Rectangle 13"/>
            <p:cNvSpPr>
              <a:spLocks noChangeArrowheads="1"/>
            </p:cNvSpPr>
            <p:nvPr/>
          </p:nvSpPr>
          <p:spPr bwMode="auto">
            <a:xfrm>
              <a:off x="2631" y="203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71" name="Rectangle 14"/>
            <p:cNvSpPr>
              <a:spLocks noChangeArrowheads="1"/>
            </p:cNvSpPr>
            <p:nvPr/>
          </p:nvSpPr>
          <p:spPr bwMode="auto">
            <a:xfrm>
              <a:off x="2631" y="19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72" name="Rectangle 15"/>
            <p:cNvSpPr>
              <a:spLocks noChangeArrowheads="1"/>
            </p:cNvSpPr>
            <p:nvPr/>
          </p:nvSpPr>
          <p:spPr bwMode="auto">
            <a:xfrm>
              <a:off x="2631" y="196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73" name="Rectangle 16"/>
            <p:cNvSpPr>
              <a:spLocks noChangeArrowheads="1"/>
            </p:cNvSpPr>
            <p:nvPr/>
          </p:nvSpPr>
          <p:spPr bwMode="auto">
            <a:xfrm>
              <a:off x="2631" y="192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74" name="Rectangle 17"/>
            <p:cNvSpPr>
              <a:spLocks noChangeArrowheads="1"/>
            </p:cNvSpPr>
            <p:nvPr/>
          </p:nvSpPr>
          <p:spPr bwMode="auto">
            <a:xfrm>
              <a:off x="2631" y="189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75" name="Rectangle 18"/>
            <p:cNvSpPr>
              <a:spLocks noChangeArrowheads="1"/>
            </p:cNvSpPr>
            <p:nvPr/>
          </p:nvSpPr>
          <p:spPr bwMode="auto">
            <a:xfrm>
              <a:off x="2631" y="185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76" name="Rectangle 19"/>
            <p:cNvSpPr>
              <a:spLocks noChangeArrowheads="1"/>
            </p:cNvSpPr>
            <p:nvPr/>
          </p:nvSpPr>
          <p:spPr bwMode="auto">
            <a:xfrm>
              <a:off x="2631" y="181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77" name="Rectangle 20"/>
            <p:cNvSpPr>
              <a:spLocks noChangeArrowheads="1"/>
            </p:cNvSpPr>
            <p:nvPr/>
          </p:nvSpPr>
          <p:spPr bwMode="auto">
            <a:xfrm>
              <a:off x="2631" y="178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78" name="Rectangle 21"/>
            <p:cNvSpPr>
              <a:spLocks noChangeArrowheads="1"/>
            </p:cNvSpPr>
            <p:nvPr/>
          </p:nvSpPr>
          <p:spPr bwMode="auto">
            <a:xfrm>
              <a:off x="2631" y="174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79" name="Rectangle 22"/>
            <p:cNvSpPr>
              <a:spLocks noChangeArrowheads="1"/>
            </p:cNvSpPr>
            <p:nvPr/>
          </p:nvSpPr>
          <p:spPr bwMode="auto">
            <a:xfrm>
              <a:off x="2631" y="171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80" name="Rectangle 23"/>
            <p:cNvSpPr>
              <a:spLocks noChangeArrowheads="1"/>
            </p:cNvSpPr>
            <p:nvPr/>
          </p:nvSpPr>
          <p:spPr bwMode="auto">
            <a:xfrm>
              <a:off x="2631" y="167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81" name="Rectangle 24"/>
            <p:cNvSpPr>
              <a:spLocks noChangeArrowheads="1"/>
            </p:cNvSpPr>
            <p:nvPr/>
          </p:nvSpPr>
          <p:spPr bwMode="auto">
            <a:xfrm>
              <a:off x="2631" y="163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82" name="Rectangle 25"/>
            <p:cNvSpPr>
              <a:spLocks noChangeArrowheads="1"/>
            </p:cNvSpPr>
            <p:nvPr/>
          </p:nvSpPr>
          <p:spPr bwMode="auto">
            <a:xfrm>
              <a:off x="2631" y="160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83" name="Rectangle 26"/>
            <p:cNvSpPr>
              <a:spLocks noChangeArrowheads="1"/>
            </p:cNvSpPr>
            <p:nvPr/>
          </p:nvSpPr>
          <p:spPr bwMode="auto">
            <a:xfrm>
              <a:off x="2631" y="156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84" name="Rectangle 27"/>
            <p:cNvSpPr>
              <a:spLocks noChangeArrowheads="1"/>
            </p:cNvSpPr>
            <p:nvPr/>
          </p:nvSpPr>
          <p:spPr bwMode="auto">
            <a:xfrm>
              <a:off x="2631" y="153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85" name="Rectangle 28"/>
            <p:cNvSpPr>
              <a:spLocks noChangeArrowheads="1"/>
            </p:cNvSpPr>
            <p:nvPr/>
          </p:nvSpPr>
          <p:spPr bwMode="auto">
            <a:xfrm>
              <a:off x="2631" y="149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86" name="Rectangle 29"/>
            <p:cNvSpPr>
              <a:spLocks noChangeArrowheads="1"/>
            </p:cNvSpPr>
            <p:nvPr/>
          </p:nvSpPr>
          <p:spPr bwMode="auto">
            <a:xfrm>
              <a:off x="2631" y="145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87" name="Rectangle 30"/>
            <p:cNvSpPr>
              <a:spLocks noChangeArrowheads="1"/>
            </p:cNvSpPr>
            <p:nvPr/>
          </p:nvSpPr>
          <p:spPr bwMode="auto">
            <a:xfrm>
              <a:off x="2631" y="142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88" name="Rectangle 31"/>
            <p:cNvSpPr>
              <a:spLocks noChangeArrowheads="1"/>
            </p:cNvSpPr>
            <p:nvPr/>
          </p:nvSpPr>
          <p:spPr bwMode="auto">
            <a:xfrm>
              <a:off x="2631" y="138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89" name="Rectangle 32"/>
            <p:cNvSpPr>
              <a:spLocks noChangeArrowheads="1"/>
            </p:cNvSpPr>
            <p:nvPr/>
          </p:nvSpPr>
          <p:spPr bwMode="auto">
            <a:xfrm>
              <a:off x="2631" y="135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90" name="Rectangle 33"/>
            <p:cNvSpPr>
              <a:spLocks noChangeArrowheads="1"/>
            </p:cNvSpPr>
            <p:nvPr/>
          </p:nvSpPr>
          <p:spPr bwMode="auto">
            <a:xfrm>
              <a:off x="2631" y="131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91" name="Rectangle 34"/>
            <p:cNvSpPr>
              <a:spLocks noChangeArrowheads="1"/>
            </p:cNvSpPr>
            <p:nvPr/>
          </p:nvSpPr>
          <p:spPr bwMode="auto">
            <a:xfrm>
              <a:off x="2631" y="127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92" name="Rectangle 35"/>
            <p:cNvSpPr>
              <a:spLocks noChangeArrowheads="1"/>
            </p:cNvSpPr>
            <p:nvPr/>
          </p:nvSpPr>
          <p:spPr bwMode="auto">
            <a:xfrm>
              <a:off x="2631" y="124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93" name="Rectangle 36"/>
            <p:cNvSpPr>
              <a:spLocks noChangeArrowheads="1"/>
            </p:cNvSpPr>
            <p:nvPr/>
          </p:nvSpPr>
          <p:spPr bwMode="auto">
            <a:xfrm>
              <a:off x="2631" y="120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94" name="Rectangle 37"/>
            <p:cNvSpPr>
              <a:spLocks noChangeArrowheads="1"/>
            </p:cNvSpPr>
            <p:nvPr/>
          </p:nvSpPr>
          <p:spPr bwMode="auto">
            <a:xfrm>
              <a:off x="2631" y="117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95" name="Rectangle 38"/>
            <p:cNvSpPr>
              <a:spLocks noChangeArrowheads="1"/>
            </p:cNvSpPr>
            <p:nvPr/>
          </p:nvSpPr>
          <p:spPr bwMode="auto">
            <a:xfrm>
              <a:off x="2631" y="113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96" name="Rectangle 39"/>
            <p:cNvSpPr>
              <a:spLocks noChangeArrowheads="1"/>
            </p:cNvSpPr>
            <p:nvPr/>
          </p:nvSpPr>
          <p:spPr bwMode="auto">
            <a:xfrm>
              <a:off x="2631" y="10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97" name="Rectangle 40"/>
            <p:cNvSpPr>
              <a:spLocks noChangeArrowheads="1"/>
            </p:cNvSpPr>
            <p:nvPr/>
          </p:nvSpPr>
          <p:spPr bwMode="auto">
            <a:xfrm>
              <a:off x="2631" y="106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98" name="Rectangle 41"/>
            <p:cNvSpPr>
              <a:spLocks noChangeArrowheads="1"/>
            </p:cNvSpPr>
            <p:nvPr/>
          </p:nvSpPr>
          <p:spPr bwMode="auto">
            <a:xfrm>
              <a:off x="2631" y="102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99" name="Freeform 42"/>
            <p:cNvSpPr>
              <a:spLocks/>
            </p:cNvSpPr>
            <p:nvPr/>
          </p:nvSpPr>
          <p:spPr bwMode="auto">
            <a:xfrm>
              <a:off x="2631" y="235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00" name="Freeform 43"/>
            <p:cNvSpPr>
              <a:spLocks/>
            </p:cNvSpPr>
            <p:nvPr/>
          </p:nvSpPr>
          <p:spPr bwMode="auto">
            <a:xfrm>
              <a:off x="2637" y="232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01" name="Rectangle 44"/>
            <p:cNvSpPr>
              <a:spLocks noChangeArrowheads="1"/>
            </p:cNvSpPr>
            <p:nvPr/>
          </p:nvSpPr>
          <p:spPr bwMode="auto">
            <a:xfrm>
              <a:off x="2661" y="22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02" name="Freeform 45"/>
            <p:cNvSpPr>
              <a:spLocks/>
            </p:cNvSpPr>
            <p:nvPr/>
          </p:nvSpPr>
          <p:spPr bwMode="auto">
            <a:xfrm>
              <a:off x="2673" y="225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03" name="Freeform 46"/>
            <p:cNvSpPr>
              <a:spLocks/>
            </p:cNvSpPr>
            <p:nvPr/>
          </p:nvSpPr>
          <p:spPr bwMode="auto">
            <a:xfrm>
              <a:off x="2685" y="222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04" name="Rectangle 47"/>
            <p:cNvSpPr>
              <a:spLocks noChangeArrowheads="1"/>
            </p:cNvSpPr>
            <p:nvPr/>
          </p:nvSpPr>
          <p:spPr bwMode="auto">
            <a:xfrm>
              <a:off x="2703" y="219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05" name="Freeform 48"/>
            <p:cNvSpPr>
              <a:spLocks/>
            </p:cNvSpPr>
            <p:nvPr/>
          </p:nvSpPr>
          <p:spPr bwMode="auto">
            <a:xfrm>
              <a:off x="2715" y="216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06" name="Freeform 49"/>
            <p:cNvSpPr>
              <a:spLocks/>
            </p:cNvSpPr>
            <p:nvPr/>
          </p:nvSpPr>
          <p:spPr bwMode="auto">
            <a:xfrm>
              <a:off x="2727" y="212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07" name="Rectangle 50"/>
            <p:cNvSpPr>
              <a:spLocks noChangeArrowheads="1"/>
            </p:cNvSpPr>
            <p:nvPr/>
          </p:nvSpPr>
          <p:spPr bwMode="auto">
            <a:xfrm>
              <a:off x="2745" y="210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08" name="Freeform 51"/>
            <p:cNvSpPr>
              <a:spLocks/>
            </p:cNvSpPr>
            <p:nvPr/>
          </p:nvSpPr>
          <p:spPr bwMode="auto">
            <a:xfrm>
              <a:off x="2757" y="205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09" name="Freeform 52"/>
            <p:cNvSpPr>
              <a:spLocks/>
            </p:cNvSpPr>
            <p:nvPr/>
          </p:nvSpPr>
          <p:spPr bwMode="auto">
            <a:xfrm>
              <a:off x="2763" y="202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10" name="Rectangle 53"/>
            <p:cNvSpPr>
              <a:spLocks noChangeArrowheads="1"/>
            </p:cNvSpPr>
            <p:nvPr/>
          </p:nvSpPr>
          <p:spPr bwMode="auto">
            <a:xfrm>
              <a:off x="2787" y="19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11" name="Freeform 54"/>
            <p:cNvSpPr>
              <a:spLocks/>
            </p:cNvSpPr>
            <p:nvPr/>
          </p:nvSpPr>
          <p:spPr bwMode="auto">
            <a:xfrm>
              <a:off x="2793" y="196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12" name="Freeform 55"/>
            <p:cNvSpPr>
              <a:spLocks/>
            </p:cNvSpPr>
            <p:nvPr/>
          </p:nvSpPr>
          <p:spPr bwMode="auto">
            <a:xfrm>
              <a:off x="2811" y="192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13" name="Rectangle 56"/>
            <p:cNvSpPr>
              <a:spLocks noChangeArrowheads="1"/>
            </p:cNvSpPr>
            <p:nvPr/>
          </p:nvSpPr>
          <p:spPr bwMode="auto">
            <a:xfrm>
              <a:off x="2829" y="189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14" name="Freeform 57"/>
            <p:cNvSpPr>
              <a:spLocks/>
            </p:cNvSpPr>
            <p:nvPr/>
          </p:nvSpPr>
          <p:spPr bwMode="auto">
            <a:xfrm>
              <a:off x="2841" y="186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15" name="Freeform 58"/>
            <p:cNvSpPr>
              <a:spLocks/>
            </p:cNvSpPr>
            <p:nvPr/>
          </p:nvSpPr>
          <p:spPr bwMode="auto">
            <a:xfrm>
              <a:off x="2853" y="182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16" name="Rectangle 59"/>
            <p:cNvSpPr>
              <a:spLocks noChangeArrowheads="1"/>
            </p:cNvSpPr>
            <p:nvPr/>
          </p:nvSpPr>
          <p:spPr bwMode="auto">
            <a:xfrm>
              <a:off x="2871" y="180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17" name="Freeform 60"/>
            <p:cNvSpPr>
              <a:spLocks/>
            </p:cNvSpPr>
            <p:nvPr/>
          </p:nvSpPr>
          <p:spPr bwMode="auto">
            <a:xfrm>
              <a:off x="2883" y="175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18" name="Freeform 61"/>
            <p:cNvSpPr>
              <a:spLocks/>
            </p:cNvSpPr>
            <p:nvPr/>
          </p:nvSpPr>
          <p:spPr bwMode="auto">
            <a:xfrm>
              <a:off x="2895" y="172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19" name="Rectangle 62"/>
            <p:cNvSpPr>
              <a:spLocks noChangeArrowheads="1"/>
            </p:cNvSpPr>
            <p:nvPr/>
          </p:nvSpPr>
          <p:spPr bwMode="auto">
            <a:xfrm>
              <a:off x="2913" y="16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20" name="Freeform 63"/>
            <p:cNvSpPr>
              <a:spLocks/>
            </p:cNvSpPr>
            <p:nvPr/>
          </p:nvSpPr>
          <p:spPr bwMode="auto">
            <a:xfrm>
              <a:off x="2919" y="166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21" name="Freeform 64"/>
            <p:cNvSpPr>
              <a:spLocks/>
            </p:cNvSpPr>
            <p:nvPr/>
          </p:nvSpPr>
          <p:spPr bwMode="auto">
            <a:xfrm>
              <a:off x="2937" y="162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22" name="Freeform 65"/>
            <p:cNvSpPr>
              <a:spLocks/>
            </p:cNvSpPr>
            <p:nvPr/>
          </p:nvSpPr>
          <p:spPr bwMode="auto">
            <a:xfrm>
              <a:off x="2949" y="159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23" name="Freeform 66"/>
            <p:cNvSpPr>
              <a:spLocks/>
            </p:cNvSpPr>
            <p:nvPr/>
          </p:nvSpPr>
          <p:spPr bwMode="auto">
            <a:xfrm>
              <a:off x="2967" y="156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24" name="Freeform 67"/>
            <p:cNvSpPr>
              <a:spLocks/>
            </p:cNvSpPr>
            <p:nvPr/>
          </p:nvSpPr>
          <p:spPr bwMode="auto">
            <a:xfrm>
              <a:off x="2979" y="152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25" name="Freeform 68"/>
            <p:cNvSpPr>
              <a:spLocks/>
            </p:cNvSpPr>
            <p:nvPr/>
          </p:nvSpPr>
          <p:spPr bwMode="auto">
            <a:xfrm>
              <a:off x="2991" y="149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26" name="Freeform 69"/>
            <p:cNvSpPr>
              <a:spLocks/>
            </p:cNvSpPr>
            <p:nvPr/>
          </p:nvSpPr>
          <p:spPr bwMode="auto">
            <a:xfrm>
              <a:off x="3009" y="145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27" name="Freeform 70"/>
            <p:cNvSpPr>
              <a:spLocks/>
            </p:cNvSpPr>
            <p:nvPr/>
          </p:nvSpPr>
          <p:spPr bwMode="auto">
            <a:xfrm>
              <a:off x="3021" y="142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28" name="Freeform 71"/>
            <p:cNvSpPr>
              <a:spLocks/>
            </p:cNvSpPr>
            <p:nvPr/>
          </p:nvSpPr>
          <p:spPr bwMode="auto">
            <a:xfrm>
              <a:off x="3033" y="1393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29" name="Freeform 72"/>
            <p:cNvSpPr>
              <a:spLocks/>
            </p:cNvSpPr>
            <p:nvPr/>
          </p:nvSpPr>
          <p:spPr bwMode="auto">
            <a:xfrm>
              <a:off x="3045" y="136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30" name="Freeform 73"/>
            <p:cNvSpPr>
              <a:spLocks/>
            </p:cNvSpPr>
            <p:nvPr/>
          </p:nvSpPr>
          <p:spPr bwMode="auto">
            <a:xfrm>
              <a:off x="3063" y="132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31" name="Freeform 74"/>
            <p:cNvSpPr>
              <a:spLocks/>
            </p:cNvSpPr>
            <p:nvPr/>
          </p:nvSpPr>
          <p:spPr bwMode="auto">
            <a:xfrm>
              <a:off x="3069" y="129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32" name="Freeform 75"/>
            <p:cNvSpPr>
              <a:spLocks/>
            </p:cNvSpPr>
            <p:nvPr/>
          </p:nvSpPr>
          <p:spPr bwMode="auto">
            <a:xfrm>
              <a:off x="3093" y="126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33" name="Freeform 76"/>
            <p:cNvSpPr>
              <a:spLocks/>
            </p:cNvSpPr>
            <p:nvPr/>
          </p:nvSpPr>
          <p:spPr bwMode="auto">
            <a:xfrm>
              <a:off x="3105" y="122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34" name="Freeform 77"/>
            <p:cNvSpPr>
              <a:spLocks/>
            </p:cNvSpPr>
            <p:nvPr/>
          </p:nvSpPr>
          <p:spPr bwMode="auto">
            <a:xfrm>
              <a:off x="3117" y="119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35" name="Freeform 78"/>
            <p:cNvSpPr>
              <a:spLocks/>
            </p:cNvSpPr>
            <p:nvPr/>
          </p:nvSpPr>
          <p:spPr bwMode="auto">
            <a:xfrm>
              <a:off x="3135" y="115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36" name="Freeform 79"/>
            <p:cNvSpPr>
              <a:spLocks/>
            </p:cNvSpPr>
            <p:nvPr/>
          </p:nvSpPr>
          <p:spPr bwMode="auto">
            <a:xfrm>
              <a:off x="3147" y="112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37" name="Freeform 80"/>
            <p:cNvSpPr>
              <a:spLocks/>
            </p:cNvSpPr>
            <p:nvPr/>
          </p:nvSpPr>
          <p:spPr bwMode="auto">
            <a:xfrm>
              <a:off x="2625" y="236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38" name="Freeform 81"/>
            <p:cNvSpPr>
              <a:spLocks/>
            </p:cNvSpPr>
            <p:nvPr/>
          </p:nvSpPr>
          <p:spPr bwMode="auto">
            <a:xfrm>
              <a:off x="2649" y="2335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39" name="Freeform 82"/>
            <p:cNvSpPr>
              <a:spLocks/>
            </p:cNvSpPr>
            <p:nvPr/>
          </p:nvSpPr>
          <p:spPr bwMode="auto">
            <a:xfrm>
              <a:off x="2673" y="231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40" name="Freeform 83"/>
            <p:cNvSpPr>
              <a:spLocks/>
            </p:cNvSpPr>
            <p:nvPr/>
          </p:nvSpPr>
          <p:spPr bwMode="auto">
            <a:xfrm>
              <a:off x="2703" y="228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41" name="Freeform 84"/>
            <p:cNvSpPr>
              <a:spLocks/>
            </p:cNvSpPr>
            <p:nvPr/>
          </p:nvSpPr>
          <p:spPr bwMode="auto">
            <a:xfrm>
              <a:off x="2733" y="225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42" name="Freeform 85"/>
            <p:cNvSpPr>
              <a:spLocks/>
            </p:cNvSpPr>
            <p:nvPr/>
          </p:nvSpPr>
          <p:spPr bwMode="auto">
            <a:xfrm>
              <a:off x="2751" y="2233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43" name="Freeform 86"/>
            <p:cNvSpPr>
              <a:spLocks/>
            </p:cNvSpPr>
            <p:nvPr/>
          </p:nvSpPr>
          <p:spPr bwMode="auto">
            <a:xfrm>
              <a:off x="2775" y="221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44" name="Freeform 87"/>
            <p:cNvSpPr>
              <a:spLocks/>
            </p:cNvSpPr>
            <p:nvPr/>
          </p:nvSpPr>
          <p:spPr bwMode="auto">
            <a:xfrm>
              <a:off x="2805" y="218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45" name="Freeform 88"/>
            <p:cNvSpPr>
              <a:spLocks/>
            </p:cNvSpPr>
            <p:nvPr/>
          </p:nvSpPr>
          <p:spPr bwMode="auto">
            <a:xfrm>
              <a:off x="2835" y="215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46" name="Freeform 89"/>
            <p:cNvSpPr>
              <a:spLocks/>
            </p:cNvSpPr>
            <p:nvPr/>
          </p:nvSpPr>
          <p:spPr bwMode="auto">
            <a:xfrm>
              <a:off x="2853" y="213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47" name="Freeform 90"/>
            <p:cNvSpPr>
              <a:spLocks/>
            </p:cNvSpPr>
            <p:nvPr/>
          </p:nvSpPr>
          <p:spPr bwMode="auto">
            <a:xfrm>
              <a:off x="2877" y="211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48" name="Freeform 91"/>
            <p:cNvSpPr>
              <a:spLocks/>
            </p:cNvSpPr>
            <p:nvPr/>
          </p:nvSpPr>
          <p:spPr bwMode="auto">
            <a:xfrm>
              <a:off x="2913" y="207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49" name="Freeform 92"/>
            <p:cNvSpPr>
              <a:spLocks/>
            </p:cNvSpPr>
            <p:nvPr/>
          </p:nvSpPr>
          <p:spPr bwMode="auto">
            <a:xfrm>
              <a:off x="2937" y="2053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50" name="Freeform 93"/>
            <p:cNvSpPr>
              <a:spLocks/>
            </p:cNvSpPr>
            <p:nvPr/>
          </p:nvSpPr>
          <p:spPr bwMode="auto">
            <a:xfrm>
              <a:off x="2955" y="202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51" name="Freeform 94"/>
            <p:cNvSpPr>
              <a:spLocks/>
            </p:cNvSpPr>
            <p:nvPr/>
          </p:nvSpPr>
          <p:spPr bwMode="auto">
            <a:xfrm>
              <a:off x="2979" y="201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52" name="Freeform 95"/>
            <p:cNvSpPr>
              <a:spLocks/>
            </p:cNvSpPr>
            <p:nvPr/>
          </p:nvSpPr>
          <p:spPr bwMode="auto">
            <a:xfrm>
              <a:off x="3003" y="1975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53" name="Freeform 96"/>
            <p:cNvSpPr>
              <a:spLocks/>
            </p:cNvSpPr>
            <p:nvPr/>
          </p:nvSpPr>
          <p:spPr bwMode="auto">
            <a:xfrm>
              <a:off x="3033" y="195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54" name="Freeform 97"/>
            <p:cNvSpPr>
              <a:spLocks/>
            </p:cNvSpPr>
            <p:nvPr/>
          </p:nvSpPr>
          <p:spPr bwMode="auto">
            <a:xfrm>
              <a:off x="3057" y="192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55" name="Freeform 98"/>
            <p:cNvSpPr>
              <a:spLocks/>
            </p:cNvSpPr>
            <p:nvPr/>
          </p:nvSpPr>
          <p:spPr bwMode="auto">
            <a:xfrm>
              <a:off x="3081" y="1897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56" name="Freeform 99"/>
            <p:cNvSpPr>
              <a:spLocks/>
            </p:cNvSpPr>
            <p:nvPr/>
          </p:nvSpPr>
          <p:spPr bwMode="auto">
            <a:xfrm>
              <a:off x="3105" y="1873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57" name="Freeform 100"/>
            <p:cNvSpPr>
              <a:spLocks/>
            </p:cNvSpPr>
            <p:nvPr/>
          </p:nvSpPr>
          <p:spPr bwMode="auto">
            <a:xfrm>
              <a:off x="3135" y="184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58" name="Freeform 101"/>
            <p:cNvSpPr>
              <a:spLocks/>
            </p:cNvSpPr>
            <p:nvPr/>
          </p:nvSpPr>
          <p:spPr bwMode="auto">
            <a:xfrm>
              <a:off x="3159" y="182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59" name="Freeform 102"/>
            <p:cNvSpPr>
              <a:spLocks/>
            </p:cNvSpPr>
            <p:nvPr/>
          </p:nvSpPr>
          <p:spPr bwMode="auto">
            <a:xfrm>
              <a:off x="3189" y="1795"/>
              <a:ext cx="11" cy="18"/>
            </a:xfrm>
            <a:custGeom>
              <a:avLst/>
              <a:gdLst>
                <a:gd name="T0" fmla="*/ 0 w 11"/>
                <a:gd name="T1" fmla="*/ 12 h 18"/>
                <a:gd name="T2" fmla="*/ 5 w 11"/>
                <a:gd name="T3" fmla="*/ 0 h 18"/>
                <a:gd name="T4" fmla="*/ 11 w 11"/>
                <a:gd name="T5" fmla="*/ 6 h 18"/>
                <a:gd name="T6" fmla="*/ 5 w 11"/>
                <a:gd name="T7" fmla="*/ 18 h 18"/>
                <a:gd name="T8" fmla="*/ 0 w 11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18"/>
                <a:gd name="T17" fmla="*/ 11 w 11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18">
                  <a:moveTo>
                    <a:pt x="0" y="12"/>
                  </a:moveTo>
                  <a:lnTo>
                    <a:pt x="5" y="0"/>
                  </a:lnTo>
                  <a:lnTo>
                    <a:pt x="11" y="6"/>
                  </a:lnTo>
                  <a:lnTo>
                    <a:pt x="5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60" name="Freeform 103"/>
            <p:cNvSpPr>
              <a:spLocks/>
            </p:cNvSpPr>
            <p:nvPr/>
          </p:nvSpPr>
          <p:spPr bwMode="auto">
            <a:xfrm>
              <a:off x="3206" y="1771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61" name="Freeform 104"/>
            <p:cNvSpPr>
              <a:spLocks/>
            </p:cNvSpPr>
            <p:nvPr/>
          </p:nvSpPr>
          <p:spPr bwMode="auto">
            <a:xfrm>
              <a:off x="3230" y="175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62" name="Freeform 105"/>
            <p:cNvSpPr>
              <a:spLocks/>
            </p:cNvSpPr>
            <p:nvPr/>
          </p:nvSpPr>
          <p:spPr bwMode="auto">
            <a:xfrm>
              <a:off x="3260" y="172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63" name="Freeform 106"/>
            <p:cNvSpPr>
              <a:spLocks/>
            </p:cNvSpPr>
            <p:nvPr/>
          </p:nvSpPr>
          <p:spPr bwMode="auto">
            <a:xfrm>
              <a:off x="3290" y="1693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64" name="Freeform 107"/>
            <p:cNvSpPr>
              <a:spLocks/>
            </p:cNvSpPr>
            <p:nvPr/>
          </p:nvSpPr>
          <p:spPr bwMode="auto">
            <a:xfrm>
              <a:off x="3308" y="167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65" name="Freeform 108"/>
            <p:cNvSpPr>
              <a:spLocks/>
            </p:cNvSpPr>
            <p:nvPr/>
          </p:nvSpPr>
          <p:spPr bwMode="auto">
            <a:xfrm>
              <a:off x="3332" y="165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66" name="Freeform 109"/>
            <p:cNvSpPr>
              <a:spLocks/>
            </p:cNvSpPr>
            <p:nvPr/>
          </p:nvSpPr>
          <p:spPr bwMode="auto">
            <a:xfrm>
              <a:off x="3368" y="161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67" name="Freeform 110"/>
            <p:cNvSpPr>
              <a:spLocks/>
            </p:cNvSpPr>
            <p:nvPr/>
          </p:nvSpPr>
          <p:spPr bwMode="auto">
            <a:xfrm>
              <a:off x="3392" y="159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68" name="Freeform 111"/>
            <p:cNvSpPr>
              <a:spLocks/>
            </p:cNvSpPr>
            <p:nvPr/>
          </p:nvSpPr>
          <p:spPr bwMode="auto">
            <a:xfrm>
              <a:off x="3410" y="157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69" name="Freeform 112"/>
            <p:cNvSpPr>
              <a:spLocks/>
            </p:cNvSpPr>
            <p:nvPr/>
          </p:nvSpPr>
          <p:spPr bwMode="auto">
            <a:xfrm>
              <a:off x="3434" y="154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70" name="Freeform 113"/>
            <p:cNvSpPr>
              <a:spLocks/>
            </p:cNvSpPr>
            <p:nvPr/>
          </p:nvSpPr>
          <p:spPr bwMode="auto">
            <a:xfrm>
              <a:off x="3470" y="1513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71" name="Freeform 114"/>
            <p:cNvSpPr>
              <a:spLocks/>
            </p:cNvSpPr>
            <p:nvPr/>
          </p:nvSpPr>
          <p:spPr bwMode="auto">
            <a:xfrm>
              <a:off x="3488" y="148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72" name="Freeform 115"/>
            <p:cNvSpPr>
              <a:spLocks/>
            </p:cNvSpPr>
            <p:nvPr/>
          </p:nvSpPr>
          <p:spPr bwMode="auto">
            <a:xfrm>
              <a:off x="3512" y="146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73" name="Freeform 116"/>
            <p:cNvSpPr>
              <a:spLocks/>
            </p:cNvSpPr>
            <p:nvPr/>
          </p:nvSpPr>
          <p:spPr bwMode="auto">
            <a:xfrm>
              <a:off x="3536" y="1435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74" name="Freeform 117"/>
            <p:cNvSpPr>
              <a:spLocks/>
            </p:cNvSpPr>
            <p:nvPr/>
          </p:nvSpPr>
          <p:spPr bwMode="auto">
            <a:xfrm>
              <a:off x="3560" y="1411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75" name="Freeform 118"/>
            <p:cNvSpPr>
              <a:spLocks/>
            </p:cNvSpPr>
            <p:nvPr/>
          </p:nvSpPr>
          <p:spPr bwMode="auto">
            <a:xfrm>
              <a:off x="2625" y="236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76" name="Freeform 119"/>
            <p:cNvSpPr>
              <a:spLocks/>
            </p:cNvSpPr>
            <p:nvPr/>
          </p:nvSpPr>
          <p:spPr bwMode="auto">
            <a:xfrm>
              <a:off x="2661" y="234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77" name="Rectangle 120"/>
            <p:cNvSpPr>
              <a:spLocks noChangeArrowheads="1"/>
            </p:cNvSpPr>
            <p:nvPr/>
          </p:nvSpPr>
          <p:spPr bwMode="auto">
            <a:xfrm>
              <a:off x="2697" y="234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78" name="Freeform 121"/>
            <p:cNvSpPr>
              <a:spLocks/>
            </p:cNvSpPr>
            <p:nvPr/>
          </p:nvSpPr>
          <p:spPr bwMode="auto">
            <a:xfrm>
              <a:off x="2727" y="232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79" name="Freeform 122"/>
            <p:cNvSpPr>
              <a:spLocks/>
            </p:cNvSpPr>
            <p:nvPr/>
          </p:nvSpPr>
          <p:spPr bwMode="auto">
            <a:xfrm>
              <a:off x="2757" y="231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80" name="Freeform 123"/>
            <p:cNvSpPr>
              <a:spLocks/>
            </p:cNvSpPr>
            <p:nvPr/>
          </p:nvSpPr>
          <p:spPr bwMode="auto">
            <a:xfrm>
              <a:off x="2793" y="229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81" name="Rectangle 124"/>
            <p:cNvSpPr>
              <a:spLocks noChangeArrowheads="1"/>
            </p:cNvSpPr>
            <p:nvPr/>
          </p:nvSpPr>
          <p:spPr bwMode="auto">
            <a:xfrm>
              <a:off x="2829" y="2287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82" name="Freeform 125"/>
            <p:cNvSpPr>
              <a:spLocks/>
            </p:cNvSpPr>
            <p:nvPr/>
          </p:nvSpPr>
          <p:spPr bwMode="auto">
            <a:xfrm>
              <a:off x="2859" y="226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83" name="Freeform 126"/>
            <p:cNvSpPr>
              <a:spLocks/>
            </p:cNvSpPr>
            <p:nvPr/>
          </p:nvSpPr>
          <p:spPr bwMode="auto">
            <a:xfrm>
              <a:off x="2895" y="225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84" name="Freeform 127"/>
            <p:cNvSpPr>
              <a:spLocks/>
            </p:cNvSpPr>
            <p:nvPr/>
          </p:nvSpPr>
          <p:spPr bwMode="auto">
            <a:xfrm>
              <a:off x="2925" y="224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85" name="Rectangle 128"/>
            <p:cNvSpPr>
              <a:spLocks noChangeArrowheads="1"/>
            </p:cNvSpPr>
            <p:nvPr/>
          </p:nvSpPr>
          <p:spPr bwMode="auto">
            <a:xfrm>
              <a:off x="2967" y="2233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86" name="Freeform 129"/>
            <p:cNvSpPr>
              <a:spLocks/>
            </p:cNvSpPr>
            <p:nvPr/>
          </p:nvSpPr>
          <p:spPr bwMode="auto">
            <a:xfrm>
              <a:off x="2991" y="221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87" name="Freeform 130"/>
            <p:cNvSpPr>
              <a:spLocks/>
            </p:cNvSpPr>
            <p:nvPr/>
          </p:nvSpPr>
          <p:spPr bwMode="auto">
            <a:xfrm>
              <a:off x="3027" y="220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88" name="Freeform 131"/>
            <p:cNvSpPr>
              <a:spLocks/>
            </p:cNvSpPr>
            <p:nvPr/>
          </p:nvSpPr>
          <p:spPr bwMode="auto">
            <a:xfrm>
              <a:off x="3057" y="219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89" name="Rectangle 132"/>
            <p:cNvSpPr>
              <a:spLocks noChangeArrowheads="1"/>
            </p:cNvSpPr>
            <p:nvPr/>
          </p:nvSpPr>
          <p:spPr bwMode="auto">
            <a:xfrm>
              <a:off x="3099" y="2179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90" name="Freeform 133"/>
            <p:cNvSpPr>
              <a:spLocks/>
            </p:cNvSpPr>
            <p:nvPr/>
          </p:nvSpPr>
          <p:spPr bwMode="auto">
            <a:xfrm>
              <a:off x="3129" y="215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91" name="Freeform 134"/>
            <p:cNvSpPr>
              <a:spLocks/>
            </p:cNvSpPr>
            <p:nvPr/>
          </p:nvSpPr>
          <p:spPr bwMode="auto">
            <a:xfrm>
              <a:off x="3159" y="214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92" name="Freeform 135"/>
            <p:cNvSpPr>
              <a:spLocks/>
            </p:cNvSpPr>
            <p:nvPr/>
          </p:nvSpPr>
          <p:spPr bwMode="auto">
            <a:xfrm>
              <a:off x="3194" y="213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93" name="Rectangle 136"/>
            <p:cNvSpPr>
              <a:spLocks noChangeArrowheads="1"/>
            </p:cNvSpPr>
            <p:nvPr/>
          </p:nvSpPr>
          <p:spPr bwMode="auto">
            <a:xfrm>
              <a:off x="3230" y="2125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94" name="Freeform 137"/>
            <p:cNvSpPr>
              <a:spLocks/>
            </p:cNvSpPr>
            <p:nvPr/>
          </p:nvSpPr>
          <p:spPr bwMode="auto">
            <a:xfrm>
              <a:off x="3260" y="210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95" name="Freeform 138"/>
            <p:cNvSpPr>
              <a:spLocks/>
            </p:cNvSpPr>
            <p:nvPr/>
          </p:nvSpPr>
          <p:spPr bwMode="auto">
            <a:xfrm>
              <a:off x="3296" y="208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96" name="Freeform 139"/>
            <p:cNvSpPr>
              <a:spLocks/>
            </p:cNvSpPr>
            <p:nvPr/>
          </p:nvSpPr>
          <p:spPr bwMode="auto">
            <a:xfrm>
              <a:off x="3326" y="208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97" name="Rectangle 140"/>
            <p:cNvSpPr>
              <a:spLocks noChangeArrowheads="1"/>
            </p:cNvSpPr>
            <p:nvPr/>
          </p:nvSpPr>
          <p:spPr bwMode="auto">
            <a:xfrm>
              <a:off x="3368" y="20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98" name="Freeform 141"/>
            <p:cNvSpPr>
              <a:spLocks/>
            </p:cNvSpPr>
            <p:nvPr/>
          </p:nvSpPr>
          <p:spPr bwMode="auto">
            <a:xfrm>
              <a:off x="3392" y="205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499" name="Freeform 142"/>
            <p:cNvSpPr>
              <a:spLocks/>
            </p:cNvSpPr>
            <p:nvPr/>
          </p:nvSpPr>
          <p:spPr bwMode="auto">
            <a:xfrm>
              <a:off x="3428" y="204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00" name="Freeform 143"/>
            <p:cNvSpPr>
              <a:spLocks/>
            </p:cNvSpPr>
            <p:nvPr/>
          </p:nvSpPr>
          <p:spPr bwMode="auto">
            <a:xfrm>
              <a:off x="3458" y="202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01" name="Rectangle 144"/>
            <p:cNvSpPr>
              <a:spLocks noChangeArrowheads="1"/>
            </p:cNvSpPr>
            <p:nvPr/>
          </p:nvSpPr>
          <p:spPr bwMode="auto">
            <a:xfrm>
              <a:off x="3500" y="2017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02" name="Freeform 145"/>
            <p:cNvSpPr>
              <a:spLocks/>
            </p:cNvSpPr>
            <p:nvPr/>
          </p:nvSpPr>
          <p:spPr bwMode="auto">
            <a:xfrm>
              <a:off x="3530" y="199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03" name="Freeform 146"/>
            <p:cNvSpPr>
              <a:spLocks/>
            </p:cNvSpPr>
            <p:nvPr/>
          </p:nvSpPr>
          <p:spPr bwMode="auto">
            <a:xfrm>
              <a:off x="3560" y="198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04" name="Freeform 147"/>
            <p:cNvSpPr>
              <a:spLocks/>
            </p:cNvSpPr>
            <p:nvPr/>
          </p:nvSpPr>
          <p:spPr bwMode="auto">
            <a:xfrm>
              <a:off x="3596" y="197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05" name="Rectangle 148"/>
            <p:cNvSpPr>
              <a:spLocks noChangeArrowheads="1"/>
            </p:cNvSpPr>
            <p:nvPr/>
          </p:nvSpPr>
          <p:spPr bwMode="auto">
            <a:xfrm>
              <a:off x="3632" y="1963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06" name="Freeform 149"/>
            <p:cNvSpPr>
              <a:spLocks/>
            </p:cNvSpPr>
            <p:nvPr/>
          </p:nvSpPr>
          <p:spPr bwMode="auto">
            <a:xfrm>
              <a:off x="3662" y="194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07" name="Freeform 150"/>
            <p:cNvSpPr>
              <a:spLocks/>
            </p:cNvSpPr>
            <p:nvPr/>
          </p:nvSpPr>
          <p:spPr bwMode="auto">
            <a:xfrm>
              <a:off x="3692" y="193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08" name="Freeform 151"/>
            <p:cNvSpPr>
              <a:spLocks/>
            </p:cNvSpPr>
            <p:nvPr/>
          </p:nvSpPr>
          <p:spPr bwMode="auto">
            <a:xfrm>
              <a:off x="3728" y="192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09" name="Rectangle 152"/>
            <p:cNvSpPr>
              <a:spLocks noChangeArrowheads="1"/>
            </p:cNvSpPr>
            <p:nvPr/>
          </p:nvSpPr>
          <p:spPr bwMode="auto">
            <a:xfrm>
              <a:off x="3770" y="1909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10" name="Freeform 153"/>
            <p:cNvSpPr>
              <a:spLocks/>
            </p:cNvSpPr>
            <p:nvPr/>
          </p:nvSpPr>
          <p:spPr bwMode="auto">
            <a:xfrm>
              <a:off x="3794" y="189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11" name="Freeform 154"/>
            <p:cNvSpPr>
              <a:spLocks/>
            </p:cNvSpPr>
            <p:nvPr/>
          </p:nvSpPr>
          <p:spPr bwMode="auto">
            <a:xfrm>
              <a:off x="3830" y="187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12" name="Freeform 155"/>
            <p:cNvSpPr>
              <a:spLocks/>
            </p:cNvSpPr>
            <p:nvPr/>
          </p:nvSpPr>
          <p:spPr bwMode="auto">
            <a:xfrm>
              <a:off x="3860" y="186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13" name="Rectangle 156"/>
            <p:cNvSpPr>
              <a:spLocks noChangeArrowheads="1"/>
            </p:cNvSpPr>
            <p:nvPr/>
          </p:nvSpPr>
          <p:spPr bwMode="auto">
            <a:xfrm>
              <a:off x="263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14" name="Rectangle 157"/>
            <p:cNvSpPr>
              <a:spLocks noChangeArrowheads="1"/>
            </p:cNvSpPr>
            <p:nvPr/>
          </p:nvSpPr>
          <p:spPr bwMode="auto">
            <a:xfrm>
              <a:off x="266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15" name="Rectangle 158"/>
            <p:cNvSpPr>
              <a:spLocks noChangeArrowheads="1"/>
            </p:cNvSpPr>
            <p:nvPr/>
          </p:nvSpPr>
          <p:spPr bwMode="auto">
            <a:xfrm>
              <a:off x="270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16" name="Rectangle 159"/>
            <p:cNvSpPr>
              <a:spLocks noChangeArrowheads="1"/>
            </p:cNvSpPr>
            <p:nvPr/>
          </p:nvSpPr>
          <p:spPr bwMode="auto">
            <a:xfrm>
              <a:off x="273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17" name="Rectangle 160"/>
            <p:cNvSpPr>
              <a:spLocks noChangeArrowheads="1"/>
            </p:cNvSpPr>
            <p:nvPr/>
          </p:nvSpPr>
          <p:spPr bwMode="auto">
            <a:xfrm>
              <a:off x="2775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18" name="Rectangle 161"/>
            <p:cNvSpPr>
              <a:spLocks noChangeArrowheads="1"/>
            </p:cNvSpPr>
            <p:nvPr/>
          </p:nvSpPr>
          <p:spPr bwMode="auto">
            <a:xfrm>
              <a:off x="281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19" name="Rectangle 162"/>
            <p:cNvSpPr>
              <a:spLocks noChangeArrowheads="1"/>
            </p:cNvSpPr>
            <p:nvPr/>
          </p:nvSpPr>
          <p:spPr bwMode="auto">
            <a:xfrm>
              <a:off x="284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20" name="Rectangle 163"/>
            <p:cNvSpPr>
              <a:spLocks noChangeArrowheads="1"/>
            </p:cNvSpPr>
            <p:nvPr/>
          </p:nvSpPr>
          <p:spPr bwMode="auto">
            <a:xfrm>
              <a:off x="288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21" name="Rectangle 164"/>
            <p:cNvSpPr>
              <a:spLocks noChangeArrowheads="1"/>
            </p:cNvSpPr>
            <p:nvPr/>
          </p:nvSpPr>
          <p:spPr bwMode="auto">
            <a:xfrm>
              <a:off x="291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22" name="Rectangle 165"/>
            <p:cNvSpPr>
              <a:spLocks noChangeArrowheads="1"/>
            </p:cNvSpPr>
            <p:nvPr/>
          </p:nvSpPr>
          <p:spPr bwMode="auto">
            <a:xfrm>
              <a:off x="2955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23" name="Rectangle 166"/>
            <p:cNvSpPr>
              <a:spLocks noChangeArrowheads="1"/>
            </p:cNvSpPr>
            <p:nvPr/>
          </p:nvSpPr>
          <p:spPr bwMode="auto">
            <a:xfrm>
              <a:off x="299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24" name="Rectangle 167"/>
            <p:cNvSpPr>
              <a:spLocks noChangeArrowheads="1"/>
            </p:cNvSpPr>
            <p:nvPr/>
          </p:nvSpPr>
          <p:spPr bwMode="auto">
            <a:xfrm>
              <a:off x="302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25" name="Rectangle 168"/>
            <p:cNvSpPr>
              <a:spLocks noChangeArrowheads="1"/>
            </p:cNvSpPr>
            <p:nvPr/>
          </p:nvSpPr>
          <p:spPr bwMode="auto">
            <a:xfrm>
              <a:off x="306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26" name="Rectangle 169"/>
            <p:cNvSpPr>
              <a:spLocks noChangeArrowheads="1"/>
            </p:cNvSpPr>
            <p:nvPr/>
          </p:nvSpPr>
          <p:spPr bwMode="auto">
            <a:xfrm>
              <a:off x="309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27" name="Rectangle 170"/>
            <p:cNvSpPr>
              <a:spLocks noChangeArrowheads="1"/>
            </p:cNvSpPr>
            <p:nvPr/>
          </p:nvSpPr>
          <p:spPr bwMode="auto">
            <a:xfrm>
              <a:off x="3135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28" name="Rectangle 171"/>
            <p:cNvSpPr>
              <a:spLocks noChangeArrowheads="1"/>
            </p:cNvSpPr>
            <p:nvPr/>
          </p:nvSpPr>
          <p:spPr bwMode="auto">
            <a:xfrm>
              <a:off x="317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29" name="Rectangle 172"/>
            <p:cNvSpPr>
              <a:spLocks noChangeArrowheads="1"/>
            </p:cNvSpPr>
            <p:nvPr/>
          </p:nvSpPr>
          <p:spPr bwMode="auto">
            <a:xfrm>
              <a:off x="320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30" name="Rectangle 173"/>
            <p:cNvSpPr>
              <a:spLocks noChangeArrowheads="1"/>
            </p:cNvSpPr>
            <p:nvPr/>
          </p:nvSpPr>
          <p:spPr bwMode="auto">
            <a:xfrm>
              <a:off x="324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31" name="Rectangle 174"/>
            <p:cNvSpPr>
              <a:spLocks noChangeArrowheads="1"/>
            </p:cNvSpPr>
            <p:nvPr/>
          </p:nvSpPr>
          <p:spPr bwMode="auto">
            <a:xfrm>
              <a:off x="327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32" name="Rectangle 175"/>
            <p:cNvSpPr>
              <a:spLocks noChangeArrowheads="1"/>
            </p:cNvSpPr>
            <p:nvPr/>
          </p:nvSpPr>
          <p:spPr bwMode="auto">
            <a:xfrm>
              <a:off x="331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33" name="Rectangle 176"/>
            <p:cNvSpPr>
              <a:spLocks noChangeArrowheads="1"/>
            </p:cNvSpPr>
            <p:nvPr/>
          </p:nvSpPr>
          <p:spPr bwMode="auto">
            <a:xfrm>
              <a:off x="335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34" name="Rectangle 177"/>
            <p:cNvSpPr>
              <a:spLocks noChangeArrowheads="1"/>
            </p:cNvSpPr>
            <p:nvPr/>
          </p:nvSpPr>
          <p:spPr bwMode="auto">
            <a:xfrm>
              <a:off x="338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35" name="Rectangle 178"/>
            <p:cNvSpPr>
              <a:spLocks noChangeArrowheads="1"/>
            </p:cNvSpPr>
            <p:nvPr/>
          </p:nvSpPr>
          <p:spPr bwMode="auto">
            <a:xfrm>
              <a:off x="342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36" name="Rectangle 179"/>
            <p:cNvSpPr>
              <a:spLocks noChangeArrowheads="1"/>
            </p:cNvSpPr>
            <p:nvPr/>
          </p:nvSpPr>
          <p:spPr bwMode="auto">
            <a:xfrm>
              <a:off x="345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37" name="Rectangle 180"/>
            <p:cNvSpPr>
              <a:spLocks noChangeArrowheads="1"/>
            </p:cNvSpPr>
            <p:nvPr/>
          </p:nvSpPr>
          <p:spPr bwMode="auto">
            <a:xfrm>
              <a:off x="349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38" name="Rectangle 181"/>
            <p:cNvSpPr>
              <a:spLocks noChangeArrowheads="1"/>
            </p:cNvSpPr>
            <p:nvPr/>
          </p:nvSpPr>
          <p:spPr bwMode="auto">
            <a:xfrm>
              <a:off x="353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39" name="Rectangle 182"/>
            <p:cNvSpPr>
              <a:spLocks noChangeArrowheads="1"/>
            </p:cNvSpPr>
            <p:nvPr/>
          </p:nvSpPr>
          <p:spPr bwMode="auto">
            <a:xfrm>
              <a:off x="356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40" name="Rectangle 183"/>
            <p:cNvSpPr>
              <a:spLocks noChangeArrowheads="1"/>
            </p:cNvSpPr>
            <p:nvPr/>
          </p:nvSpPr>
          <p:spPr bwMode="auto">
            <a:xfrm>
              <a:off x="360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41" name="Rectangle 184"/>
            <p:cNvSpPr>
              <a:spLocks noChangeArrowheads="1"/>
            </p:cNvSpPr>
            <p:nvPr/>
          </p:nvSpPr>
          <p:spPr bwMode="auto">
            <a:xfrm>
              <a:off x="363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42" name="Rectangle 185"/>
            <p:cNvSpPr>
              <a:spLocks noChangeArrowheads="1"/>
            </p:cNvSpPr>
            <p:nvPr/>
          </p:nvSpPr>
          <p:spPr bwMode="auto">
            <a:xfrm>
              <a:off x="367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43" name="Rectangle 186"/>
            <p:cNvSpPr>
              <a:spLocks noChangeArrowheads="1"/>
            </p:cNvSpPr>
            <p:nvPr/>
          </p:nvSpPr>
          <p:spPr bwMode="auto">
            <a:xfrm>
              <a:off x="371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44" name="Rectangle 187"/>
            <p:cNvSpPr>
              <a:spLocks noChangeArrowheads="1"/>
            </p:cNvSpPr>
            <p:nvPr/>
          </p:nvSpPr>
          <p:spPr bwMode="auto">
            <a:xfrm>
              <a:off x="374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45" name="Rectangle 188"/>
            <p:cNvSpPr>
              <a:spLocks noChangeArrowheads="1"/>
            </p:cNvSpPr>
            <p:nvPr/>
          </p:nvSpPr>
          <p:spPr bwMode="auto">
            <a:xfrm>
              <a:off x="378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46" name="Rectangle 189"/>
            <p:cNvSpPr>
              <a:spLocks noChangeArrowheads="1"/>
            </p:cNvSpPr>
            <p:nvPr/>
          </p:nvSpPr>
          <p:spPr bwMode="auto">
            <a:xfrm>
              <a:off x="381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47" name="Rectangle 190"/>
            <p:cNvSpPr>
              <a:spLocks noChangeArrowheads="1"/>
            </p:cNvSpPr>
            <p:nvPr/>
          </p:nvSpPr>
          <p:spPr bwMode="auto">
            <a:xfrm>
              <a:off x="385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48" name="Rectangle 191"/>
            <p:cNvSpPr>
              <a:spLocks noChangeArrowheads="1"/>
            </p:cNvSpPr>
            <p:nvPr/>
          </p:nvSpPr>
          <p:spPr bwMode="auto">
            <a:xfrm>
              <a:off x="389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49" name="Rectangle 192"/>
            <p:cNvSpPr>
              <a:spLocks noChangeArrowheads="1"/>
            </p:cNvSpPr>
            <p:nvPr/>
          </p:nvSpPr>
          <p:spPr bwMode="auto">
            <a:xfrm>
              <a:off x="392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50" name="Rectangle 193"/>
            <p:cNvSpPr>
              <a:spLocks noChangeArrowheads="1"/>
            </p:cNvSpPr>
            <p:nvPr/>
          </p:nvSpPr>
          <p:spPr bwMode="auto">
            <a:xfrm>
              <a:off x="396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51" name="Freeform 194"/>
            <p:cNvSpPr>
              <a:spLocks/>
            </p:cNvSpPr>
            <p:nvPr/>
          </p:nvSpPr>
          <p:spPr bwMode="auto">
            <a:xfrm>
              <a:off x="2625" y="237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52" name="Freeform 195"/>
            <p:cNvSpPr>
              <a:spLocks/>
            </p:cNvSpPr>
            <p:nvPr/>
          </p:nvSpPr>
          <p:spPr bwMode="auto">
            <a:xfrm>
              <a:off x="2661" y="2377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53" name="Rectangle 196"/>
            <p:cNvSpPr>
              <a:spLocks noChangeArrowheads="1"/>
            </p:cNvSpPr>
            <p:nvPr/>
          </p:nvSpPr>
          <p:spPr bwMode="auto">
            <a:xfrm>
              <a:off x="2697" y="2400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54" name="Freeform 197"/>
            <p:cNvSpPr>
              <a:spLocks/>
            </p:cNvSpPr>
            <p:nvPr/>
          </p:nvSpPr>
          <p:spPr bwMode="auto">
            <a:xfrm>
              <a:off x="2727" y="2406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55" name="Freeform 198"/>
            <p:cNvSpPr>
              <a:spLocks/>
            </p:cNvSpPr>
            <p:nvPr/>
          </p:nvSpPr>
          <p:spPr bwMode="auto">
            <a:xfrm>
              <a:off x="2757" y="242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56" name="Freeform 199"/>
            <p:cNvSpPr>
              <a:spLocks/>
            </p:cNvSpPr>
            <p:nvPr/>
          </p:nvSpPr>
          <p:spPr bwMode="auto">
            <a:xfrm>
              <a:off x="2793" y="244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57" name="Freeform 200"/>
            <p:cNvSpPr>
              <a:spLocks/>
            </p:cNvSpPr>
            <p:nvPr/>
          </p:nvSpPr>
          <p:spPr bwMode="auto">
            <a:xfrm>
              <a:off x="2823" y="245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58" name="Freeform 201"/>
            <p:cNvSpPr>
              <a:spLocks/>
            </p:cNvSpPr>
            <p:nvPr/>
          </p:nvSpPr>
          <p:spPr bwMode="auto">
            <a:xfrm>
              <a:off x="2859" y="246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59" name="Freeform 202"/>
            <p:cNvSpPr>
              <a:spLocks/>
            </p:cNvSpPr>
            <p:nvPr/>
          </p:nvSpPr>
          <p:spPr bwMode="auto">
            <a:xfrm>
              <a:off x="2889" y="248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560" name="Freeform 203"/>
            <p:cNvSpPr>
              <a:spLocks/>
            </p:cNvSpPr>
            <p:nvPr/>
          </p:nvSpPr>
          <p:spPr bwMode="auto">
            <a:xfrm>
              <a:off x="2925" y="249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3" name="Group 204"/>
          <p:cNvGrpSpPr>
            <a:grpSpLocks/>
          </p:cNvGrpSpPr>
          <p:nvPr/>
        </p:nvGrpSpPr>
        <p:grpSpPr bwMode="auto">
          <a:xfrm>
            <a:off x="3917950" y="3829050"/>
            <a:ext cx="2516188" cy="1971675"/>
            <a:chOff x="2110" y="2359"/>
            <a:chExt cx="1762" cy="1355"/>
          </a:xfrm>
        </p:grpSpPr>
        <p:sp>
          <p:nvSpPr>
            <p:cNvPr id="36161" name="Freeform 205"/>
            <p:cNvSpPr>
              <a:spLocks/>
            </p:cNvSpPr>
            <p:nvPr/>
          </p:nvSpPr>
          <p:spPr bwMode="auto">
            <a:xfrm>
              <a:off x="2955" y="250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62" name="Freeform 206"/>
            <p:cNvSpPr>
              <a:spLocks/>
            </p:cNvSpPr>
            <p:nvPr/>
          </p:nvSpPr>
          <p:spPr bwMode="auto">
            <a:xfrm>
              <a:off x="2991" y="252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63" name="Freeform 207"/>
            <p:cNvSpPr>
              <a:spLocks/>
            </p:cNvSpPr>
            <p:nvPr/>
          </p:nvSpPr>
          <p:spPr bwMode="auto">
            <a:xfrm>
              <a:off x="3027" y="2532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64" name="Rectangle 208"/>
            <p:cNvSpPr>
              <a:spLocks noChangeArrowheads="1"/>
            </p:cNvSpPr>
            <p:nvPr/>
          </p:nvSpPr>
          <p:spPr bwMode="auto">
            <a:xfrm>
              <a:off x="3063" y="2556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65" name="Freeform 209"/>
            <p:cNvSpPr>
              <a:spLocks/>
            </p:cNvSpPr>
            <p:nvPr/>
          </p:nvSpPr>
          <p:spPr bwMode="auto">
            <a:xfrm>
              <a:off x="3093" y="256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66" name="Freeform 210"/>
            <p:cNvSpPr>
              <a:spLocks/>
            </p:cNvSpPr>
            <p:nvPr/>
          </p:nvSpPr>
          <p:spPr bwMode="auto">
            <a:xfrm>
              <a:off x="3123" y="2580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67" name="Rectangle 211"/>
            <p:cNvSpPr>
              <a:spLocks noChangeArrowheads="1"/>
            </p:cNvSpPr>
            <p:nvPr/>
          </p:nvSpPr>
          <p:spPr bwMode="auto">
            <a:xfrm>
              <a:off x="3165" y="2598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68" name="Freeform 212"/>
            <p:cNvSpPr>
              <a:spLocks/>
            </p:cNvSpPr>
            <p:nvPr/>
          </p:nvSpPr>
          <p:spPr bwMode="auto">
            <a:xfrm>
              <a:off x="3189" y="2610"/>
              <a:ext cx="17" cy="12"/>
            </a:xfrm>
            <a:custGeom>
              <a:avLst/>
              <a:gdLst>
                <a:gd name="T0" fmla="*/ 0 w 17"/>
                <a:gd name="T1" fmla="*/ 6 h 12"/>
                <a:gd name="T2" fmla="*/ 11 w 17"/>
                <a:gd name="T3" fmla="*/ 12 h 12"/>
                <a:gd name="T4" fmla="*/ 17 w 17"/>
                <a:gd name="T5" fmla="*/ 6 h 12"/>
                <a:gd name="T6" fmla="*/ 5 w 17"/>
                <a:gd name="T7" fmla="*/ 0 h 12"/>
                <a:gd name="T8" fmla="*/ 0 w 17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2"/>
                <a:gd name="T17" fmla="*/ 17 w 1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2">
                  <a:moveTo>
                    <a:pt x="0" y="6"/>
                  </a:moveTo>
                  <a:lnTo>
                    <a:pt x="11" y="12"/>
                  </a:lnTo>
                  <a:lnTo>
                    <a:pt x="17" y="6"/>
                  </a:lnTo>
                  <a:lnTo>
                    <a:pt x="5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69" name="Freeform 213"/>
            <p:cNvSpPr>
              <a:spLocks/>
            </p:cNvSpPr>
            <p:nvPr/>
          </p:nvSpPr>
          <p:spPr bwMode="auto">
            <a:xfrm>
              <a:off x="3224" y="262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70" name="Rectangle 214"/>
            <p:cNvSpPr>
              <a:spLocks noChangeArrowheads="1"/>
            </p:cNvSpPr>
            <p:nvPr/>
          </p:nvSpPr>
          <p:spPr bwMode="auto">
            <a:xfrm>
              <a:off x="3260" y="2640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71" name="Freeform 215"/>
            <p:cNvSpPr>
              <a:spLocks/>
            </p:cNvSpPr>
            <p:nvPr/>
          </p:nvSpPr>
          <p:spPr bwMode="auto">
            <a:xfrm>
              <a:off x="3290" y="265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72" name="Freeform 216"/>
            <p:cNvSpPr>
              <a:spLocks/>
            </p:cNvSpPr>
            <p:nvPr/>
          </p:nvSpPr>
          <p:spPr bwMode="auto">
            <a:xfrm>
              <a:off x="3320" y="266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73" name="Rectangle 217"/>
            <p:cNvSpPr>
              <a:spLocks noChangeArrowheads="1"/>
            </p:cNvSpPr>
            <p:nvPr/>
          </p:nvSpPr>
          <p:spPr bwMode="auto">
            <a:xfrm>
              <a:off x="3362" y="2682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74" name="Freeform 218"/>
            <p:cNvSpPr>
              <a:spLocks/>
            </p:cNvSpPr>
            <p:nvPr/>
          </p:nvSpPr>
          <p:spPr bwMode="auto">
            <a:xfrm>
              <a:off x="3392" y="268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75" name="Freeform 219"/>
            <p:cNvSpPr>
              <a:spLocks/>
            </p:cNvSpPr>
            <p:nvPr/>
          </p:nvSpPr>
          <p:spPr bwMode="auto">
            <a:xfrm>
              <a:off x="3422" y="270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76" name="Rectangle 220"/>
            <p:cNvSpPr>
              <a:spLocks noChangeArrowheads="1"/>
            </p:cNvSpPr>
            <p:nvPr/>
          </p:nvSpPr>
          <p:spPr bwMode="auto">
            <a:xfrm>
              <a:off x="3464" y="2724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77" name="Freeform 221"/>
            <p:cNvSpPr>
              <a:spLocks/>
            </p:cNvSpPr>
            <p:nvPr/>
          </p:nvSpPr>
          <p:spPr bwMode="auto">
            <a:xfrm>
              <a:off x="3488" y="273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78" name="Freeform 222"/>
            <p:cNvSpPr>
              <a:spLocks/>
            </p:cNvSpPr>
            <p:nvPr/>
          </p:nvSpPr>
          <p:spPr bwMode="auto">
            <a:xfrm>
              <a:off x="3524" y="274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79" name="Rectangle 223"/>
            <p:cNvSpPr>
              <a:spLocks noChangeArrowheads="1"/>
            </p:cNvSpPr>
            <p:nvPr/>
          </p:nvSpPr>
          <p:spPr bwMode="auto">
            <a:xfrm>
              <a:off x="3560" y="2766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80" name="Freeform 224"/>
            <p:cNvSpPr>
              <a:spLocks/>
            </p:cNvSpPr>
            <p:nvPr/>
          </p:nvSpPr>
          <p:spPr bwMode="auto">
            <a:xfrm>
              <a:off x="3590" y="277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81" name="Freeform 225"/>
            <p:cNvSpPr>
              <a:spLocks/>
            </p:cNvSpPr>
            <p:nvPr/>
          </p:nvSpPr>
          <p:spPr bwMode="auto">
            <a:xfrm>
              <a:off x="3620" y="2790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82" name="Freeform 226"/>
            <p:cNvSpPr>
              <a:spLocks/>
            </p:cNvSpPr>
            <p:nvPr/>
          </p:nvSpPr>
          <p:spPr bwMode="auto">
            <a:xfrm>
              <a:off x="3656" y="280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83" name="Freeform 227"/>
            <p:cNvSpPr>
              <a:spLocks/>
            </p:cNvSpPr>
            <p:nvPr/>
          </p:nvSpPr>
          <p:spPr bwMode="auto">
            <a:xfrm>
              <a:off x="3686" y="2820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84" name="Freeform 228"/>
            <p:cNvSpPr>
              <a:spLocks/>
            </p:cNvSpPr>
            <p:nvPr/>
          </p:nvSpPr>
          <p:spPr bwMode="auto">
            <a:xfrm>
              <a:off x="3722" y="283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85" name="Freeform 229"/>
            <p:cNvSpPr>
              <a:spLocks/>
            </p:cNvSpPr>
            <p:nvPr/>
          </p:nvSpPr>
          <p:spPr bwMode="auto">
            <a:xfrm>
              <a:off x="3758" y="284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86" name="Freeform 230"/>
            <p:cNvSpPr>
              <a:spLocks/>
            </p:cNvSpPr>
            <p:nvPr/>
          </p:nvSpPr>
          <p:spPr bwMode="auto">
            <a:xfrm>
              <a:off x="3788" y="286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87" name="Freeform 231"/>
            <p:cNvSpPr>
              <a:spLocks/>
            </p:cNvSpPr>
            <p:nvPr/>
          </p:nvSpPr>
          <p:spPr bwMode="auto">
            <a:xfrm>
              <a:off x="3824" y="287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88" name="Freeform 232"/>
            <p:cNvSpPr>
              <a:spLocks/>
            </p:cNvSpPr>
            <p:nvPr/>
          </p:nvSpPr>
          <p:spPr bwMode="auto">
            <a:xfrm>
              <a:off x="3854" y="289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89" name="Freeform 233"/>
            <p:cNvSpPr>
              <a:spLocks/>
            </p:cNvSpPr>
            <p:nvPr/>
          </p:nvSpPr>
          <p:spPr bwMode="auto">
            <a:xfrm>
              <a:off x="2625" y="2359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90" name="Freeform 234"/>
            <p:cNvSpPr>
              <a:spLocks/>
            </p:cNvSpPr>
            <p:nvPr/>
          </p:nvSpPr>
          <p:spPr bwMode="auto">
            <a:xfrm>
              <a:off x="2649" y="2383"/>
              <a:ext cx="24" cy="17"/>
            </a:xfrm>
            <a:custGeom>
              <a:avLst/>
              <a:gdLst>
                <a:gd name="T0" fmla="*/ 0 w 24"/>
                <a:gd name="T1" fmla="*/ 0 h 17"/>
                <a:gd name="T2" fmla="*/ 12 w 24"/>
                <a:gd name="T3" fmla="*/ 11 h 17"/>
                <a:gd name="T4" fmla="*/ 24 w 24"/>
                <a:gd name="T5" fmla="*/ 17 h 17"/>
                <a:gd name="T6" fmla="*/ 12 w 24"/>
                <a:gd name="T7" fmla="*/ 6 h 17"/>
                <a:gd name="T8" fmla="*/ 0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0" y="0"/>
                  </a:moveTo>
                  <a:lnTo>
                    <a:pt x="12" y="11"/>
                  </a:lnTo>
                  <a:lnTo>
                    <a:pt x="24" y="17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91" name="Freeform 235"/>
            <p:cNvSpPr>
              <a:spLocks/>
            </p:cNvSpPr>
            <p:nvPr/>
          </p:nvSpPr>
          <p:spPr bwMode="auto">
            <a:xfrm>
              <a:off x="2673" y="241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92" name="Freeform 236"/>
            <p:cNvSpPr>
              <a:spLocks/>
            </p:cNvSpPr>
            <p:nvPr/>
          </p:nvSpPr>
          <p:spPr bwMode="auto">
            <a:xfrm>
              <a:off x="2703" y="2436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93" name="Freeform 237"/>
            <p:cNvSpPr>
              <a:spLocks/>
            </p:cNvSpPr>
            <p:nvPr/>
          </p:nvSpPr>
          <p:spPr bwMode="auto">
            <a:xfrm>
              <a:off x="2733" y="246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94" name="Freeform 238"/>
            <p:cNvSpPr>
              <a:spLocks/>
            </p:cNvSpPr>
            <p:nvPr/>
          </p:nvSpPr>
          <p:spPr bwMode="auto">
            <a:xfrm>
              <a:off x="2751" y="2484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95" name="Freeform 239"/>
            <p:cNvSpPr>
              <a:spLocks/>
            </p:cNvSpPr>
            <p:nvPr/>
          </p:nvSpPr>
          <p:spPr bwMode="auto">
            <a:xfrm>
              <a:off x="2775" y="2520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96" name="Freeform 240"/>
            <p:cNvSpPr>
              <a:spLocks/>
            </p:cNvSpPr>
            <p:nvPr/>
          </p:nvSpPr>
          <p:spPr bwMode="auto">
            <a:xfrm>
              <a:off x="2805" y="253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97" name="Freeform 241"/>
            <p:cNvSpPr>
              <a:spLocks/>
            </p:cNvSpPr>
            <p:nvPr/>
          </p:nvSpPr>
          <p:spPr bwMode="auto">
            <a:xfrm>
              <a:off x="2835" y="2562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98" name="Freeform 242"/>
            <p:cNvSpPr>
              <a:spLocks/>
            </p:cNvSpPr>
            <p:nvPr/>
          </p:nvSpPr>
          <p:spPr bwMode="auto">
            <a:xfrm>
              <a:off x="2853" y="2592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99" name="Freeform 243"/>
            <p:cNvSpPr>
              <a:spLocks/>
            </p:cNvSpPr>
            <p:nvPr/>
          </p:nvSpPr>
          <p:spPr bwMode="auto">
            <a:xfrm>
              <a:off x="2877" y="262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00" name="Freeform 244"/>
            <p:cNvSpPr>
              <a:spLocks/>
            </p:cNvSpPr>
            <p:nvPr/>
          </p:nvSpPr>
          <p:spPr bwMode="auto">
            <a:xfrm>
              <a:off x="2913" y="264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01" name="Freeform 245"/>
            <p:cNvSpPr>
              <a:spLocks/>
            </p:cNvSpPr>
            <p:nvPr/>
          </p:nvSpPr>
          <p:spPr bwMode="auto">
            <a:xfrm>
              <a:off x="2937" y="266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02" name="Freeform 246"/>
            <p:cNvSpPr>
              <a:spLocks/>
            </p:cNvSpPr>
            <p:nvPr/>
          </p:nvSpPr>
          <p:spPr bwMode="auto">
            <a:xfrm>
              <a:off x="2955" y="269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03" name="Freeform 247"/>
            <p:cNvSpPr>
              <a:spLocks/>
            </p:cNvSpPr>
            <p:nvPr/>
          </p:nvSpPr>
          <p:spPr bwMode="auto">
            <a:xfrm>
              <a:off x="2979" y="272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04" name="Freeform 248"/>
            <p:cNvSpPr>
              <a:spLocks/>
            </p:cNvSpPr>
            <p:nvPr/>
          </p:nvSpPr>
          <p:spPr bwMode="auto">
            <a:xfrm>
              <a:off x="3003" y="2742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05" name="Freeform 249"/>
            <p:cNvSpPr>
              <a:spLocks/>
            </p:cNvSpPr>
            <p:nvPr/>
          </p:nvSpPr>
          <p:spPr bwMode="auto">
            <a:xfrm>
              <a:off x="3033" y="2772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06" name="Freeform 250"/>
            <p:cNvSpPr>
              <a:spLocks/>
            </p:cNvSpPr>
            <p:nvPr/>
          </p:nvSpPr>
          <p:spPr bwMode="auto">
            <a:xfrm>
              <a:off x="3057" y="2796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07" name="Freeform 251"/>
            <p:cNvSpPr>
              <a:spLocks/>
            </p:cNvSpPr>
            <p:nvPr/>
          </p:nvSpPr>
          <p:spPr bwMode="auto">
            <a:xfrm>
              <a:off x="3081" y="2820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08" name="Freeform 252"/>
            <p:cNvSpPr>
              <a:spLocks/>
            </p:cNvSpPr>
            <p:nvPr/>
          </p:nvSpPr>
          <p:spPr bwMode="auto">
            <a:xfrm>
              <a:off x="3105" y="2844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09" name="Freeform 253"/>
            <p:cNvSpPr>
              <a:spLocks/>
            </p:cNvSpPr>
            <p:nvPr/>
          </p:nvSpPr>
          <p:spPr bwMode="auto">
            <a:xfrm>
              <a:off x="3135" y="287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10" name="Freeform 254"/>
            <p:cNvSpPr>
              <a:spLocks/>
            </p:cNvSpPr>
            <p:nvPr/>
          </p:nvSpPr>
          <p:spPr bwMode="auto">
            <a:xfrm>
              <a:off x="3159" y="289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11" name="Freeform 255"/>
            <p:cNvSpPr>
              <a:spLocks/>
            </p:cNvSpPr>
            <p:nvPr/>
          </p:nvSpPr>
          <p:spPr bwMode="auto">
            <a:xfrm>
              <a:off x="3189" y="2922"/>
              <a:ext cx="11" cy="18"/>
            </a:xfrm>
            <a:custGeom>
              <a:avLst/>
              <a:gdLst>
                <a:gd name="T0" fmla="*/ 0 w 11"/>
                <a:gd name="T1" fmla="*/ 0 h 18"/>
                <a:gd name="T2" fmla="*/ 5 w 11"/>
                <a:gd name="T3" fmla="*/ 12 h 18"/>
                <a:gd name="T4" fmla="*/ 11 w 11"/>
                <a:gd name="T5" fmla="*/ 18 h 18"/>
                <a:gd name="T6" fmla="*/ 5 w 11"/>
                <a:gd name="T7" fmla="*/ 6 h 18"/>
                <a:gd name="T8" fmla="*/ 0 w 11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18"/>
                <a:gd name="T17" fmla="*/ 11 w 11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18">
                  <a:moveTo>
                    <a:pt x="0" y="0"/>
                  </a:moveTo>
                  <a:lnTo>
                    <a:pt x="5" y="12"/>
                  </a:lnTo>
                  <a:lnTo>
                    <a:pt x="11" y="18"/>
                  </a:lnTo>
                  <a:lnTo>
                    <a:pt x="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12" name="Freeform 256"/>
            <p:cNvSpPr>
              <a:spLocks/>
            </p:cNvSpPr>
            <p:nvPr/>
          </p:nvSpPr>
          <p:spPr bwMode="auto">
            <a:xfrm>
              <a:off x="3206" y="2946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13" name="Freeform 257"/>
            <p:cNvSpPr>
              <a:spLocks/>
            </p:cNvSpPr>
            <p:nvPr/>
          </p:nvSpPr>
          <p:spPr bwMode="auto">
            <a:xfrm>
              <a:off x="3230" y="298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14" name="Freeform 258"/>
            <p:cNvSpPr>
              <a:spLocks/>
            </p:cNvSpPr>
            <p:nvPr/>
          </p:nvSpPr>
          <p:spPr bwMode="auto">
            <a:xfrm>
              <a:off x="3260" y="3000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15" name="Freeform 259"/>
            <p:cNvSpPr>
              <a:spLocks/>
            </p:cNvSpPr>
            <p:nvPr/>
          </p:nvSpPr>
          <p:spPr bwMode="auto">
            <a:xfrm>
              <a:off x="3290" y="302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16" name="Freeform 260"/>
            <p:cNvSpPr>
              <a:spLocks/>
            </p:cNvSpPr>
            <p:nvPr/>
          </p:nvSpPr>
          <p:spPr bwMode="auto">
            <a:xfrm>
              <a:off x="3308" y="3060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17" name="Freeform 261"/>
            <p:cNvSpPr>
              <a:spLocks/>
            </p:cNvSpPr>
            <p:nvPr/>
          </p:nvSpPr>
          <p:spPr bwMode="auto">
            <a:xfrm>
              <a:off x="3332" y="308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18" name="Freeform 262"/>
            <p:cNvSpPr>
              <a:spLocks/>
            </p:cNvSpPr>
            <p:nvPr/>
          </p:nvSpPr>
          <p:spPr bwMode="auto">
            <a:xfrm>
              <a:off x="3368" y="3102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19" name="Freeform 263"/>
            <p:cNvSpPr>
              <a:spLocks/>
            </p:cNvSpPr>
            <p:nvPr/>
          </p:nvSpPr>
          <p:spPr bwMode="auto">
            <a:xfrm>
              <a:off x="3392" y="312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20" name="Freeform 264"/>
            <p:cNvSpPr>
              <a:spLocks/>
            </p:cNvSpPr>
            <p:nvPr/>
          </p:nvSpPr>
          <p:spPr bwMode="auto">
            <a:xfrm>
              <a:off x="3410" y="316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21" name="Freeform 265"/>
            <p:cNvSpPr>
              <a:spLocks/>
            </p:cNvSpPr>
            <p:nvPr/>
          </p:nvSpPr>
          <p:spPr bwMode="auto">
            <a:xfrm>
              <a:off x="3434" y="318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22" name="Freeform 266"/>
            <p:cNvSpPr>
              <a:spLocks/>
            </p:cNvSpPr>
            <p:nvPr/>
          </p:nvSpPr>
          <p:spPr bwMode="auto">
            <a:xfrm>
              <a:off x="3470" y="320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23" name="Freeform 267"/>
            <p:cNvSpPr>
              <a:spLocks/>
            </p:cNvSpPr>
            <p:nvPr/>
          </p:nvSpPr>
          <p:spPr bwMode="auto">
            <a:xfrm>
              <a:off x="3488" y="323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24" name="Freeform 268"/>
            <p:cNvSpPr>
              <a:spLocks/>
            </p:cNvSpPr>
            <p:nvPr/>
          </p:nvSpPr>
          <p:spPr bwMode="auto">
            <a:xfrm>
              <a:off x="3512" y="325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25" name="Freeform 269"/>
            <p:cNvSpPr>
              <a:spLocks/>
            </p:cNvSpPr>
            <p:nvPr/>
          </p:nvSpPr>
          <p:spPr bwMode="auto">
            <a:xfrm>
              <a:off x="3536" y="3282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26" name="Freeform 270"/>
            <p:cNvSpPr>
              <a:spLocks/>
            </p:cNvSpPr>
            <p:nvPr/>
          </p:nvSpPr>
          <p:spPr bwMode="auto">
            <a:xfrm>
              <a:off x="3560" y="3306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27" name="Freeform 271"/>
            <p:cNvSpPr>
              <a:spLocks/>
            </p:cNvSpPr>
            <p:nvPr/>
          </p:nvSpPr>
          <p:spPr bwMode="auto">
            <a:xfrm>
              <a:off x="2631" y="2359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28" name="Freeform 272"/>
            <p:cNvSpPr>
              <a:spLocks/>
            </p:cNvSpPr>
            <p:nvPr/>
          </p:nvSpPr>
          <p:spPr bwMode="auto">
            <a:xfrm>
              <a:off x="2637" y="239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29" name="Freeform 273"/>
            <p:cNvSpPr>
              <a:spLocks/>
            </p:cNvSpPr>
            <p:nvPr/>
          </p:nvSpPr>
          <p:spPr bwMode="auto">
            <a:xfrm>
              <a:off x="2655" y="242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30" name="Rectangle 274"/>
            <p:cNvSpPr>
              <a:spLocks noChangeArrowheads="1"/>
            </p:cNvSpPr>
            <p:nvPr/>
          </p:nvSpPr>
          <p:spPr bwMode="auto">
            <a:xfrm>
              <a:off x="2673" y="246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31" name="Freeform 275"/>
            <p:cNvSpPr>
              <a:spLocks/>
            </p:cNvSpPr>
            <p:nvPr/>
          </p:nvSpPr>
          <p:spPr bwMode="auto">
            <a:xfrm>
              <a:off x="2685" y="249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32" name="Freeform 276"/>
            <p:cNvSpPr>
              <a:spLocks/>
            </p:cNvSpPr>
            <p:nvPr/>
          </p:nvSpPr>
          <p:spPr bwMode="auto">
            <a:xfrm>
              <a:off x="2697" y="252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33" name="Freeform 277"/>
            <p:cNvSpPr>
              <a:spLocks/>
            </p:cNvSpPr>
            <p:nvPr/>
          </p:nvSpPr>
          <p:spPr bwMode="auto">
            <a:xfrm>
              <a:off x="2709" y="255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34" name="Rectangle 278"/>
            <p:cNvSpPr>
              <a:spLocks noChangeArrowheads="1"/>
            </p:cNvSpPr>
            <p:nvPr/>
          </p:nvSpPr>
          <p:spPr bwMode="auto">
            <a:xfrm>
              <a:off x="2727" y="259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35" name="Freeform 279"/>
            <p:cNvSpPr>
              <a:spLocks/>
            </p:cNvSpPr>
            <p:nvPr/>
          </p:nvSpPr>
          <p:spPr bwMode="auto">
            <a:xfrm>
              <a:off x="2733" y="262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36" name="Freeform 280"/>
            <p:cNvSpPr>
              <a:spLocks/>
            </p:cNvSpPr>
            <p:nvPr/>
          </p:nvSpPr>
          <p:spPr bwMode="auto">
            <a:xfrm>
              <a:off x="2751" y="265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37" name="Freeform 281"/>
            <p:cNvSpPr>
              <a:spLocks/>
            </p:cNvSpPr>
            <p:nvPr/>
          </p:nvSpPr>
          <p:spPr bwMode="auto">
            <a:xfrm>
              <a:off x="2763" y="269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38" name="Rectangle 282"/>
            <p:cNvSpPr>
              <a:spLocks noChangeArrowheads="1"/>
            </p:cNvSpPr>
            <p:nvPr/>
          </p:nvSpPr>
          <p:spPr bwMode="auto">
            <a:xfrm>
              <a:off x="2781" y="27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39" name="Freeform 283"/>
            <p:cNvSpPr>
              <a:spLocks/>
            </p:cNvSpPr>
            <p:nvPr/>
          </p:nvSpPr>
          <p:spPr bwMode="auto">
            <a:xfrm>
              <a:off x="2793" y="276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40" name="Freeform 284"/>
            <p:cNvSpPr>
              <a:spLocks/>
            </p:cNvSpPr>
            <p:nvPr/>
          </p:nvSpPr>
          <p:spPr bwMode="auto">
            <a:xfrm>
              <a:off x="2799" y="2796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41" name="Freeform 285"/>
            <p:cNvSpPr>
              <a:spLocks/>
            </p:cNvSpPr>
            <p:nvPr/>
          </p:nvSpPr>
          <p:spPr bwMode="auto">
            <a:xfrm>
              <a:off x="2817" y="282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42" name="Rectangle 286"/>
            <p:cNvSpPr>
              <a:spLocks noChangeArrowheads="1"/>
            </p:cNvSpPr>
            <p:nvPr/>
          </p:nvSpPr>
          <p:spPr bwMode="auto">
            <a:xfrm>
              <a:off x="2835" y="286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43" name="Freeform 287"/>
            <p:cNvSpPr>
              <a:spLocks/>
            </p:cNvSpPr>
            <p:nvPr/>
          </p:nvSpPr>
          <p:spPr bwMode="auto">
            <a:xfrm>
              <a:off x="2847" y="2892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44" name="Freeform 288"/>
            <p:cNvSpPr>
              <a:spLocks/>
            </p:cNvSpPr>
            <p:nvPr/>
          </p:nvSpPr>
          <p:spPr bwMode="auto">
            <a:xfrm>
              <a:off x="2859" y="292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45" name="Freeform 289"/>
            <p:cNvSpPr>
              <a:spLocks/>
            </p:cNvSpPr>
            <p:nvPr/>
          </p:nvSpPr>
          <p:spPr bwMode="auto">
            <a:xfrm>
              <a:off x="2871" y="295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46" name="Rectangle 290"/>
            <p:cNvSpPr>
              <a:spLocks noChangeArrowheads="1"/>
            </p:cNvSpPr>
            <p:nvPr/>
          </p:nvSpPr>
          <p:spPr bwMode="auto">
            <a:xfrm>
              <a:off x="2889" y="300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47" name="Rectangle 291"/>
            <p:cNvSpPr>
              <a:spLocks noChangeArrowheads="1"/>
            </p:cNvSpPr>
            <p:nvPr/>
          </p:nvSpPr>
          <p:spPr bwMode="auto">
            <a:xfrm>
              <a:off x="2901" y="3036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48" name="Freeform 292"/>
            <p:cNvSpPr>
              <a:spLocks/>
            </p:cNvSpPr>
            <p:nvPr/>
          </p:nvSpPr>
          <p:spPr bwMode="auto">
            <a:xfrm>
              <a:off x="2913" y="306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49" name="Freeform 293"/>
            <p:cNvSpPr>
              <a:spLocks/>
            </p:cNvSpPr>
            <p:nvPr/>
          </p:nvSpPr>
          <p:spPr bwMode="auto">
            <a:xfrm>
              <a:off x="2925" y="309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50" name="Freeform 294"/>
            <p:cNvSpPr>
              <a:spLocks/>
            </p:cNvSpPr>
            <p:nvPr/>
          </p:nvSpPr>
          <p:spPr bwMode="auto">
            <a:xfrm>
              <a:off x="2937" y="312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51" name="Rectangle 295"/>
            <p:cNvSpPr>
              <a:spLocks noChangeArrowheads="1"/>
            </p:cNvSpPr>
            <p:nvPr/>
          </p:nvSpPr>
          <p:spPr bwMode="auto">
            <a:xfrm>
              <a:off x="2955" y="316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52" name="Freeform 296"/>
            <p:cNvSpPr>
              <a:spLocks/>
            </p:cNvSpPr>
            <p:nvPr/>
          </p:nvSpPr>
          <p:spPr bwMode="auto">
            <a:xfrm>
              <a:off x="2967" y="3192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53" name="Freeform 297"/>
            <p:cNvSpPr>
              <a:spLocks/>
            </p:cNvSpPr>
            <p:nvPr/>
          </p:nvSpPr>
          <p:spPr bwMode="auto">
            <a:xfrm>
              <a:off x="2979" y="322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54" name="Freeform 298"/>
            <p:cNvSpPr>
              <a:spLocks/>
            </p:cNvSpPr>
            <p:nvPr/>
          </p:nvSpPr>
          <p:spPr bwMode="auto">
            <a:xfrm>
              <a:off x="2985" y="326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55" name="Rectangle 299"/>
            <p:cNvSpPr>
              <a:spLocks noChangeArrowheads="1"/>
            </p:cNvSpPr>
            <p:nvPr/>
          </p:nvSpPr>
          <p:spPr bwMode="auto">
            <a:xfrm>
              <a:off x="3009" y="330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56" name="Freeform 300"/>
            <p:cNvSpPr>
              <a:spLocks/>
            </p:cNvSpPr>
            <p:nvPr/>
          </p:nvSpPr>
          <p:spPr bwMode="auto">
            <a:xfrm>
              <a:off x="3021" y="333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57" name="Freeform 301"/>
            <p:cNvSpPr>
              <a:spLocks/>
            </p:cNvSpPr>
            <p:nvPr/>
          </p:nvSpPr>
          <p:spPr bwMode="auto">
            <a:xfrm>
              <a:off x="3033" y="336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58" name="Freeform 302"/>
            <p:cNvSpPr>
              <a:spLocks/>
            </p:cNvSpPr>
            <p:nvPr/>
          </p:nvSpPr>
          <p:spPr bwMode="auto">
            <a:xfrm>
              <a:off x="3045" y="339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59" name="Rectangle 303"/>
            <p:cNvSpPr>
              <a:spLocks noChangeArrowheads="1"/>
            </p:cNvSpPr>
            <p:nvPr/>
          </p:nvSpPr>
          <p:spPr bwMode="auto">
            <a:xfrm>
              <a:off x="3063" y="3438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60" name="Freeform 304"/>
            <p:cNvSpPr>
              <a:spLocks/>
            </p:cNvSpPr>
            <p:nvPr/>
          </p:nvSpPr>
          <p:spPr bwMode="auto">
            <a:xfrm>
              <a:off x="3075" y="3462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61" name="Freeform 305"/>
            <p:cNvSpPr>
              <a:spLocks/>
            </p:cNvSpPr>
            <p:nvPr/>
          </p:nvSpPr>
          <p:spPr bwMode="auto">
            <a:xfrm>
              <a:off x="3087" y="349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62" name="Freeform 306"/>
            <p:cNvSpPr>
              <a:spLocks/>
            </p:cNvSpPr>
            <p:nvPr/>
          </p:nvSpPr>
          <p:spPr bwMode="auto">
            <a:xfrm>
              <a:off x="3099" y="352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63" name="Rectangle 307"/>
            <p:cNvSpPr>
              <a:spLocks noChangeArrowheads="1"/>
            </p:cNvSpPr>
            <p:nvPr/>
          </p:nvSpPr>
          <p:spPr bwMode="auto">
            <a:xfrm>
              <a:off x="3117" y="357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64" name="Freeform 308"/>
            <p:cNvSpPr>
              <a:spLocks/>
            </p:cNvSpPr>
            <p:nvPr/>
          </p:nvSpPr>
          <p:spPr bwMode="auto">
            <a:xfrm>
              <a:off x="3129" y="359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65" name="Rectangle 309"/>
            <p:cNvSpPr>
              <a:spLocks noChangeArrowheads="1"/>
            </p:cNvSpPr>
            <p:nvPr/>
          </p:nvSpPr>
          <p:spPr bwMode="auto">
            <a:xfrm>
              <a:off x="2631" y="237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66" name="Rectangle 310"/>
            <p:cNvSpPr>
              <a:spLocks noChangeArrowheads="1"/>
            </p:cNvSpPr>
            <p:nvPr/>
          </p:nvSpPr>
          <p:spPr bwMode="auto">
            <a:xfrm>
              <a:off x="2631" y="240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67" name="Rectangle 311"/>
            <p:cNvSpPr>
              <a:spLocks noChangeArrowheads="1"/>
            </p:cNvSpPr>
            <p:nvPr/>
          </p:nvSpPr>
          <p:spPr bwMode="auto">
            <a:xfrm>
              <a:off x="2631" y="244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68" name="Rectangle 312"/>
            <p:cNvSpPr>
              <a:spLocks noChangeArrowheads="1"/>
            </p:cNvSpPr>
            <p:nvPr/>
          </p:nvSpPr>
          <p:spPr bwMode="auto">
            <a:xfrm>
              <a:off x="2631" y="247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69" name="Rectangle 313"/>
            <p:cNvSpPr>
              <a:spLocks noChangeArrowheads="1"/>
            </p:cNvSpPr>
            <p:nvPr/>
          </p:nvSpPr>
          <p:spPr bwMode="auto">
            <a:xfrm>
              <a:off x="2631" y="251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70" name="Rectangle 314"/>
            <p:cNvSpPr>
              <a:spLocks noChangeArrowheads="1"/>
            </p:cNvSpPr>
            <p:nvPr/>
          </p:nvSpPr>
          <p:spPr bwMode="auto">
            <a:xfrm>
              <a:off x="2631" y="255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71" name="Rectangle 315"/>
            <p:cNvSpPr>
              <a:spLocks noChangeArrowheads="1"/>
            </p:cNvSpPr>
            <p:nvPr/>
          </p:nvSpPr>
          <p:spPr bwMode="auto">
            <a:xfrm>
              <a:off x="2631" y="258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72" name="Rectangle 316"/>
            <p:cNvSpPr>
              <a:spLocks noChangeArrowheads="1"/>
            </p:cNvSpPr>
            <p:nvPr/>
          </p:nvSpPr>
          <p:spPr bwMode="auto">
            <a:xfrm>
              <a:off x="2631" y="262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73" name="Rectangle 317"/>
            <p:cNvSpPr>
              <a:spLocks noChangeArrowheads="1"/>
            </p:cNvSpPr>
            <p:nvPr/>
          </p:nvSpPr>
          <p:spPr bwMode="auto">
            <a:xfrm>
              <a:off x="2631" y="265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74" name="Rectangle 318"/>
            <p:cNvSpPr>
              <a:spLocks noChangeArrowheads="1"/>
            </p:cNvSpPr>
            <p:nvPr/>
          </p:nvSpPr>
          <p:spPr bwMode="auto">
            <a:xfrm>
              <a:off x="2631" y="269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75" name="Rectangle 319"/>
            <p:cNvSpPr>
              <a:spLocks noChangeArrowheads="1"/>
            </p:cNvSpPr>
            <p:nvPr/>
          </p:nvSpPr>
          <p:spPr bwMode="auto">
            <a:xfrm>
              <a:off x="2631" y="27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76" name="Rectangle 320"/>
            <p:cNvSpPr>
              <a:spLocks noChangeArrowheads="1"/>
            </p:cNvSpPr>
            <p:nvPr/>
          </p:nvSpPr>
          <p:spPr bwMode="auto">
            <a:xfrm>
              <a:off x="2631" y="276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77" name="Rectangle 321"/>
            <p:cNvSpPr>
              <a:spLocks noChangeArrowheads="1"/>
            </p:cNvSpPr>
            <p:nvPr/>
          </p:nvSpPr>
          <p:spPr bwMode="auto">
            <a:xfrm>
              <a:off x="2631" y="280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78" name="Rectangle 322"/>
            <p:cNvSpPr>
              <a:spLocks noChangeArrowheads="1"/>
            </p:cNvSpPr>
            <p:nvPr/>
          </p:nvSpPr>
          <p:spPr bwMode="auto">
            <a:xfrm>
              <a:off x="2631" y="283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79" name="Rectangle 323"/>
            <p:cNvSpPr>
              <a:spLocks noChangeArrowheads="1"/>
            </p:cNvSpPr>
            <p:nvPr/>
          </p:nvSpPr>
          <p:spPr bwMode="auto">
            <a:xfrm>
              <a:off x="2631" y="287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80" name="Rectangle 324"/>
            <p:cNvSpPr>
              <a:spLocks noChangeArrowheads="1"/>
            </p:cNvSpPr>
            <p:nvPr/>
          </p:nvSpPr>
          <p:spPr bwMode="auto">
            <a:xfrm>
              <a:off x="2631" y="291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81" name="Rectangle 325"/>
            <p:cNvSpPr>
              <a:spLocks noChangeArrowheads="1"/>
            </p:cNvSpPr>
            <p:nvPr/>
          </p:nvSpPr>
          <p:spPr bwMode="auto">
            <a:xfrm>
              <a:off x="2631" y="294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82" name="Rectangle 326"/>
            <p:cNvSpPr>
              <a:spLocks noChangeArrowheads="1"/>
            </p:cNvSpPr>
            <p:nvPr/>
          </p:nvSpPr>
          <p:spPr bwMode="auto">
            <a:xfrm>
              <a:off x="2631" y="298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83" name="Rectangle 327"/>
            <p:cNvSpPr>
              <a:spLocks noChangeArrowheads="1"/>
            </p:cNvSpPr>
            <p:nvPr/>
          </p:nvSpPr>
          <p:spPr bwMode="auto">
            <a:xfrm>
              <a:off x="2631" y="301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84" name="Rectangle 328"/>
            <p:cNvSpPr>
              <a:spLocks noChangeArrowheads="1"/>
            </p:cNvSpPr>
            <p:nvPr/>
          </p:nvSpPr>
          <p:spPr bwMode="auto">
            <a:xfrm>
              <a:off x="2631" y="305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85" name="Rectangle 329"/>
            <p:cNvSpPr>
              <a:spLocks noChangeArrowheads="1"/>
            </p:cNvSpPr>
            <p:nvPr/>
          </p:nvSpPr>
          <p:spPr bwMode="auto">
            <a:xfrm>
              <a:off x="2631" y="309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86" name="Rectangle 330"/>
            <p:cNvSpPr>
              <a:spLocks noChangeArrowheads="1"/>
            </p:cNvSpPr>
            <p:nvPr/>
          </p:nvSpPr>
          <p:spPr bwMode="auto">
            <a:xfrm>
              <a:off x="2631" y="312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87" name="Rectangle 331"/>
            <p:cNvSpPr>
              <a:spLocks noChangeArrowheads="1"/>
            </p:cNvSpPr>
            <p:nvPr/>
          </p:nvSpPr>
          <p:spPr bwMode="auto">
            <a:xfrm>
              <a:off x="2631" y="316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88" name="Rectangle 332"/>
            <p:cNvSpPr>
              <a:spLocks noChangeArrowheads="1"/>
            </p:cNvSpPr>
            <p:nvPr/>
          </p:nvSpPr>
          <p:spPr bwMode="auto">
            <a:xfrm>
              <a:off x="2631" y="319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89" name="Rectangle 333"/>
            <p:cNvSpPr>
              <a:spLocks noChangeArrowheads="1"/>
            </p:cNvSpPr>
            <p:nvPr/>
          </p:nvSpPr>
          <p:spPr bwMode="auto">
            <a:xfrm>
              <a:off x="2631" y="323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90" name="Rectangle 334"/>
            <p:cNvSpPr>
              <a:spLocks noChangeArrowheads="1"/>
            </p:cNvSpPr>
            <p:nvPr/>
          </p:nvSpPr>
          <p:spPr bwMode="auto">
            <a:xfrm>
              <a:off x="2631" y="327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91" name="Rectangle 335"/>
            <p:cNvSpPr>
              <a:spLocks noChangeArrowheads="1"/>
            </p:cNvSpPr>
            <p:nvPr/>
          </p:nvSpPr>
          <p:spPr bwMode="auto">
            <a:xfrm>
              <a:off x="2631" y="330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92" name="Rectangle 336"/>
            <p:cNvSpPr>
              <a:spLocks noChangeArrowheads="1"/>
            </p:cNvSpPr>
            <p:nvPr/>
          </p:nvSpPr>
          <p:spPr bwMode="auto">
            <a:xfrm>
              <a:off x="2631" y="334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93" name="Rectangle 337"/>
            <p:cNvSpPr>
              <a:spLocks noChangeArrowheads="1"/>
            </p:cNvSpPr>
            <p:nvPr/>
          </p:nvSpPr>
          <p:spPr bwMode="auto">
            <a:xfrm>
              <a:off x="2631" y="337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94" name="Rectangle 338"/>
            <p:cNvSpPr>
              <a:spLocks noChangeArrowheads="1"/>
            </p:cNvSpPr>
            <p:nvPr/>
          </p:nvSpPr>
          <p:spPr bwMode="auto">
            <a:xfrm>
              <a:off x="2631" y="341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95" name="Rectangle 339"/>
            <p:cNvSpPr>
              <a:spLocks noChangeArrowheads="1"/>
            </p:cNvSpPr>
            <p:nvPr/>
          </p:nvSpPr>
          <p:spPr bwMode="auto">
            <a:xfrm>
              <a:off x="2631" y="345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96" name="Rectangle 340"/>
            <p:cNvSpPr>
              <a:spLocks noChangeArrowheads="1"/>
            </p:cNvSpPr>
            <p:nvPr/>
          </p:nvSpPr>
          <p:spPr bwMode="auto">
            <a:xfrm>
              <a:off x="2631" y="348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97" name="Rectangle 341"/>
            <p:cNvSpPr>
              <a:spLocks noChangeArrowheads="1"/>
            </p:cNvSpPr>
            <p:nvPr/>
          </p:nvSpPr>
          <p:spPr bwMode="auto">
            <a:xfrm>
              <a:off x="2631" y="352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98" name="Rectangle 342"/>
            <p:cNvSpPr>
              <a:spLocks noChangeArrowheads="1"/>
            </p:cNvSpPr>
            <p:nvPr/>
          </p:nvSpPr>
          <p:spPr bwMode="auto">
            <a:xfrm>
              <a:off x="2631" y="355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299" name="Rectangle 343"/>
            <p:cNvSpPr>
              <a:spLocks noChangeArrowheads="1"/>
            </p:cNvSpPr>
            <p:nvPr/>
          </p:nvSpPr>
          <p:spPr bwMode="auto">
            <a:xfrm>
              <a:off x="2631" y="359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00" name="Rectangle 344"/>
            <p:cNvSpPr>
              <a:spLocks noChangeArrowheads="1"/>
            </p:cNvSpPr>
            <p:nvPr/>
          </p:nvSpPr>
          <p:spPr bwMode="auto">
            <a:xfrm>
              <a:off x="2631" y="36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01" name="Rectangle 345"/>
            <p:cNvSpPr>
              <a:spLocks noChangeArrowheads="1"/>
            </p:cNvSpPr>
            <p:nvPr/>
          </p:nvSpPr>
          <p:spPr bwMode="auto">
            <a:xfrm>
              <a:off x="2631" y="366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02" name="Rectangle 346"/>
            <p:cNvSpPr>
              <a:spLocks noChangeArrowheads="1"/>
            </p:cNvSpPr>
            <p:nvPr/>
          </p:nvSpPr>
          <p:spPr bwMode="auto">
            <a:xfrm>
              <a:off x="2631" y="370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03" name="Freeform 347"/>
            <p:cNvSpPr>
              <a:spLocks/>
            </p:cNvSpPr>
            <p:nvPr/>
          </p:nvSpPr>
          <p:spPr bwMode="auto">
            <a:xfrm>
              <a:off x="2625" y="2359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04" name="Freeform 348"/>
            <p:cNvSpPr>
              <a:spLocks/>
            </p:cNvSpPr>
            <p:nvPr/>
          </p:nvSpPr>
          <p:spPr bwMode="auto">
            <a:xfrm>
              <a:off x="2607" y="239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05" name="Rectangle 349"/>
            <p:cNvSpPr>
              <a:spLocks noChangeArrowheads="1"/>
            </p:cNvSpPr>
            <p:nvPr/>
          </p:nvSpPr>
          <p:spPr bwMode="auto">
            <a:xfrm>
              <a:off x="2601" y="24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06" name="Freeform 350"/>
            <p:cNvSpPr>
              <a:spLocks/>
            </p:cNvSpPr>
            <p:nvPr/>
          </p:nvSpPr>
          <p:spPr bwMode="auto">
            <a:xfrm>
              <a:off x="2583" y="246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07" name="Freeform 351"/>
            <p:cNvSpPr>
              <a:spLocks/>
            </p:cNvSpPr>
            <p:nvPr/>
          </p:nvSpPr>
          <p:spPr bwMode="auto">
            <a:xfrm>
              <a:off x="2571" y="249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08" name="Rectangle 352"/>
            <p:cNvSpPr>
              <a:spLocks noChangeArrowheads="1"/>
            </p:cNvSpPr>
            <p:nvPr/>
          </p:nvSpPr>
          <p:spPr bwMode="auto">
            <a:xfrm>
              <a:off x="2559" y="253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09" name="Freeform 353"/>
            <p:cNvSpPr>
              <a:spLocks/>
            </p:cNvSpPr>
            <p:nvPr/>
          </p:nvSpPr>
          <p:spPr bwMode="auto">
            <a:xfrm>
              <a:off x="2541" y="255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10" name="Freeform 354"/>
            <p:cNvSpPr>
              <a:spLocks/>
            </p:cNvSpPr>
            <p:nvPr/>
          </p:nvSpPr>
          <p:spPr bwMode="auto">
            <a:xfrm>
              <a:off x="2529" y="259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11" name="Rectangle 355"/>
            <p:cNvSpPr>
              <a:spLocks noChangeArrowheads="1"/>
            </p:cNvSpPr>
            <p:nvPr/>
          </p:nvSpPr>
          <p:spPr bwMode="auto">
            <a:xfrm>
              <a:off x="2517" y="262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12" name="Freeform 356"/>
            <p:cNvSpPr>
              <a:spLocks/>
            </p:cNvSpPr>
            <p:nvPr/>
          </p:nvSpPr>
          <p:spPr bwMode="auto">
            <a:xfrm>
              <a:off x="2499" y="265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13" name="Freeform 357"/>
            <p:cNvSpPr>
              <a:spLocks/>
            </p:cNvSpPr>
            <p:nvPr/>
          </p:nvSpPr>
          <p:spPr bwMode="auto">
            <a:xfrm>
              <a:off x="2481" y="269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14" name="Rectangle 358"/>
            <p:cNvSpPr>
              <a:spLocks noChangeArrowheads="1"/>
            </p:cNvSpPr>
            <p:nvPr/>
          </p:nvSpPr>
          <p:spPr bwMode="auto">
            <a:xfrm>
              <a:off x="2475" y="27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15" name="Freeform 359"/>
            <p:cNvSpPr>
              <a:spLocks/>
            </p:cNvSpPr>
            <p:nvPr/>
          </p:nvSpPr>
          <p:spPr bwMode="auto">
            <a:xfrm>
              <a:off x="2451" y="2760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16" name="Freeform 360"/>
            <p:cNvSpPr>
              <a:spLocks/>
            </p:cNvSpPr>
            <p:nvPr/>
          </p:nvSpPr>
          <p:spPr bwMode="auto">
            <a:xfrm>
              <a:off x="2445" y="279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17" name="Rectangle 361"/>
            <p:cNvSpPr>
              <a:spLocks noChangeArrowheads="1"/>
            </p:cNvSpPr>
            <p:nvPr/>
          </p:nvSpPr>
          <p:spPr bwMode="auto">
            <a:xfrm>
              <a:off x="2433" y="283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18" name="Freeform 362"/>
            <p:cNvSpPr>
              <a:spLocks/>
            </p:cNvSpPr>
            <p:nvPr/>
          </p:nvSpPr>
          <p:spPr bwMode="auto">
            <a:xfrm>
              <a:off x="2415" y="285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19" name="Freeform 363"/>
            <p:cNvSpPr>
              <a:spLocks/>
            </p:cNvSpPr>
            <p:nvPr/>
          </p:nvSpPr>
          <p:spPr bwMode="auto">
            <a:xfrm>
              <a:off x="2403" y="289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20" name="Rectangle 364"/>
            <p:cNvSpPr>
              <a:spLocks noChangeArrowheads="1"/>
            </p:cNvSpPr>
            <p:nvPr/>
          </p:nvSpPr>
          <p:spPr bwMode="auto">
            <a:xfrm>
              <a:off x="2391" y="292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21" name="Freeform 365"/>
            <p:cNvSpPr>
              <a:spLocks/>
            </p:cNvSpPr>
            <p:nvPr/>
          </p:nvSpPr>
          <p:spPr bwMode="auto">
            <a:xfrm>
              <a:off x="2373" y="295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22" name="Freeform 366"/>
            <p:cNvSpPr>
              <a:spLocks/>
            </p:cNvSpPr>
            <p:nvPr/>
          </p:nvSpPr>
          <p:spPr bwMode="auto">
            <a:xfrm>
              <a:off x="2361" y="298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23" name="Rectangle 367"/>
            <p:cNvSpPr>
              <a:spLocks noChangeArrowheads="1"/>
            </p:cNvSpPr>
            <p:nvPr/>
          </p:nvSpPr>
          <p:spPr bwMode="auto">
            <a:xfrm>
              <a:off x="2349" y="30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24" name="Freeform 368"/>
            <p:cNvSpPr>
              <a:spLocks/>
            </p:cNvSpPr>
            <p:nvPr/>
          </p:nvSpPr>
          <p:spPr bwMode="auto">
            <a:xfrm>
              <a:off x="2325" y="3060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25" name="Freeform 369"/>
            <p:cNvSpPr>
              <a:spLocks/>
            </p:cNvSpPr>
            <p:nvPr/>
          </p:nvSpPr>
          <p:spPr bwMode="auto">
            <a:xfrm>
              <a:off x="2319" y="309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26" name="Freeform 370"/>
            <p:cNvSpPr>
              <a:spLocks/>
            </p:cNvSpPr>
            <p:nvPr/>
          </p:nvSpPr>
          <p:spPr bwMode="auto">
            <a:xfrm>
              <a:off x="2307" y="312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27" name="Freeform 371"/>
            <p:cNvSpPr>
              <a:spLocks/>
            </p:cNvSpPr>
            <p:nvPr/>
          </p:nvSpPr>
          <p:spPr bwMode="auto">
            <a:xfrm>
              <a:off x="2289" y="315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28" name="Freeform 372"/>
            <p:cNvSpPr>
              <a:spLocks/>
            </p:cNvSpPr>
            <p:nvPr/>
          </p:nvSpPr>
          <p:spPr bwMode="auto">
            <a:xfrm>
              <a:off x="2277" y="319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29" name="Freeform 373"/>
            <p:cNvSpPr>
              <a:spLocks/>
            </p:cNvSpPr>
            <p:nvPr/>
          </p:nvSpPr>
          <p:spPr bwMode="auto">
            <a:xfrm>
              <a:off x="2265" y="322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30" name="Freeform 374"/>
            <p:cNvSpPr>
              <a:spLocks/>
            </p:cNvSpPr>
            <p:nvPr/>
          </p:nvSpPr>
          <p:spPr bwMode="auto">
            <a:xfrm>
              <a:off x="2247" y="325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31" name="Freeform 375"/>
            <p:cNvSpPr>
              <a:spLocks/>
            </p:cNvSpPr>
            <p:nvPr/>
          </p:nvSpPr>
          <p:spPr bwMode="auto">
            <a:xfrm>
              <a:off x="2235" y="328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32" name="Freeform 376"/>
            <p:cNvSpPr>
              <a:spLocks/>
            </p:cNvSpPr>
            <p:nvPr/>
          </p:nvSpPr>
          <p:spPr bwMode="auto">
            <a:xfrm>
              <a:off x="2223" y="3324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33" name="Freeform 377"/>
            <p:cNvSpPr>
              <a:spLocks/>
            </p:cNvSpPr>
            <p:nvPr/>
          </p:nvSpPr>
          <p:spPr bwMode="auto">
            <a:xfrm>
              <a:off x="2199" y="3360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34" name="Freeform 378"/>
            <p:cNvSpPr>
              <a:spLocks/>
            </p:cNvSpPr>
            <p:nvPr/>
          </p:nvSpPr>
          <p:spPr bwMode="auto">
            <a:xfrm>
              <a:off x="2193" y="339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35" name="Freeform 379"/>
            <p:cNvSpPr>
              <a:spLocks/>
            </p:cNvSpPr>
            <p:nvPr/>
          </p:nvSpPr>
          <p:spPr bwMode="auto">
            <a:xfrm>
              <a:off x="2176" y="3426"/>
              <a:ext cx="17" cy="12"/>
            </a:xfrm>
            <a:custGeom>
              <a:avLst/>
              <a:gdLst>
                <a:gd name="T0" fmla="*/ 5 w 17"/>
                <a:gd name="T1" fmla="*/ 0 h 12"/>
                <a:gd name="T2" fmla="*/ 0 w 17"/>
                <a:gd name="T3" fmla="*/ 6 h 12"/>
                <a:gd name="T4" fmla="*/ 11 w 17"/>
                <a:gd name="T5" fmla="*/ 12 h 12"/>
                <a:gd name="T6" fmla="*/ 17 w 17"/>
                <a:gd name="T7" fmla="*/ 6 h 12"/>
                <a:gd name="T8" fmla="*/ 5 w 17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2"/>
                <a:gd name="T17" fmla="*/ 17 w 1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2">
                  <a:moveTo>
                    <a:pt x="5" y="0"/>
                  </a:moveTo>
                  <a:lnTo>
                    <a:pt x="0" y="6"/>
                  </a:lnTo>
                  <a:lnTo>
                    <a:pt x="11" y="12"/>
                  </a:lnTo>
                  <a:lnTo>
                    <a:pt x="17" y="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36" name="Freeform 380"/>
            <p:cNvSpPr>
              <a:spLocks/>
            </p:cNvSpPr>
            <p:nvPr/>
          </p:nvSpPr>
          <p:spPr bwMode="auto">
            <a:xfrm>
              <a:off x="2164" y="345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37" name="Freeform 381"/>
            <p:cNvSpPr>
              <a:spLocks/>
            </p:cNvSpPr>
            <p:nvPr/>
          </p:nvSpPr>
          <p:spPr bwMode="auto">
            <a:xfrm>
              <a:off x="2152" y="349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38" name="Freeform 382"/>
            <p:cNvSpPr>
              <a:spLocks/>
            </p:cNvSpPr>
            <p:nvPr/>
          </p:nvSpPr>
          <p:spPr bwMode="auto">
            <a:xfrm>
              <a:off x="2140" y="352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39" name="Freeform 383"/>
            <p:cNvSpPr>
              <a:spLocks/>
            </p:cNvSpPr>
            <p:nvPr/>
          </p:nvSpPr>
          <p:spPr bwMode="auto">
            <a:xfrm>
              <a:off x="2122" y="355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40" name="Freeform 384"/>
            <p:cNvSpPr>
              <a:spLocks/>
            </p:cNvSpPr>
            <p:nvPr/>
          </p:nvSpPr>
          <p:spPr bwMode="auto">
            <a:xfrm>
              <a:off x="2110" y="358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41" name="Freeform 385"/>
            <p:cNvSpPr>
              <a:spLocks/>
            </p:cNvSpPr>
            <p:nvPr/>
          </p:nvSpPr>
          <p:spPr bwMode="auto">
            <a:xfrm>
              <a:off x="2619" y="2359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42" name="Freeform 386"/>
            <p:cNvSpPr>
              <a:spLocks/>
            </p:cNvSpPr>
            <p:nvPr/>
          </p:nvSpPr>
          <p:spPr bwMode="auto">
            <a:xfrm>
              <a:off x="2589" y="2383"/>
              <a:ext cx="24" cy="17"/>
            </a:xfrm>
            <a:custGeom>
              <a:avLst/>
              <a:gdLst>
                <a:gd name="T0" fmla="*/ 12 w 24"/>
                <a:gd name="T1" fmla="*/ 0 h 17"/>
                <a:gd name="T2" fmla="*/ 0 w 24"/>
                <a:gd name="T3" fmla="*/ 11 h 17"/>
                <a:gd name="T4" fmla="*/ 12 w 24"/>
                <a:gd name="T5" fmla="*/ 17 h 17"/>
                <a:gd name="T6" fmla="*/ 24 w 24"/>
                <a:gd name="T7" fmla="*/ 6 h 17"/>
                <a:gd name="T8" fmla="*/ 12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12" y="0"/>
                  </a:moveTo>
                  <a:lnTo>
                    <a:pt x="0" y="11"/>
                  </a:lnTo>
                  <a:lnTo>
                    <a:pt x="12" y="17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43" name="Freeform 387"/>
            <p:cNvSpPr>
              <a:spLocks/>
            </p:cNvSpPr>
            <p:nvPr/>
          </p:nvSpPr>
          <p:spPr bwMode="auto">
            <a:xfrm>
              <a:off x="2565" y="2418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44" name="Freeform 388"/>
            <p:cNvSpPr>
              <a:spLocks/>
            </p:cNvSpPr>
            <p:nvPr/>
          </p:nvSpPr>
          <p:spPr bwMode="auto">
            <a:xfrm>
              <a:off x="2541" y="2436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45" name="Freeform 389"/>
            <p:cNvSpPr>
              <a:spLocks/>
            </p:cNvSpPr>
            <p:nvPr/>
          </p:nvSpPr>
          <p:spPr bwMode="auto">
            <a:xfrm>
              <a:off x="2523" y="246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46" name="Freeform 390"/>
            <p:cNvSpPr>
              <a:spLocks/>
            </p:cNvSpPr>
            <p:nvPr/>
          </p:nvSpPr>
          <p:spPr bwMode="auto">
            <a:xfrm>
              <a:off x="2487" y="2484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47" name="Freeform 391"/>
            <p:cNvSpPr>
              <a:spLocks/>
            </p:cNvSpPr>
            <p:nvPr/>
          </p:nvSpPr>
          <p:spPr bwMode="auto">
            <a:xfrm>
              <a:off x="2463" y="252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48" name="Freeform 392"/>
            <p:cNvSpPr>
              <a:spLocks/>
            </p:cNvSpPr>
            <p:nvPr/>
          </p:nvSpPr>
          <p:spPr bwMode="auto">
            <a:xfrm>
              <a:off x="2439" y="2538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49" name="Freeform 393"/>
            <p:cNvSpPr>
              <a:spLocks/>
            </p:cNvSpPr>
            <p:nvPr/>
          </p:nvSpPr>
          <p:spPr bwMode="auto">
            <a:xfrm>
              <a:off x="2421" y="256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50" name="Freeform 394"/>
            <p:cNvSpPr>
              <a:spLocks/>
            </p:cNvSpPr>
            <p:nvPr/>
          </p:nvSpPr>
          <p:spPr bwMode="auto">
            <a:xfrm>
              <a:off x="2391" y="2592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51" name="Freeform 395"/>
            <p:cNvSpPr>
              <a:spLocks/>
            </p:cNvSpPr>
            <p:nvPr/>
          </p:nvSpPr>
          <p:spPr bwMode="auto">
            <a:xfrm>
              <a:off x="2361" y="262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52" name="Freeform 396"/>
            <p:cNvSpPr>
              <a:spLocks/>
            </p:cNvSpPr>
            <p:nvPr/>
          </p:nvSpPr>
          <p:spPr bwMode="auto">
            <a:xfrm>
              <a:off x="2343" y="264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53" name="Freeform 397"/>
            <p:cNvSpPr>
              <a:spLocks/>
            </p:cNvSpPr>
            <p:nvPr/>
          </p:nvSpPr>
          <p:spPr bwMode="auto">
            <a:xfrm>
              <a:off x="2319" y="2664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54" name="Freeform 398"/>
            <p:cNvSpPr>
              <a:spLocks/>
            </p:cNvSpPr>
            <p:nvPr/>
          </p:nvSpPr>
          <p:spPr bwMode="auto">
            <a:xfrm>
              <a:off x="2289" y="269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55" name="Freeform 399"/>
            <p:cNvSpPr>
              <a:spLocks/>
            </p:cNvSpPr>
            <p:nvPr/>
          </p:nvSpPr>
          <p:spPr bwMode="auto">
            <a:xfrm>
              <a:off x="2259" y="272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56" name="Freeform 400"/>
            <p:cNvSpPr>
              <a:spLocks/>
            </p:cNvSpPr>
            <p:nvPr/>
          </p:nvSpPr>
          <p:spPr bwMode="auto">
            <a:xfrm>
              <a:off x="2235" y="2742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57" name="Freeform 401"/>
            <p:cNvSpPr>
              <a:spLocks/>
            </p:cNvSpPr>
            <p:nvPr/>
          </p:nvSpPr>
          <p:spPr bwMode="auto">
            <a:xfrm>
              <a:off x="2211" y="2772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58" name="Freeform 402"/>
            <p:cNvSpPr>
              <a:spLocks/>
            </p:cNvSpPr>
            <p:nvPr/>
          </p:nvSpPr>
          <p:spPr bwMode="auto">
            <a:xfrm>
              <a:off x="2187" y="2796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59" name="Freeform 403"/>
            <p:cNvSpPr>
              <a:spLocks/>
            </p:cNvSpPr>
            <p:nvPr/>
          </p:nvSpPr>
          <p:spPr bwMode="auto">
            <a:xfrm>
              <a:off x="2158" y="2820"/>
              <a:ext cx="23" cy="18"/>
            </a:xfrm>
            <a:custGeom>
              <a:avLst/>
              <a:gdLst>
                <a:gd name="T0" fmla="*/ 12 w 23"/>
                <a:gd name="T1" fmla="*/ 0 h 18"/>
                <a:gd name="T2" fmla="*/ 0 w 23"/>
                <a:gd name="T3" fmla="*/ 12 h 18"/>
                <a:gd name="T4" fmla="*/ 12 w 23"/>
                <a:gd name="T5" fmla="*/ 18 h 18"/>
                <a:gd name="T6" fmla="*/ 23 w 23"/>
                <a:gd name="T7" fmla="*/ 6 h 18"/>
                <a:gd name="T8" fmla="*/ 12 w 23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8"/>
                <a:gd name="T17" fmla="*/ 23 w 23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3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360" name="Freeform 404"/>
            <p:cNvSpPr>
              <a:spLocks/>
            </p:cNvSpPr>
            <p:nvPr/>
          </p:nvSpPr>
          <p:spPr bwMode="auto">
            <a:xfrm>
              <a:off x="2134" y="2844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4" name="Group 405"/>
          <p:cNvGrpSpPr>
            <a:grpSpLocks/>
          </p:cNvGrpSpPr>
          <p:nvPr/>
        </p:nvGrpSpPr>
        <p:grpSpPr bwMode="auto">
          <a:xfrm>
            <a:off x="2744788" y="2414588"/>
            <a:ext cx="1925637" cy="2817812"/>
            <a:chOff x="1288" y="1387"/>
            <a:chExt cx="1349" cy="1937"/>
          </a:xfrm>
        </p:grpSpPr>
        <p:sp>
          <p:nvSpPr>
            <p:cNvPr id="35961" name="Freeform 406"/>
            <p:cNvSpPr>
              <a:spLocks/>
            </p:cNvSpPr>
            <p:nvPr/>
          </p:nvSpPr>
          <p:spPr bwMode="auto">
            <a:xfrm>
              <a:off x="2110" y="287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62" name="Freeform 407"/>
            <p:cNvSpPr>
              <a:spLocks/>
            </p:cNvSpPr>
            <p:nvPr/>
          </p:nvSpPr>
          <p:spPr bwMode="auto">
            <a:xfrm>
              <a:off x="2086" y="2898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63" name="Freeform 408"/>
            <p:cNvSpPr>
              <a:spLocks/>
            </p:cNvSpPr>
            <p:nvPr/>
          </p:nvSpPr>
          <p:spPr bwMode="auto">
            <a:xfrm>
              <a:off x="2068" y="292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64" name="Freeform 409"/>
            <p:cNvSpPr>
              <a:spLocks/>
            </p:cNvSpPr>
            <p:nvPr/>
          </p:nvSpPr>
          <p:spPr bwMode="auto">
            <a:xfrm>
              <a:off x="2032" y="2946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65" name="Freeform 410"/>
            <p:cNvSpPr>
              <a:spLocks/>
            </p:cNvSpPr>
            <p:nvPr/>
          </p:nvSpPr>
          <p:spPr bwMode="auto">
            <a:xfrm>
              <a:off x="2008" y="298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66" name="Freeform 411"/>
            <p:cNvSpPr>
              <a:spLocks/>
            </p:cNvSpPr>
            <p:nvPr/>
          </p:nvSpPr>
          <p:spPr bwMode="auto">
            <a:xfrm>
              <a:off x="1984" y="3000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67" name="Freeform 412"/>
            <p:cNvSpPr>
              <a:spLocks/>
            </p:cNvSpPr>
            <p:nvPr/>
          </p:nvSpPr>
          <p:spPr bwMode="auto">
            <a:xfrm>
              <a:off x="1966" y="3024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68" name="Freeform 413"/>
            <p:cNvSpPr>
              <a:spLocks/>
            </p:cNvSpPr>
            <p:nvPr/>
          </p:nvSpPr>
          <p:spPr bwMode="auto">
            <a:xfrm>
              <a:off x="1930" y="306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69" name="Freeform 414"/>
            <p:cNvSpPr>
              <a:spLocks/>
            </p:cNvSpPr>
            <p:nvPr/>
          </p:nvSpPr>
          <p:spPr bwMode="auto">
            <a:xfrm>
              <a:off x="1906" y="308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70" name="Freeform 415"/>
            <p:cNvSpPr>
              <a:spLocks/>
            </p:cNvSpPr>
            <p:nvPr/>
          </p:nvSpPr>
          <p:spPr bwMode="auto">
            <a:xfrm>
              <a:off x="1888" y="310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71" name="Freeform 416"/>
            <p:cNvSpPr>
              <a:spLocks/>
            </p:cNvSpPr>
            <p:nvPr/>
          </p:nvSpPr>
          <p:spPr bwMode="auto">
            <a:xfrm>
              <a:off x="1864" y="312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72" name="Freeform 417"/>
            <p:cNvSpPr>
              <a:spLocks/>
            </p:cNvSpPr>
            <p:nvPr/>
          </p:nvSpPr>
          <p:spPr bwMode="auto">
            <a:xfrm>
              <a:off x="1828" y="316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73" name="Freeform 418"/>
            <p:cNvSpPr>
              <a:spLocks/>
            </p:cNvSpPr>
            <p:nvPr/>
          </p:nvSpPr>
          <p:spPr bwMode="auto">
            <a:xfrm>
              <a:off x="1804" y="318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74" name="Freeform 419"/>
            <p:cNvSpPr>
              <a:spLocks/>
            </p:cNvSpPr>
            <p:nvPr/>
          </p:nvSpPr>
          <p:spPr bwMode="auto">
            <a:xfrm>
              <a:off x="1786" y="3204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75" name="Freeform 420"/>
            <p:cNvSpPr>
              <a:spLocks/>
            </p:cNvSpPr>
            <p:nvPr/>
          </p:nvSpPr>
          <p:spPr bwMode="auto">
            <a:xfrm>
              <a:off x="1756" y="323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76" name="Freeform 421"/>
            <p:cNvSpPr>
              <a:spLocks/>
            </p:cNvSpPr>
            <p:nvPr/>
          </p:nvSpPr>
          <p:spPr bwMode="auto">
            <a:xfrm>
              <a:off x="1732" y="3258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77" name="Freeform 422"/>
            <p:cNvSpPr>
              <a:spLocks/>
            </p:cNvSpPr>
            <p:nvPr/>
          </p:nvSpPr>
          <p:spPr bwMode="auto">
            <a:xfrm>
              <a:off x="1702" y="3282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78" name="Freeform 423"/>
            <p:cNvSpPr>
              <a:spLocks/>
            </p:cNvSpPr>
            <p:nvPr/>
          </p:nvSpPr>
          <p:spPr bwMode="auto">
            <a:xfrm>
              <a:off x="1678" y="3306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79" name="Freeform 424"/>
            <p:cNvSpPr>
              <a:spLocks/>
            </p:cNvSpPr>
            <p:nvPr/>
          </p:nvSpPr>
          <p:spPr bwMode="auto">
            <a:xfrm>
              <a:off x="2613" y="237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80" name="Freeform 425"/>
            <p:cNvSpPr>
              <a:spLocks/>
            </p:cNvSpPr>
            <p:nvPr/>
          </p:nvSpPr>
          <p:spPr bwMode="auto">
            <a:xfrm>
              <a:off x="2583" y="2377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81" name="Rectangle 426"/>
            <p:cNvSpPr>
              <a:spLocks noChangeArrowheads="1"/>
            </p:cNvSpPr>
            <p:nvPr/>
          </p:nvSpPr>
          <p:spPr bwMode="auto">
            <a:xfrm>
              <a:off x="2553" y="2400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82" name="Freeform 427"/>
            <p:cNvSpPr>
              <a:spLocks/>
            </p:cNvSpPr>
            <p:nvPr/>
          </p:nvSpPr>
          <p:spPr bwMode="auto">
            <a:xfrm>
              <a:off x="2511" y="241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83" name="Freeform 428"/>
            <p:cNvSpPr>
              <a:spLocks/>
            </p:cNvSpPr>
            <p:nvPr/>
          </p:nvSpPr>
          <p:spPr bwMode="auto">
            <a:xfrm>
              <a:off x="2481" y="242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84" name="Freeform 429"/>
            <p:cNvSpPr>
              <a:spLocks/>
            </p:cNvSpPr>
            <p:nvPr/>
          </p:nvSpPr>
          <p:spPr bwMode="auto">
            <a:xfrm>
              <a:off x="2445" y="243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85" name="Rectangle 430"/>
            <p:cNvSpPr>
              <a:spLocks noChangeArrowheads="1"/>
            </p:cNvSpPr>
            <p:nvPr/>
          </p:nvSpPr>
          <p:spPr bwMode="auto">
            <a:xfrm>
              <a:off x="2421" y="2454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86" name="Freeform 431"/>
            <p:cNvSpPr>
              <a:spLocks/>
            </p:cNvSpPr>
            <p:nvPr/>
          </p:nvSpPr>
          <p:spPr bwMode="auto">
            <a:xfrm>
              <a:off x="2379" y="246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87" name="Freeform 432"/>
            <p:cNvSpPr>
              <a:spLocks/>
            </p:cNvSpPr>
            <p:nvPr/>
          </p:nvSpPr>
          <p:spPr bwMode="auto">
            <a:xfrm>
              <a:off x="2349" y="2472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88" name="Freeform 433"/>
            <p:cNvSpPr>
              <a:spLocks/>
            </p:cNvSpPr>
            <p:nvPr/>
          </p:nvSpPr>
          <p:spPr bwMode="auto">
            <a:xfrm>
              <a:off x="2313" y="249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89" name="Rectangle 434"/>
            <p:cNvSpPr>
              <a:spLocks noChangeArrowheads="1"/>
            </p:cNvSpPr>
            <p:nvPr/>
          </p:nvSpPr>
          <p:spPr bwMode="auto">
            <a:xfrm>
              <a:off x="2283" y="2508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90" name="Freeform 435"/>
            <p:cNvSpPr>
              <a:spLocks/>
            </p:cNvSpPr>
            <p:nvPr/>
          </p:nvSpPr>
          <p:spPr bwMode="auto">
            <a:xfrm>
              <a:off x="2247" y="252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91" name="Freeform 436"/>
            <p:cNvSpPr>
              <a:spLocks/>
            </p:cNvSpPr>
            <p:nvPr/>
          </p:nvSpPr>
          <p:spPr bwMode="auto">
            <a:xfrm>
              <a:off x="2211" y="253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92" name="Freeform 437"/>
            <p:cNvSpPr>
              <a:spLocks/>
            </p:cNvSpPr>
            <p:nvPr/>
          </p:nvSpPr>
          <p:spPr bwMode="auto">
            <a:xfrm>
              <a:off x="2181" y="254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93" name="Rectangle 438"/>
            <p:cNvSpPr>
              <a:spLocks noChangeArrowheads="1"/>
            </p:cNvSpPr>
            <p:nvPr/>
          </p:nvSpPr>
          <p:spPr bwMode="auto">
            <a:xfrm>
              <a:off x="2152" y="2562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94" name="Freeform 439"/>
            <p:cNvSpPr>
              <a:spLocks/>
            </p:cNvSpPr>
            <p:nvPr/>
          </p:nvSpPr>
          <p:spPr bwMode="auto">
            <a:xfrm>
              <a:off x="2116" y="2568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95" name="Freeform 440"/>
            <p:cNvSpPr>
              <a:spLocks/>
            </p:cNvSpPr>
            <p:nvPr/>
          </p:nvSpPr>
          <p:spPr bwMode="auto">
            <a:xfrm>
              <a:off x="2080" y="258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96" name="Freeform 441"/>
            <p:cNvSpPr>
              <a:spLocks/>
            </p:cNvSpPr>
            <p:nvPr/>
          </p:nvSpPr>
          <p:spPr bwMode="auto">
            <a:xfrm>
              <a:off x="2044" y="2598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97" name="Rectangle 442"/>
            <p:cNvSpPr>
              <a:spLocks noChangeArrowheads="1"/>
            </p:cNvSpPr>
            <p:nvPr/>
          </p:nvSpPr>
          <p:spPr bwMode="auto">
            <a:xfrm>
              <a:off x="2020" y="2616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98" name="Freeform 443"/>
            <p:cNvSpPr>
              <a:spLocks/>
            </p:cNvSpPr>
            <p:nvPr/>
          </p:nvSpPr>
          <p:spPr bwMode="auto">
            <a:xfrm>
              <a:off x="1978" y="2628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999" name="Freeform 444"/>
            <p:cNvSpPr>
              <a:spLocks/>
            </p:cNvSpPr>
            <p:nvPr/>
          </p:nvSpPr>
          <p:spPr bwMode="auto">
            <a:xfrm>
              <a:off x="1948" y="263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00" name="Freeform 445"/>
            <p:cNvSpPr>
              <a:spLocks/>
            </p:cNvSpPr>
            <p:nvPr/>
          </p:nvSpPr>
          <p:spPr bwMode="auto">
            <a:xfrm>
              <a:off x="1912" y="265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01" name="Rectangle 446"/>
            <p:cNvSpPr>
              <a:spLocks noChangeArrowheads="1"/>
            </p:cNvSpPr>
            <p:nvPr/>
          </p:nvSpPr>
          <p:spPr bwMode="auto">
            <a:xfrm>
              <a:off x="1882" y="2670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02" name="Freeform 447"/>
            <p:cNvSpPr>
              <a:spLocks/>
            </p:cNvSpPr>
            <p:nvPr/>
          </p:nvSpPr>
          <p:spPr bwMode="auto">
            <a:xfrm>
              <a:off x="1846" y="268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03" name="Freeform 448"/>
            <p:cNvSpPr>
              <a:spLocks/>
            </p:cNvSpPr>
            <p:nvPr/>
          </p:nvSpPr>
          <p:spPr bwMode="auto">
            <a:xfrm>
              <a:off x="1810" y="269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04" name="Freeform 449"/>
            <p:cNvSpPr>
              <a:spLocks/>
            </p:cNvSpPr>
            <p:nvPr/>
          </p:nvSpPr>
          <p:spPr bwMode="auto">
            <a:xfrm>
              <a:off x="1780" y="270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05" name="Rectangle 450"/>
            <p:cNvSpPr>
              <a:spLocks noChangeArrowheads="1"/>
            </p:cNvSpPr>
            <p:nvPr/>
          </p:nvSpPr>
          <p:spPr bwMode="auto">
            <a:xfrm>
              <a:off x="1750" y="2724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06" name="Freeform 451"/>
            <p:cNvSpPr>
              <a:spLocks/>
            </p:cNvSpPr>
            <p:nvPr/>
          </p:nvSpPr>
          <p:spPr bwMode="auto">
            <a:xfrm>
              <a:off x="1714" y="2730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07" name="Freeform 452"/>
            <p:cNvSpPr>
              <a:spLocks/>
            </p:cNvSpPr>
            <p:nvPr/>
          </p:nvSpPr>
          <p:spPr bwMode="auto">
            <a:xfrm>
              <a:off x="1678" y="2748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08" name="Freeform 453"/>
            <p:cNvSpPr>
              <a:spLocks/>
            </p:cNvSpPr>
            <p:nvPr/>
          </p:nvSpPr>
          <p:spPr bwMode="auto">
            <a:xfrm>
              <a:off x="1642" y="276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09" name="Rectangle 454"/>
            <p:cNvSpPr>
              <a:spLocks noChangeArrowheads="1"/>
            </p:cNvSpPr>
            <p:nvPr/>
          </p:nvSpPr>
          <p:spPr bwMode="auto">
            <a:xfrm>
              <a:off x="1618" y="2778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10" name="Freeform 455"/>
            <p:cNvSpPr>
              <a:spLocks/>
            </p:cNvSpPr>
            <p:nvPr/>
          </p:nvSpPr>
          <p:spPr bwMode="auto">
            <a:xfrm>
              <a:off x="1576" y="279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11" name="Freeform 456"/>
            <p:cNvSpPr>
              <a:spLocks/>
            </p:cNvSpPr>
            <p:nvPr/>
          </p:nvSpPr>
          <p:spPr bwMode="auto">
            <a:xfrm>
              <a:off x="1546" y="280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12" name="Freeform 457"/>
            <p:cNvSpPr>
              <a:spLocks/>
            </p:cNvSpPr>
            <p:nvPr/>
          </p:nvSpPr>
          <p:spPr bwMode="auto">
            <a:xfrm>
              <a:off x="1510" y="281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13" name="Rectangle 458"/>
            <p:cNvSpPr>
              <a:spLocks noChangeArrowheads="1"/>
            </p:cNvSpPr>
            <p:nvPr/>
          </p:nvSpPr>
          <p:spPr bwMode="auto">
            <a:xfrm>
              <a:off x="1486" y="2832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14" name="Freeform 459"/>
            <p:cNvSpPr>
              <a:spLocks/>
            </p:cNvSpPr>
            <p:nvPr/>
          </p:nvSpPr>
          <p:spPr bwMode="auto">
            <a:xfrm>
              <a:off x="1444" y="284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15" name="Freeform 460"/>
            <p:cNvSpPr>
              <a:spLocks/>
            </p:cNvSpPr>
            <p:nvPr/>
          </p:nvSpPr>
          <p:spPr bwMode="auto">
            <a:xfrm>
              <a:off x="1408" y="285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16" name="Freeform 461"/>
            <p:cNvSpPr>
              <a:spLocks/>
            </p:cNvSpPr>
            <p:nvPr/>
          </p:nvSpPr>
          <p:spPr bwMode="auto">
            <a:xfrm>
              <a:off x="1378" y="2868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17" name="Rectangle 462"/>
            <p:cNvSpPr>
              <a:spLocks noChangeArrowheads="1"/>
            </p:cNvSpPr>
            <p:nvPr/>
          </p:nvSpPr>
          <p:spPr bwMode="auto">
            <a:xfrm>
              <a:off x="261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18" name="Rectangle 463"/>
            <p:cNvSpPr>
              <a:spLocks noChangeArrowheads="1"/>
            </p:cNvSpPr>
            <p:nvPr/>
          </p:nvSpPr>
          <p:spPr bwMode="auto">
            <a:xfrm>
              <a:off x="258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19" name="Rectangle 464"/>
            <p:cNvSpPr>
              <a:spLocks noChangeArrowheads="1"/>
            </p:cNvSpPr>
            <p:nvPr/>
          </p:nvSpPr>
          <p:spPr bwMode="auto">
            <a:xfrm>
              <a:off x="254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20" name="Rectangle 465"/>
            <p:cNvSpPr>
              <a:spLocks noChangeArrowheads="1"/>
            </p:cNvSpPr>
            <p:nvPr/>
          </p:nvSpPr>
          <p:spPr bwMode="auto">
            <a:xfrm>
              <a:off x="251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21" name="Rectangle 466"/>
            <p:cNvSpPr>
              <a:spLocks noChangeArrowheads="1"/>
            </p:cNvSpPr>
            <p:nvPr/>
          </p:nvSpPr>
          <p:spPr bwMode="auto">
            <a:xfrm>
              <a:off x="2475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22" name="Rectangle 467"/>
            <p:cNvSpPr>
              <a:spLocks noChangeArrowheads="1"/>
            </p:cNvSpPr>
            <p:nvPr/>
          </p:nvSpPr>
          <p:spPr bwMode="auto">
            <a:xfrm>
              <a:off x="243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23" name="Rectangle 468"/>
            <p:cNvSpPr>
              <a:spLocks noChangeArrowheads="1"/>
            </p:cNvSpPr>
            <p:nvPr/>
          </p:nvSpPr>
          <p:spPr bwMode="auto">
            <a:xfrm>
              <a:off x="240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24" name="Rectangle 469"/>
            <p:cNvSpPr>
              <a:spLocks noChangeArrowheads="1"/>
            </p:cNvSpPr>
            <p:nvPr/>
          </p:nvSpPr>
          <p:spPr bwMode="auto">
            <a:xfrm>
              <a:off x="236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25" name="Rectangle 470"/>
            <p:cNvSpPr>
              <a:spLocks noChangeArrowheads="1"/>
            </p:cNvSpPr>
            <p:nvPr/>
          </p:nvSpPr>
          <p:spPr bwMode="auto">
            <a:xfrm>
              <a:off x="233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26" name="Rectangle 471"/>
            <p:cNvSpPr>
              <a:spLocks noChangeArrowheads="1"/>
            </p:cNvSpPr>
            <p:nvPr/>
          </p:nvSpPr>
          <p:spPr bwMode="auto">
            <a:xfrm>
              <a:off x="2295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27" name="Rectangle 472"/>
            <p:cNvSpPr>
              <a:spLocks noChangeArrowheads="1"/>
            </p:cNvSpPr>
            <p:nvPr/>
          </p:nvSpPr>
          <p:spPr bwMode="auto">
            <a:xfrm>
              <a:off x="225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28" name="Rectangle 473"/>
            <p:cNvSpPr>
              <a:spLocks noChangeArrowheads="1"/>
            </p:cNvSpPr>
            <p:nvPr/>
          </p:nvSpPr>
          <p:spPr bwMode="auto">
            <a:xfrm>
              <a:off x="222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29" name="Rectangle 474"/>
            <p:cNvSpPr>
              <a:spLocks noChangeArrowheads="1"/>
            </p:cNvSpPr>
            <p:nvPr/>
          </p:nvSpPr>
          <p:spPr bwMode="auto">
            <a:xfrm>
              <a:off x="218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30" name="Rectangle 475"/>
            <p:cNvSpPr>
              <a:spLocks noChangeArrowheads="1"/>
            </p:cNvSpPr>
            <p:nvPr/>
          </p:nvSpPr>
          <p:spPr bwMode="auto">
            <a:xfrm>
              <a:off x="215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31" name="Rectangle 476"/>
            <p:cNvSpPr>
              <a:spLocks noChangeArrowheads="1"/>
            </p:cNvSpPr>
            <p:nvPr/>
          </p:nvSpPr>
          <p:spPr bwMode="auto">
            <a:xfrm>
              <a:off x="211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32" name="Rectangle 477"/>
            <p:cNvSpPr>
              <a:spLocks noChangeArrowheads="1"/>
            </p:cNvSpPr>
            <p:nvPr/>
          </p:nvSpPr>
          <p:spPr bwMode="auto">
            <a:xfrm>
              <a:off x="208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33" name="Rectangle 478"/>
            <p:cNvSpPr>
              <a:spLocks noChangeArrowheads="1"/>
            </p:cNvSpPr>
            <p:nvPr/>
          </p:nvSpPr>
          <p:spPr bwMode="auto">
            <a:xfrm>
              <a:off x="204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34" name="Rectangle 479"/>
            <p:cNvSpPr>
              <a:spLocks noChangeArrowheads="1"/>
            </p:cNvSpPr>
            <p:nvPr/>
          </p:nvSpPr>
          <p:spPr bwMode="auto">
            <a:xfrm>
              <a:off x="200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35" name="Rectangle 480"/>
            <p:cNvSpPr>
              <a:spLocks noChangeArrowheads="1"/>
            </p:cNvSpPr>
            <p:nvPr/>
          </p:nvSpPr>
          <p:spPr bwMode="auto">
            <a:xfrm>
              <a:off x="197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36" name="Rectangle 481"/>
            <p:cNvSpPr>
              <a:spLocks noChangeArrowheads="1"/>
            </p:cNvSpPr>
            <p:nvPr/>
          </p:nvSpPr>
          <p:spPr bwMode="auto">
            <a:xfrm>
              <a:off x="193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37" name="Rectangle 482"/>
            <p:cNvSpPr>
              <a:spLocks noChangeArrowheads="1"/>
            </p:cNvSpPr>
            <p:nvPr/>
          </p:nvSpPr>
          <p:spPr bwMode="auto">
            <a:xfrm>
              <a:off x="190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38" name="Rectangle 483"/>
            <p:cNvSpPr>
              <a:spLocks noChangeArrowheads="1"/>
            </p:cNvSpPr>
            <p:nvPr/>
          </p:nvSpPr>
          <p:spPr bwMode="auto">
            <a:xfrm>
              <a:off x="186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39" name="Rectangle 484"/>
            <p:cNvSpPr>
              <a:spLocks noChangeArrowheads="1"/>
            </p:cNvSpPr>
            <p:nvPr/>
          </p:nvSpPr>
          <p:spPr bwMode="auto">
            <a:xfrm>
              <a:off x="182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40" name="Rectangle 485"/>
            <p:cNvSpPr>
              <a:spLocks noChangeArrowheads="1"/>
            </p:cNvSpPr>
            <p:nvPr/>
          </p:nvSpPr>
          <p:spPr bwMode="auto">
            <a:xfrm>
              <a:off x="179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41" name="Rectangle 486"/>
            <p:cNvSpPr>
              <a:spLocks noChangeArrowheads="1"/>
            </p:cNvSpPr>
            <p:nvPr/>
          </p:nvSpPr>
          <p:spPr bwMode="auto">
            <a:xfrm>
              <a:off x="175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42" name="Rectangle 487"/>
            <p:cNvSpPr>
              <a:spLocks noChangeArrowheads="1"/>
            </p:cNvSpPr>
            <p:nvPr/>
          </p:nvSpPr>
          <p:spPr bwMode="auto">
            <a:xfrm>
              <a:off x="172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43" name="Rectangle 488"/>
            <p:cNvSpPr>
              <a:spLocks noChangeArrowheads="1"/>
            </p:cNvSpPr>
            <p:nvPr/>
          </p:nvSpPr>
          <p:spPr bwMode="auto">
            <a:xfrm>
              <a:off x="168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44" name="Rectangle 489"/>
            <p:cNvSpPr>
              <a:spLocks noChangeArrowheads="1"/>
            </p:cNvSpPr>
            <p:nvPr/>
          </p:nvSpPr>
          <p:spPr bwMode="auto">
            <a:xfrm>
              <a:off x="164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45" name="Rectangle 490"/>
            <p:cNvSpPr>
              <a:spLocks noChangeArrowheads="1"/>
            </p:cNvSpPr>
            <p:nvPr/>
          </p:nvSpPr>
          <p:spPr bwMode="auto">
            <a:xfrm>
              <a:off x="161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46" name="Rectangle 491"/>
            <p:cNvSpPr>
              <a:spLocks noChangeArrowheads="1"/>
            </p:cNvSpPr>
            <p:nvPr/>
          </p:nvSpPr>
          <p:spPr bwMode="auto">
            <a:xfrm>
              <a:off x="157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47" name="Rectangle 492"/>
            <p:cNvSpPr>
              <a:spLocks noChangeArrowheads="1"/>
            </p:cNvSpPr>
            <p:nvPr/>
          </p:nvSpPr>
          <p:spPr bwMode="auto">
            <a:xfrm>
              <a:off x="154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48" name="Rectangle 493"/>
            <p:cNvSpPr>
              <a:spLocks noChangeArrowheads="1"/>
            </p:cNvSpPr>
            <p:nvPr/>
          </p:nvSpPr>
          <p:spPr bwMode="auto">
            <a:xfrm>
              <a:off x="150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49" name="Rectangle 494"/>
            <p:cNvSpPr>
              <a:spLocks noChangeArrowheads="1"/>
            </p:cNvSpPr>
            <p:nvPr/>
          </p:nvSpPr>
          <p:spPr bwMode="auto">
            <a:xfrm>
              <a:off x="146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50" name="Rectangle 495"/>
            <p:cNvSpPr>
              <a:spLocks noChangeArrowheads="1"/>
            </p:cNvSpPr>
            <p:nvPr/>
          </p:nvSpPr>
          <p:spPr bwMode="auto">
            <a:xfrm>
              <a:off x="143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51" name="Rectangle 496"/>
            <p:cNvSpPr>
              <a:spLocks noChangeArrowheads="1"/>
            </p:cNvSpPr>
            <p:nvPr/>
          </p:nvSpPr>
          <p:spPr bwMode="auto">
            <a:xfrm>
              <a:off x="139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52" name="Rectangle 497"/>
            <p:cNvSpPr>
              <a:spLocks noChangeArrowheads="1"/>
            </p:cNvSpPr>
            <p:nvPr/>
          </p:nvSpPr>
          <p:spPr bwMode="auto">
            <a:xfrm>
              <a:off x="136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53" name="Rectangle 498"/>
            <p:cNvSpPr>
              <a:spLocks noChangeArrowheads="1"/>
            </p:cNvSpPr>
            <p:nvPr/>
          </p:nvSpPr>
          <p:spPr bwMode="auto">
            <a:xfrm>
              <a:off x="132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54" name="Rectangle 499"/>
            <p:cNvSpPr>
              <a:spLocks noChangeArrowheads="1"/>
            </p:cNvSpPr>
            <p:nvPr/>
          </p:nvSpPr>
          <p:spPr bwMode="auto">
            <a:xfrm>
              <a:off x="128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55" name="Freeform 500"/>
            <p:cNvSpPr>
              <a:spLocks/>
            </p:cNvSpPr>
            <p:nvPr/>
          </p:nvSpPr>
          <p:spPr bwMode="auto">
            <a:xfrm>
              <a:off x="2613" y="236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56" name="Freeform 501"/>
            <p:cNvSpPr>
              <a:spLocks/>
            </p:cNvSpPr>
            <p:nvPr/>
          </p:nvSpPr>
          <p:spPr bwMode="auto">
            <a:xfrm>
              <a:off x="2583" y="2347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57" name="Rectangle 502"/>
            <p:cNvSpPr>
              <a:spLocks noChangeArrowheads="1"/>
            </p:cNvSpPr>
            <p:nvPr/>
          </p:nvSpPr>
          <p:spPr bwMode="auto">
            <a:xfrm>
              <a:off x="2553" y="234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58" name="Freeform 503"/>
            <p:cNvSpPr>
              <a:spLocks/>
            </p:cNvSpPr>
            <p:nvPr/>
          </p:nvSpPr>
          <p:spPr bwMode="auto">
            <a:xfrm>
              <a:off x="2517" y="2317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59" name="Freeform 504"/>
            <p:cNvSpPr>
              <a:spLocks/>
            </p:cNvSpPr>
            <p:nvPr/>
          </p:nvSpPr>
          <p:spPr bwMode="auto">
            <a:xfrm>
              <a:off x="2481" y="231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60" name="Freeform 505"/>
            <p:cNvSpPr>
              <a:spLocks/>
            </p:cNvSpPr>
            <p:nvPr/>
          </p:nvSpPr>
          <p:spPr bwMode="auto">
            <a:xfrm>
              <a:off x="2445" y="229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61" name="Freeform 506"/>
            <p:cNvSpPr>
              <a:spLocks/>
            </p:cNvSpPr>
            <p:nvPr/>
          </p:nvSpPr>
          <p:spPr bwMode="auto">
            <a:xfrm>
              <a:off x="2415" y="228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62" name="Freeform 507"/>
            <p:cNvSpPr>
              <a:spLocks/>
            </p:cNvSpPr>
            <p:nvPr/>
          </p:nvSpPr>
          <p:spPr bwMode="auto">
            <a:xfrm>
              <a:off x="2379" y="226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63" name="Freeform 508"/>
            <p:cNvSpPr>
              <a:spLocks/>
            </p:cNvSpPr>
            <p:nvPr/>
          </p:nvSpPr>
          <p:spPr bwMode="auto">
            <a:xfrm>
              <a:off x="2349" y="225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64" name="Freeform 509"/>
            <p:cNvSpPr>
              <a:spLocks/>
            </p:cNvSpPr>
            <p:nvPr/>
          </p:nvSpPr>
          <p:spPr bwMode="auto">
            <a:xfrm>
              <a:off x="2313" y="223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65" name="Freeform 510"/>
            <p:cNvSpPr>
              <a:spLocks/>
            </p:cNvSpPr>
            <p:nvPr/>
          </p:nvSpPr>
          <p:spPr bwMode="auto">
            <a:xfrm>
              <a:off x="2283" y="222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66" name="Freeform 511"/>
            <p:cNvSpPr>
              <a:spLocks/>
            </p:cNvSpPr>
            <p:nvPr/>
          </p:nvSpPr>
          <p:spPr bwMode="auto">
            <a:xfrm>
              <a:off x="2247" y="220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67" name="Freeform 512"/>
            <p:cNvSpPr>
              <a:spLocks/>
            </p:cNvSpPr>
            <p:nvPr/>
          </p:nvSpPr>
          <p:spPr bwMode="auto">
            <a:xfrm>
              <a:off x="2217" y="2191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68" name="Rectangle 513"/>
            <p:cNvSpPr>
              <a:spLocks noChangeArrowheads="1"/>
            </p:cNvSpPr>
            <p:nvPr/>
          </p:nvSpPr>
          <p:spPr bwMode="auto">
            <a:xfrm>
              <a:off x="2187" y="2185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69" name="Freeform 514"/>
            <p:cNvSpPr>
              <a:spLocks/>
            </p:cNvSpPr>
            <p:nvPr/>
          </p:nvSpPr>
          <p:spPr bwMode="auto">
            <a:xfrm>
              <a:off x="2146" y="216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70" name="Freeform 515"/>
            <p:cNvSpPr>
              <a:spLocks/>
            </p:cNvSpPr>
            <p:nvPr/>
          </p:nvSpPr>
          <p:spPr bwMode="auto">
            <a:xfrm>
              <a:off x="2116" y="215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71" name="Rectangle 516"/>
            <p:cNvSpPr>
              <a:spLocks noChangeArrowheads="1"/>
            </p:cNvSpPr>
            <p:nvPr/>
          </p:nvSpPr>
          <p:spPr bwMode="auto">
            <a:xfrm>
              <a:off x="2086" y="2143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72" name="Freeform 517"/>
            <p:cNvSpPr>
              <a:spLocks/>
            </p:cNvSpPr>
            <p:nvPr/>
          </p:nvSpPr>
          <p:spPr bwMode="auto">
            <a:xfrm>
              <a:off x="2050" y="212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73" name="Freeform 518"/>
            <p:cNvSpPr>
              <a:spLocks/>
            </p:cNvSpPr>
            <p:nvPr/>
          </p:nvSpPr>
          <p:spPr bwMode="auto">
            <a:xfrm>
              <a:off x="2014" y="211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74" name="Rectangle 519"/>
            <p:cNvSpPr>
              <a:spLocks noChangeArrowheads="1"/>
            </p:cNvSpPr>
            <p:nvPr/>
          </p:nvSpPr>
          <p:spPr bwMode="auto">
            <a:xfrm>
              <a:off x="1990" y="210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75" name="Freeform 520"/>
            <p:cNvSpPr>
              <a:spLocks/>
            </p:cNvSpPr>
            <p:nvPr/>
          </p:nvSpPr>
          <p:spPr bwMode="auto">
            <a:xfrm>
              <a:off x="1948" y="208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76" name="Freeform 521"/>
            <p:cNvSpPr>
              <a:spLocks/>
            </p:cNvSpPr>
            <p:nvPr/>
          </p:nvSpPr>
          <p:spPr bwMode="auto">
            <a:xfrm>
              <a:off x="1918" y="207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77" name="Rectangle 522"/>
            <p:cNvSpPr>
              <a:spLocks noChangeArrowheads="1"/>
            </p:cNvSpPr>
            <p:nvPr/>
          </p:nvSpPr>
          <p:spPr bwMode="auto">
            <a:xfrm>
              <a:off x="1888" y="2059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78" name="Freeform 523"/>
            <p:cNvSpPr>
              <a:spLocks/>
            </p:cNvSpPr>
            <p:nvPr/>
          </p:nvSpPr>
          <p:spPr bwMode="auto">
            <a:xfrm>
              <a:off x="1852" y="203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79" name="Freeform 524"/>
            <p:cNvSpPr>
              <a:spLocks/>
            </p:cNvSpPr>
            <p:nvPr/>
          </p:nvSpPr>
          <p:spPr bwMode="auto">
            <a:xfrm>
              <a:off x="1816" y="202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80" name="Rectangle 525"/>
            <p:cNvSpPr>
              <a:spLocks noChangeArrowheads="1"/>
            </p:cNvSpPr>
            <p:nvPr/>
          </p:nvSpPr>
          <p:spPr bwMode="auto">
            <a:xfrm>
              <a:off x="1786" y="2017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81" name="Freeform 526"/>
            <p:cNvSpPr>
              <a:spLocks/>
            </p:cNvSpPr>
            <p:nvPr/>
          </p:nvSpPr>
          <p:spPr bwMode="auto">
            <a:xfrm>
              <a:off x="1750" y="199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82" name="Freeform 527"/>
            <p:cNvSpPr>
              <a:spLocks/>
            </p:cNvSpPr>
            <p:nvPr/>
          </p:nvSpPr>
          <p:spPr bwMode="auto">
            <a:xfrm>
              <a:off x="1714" y="198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83" name="Rectangle 528"/>
            <p:cNvSpPr>
              <a:spLocks noChangeArrowheads="1"/>
            </p:cNvSpPr>
            <p:nvPr/>
          </p:nvSpPr>
          <p:spPr bwMode="auto">
            <a:xfrm>
              <a:off x="1690" y="1975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84" name="Freeform 529"/>
            <p:cNvSpPr>
              <a:spLocks/>
            </p:cNvSpPr>
            <p:nvPr/>
          </p:nvSpPr>
          <p:spPr bwMode="auto">
            <a:xfrm>
              <a:off x="1648" y="195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85" name="Freeform 530"/>
            <p:cNvSpPr>
              <a:spLocks/>
            </p:cNvSpPr>
            <p:nvPr/>
          </p:nvSpPr>
          <p:spPr bwMode="auto">
            <a:xfrm>
              <a:off x="1618" y="194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86" name="Freeform 531"/>
            <p:cNvSpPr>
              <a:spLocks/>
            </p:cNvSpPr>
            <p:nvPr/>
          </p:nvSpPr>
          <p:spPr bwMode="auto">
            <a:xfrm>
              <a:off x="1582" y="192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87" name="Freeform 532"/>
            <p:cNvSpPr>
              <a:spLocks/>
            </p:cNvSpPr>
            <p:nvPr/>
          </p:nvSpPr>
          <p:spPr bwMode="auto">
            <a:xfrm>
              <a:off x="1552" y="191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88" name="Freeform 533"/>
            <p:cNvSpPr>
              <a:spLocks/>
            </p:cNvSpPr>
            <p:nvPr/>
          </p:nvSpPr>
          <p:spPr bwMode="auto">
            <a:xfrm>
              <a:off x="1516" y="190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89" name="Freeform 534"/>
            <p:cNvSpPr>
              <a:spLocks/>
            </p:cNvSpPr>
            <p:nvPr/>
          </p:nvSpPr>
          <p:spPr bwMode="auto">
            <a:xfrm>
              <a:off x="1486" y="187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90" name="Freeform 535"/>
            <p:cNvSpPr>
              <a:spLocks/>
            </p:cNvSpPr>
            <p:nvPr/>
          </p:nvSpPr>
          <p:spPr bwMode="auto">
            <a:xfrm>
              <a:off x="1450" y="187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91" name="Freeform 536"/>
            <p:cNvSpPr>
              <a:spLocks/>
            </p:cNvSpPr>
            <p:nvPr/>
          </p:nvSpPr>
          <p:spPr bwMode="auto">
            <a:xfrm>
              <a:off x="1414" y="186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92" name="Freeform 537"/>
            <p:cNvSpPr>
              <a:spLocks/>
            </p:cNvSpPr>
            <p:nvPr/>
          </p:nvSpPr>
          <p:spPr bwMode="auto">
            <a:xfrm>
              <a:off x="1384" y="184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93" name="Freeform 538"/>
            <p:cNvSpPr>
              <a:spLocks/>
            </p:cNvSpPr>
            <p:nvPr/>
          </p:nvSpPr>
          <p:spPr bwMode="auto">
            <a:xfrm>
              <a:off x="2619" y="236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94" name="Freeform 539"/>
            <p:cNvSpPr>
              <a:spLocks/>
            </p:cNvSpPr>
            <p:nvPr/>
          </p:nvSpPr>
          <p:spPr bwMode="auto">
            <a:xfrm>
              <a:off x="2589" y="2335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95" name="Freeform 540"/>
            <p:cNvSpPr>
              <a:spLocks/>
            </p:cNvSpPr>
            <p:nvPr/>
          </p:nvSpPr>
          <p:spPr bwMode="auto">
            <a:xfrm>
              <a:off x="2565" y="231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96" name="Freeform 541"/>
            <p:cNvSpPr>
              <a:spLocks/>
            </p:cNvSpPr>
            <p:nvPr/>
          </p:nvSpPr>
          <p:spPr bwMode="auto">
            <a:xfrm>
              <a:off x="2541" y="2287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97" name="Freeform 542"/>
            <p:cNvSpPr>
              <a:spLocks/>
            </p:cNvSpPr>
            <p:nvPr/>
          </p:nvSpPr>
          <p:spPr bwMode="auto">
            <a:xfrm>
              <a:off x="2523" y="225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98" name="Freeform 543"/>
            <p:cNvSpPr>
              <a:spLocks/>
            </p:cNvSpPr>
            <p:nvPr/>
          </p:nvSpPr>
          <p:spPr bwMode="auto">
            <a:xfrm>
              <a:off x="2487" y="2233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099" name="Freeform 544"/>
            <p:cNvSpPr>
              <a:spLocks/>
            </p:cNvSpPr>
            <p:nvPr/>
          </p:nvSpPr>
          <p:spPr bwMode="auto">
            <a:xfrm>
              <a:off x="2463" y="221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00" name="Freeform 545"/>
            <p:cNvSpPr>
              <a:spLocks/>
            </p:cNvSpPr>
            <p:nvPr/>
          </p:nvSpPr>
          <p:spPr bwMode="auto">
            <a:xfrm>
              <a:off x="2439" y="218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01" name="Freeform 546"/>
            <p:cNvSpPr>
              <a:spLocks/>
            </p:cNvSpPr>
            <p:nvPr/>
          </p:nvSpPr>
          <p:spPr bwMode="auto">
            <a:xfrm>
              <a:off x="2421" y="2155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02" name="Freeform 547"/>
            <p:cNvSpPr>
              <a:spLocks/>
            </p:cNvSpPr>
            <p:nvPr/>
          </p:nvSpPr>
          <p:spPr bwMode="auto">
            <a:xfrm>
              <a:off x="2391" y="2131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03" name="Freeform 548"/>
            <p:cNvSpPr>
              <a:spLocks/>
            </p:cNvSpPr>
            <p:nvPr/>
          </p:nvSpPr>
          <p:spPr bwMode="auto">
            <a:xfrm>
              <a:off x="2361" y="211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04" name="Freeform 549"/>
            <p:cNvSpPr>
              <a:spLocks/>
            </p:cNvSpPr>
            <p:nvPr/>
          </p:nvSpPr>
          <p:spPr bwMode="auto">
            <a:xfrm>
              <a:off x="2343" y="207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05" name="Freeform 550"/>
            <p:cNvSpPr>
              <a:spLocks/>
            </p:cNvSpPr>
            <p:nvPr/>
          </p:nvSpPr>
          <p:spPr bwMode="auto">
            <a:xfrm>
              <a:off x="2319" y="2053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06" name="Freeform 551"/>
            <p:cNvSpPr>
              <a:spLocks/>
            </p:cNvSpPr>
            <p:nvPr/>
          </p:nvSpPr>
          <p:spPr bwMode="auto">
            <a:xfrm>
              <a:off x="2289" y="202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07" name="Freeform 552"/>
            <p:cNvSpPr>
              <a:spLocks/>
            </p:cNvSpPr>
            <p:nvPr/>
          </p:nvSpPr>
          <p:spPr bwMode="auto">
            <a:xfrm>
              <a:off x="2259" y="201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08" name="Freeform 553"/>
            <p:cNvSpPr>
              <a:spLocks/>
            </p:cNvSpPr>
            <p:nvPr/>
          </p:nvSpPr>
          <p:spPr bwMode="auto">
            <a:xfrm>
              <a:off x="2235" y="1975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09" name="Freeform 554"/>
            <p:cNvSpPr>
              <a:spLocks/>
            </p:cNvSpPr>
            <p:nvPr/>
          </p:nvSpPr>
          <p:spPr bwMode="auto">
            <a:xfrm>
              <a:off x="2211" y="1951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10" name="Freeform 555"/>
            <p:cNvSpPr>
              <a:spLocks/>
            </p:cNvSpPr>
            <p:nvPr/>
          </p:nvSpPr>
          <p:spPr bwMode="auto">
            <a:xfrm>
              <a:off x="2187" y="1927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11" name="Freeform 556"/>
            <p:cNvSpPr>
              <a:spLocks/>
            </p:cNvSpPr>
            <p:nvPr/>
          </p:nvSpPr>
          <p:spPr bwMode="auto">
            <a:xfrm>
              <a:off x="2158" y="1897"/>
              <a:ext cx="23" cy="18"/>
            </a:xfrm>
            <a:custGeom>
              <a:avLst/>
              <a:gdLst>
                <a:gd name="T0" fmla="*/ 12 w 23"/>
                <a:gd name="T1" fmla="*/ 12 h 18"/>
                <a:gd name="T2" fmla="*/ 0 w 23"/>
                <a:gd name="T3" fmla="*/ 0 h 18"/>
                <a:gd name="T4" fmla="*/ 12 w 23"/>
                <a:gd name="T5" fmla="*/ 6 h 18"/>
                <a:gd name="T6" fmla="*/ 23 w 23"/>
                <a:gd name="T7" fmla="*/ 18 h 18"/>
                <a:gd name="T8" fmla="*/ 12 w 23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8"/>
                <a:gd name="T17" fmla="*/ 23 w 23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3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12" name="Freeform 557"/>
            <p:cNvSpPr>
              <a:spLocks/>
            </p:cNvSpPr>
            <p:nvPr/>
          </p:nvSpPr>
          <p:spPr bwMode="auto">
            <a:xfrm>
              <a:off x="2134" y="1873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13" name="Freeform 558"/>
            <p:cNvSpPr>
              <a:spLocks/>
            </p:cNvSpPr>
            <p:nvPr/>
          </p:nvSpPr>
          <p:spPr bwMode="auto">
            <a:xfrm>
              <a:off x="2110" y="184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14" name="Freeform 559"/>
            <p:cNvSpPr>
              <a:spLocks/>
            </p:cNvSpPr>
            <p:nvPr/>
          </p:nvSpPr>
          <p:spPr bwMode="auto">
            <a:xfrm>
              <a:off x="2086" y="182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15" name="Freeform 560"/>
            <p:cNvSpPr>
              <a:spLocks/>
            </p:cNvSpPr>
            <p:nvPr/>
          </p:nvSpPr>
          <p:spPr bwMode="auto">
            <a:xfrm>
              <a:off x="2068" y="1795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16" name="Freeform 561"/>
            <p:cNvSpPr>
              <a:spLocks/>
            </p:cNvSpPr>
            <p:nvPr/>
          </p:nvSpPr>
          <p:spPr bwMode="auto">
            <a:xfrm>
              <a:off x="2032" y="1771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17" name="Freeform 562"/>
            <p:cNvSpPr>
              <a:spLocks/>
            </p:cNvSpPr>
            <p:nvPr/>
          </p:nvSpPr>
          <p:spPr bwMode="auto">
            <a:xfrm>
              <a:off x="2008" y="175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18" name="Freeform 563"/>
            <p:cNvSpPr>
              <a:spLocks/>
            </p:cNvSpPr>
            <p:nvPr/>
          </p:nvSpPr>
          <p:spPr bwMode="auto">
            <a:xfrm>
              <a:off x="1984" y="1723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19" name="Freeform 564"/>
            <p:cNvSpPr>
              <a:spLocks/>
            </p:cNvSpPr>
            <p:nvPr/>
          </p:nvSpPr>
          <p:spPr bwMode="auto">
            <a:xfrm>
              <a:off x="1966" y="1693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20" name="Freeform 565"/>
            <p:cNvSpPr>
              <a:spLocks/>
            </p:cNvSpPr>
            <p:nvPr/>
          </p:nvSpPr>
          <p:spPr bwMode="auto">
            <a:xfrm>
              <a:off x="1930" y="167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21" name="Freeform 566"/>
            <p:cNvSpPr>
              <a:spLocks/>
            </p:cNvSpPr>
            <p:nvPr/>
          </p:nvSpPr>
          <p:spPr bwMode="auto">
            <a:xfrm>
              <a:off x="1906" y="165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22" name="Freeform 567"/>
            <p:cNvSpPr>
              <a:spLocks/>
            </p:cNvSpPr>
            <p:nvPr/>
          </p:nvSpPr>
          <p:spPr bwMode="auto">
            <a:xfrm>
              <a:off x="1888" y="1615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23" name="Freeform 568"/>
            <p:cNvSpPr>
              <a:spLocks/>
            </p:cNvSpPr>
            <p:nvPr/>
          </p:nvSpPr>
          <p:spPr bwMode="auto">
            <a:xfrm>
              <a:off x="1864" y="159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24" name="Freeform 569"/>
            <p:cNvSpPr>
              <a:spLocks/>
            </p:cNvSpPr>
            <p:nvPr/>
          </p:nvSpPr>
          <p:spPr bwMode="auto">
            <a:xfrm>
              <a:off x="1828" y="157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25" name="Freeform 570"/>
            <p:cNvSpPr>
              <a:spLocks/>
            </p:cNvSpPr>
            <p:nvPr/>
          </p:nvSpPr>
          <p:spPr bwMode="auto">
            <a:xfrm>
              <a:off x="1804" y="154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26" name="Freeform 571"/>
            <p:cNvSpPr>
              <a:spLocks/>
            </p:cNvSpPr>
            <p:nvPr/>
          </p:nvSpPr>
          <p:spPr bwMode="auto">
            <a:xfrm>
              <a:off x="1786" y="1513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27" name="Freeform 572"/>
            <p:cNvSpPr>
              <a:spLocks/>
            </p:cNvSpPr>
            <p:nvPr/>
          </p:nvSpPr>
          <p:spPr bwMode="auto">
            <a:xfrm>
              <a:off x="1756" y="148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28" name="Freeform 573"/>
            <p:cNvSpPr>
              <a:spLocks/>
            </p:cNvSpPr>
            <p:nvPr/>
          </p:nvSpPr>
          <p:spPr bwMode="auto">
            <a:xfrm>
              <a:off x="1732" y="146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29" name="Freeform 574"/>
            <p:cNvSpPr>
              <a:spLocks/>
            </p:cNvSpPr>
            <p:nvPr/>
          </p:nvSpPr>
          <p:spPr bwMode="auto">
            <a:xfrm>
              <a:off x="1702" y="1435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30" name="Freeform 575"/>
            <p:cNvSpPr>
              <a:spLocks/>
            </p:cNvSpPr>
            <p:nvPr/>
          </p:nvSpPr>
          <p:spPr bwMode="auto">
            <a:xfrm>
              <a:off x="1678" y="1411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31" name="Freeform 576"/>
            <p:cNvSpPr>
              <a:spLocks/>
            </p:cNvSpPr>
            <p:nvPr/>
          </p:nvSpPr>
          <p:spPr bwMode="auto">
            <a:xfrm>
              <a:off x="2625" y="2359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32" name="Freeform 577"/>
            <p:cNvSpPr>
              <a:spLocks/>
            </p:cNvSpPr>
            <p:nvPr/>
          </p:nvSpPr>
          <p:spPr bwMode="auto">
            <a:xfrm>
              <a:off x="2607" y="232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33" name="Freeform 578"/>
            <p:cNvSpPr>
              <a:spLocks/>
            </p:cNvSpPr>
            <p:nvPr/>
          </p:nvSpPr>
          <p:spPr bwMode="auto">
            <a:xfrm>
              <a:off x="2601" y="2293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34" name="Rectangle 579"/>
            <p:cNvSpPr>
              <a:spLocks noChangeArrowheads="1"/>
            </p:cNvSpPr>
            <p:nvPr/>
          </p:nvSpPr>
          <p:spPr bwMode="auto">
            <a:xfrm>
              <a:off x="2589" y="226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35" name="Freeform 580"/>
            <p:cNvSpPr>
              <a:spLocks/>
            </p:cNvSpPr>
            <p:nvPr/>
          </p:nvSpPr>
          <p:spPr bwMode="auto">
            <a:xfrm>
              <a:off x="2571" y="222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36" name="Freeform 581"/>
            <p:cNvSpPr>
              <a:spLocks/>
            </p:cNvSpPr>
            <p:nvPr/>
          </p:nvSpPr>
          <p:spPr bwMode="auto">
            <a:xfrm>
              <a:off x="2559" y="219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37" name="Freeform 582"/>
            <p:cNvSpPr>
              <a:spLocks/>
            </p:cNvSpPr>
            <p:nvPr/>
          </p:nvSpPr>
          <p:spPr bwMode="auto">
            <a:xfrm>
              <a:off x="2547" y="216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38" name="Rectangle 583"/>
            <p:cNvSpPr>
              <a:spLocks noChangeArrowheads="1"/>
            </p:cNvSpPr>
            <p:nvPr/>
          </p:nvSpPr>
          <p:spPr bwMode="auto">
            <a:xfrm>
              <a:off x="2535" y="213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39" name="Freeform 584"/>
            <p:cNvSpPr>
              <a:spLocks/>
            </p:cNvSpPr>
            <p:nvPr/>
          </p:nvSpPr>
          <p:spPr bwMode="auto">
            <a:xfrm>
              <a:off x="2511" y="209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40" name="Freeform 585"/>
            <p:cNvSpPr>
              <a:spLocks/>
            </p:cNvSpPr>
            <p:nvPr/>
          </p:nvSpPr>
          <p:spPr bwMode="auto">
            <a:xfrm>
              <a:off x="2505" y="2059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41" name="Freeform 586"/>
            <p:cNvSpPr>
              <a:spLocks/>
            </p:cNvSpPr>
            <p:nvPr/>
          </p:nvSpPr>
          <p:spPr bwMode="auto">
            <a:xfrm>
              <a:off x="2493" y="2023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42" name="Rectangle 587"/>
            <p:cNvSpPr>
              <a:spLocks noChangeArrowheads="1"/>
            </p:cNvSpPr>
            <p:nvPr/>
          </p:nvSpPr>
          <p:spPr bwMode="auto">
            <a:xfrm>
              <a:off x="2481" y="19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43" name="Freeform 588"/>
            <p:cNvSpPr>
              <a:spLocks/>
            </p:cNvSpPr>
            <p:nvPr/>
          </p:nvSpPr>
          <p:spPr bwMode="auto">
            <a:xfrm>
              <a:off x="2463" y="195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44" name="Freeform 589"/>
            <p:cNvSpPr>
              <a:spLocks/>
            </p:cNvSpPr>
            <p:nvPr/>
          </p:nvSpPr>
          <p:spPr bwMode="auto">
            <a:xfrm>
              <a:off x="2445" y="1927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45" name="Freeform 590"/>
            <p:cNvSpPr>
              <a:spLocks/>
            </p:cNvSpPr>
            <p:nvPr/>
          </p:nvSpPr>
          <p:spPr bwMode="auto">
            <a:xfrm>
              <a:off x="2439" y="189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46" name="Rectangle 591"/>
            <p:cNvSpPr>
              <a:spLocks noChangeArrowheads="1"/>
            </p:cNvSpPr>
            <p:nvPr/>
          </p:nvSpPr>
          <p:spPr bwMode="auto">
            <a:xfrm>
              <a:off x="2427" y="186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47" name="Freeform 592"/>
            <p:cNvSpPr>
              <a:spLocks/>
            </p:cNvSpPr>
            <p:nvPr/>
          </p:nvSpPr>
          <p:spPr bwMode="auto">
            <a:xfrm>
              <a:off x="2409" y="1825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48" name="Freeform 593"/>
            <p:cNvSpPr>
              <a:spLocks/>
            </p:cNvSpPr>
            <p:nvPr/>
          </p:nvSpPr>
          <p:spPr bwMode="auto">
            <a:xfrm>
              <a:off x="2397" y="1789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49" name="Freeform 594"/>
            <p:cNvSpPr>
              <a:spLocks/>
            </p:cNvSpPr>
            <p:nvPr/>
          </p:nvSpPr>
          <p:spPr bwMode="auto">
            <a:xfrm>
              <a:off x="2385" y="1759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50" name="Rectangle 595"/>
            <p:cNvSpPr>
              <a:spLocks noChangeArrowheads="1"/>
            </p:cNvSpPr>
            <p:nvPr/>
          </p:nvSpPr>
          <p:spPr bwMode="auto">
            <a:xfrm>
              <a:off x="2373" y="172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51" name="Rectangle 596"/>
            <p:cNvSpPr>
              <a:spLocks noChangeArrowheads="1"/>
            </p:cNvSpPr>
            <p:nvPr/>
          </p:nvSpPr>
          <p:spPr bwMode="auto">
            <a:xfrm>
              <a:off x="2361" y="1699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52" name="Freeform 597"/>
            <p:cNvSpPr>
              <a:spLocks/>
            </p:cNvSpPr>
            <p:nvPr/>
          </p:nvSpPr>
          <p:spPr bwMode="auto">
            <a:xfrm>
              <a:off x="2343" y="165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53" name="Freeform 598"/>
            <p:cNvSpPr>
              <a:spLocks/>
            </p:cNvSpPr>
            <p:nvPr/>
          </p:nvSpPr>
          <p:spPr bwMode="auto">
            <a:xfrm>
              <a:off x="2331" y="162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54" name="Freeform 599"/>
            <p:cNvSpPr>
              <a:spLocks/>
            </p:cNvSpPr>
            <p:nvPr/>
          </p:nvSpPr>
          <p:spPr bwMode="auto">
            <a:xfrm>
              <a:off x="2319" y="159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55" name="Rectangle 600"/>
            <p:cNvSpPr>
              <a:spLocks noChangeArrowheads="1"/>
            </p:cNvSpPr>
            <p:nvPr/>
          </p:nvSpPr>
          <p:spPr bwMode="auto">
            <a:xfrm>
              <a:off x="2307" y="156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56" name="Freeform 601"/>
            <p:cNvSpPr>
              <a:spLocks/>
            </p:cNvSpPr>
            <p:nvPr/>
          </p:nvSpPr>
          <p:spPr bwMode="auto">
            <a:xfrm>
              <a:off x="2289" y="1525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57" name="Freeform 602"/>
            <p:cNvSpPr>
              <a:spLocks/>
            </p:cNvSpPr>
            <p:nvPr/>
          </p:nvSpPr>
          <p:spPr bwMode="auto">
            <a:xfrm>
              <a:off x="2277" y="1489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58" name="Freeform 603"/>
            <p:cNvSpPr>
              <a:spLocks/>
            </p:cNvSpPr>
            <p:nvPr/>
          </p:nvSpPr>
          <p:spPr bwMode="auto">
            <a:xfrm>
              <a:off x="2259" y="145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59" name="Rectangle 604"/>
            <p:cNvSpPr>
              <a:spLocks noChangeArrowheads="1"/>
            </p:cNvSpPr>
            <p:nvPr/>
          </p:nvSpPr>
          <p:spPr bwMode="auto">
            <a:xfrm>
              <a:off x="2253" y="142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160" name="Freeform 605"/>
            <p:cNvSpPr>
              <a:spLocks/>
            </p:cNvSpPr>
            <p:nvPr/>
          </p:nvSpPr>
          <p:spPr bwMode="auto">
            <a:xfrm>
              <a:off x="2235" y="138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5847" name="Freeform 606"/>
          <p:cNvSpPr>
            <a:spLocks/>
          </p:cNvSpPr>
          <p:nvPr/>
        </p:nvSpPr>
        <p:spPr bwMode="auto">
          <a:xfrm>
            <a:off x="4079875" y="2370138"/>
            <a:ext cx="17463" cy="26987"/>
          </a:xfrm>
          <a:custGeom>
            <a:avLst/>
            <a:gdLst>
              <a:gd name="T0" fmla="*/ 2147483647 w 12"/>
              <a:gd name="T1" fmla="*/ 2147483647 h 18"/>
              <a:gd name="T2" fmla="*/ 0 w 12"/>
              <a:gd name="T3" fmla="*/ 0 h 18"/>
              <a:gd name="T4" fmla="*/ 2147483647 w 12"/>
              <a:gd name="T5" fmla="*/ 2147483647 h 18"/>
              <a:gd name="T6" fmla="*/ 2147483647 w 12"/>
              <a:gd name="T7" fmla="*/ 2147483647 h 18"/>
              <a:gd name="T8" fmla="*/ 2147483647 w 12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18"/>
              <a:gd name="T17" fmla="*/ 12 w 12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2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48" name="Freeform 607"/>
          <p:cNvSpPr>
            <a:spLocks/>
          </p:cNvSpPr>
          <p:nvPr/>
        </p:nvSpPr>
        <p:spPr bwMode="auto">
          <a:xfrm>
            <a:off x="4062413" y="2317750"/>
            <a:ext cx="17462" cy="26988"/>
          </a:xfrm>
          <a:custGeom>
            <a:avLst/>
            <a:gdLst>
              <a:gd name="T0" fmla="*/ 2147483647 w 12"/>
              <a:gd name="T1" fmla="*/ 2147483647 h 18"/>
              <a:gd name="T2" fmla="*/ 0 w 12"/>
              <a:gd name="T3" fmla="*/ 0 h 18"/>
              <a:gd name="T4" fmla="*/ 2147483647 w 12"/>
              <a:gd name="T5" fmla="*/ 2147483647 h 18"/>
              <a:gd name="T6" fmla="*/ 2147483647 w 12"/>
              <a:gd name="T7" fmla="*/ 2147483647 h 18"/>
              <a:gd name="T8" fmla="*/ 2147483647 w 12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18"/>
              <a:gd name="T17" fmla="*/ 12 w 12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2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49" name="Freeform 609"/>
          <p:cNvSpPr>
            <a:spLocks/>
          </p:cNvSpPr>
          <p:nvPr/>
        </p:nvSpPr>
        <p:spPr bwMode="auto">
          <a:xfrm>
            <a:off x="4019550" y="2222500"/>
            <a:ext cx="17463" cy="25400"/>
          </a:xfrm>
          <a:custGeom>
            <a:avLst/>
            <a:gdLst>
              <a:gd name="T0" fmla="*/ 2147483647 w 12"/>
              <a:gd name="T1" fmla="*/ 2147483647 h 18"/>
              <a:gd name="T2" fmla="*/ 0 w 12"/>
              <a:gd name="T3" fmla="*/ 0 h 18"/>
              <a:gd name="T4" fmla="*/ 2147483647 w 12"/>
              <a:gd name="T5" fmla="*/ 2147483647 h 18"/>
              <a:gd name="T6" fmla="*/ 2147483647 w 12"/>
              <a:gd name="T7" fmla="*/ 2147483647 h 18"/>
              <a:gd name="T8" fmla="*/ 2147483647 w 12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18"/>
              <a:gd name="T17" fmla="*/ 12 w 12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2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0" name="Freeform 610"/>
          <p:cNvSpPr>
            <a:spLocks/>
          </p:cNvSpPr>
          <p:nvPr/>
        </p:nvSpPr>
        <p:spPr bwMode="auto">
          <a:xfrm>
            <a:off x="4003675" y="2170113"/>
            <a:ext cx="15875" cy="25400"/>
          </a:xfrm>
          <a:custGeom>
            <a:avLst/>
            <a:gdLst>
              <a:gd name="T0" fmla="*/ 2147483647 w 11"/>
              <a:gd name="T1" fmla="*/ 2147483647 h 18"/>
              <a:gd name="T2" fmla="*/ 0 w 11"/>
              <a:gd name="T3" fmla="*/ 0 h 18"/>
              <a:gd name="T4" fmla="*/ 2147483647 w 11"/>
              <a:gd name="T5" fmla="*/ 2147483647 h 18"/>
              <a:gd name="T6" fmla="*/ 2147483647 w 11"/>
              <a:gd name="T7" fmla="*/ 2147483647 h 18"/>
              <a:gd name="T8" fmla="*/ 2147483647 w 11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"/>
              <a:gd name="T16" fmla="*/ 0 h 18"/>
              <a:gd name="T17" fmla="*/ 11 w 11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1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1" name="Freeform 611"/>
          <p:cNvSpPr>
            <a:spLocks/>
          </p:cNvSpPr>
          <p:nvPr/>
        </p:nvSpPr>
        <p:spPr bwMode="auto">
          <a:xfrm>
            <a:off x="3986213" y="2125663"/>
            <a:ext cx="17462" cy="26987"/>
          </a:xfrm>
          <a:custGeom>
            <a:avLst/>
            <a:gdLst>
              <a:gd name="T0" fmla="*/ 2147483647 w 12"/>
              <a:gd name="T1" fmla="*/ 2147483647 h 18"/>
              <a:gd name="T2" fmla="*/ 0 w 12"/>
              <a:gd name="T3" fmla="*/ 0 h 18"/>
              <a:gd name="T4" fmla="*/ 2147483647 w 12"/>
              <a:gd name="T5" fmla="*/ 2147483647 h 18"/>
              <a:gd name="T6" fmla="*/ 2147483647 w 12"/>
              <a:gd name="T7" fmla="*/ 2147483647 h 18"/>
              <a:gd name="T8" fmla="*/ 2147483647 w 12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18"/>
              <a:gd name="T17" fmla="*/ 12 w 12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2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2" name="Freeform 613"/>
          <p:cNvSpPr>
            <a:spLocks/>
          </p:cNvSpPr>
          <p:nvPr/>
        </p:nvSpPr>
        <p:spPr bwMode="auto">
          <a:xfrm>
            <a:off x="3943350" y="2030413"/>
            <a:ext cx="17463" cy="25400"/>
          </a:xfrm>
          <a:custGeom>
            <a:avLst/>
            <a:gdLst>
              <a:gd name="T0" fmla="*/ 2147483647 w 12"/>
              <a:gd name="T1" fmla="*/ 2147483647 h 18"/>
              <a:gd name="T2" fmla="*/ 0 w 12"/>
              <a:gd name="T3" fmla="*/ 0 h 18"/>
              <a:gd name="T4" fmla="*/ 2147483647 w 12"/>
              <a:gd name="T5" fmla="*/ 2147483647 h 18"/>
              <a:gd name="T6" fmla="*/ 2147483647 w 12"/>
              <a:gd name="T7" fmla="*/ 2147483647 h 18"/>
              <a:gd name="T8" fmla="*/ 2147483647 w 12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18"/>
              <a:gd name="T17" fmla="*/ 12 w 12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2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3" name="Line 614"/>
          <p:cNvSpPr>
            <a:spLocks noChangeShapeType="1"/>
          </p:cNvSpPr>
          <p:nvPr/>
        </p:nvSpPr>
        <p:spPr bwMode="auto">
          <a:xfrm flipV="1">
            <a:off x="4662488" y="3260725"/>
            <a:ext cx="247650" cy="1397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4" name="Line 615"/>
          <p:cNvSpPr>
            <a:spLocks noChangeShapeType="1"/>
          </p:cNvSpPr>
          <p:nvPr/>
        </p:nvSpPr>
        <p:spPr bwMode="auto">
          <a:xfrm>
            <a:off x="4910138" y="3260725"/>
            <a:ext cx="9525" cy="3238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5" name="Line 616"/>
          <p:cNvSpPr>
            <a:spLocks noChangeShapeType="1"/>
          </p:cNvSpPr>
          <p:nvPr/>
        </p:nvSpPr>
        <p:spPr bwMode="auto">
          <a:xfrm flipV="1">
            <a:off x="4919663" y="3514725"/>
            <a:ext cx="555625" cy="698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6" name="Line 617"/>
          <p:cNvSpPr>
            <a:spLocks noChangeShapeType="1"/>
          </p:cNvSpPr>
          <p:nvPr/>
        </p:nvSpPr>
        <p:spPr bwMode="auto">
          <a:xfrm>
            <a:off x="5475288" y="3514725"/>
            <a:ext cx="325437" cy="33178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7" name="Line 618"/>
          <p:cNvSpPr>
            <a:spLocks noChangeShapeType="1"/>
          </p:cNvSpPr>
          <p:nvPr/>
        </p:nvSpPr>
        <p:spPr bwMode="auto">
          <a:xfrm flipH="1">
            <a:off x="5749925" y="3846513"/>
            <a:ext cx="50800" cy="4699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8" name="Line 619"/>
          <p:cNvSpPr>
            <a:spLocks noChangeShapeType="1"/>
          </p:cNvSpPr>
          <p:nvPr/>
        </p:nvSpPr>
        <p:spPr bwMode="auto">
          <a:xfrm flipH="1">
            <a:off x="5568950" y="4316413"/>
            <a:ext cx="180975" cy="4540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9" name="Line 620"/>
          <p:cNvSpPr>
            <a:spLocks noChangeShapeType="1"/>
          </p:cNvSpPr>
          <p:nvPr/>
        </p:nvSpPr>
        <p:spPr bwMode="auto">
          <a:xfrm flipH="1">
            <a:off x="5237163" y="4770438"/>
            <a:ext cx="331787" cy="5143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60" name="Line 621"/>
          <p:cNvSpPr>
            <a:spLocks noChangeShapeType="1"/>
          </p:cNvSpPr>
          <p:nvPr/>
        </p:nvSpPr>
        <p:spPr bwMode="auto">
          <a:xfrm flipH="1">
            <a:off x="4662488" y="5284788"/>
            <a:ext cx="574675" cy="43656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61" name="Line 622"/>
          <p:cNvSpPr>
            <a:spLocks noChangeShapeType="1"/>
          </p:cNvSpPr>
          <p:nvPr/>
        </p:nvSpPr>
        <p:spPr bwMode="auto">
          <a:xfrm flipH="1" flipV="1">
            <a:off x="4541838" y="4141788"/>
            <a:ext cx="120650" cy="157956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62" name="Line 623"/>
          <p:cNvSpPr>
            <a:spLocks noChangeShapeType="1"/>
          </p:cNvSpPr>
          <p:nvPr/>
        </p:nvSpPr>
        <p:spPr bwMode="auto">
          <a:xfrm flipH="1">
            <a:off x="4233863" y="4141788"/>
            <a:ext cx="307975" cy="1397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63" name="Line 624"/>
          <p:cNvSpPr>
            <a:spLocks noChangeShapeType="1"/>
          </p:cNvSpPr>
          <p:nvPr/>
        </p:nvSpPr>
        <p:spPr bwMode="auto">
          <a:xfrm flipH="1" flipV="1">
            <a:off x="3763963" y="4211638"/>
            <a:ext cx="469900" cy="698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64" name="Line 625"/>
          <p:cNvSpPr>
            <a:spLocks noChangeShapeType="1"/>
          </p:cNvSpPr>
          <p:nvPr/>
        </p:nvSpPr>
        <p:spPr bwMode="auto">
          <a:xfrm flipH="1" flipV="1">
            <a:off x="3335338" y="3846513"/>
            <a:ext cx="428625" cy="3651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65" name="Line 626"/>
          <p:cNvSpPr>
            <a:spLocks noChangeShapeType="1"/>
          </p:cNvSpPr>
          <p:nvPr/>
        </p:nvSpPr>
        <p:spPr bwMode="auto">
          <a:xfrm flipV="1">
            <a:off x="3335338" y="3540125"/>
            <a:ext cx="617537" cy="30638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66" name="Line 627"/>
          <p:cNvSpPr>
            <a:spLocks noChangeShapeType="1"/>
          </p:cNvSpPr>
          <p:nvPr/>
        </p:nvSpPr>
        <p:spPr bwMode="auto">
          <a:xfrm flipV="1">
            <a:off x="3952875" y="3217863"/>
            <a:ext cx="92075" cy="32226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67" name="Line 628"/>
          <p:cNvSpPr>
            <a:spLocks noChangeShapeType="1"/>
          </p:cNvSpPr>
          <p:nvPr/>
        </p:nvSpPr>
        <p:spPr bwMode="auto">
          <a:xfrm flipV="1">
            <a:off x="4044950" y="3043238"/>
            <a:ext cx="300038" cy="1746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68" name="Line 629"/>
          <p:cNvSpPr>
            <a:spLocks noChangeShapeType="1"/>
          </p:cNvSpPr>
          <p:nvPr/>
        </p:nvSpPr>
        <p:spPr bwMode="auto">
          <a:xfrm>
            <a:off x="4344988" y="3043238"/>
            <a:ext cx="317500" cy="35718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69" name="Line 630"/>
          <p:cNvSpPr>
            <a:spLocks noChangeShapeType="1"/>
          </p:cNvSpPr>
          <p:nvPr/>
        </p:nvSpPr>
        <p:spPr bwMode="auto">
          <a:xfrm flipV="1">
            <a:off x="4662488" y="2798763"/>
            <a:ext cx="436562" cy="35718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70" name="Line 631"/>
          <p:cNvSpPr>
            <a:spLocks noChangeShapeType="1"/>
          </p:cNvSpPr>
          <p:nvPr/>
        </p:nvSpPr>
        <p:spPr bwMode="auto">
          <a:xfrm>
            <a:off x="5099050" y="2798763"/>
            <a:ext cx="436563" cy="1571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71" name="Line 632"/>
          <p:cNvSpPr>
            <a:spLocks noChangeShapeType="1"/>
          </p:cNvSpPr>
          <p:nvPr/>
        </p:nvSpPr>
        <p:spPr bwMode="auto">
          <a:xfrm>
            <a:off x="5535613" y="2955925"/>
            <a:ext cx="479425" cy="33178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72" name="Line 633"/>
          <p:cNvSpPr>
            <a:spLocks noChangeShapeType="1"/>
          </p:cNvSpPr>
          <p:nvPr/>
        </p:nvSpPr>
        <p:spPr bwMode="auto">
          <a:xfrm flipH="1">
            <a:off x="5603875" y="3287713"/>
            <a:ext cx="411163" cy="5588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73" name="Line 634"/>
          <p:cNvSpPr>
            <a:spLocks noChangeShapeType="1"/>
          </p:cNvSpPr>
          <p:nvPr/>
        </p:nvSpPr>
        <p:spPr bwMode="auto">
          <a:xfrm>
            <a:off x="5603875" y="3846513"/>
            <a:ext cx="239713" cy="5127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74" name="Line 635"/>
          <p:cNvSpPr>
            <a:spLocks noChangeShapeType="1"/>
          </p:cNvSpPr>
          <p:nvPr/>
        </p:nvSpPr>
        <p:spPr bwMode="auto">
          <a:xfrm flipH="1">
            <a:off x="5518150" y="4359275"/>
            <a:ext cx="325438" cy="3587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75" name="Line 636"/>
          <p:cNvSpPr>
            <a:spLocks noChangeShapeType="1"/>
          </p:cNvSpPr>
          <p:nvPr/>
        </p:nvSpPr>
        <p:spPr bwMode="auto">
          <a:xfrm flipH="1">
            <a:off x="5013325" y="4718050"/>
            <a:ext cx="504825" cy="174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76" name="Line 637"/>
          <p:cNvSpPr>
            <a:spLocks noChangeShapeType="1"/>
          </p:cNvSpPr>
          <p:nvPr/>
        </p:nvSpPr>
        <p:spPr bwMode="auto">
          <a:xfrm flipH="1" flipV="1">
            <a:off x="4662488" y="4438650"/>
            <a:ext cx="350837" cy="2968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77" name="Line 638"/>
          <p:cNvSpPr>
            <a:spLocks noChangeShapeType="1"/>
          </p:cNvSpPr>
          <p:nvPr/>
        </p:nvSpPr>
        <p:spPr bwMode="auto">
          <a:xfrm flipH="1">
            <a:off x="4337050" y="4438650"/>
            <a:ext cx="325438" cy="174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78" name="Line 639"/>
          <p:cNvSpPr>
            <a:spLocks noChangeShapeType="1"/>
          </p:cNvSpPr>
          <p:nvPr/>
        </p:nvSpPr>
        <p:spPr bwMode="auto">
          <a:xfrm flipH="1" flipV="1">
            <a:off x="4079875" y="4438650"/>
            <a:ext cx="257175" cy="174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79" name="Line 640"/>
          <p:cNvSpPr>
            <a:spLocks noChangeShapeType="1"/>
          </p:cNvSpPr>
          <p:nvPr/>
        </p:nvSpPr>
        <p:spPr bwMode="auto">
          <a:xfrm flipV="1">
            <a:off x="4079875" y="3897313"/>
            <a:ext cx="446088" cy="54133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80" name="Line 641"/>
          <p:cNvSpPr>
            <a:spLocks noChangeShapeType="1"/>
          </p:cNvSpPr>
          <p:nvPr/>
        </p:nvSpPr>
        <p:spPr bwMode="auto">
          <a:xfrm flipH="1" flipV="1">
            <a:off x="3721100" y="3846513"/>
            <a:ext cx="804863" cy="508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81" name="Line 642"/>
          <p:cNvSpPr>
            <a:spLocks noChangeShapeType="1"/>
          </p:cNvSpPr>
          <p:nvPr/>
        </p:nvSpPr>
        <p:spPr bwMode="auto">
          <a:xfrm flipH="1" flipV="1">
            <a:off x="3216275" y="3217863"/>
            <a:ext cx="504825" cy="62865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82" name="Line 643"/>
          <p:cNvSpPr>
            <a:spLocks noChangeShapeType="1"/>
          </p:cNvSpPr>
          <p:nvPr/>
        </p:nvSpPr>
        <p:spPr bwMode="auto">
          <a:xfrm flipV="1">
            <a:off x="3216275" y="2990850"/>
            <a:ext cx="608013" cy="22701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83" name="Line 644"/>
          <p:cNvSpPr>
            <a:spLocks noChangeShapeType="1"/>
          </p:cNvSpPr>
          <p:nvPr/>
        </p:nvSpPr>
        <p:spPr bwMode="auto">
          <a:xfrm>
            <a:off x="3824288" y="2990850"/>
            <a:ext cx="520700" cy="5238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84" name="Line 645"/>
          <p:cNvSpPr>
            <a:spLocks noChangeShapeType="1"/>
          </p:cNvSpPr>
          <p:nvPr/>
        </p:nvSpPr>
        <p:spPr bwMode="auto">
          <a:xfrm>
            <a:off x="4344988" y="3043238"/>
            <a:ext cx="317500" cy="11271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85" name="Line 646"/>
          <p:cNvSpPr>
            <a:spLocks noChangeShapeType="1"/>
          </p:cNvSpPr>
          <p:nvPr/>
        </p:nvSpPr>
        <p:spPr bwMode="auto">
          <a:xfrm flipV="1">
            <a:off x="4662488" y="3322638"/>
            <a:ext cx="214312" cy="17462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86" name="Line 647"/>
          <p:cNvSpPr>
            <a:spLocks noChangeShapeType="1"/>
          </p:cNvSpPr>
          <p:nvPr/>
        </p:nvSpPr>
        <p:spPr bwMode="auto">
          <a:xfrm>
            <a:off x="4876800" y="3322638"/>
            <a:ext cx="300038" cy="1587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87" name="Line 648"/>
          <p:cNvSpPr>
            <a:spLocks noChangeShapeType="1"/>
          </p:cNvSpPr>
          <p:nvPr/>
        </p:nvSpPr>
        <p:spPr bwMode="auto">
          <a:xfrm>
            <a:off x="5176838" y="3322638"/>
            <a:ext cx="315912" cy="182562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88" name="Line 649"/>
          <p:cNvSpPr>
            <a:spLocks noChangeShapeType="1"/>
          </p:cNvSpPr>
          <p:nvPr/>
        </p:nvSpPr>
        <p:spPr bwMode="auto">
          <a:xfrm flipH="1">
            <a:off x="5124450" y="3505200"/>
            <a:ext cx="368300" cy="34131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89" name="Line 650"/>
          <p:cNvSpPr>
            <a:spLocks noChangeShapeType="1"/>
          </p:cNvSpPr>
          <p:nvPr/>
        </p:nvSpPr>
        <p:spPr bwMode="auto">
          <a:xfrm>
            <a:off x="5124450" y="3846513"/>
            <a:ext cx="163513" cy="268287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90" name="Line 651"/>
          <p:cNvSpPr>
            <a:spLocks noChangeShapeType="1"/>
          </p:cNvSpPr>
          <p:nvPr/>
        </p:nvSpPr>
        <p:spPr bwMode="auto">
          <a:xfrm flipH="1">
            <a:off x="5262563" y="4114800"/>
            <a:ext cx="25400" cy="34131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91" name="Line 652"/>
          <p:cNvSpPr>
            <a:spLocks noChangeShapeType="1"/>
          </p:cNvSpPr>
          <p:nvPr/>
        </p:nvSpPr>
        <p:spPr bwMode="auto">
          <a:xfrm flipH="1" flipV="1">
            <a:off x="4867275" y="4368800"/>
            <a:ext cx="395288" cy="8731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92" name="Line 653"/>
          <p:cNvSpPr>
            <a:spLocks noChangeShapeType="1"/>
          </p:cNvSpPr>
          <p:nvPr/>
        </p:nvSpPr>
        <p:spPr bwMode="auto">
          <a:xfrm flipH="1" flipV="1">
            <a:off x="4662488" y="4211638"/>
            <a:ext cx="204787" cy="157162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93" name="Line 654"/>
          <p:cNvSpPr>
            <a:spLocks noChangeShapeType="1"/>
          </p:cNvSpPr>
          <p:nvPr/>
        </p:nvSpPr>
        <p:spPr bwMode="auto">
          <a:xfrm flipH="1">
            <a:off x="4491038" y="4211638"/>
            <a:ext cx="171450" cy="42862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94" name="Line 655"/>
          <p:cNvSpPr>
            <a:spLocks noChangeShapeType="1"/>
          </p:cNvSpPr>
          <p:nvPr/>
        </p:nvSpPr>
        <p:spPr bwMode="auto">
          <a:xfrm flipH="1" flipV="1">
            <a:off x="4354513" y="4159250"/>
            <a:ext cx="136525" cy="9525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95" name="Line 656"/>
          <p:cNvSpPr>
            <a:spLocks noChangeShapeType="1"/>
          </p:cNvSpPr>
          <p:nvPr/>
        </p:nvSpPr>
        <p:spPr bwMode="auto">
          <a:xfrm flipV="1">
            <a:off x="4354513" y="3905250"/>
            <a:ext cx="144462" cy="25400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96" name="Line 657"/>
          <p:cNvSpPr>
            <a:spLocks noChangeShapeType="1"/>
          </p:cNvSpPr>
          <p:nvPr/>
        </p:nvSpPr>
        <p:spPr bwMode="auto">
          <a:xfrm flipH="1" flipV="1">
            <a:off x="4079875" y="3846513"/>
            <a:ext cx="419100" cy="58737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97" name="Line 658"/>
          <p:cNvSpPr>
            <a:spLocks noChangeShapeType="1"/>
          </p:cNvSpPr>
          <p:nvPr/>
        </p:nvSpPr>
        <p:spPr bwMode="auto">
          <a:xfrm flipH="1" flipV="1">
            <a:off x="3884613" y="3505200"/>
            <a:ext cx="195262" cy="34131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98" name="Line 659"/>
          <p:cNvSpPr>
            <a:spLocks noChangeShapeType="1"/>
          </p:cNvSpPr>
          <p:nvPr/>
        </p:nvSpPr>
        <p:spPr bwMode="auto">
          <a:xfrm flipV="1">
            <a:off x="3884613" y="3392488"/>
            <a:ext cx="331787" cy="112712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99" name="Line 660"/>
          <p:cNvSpPr>
            <a:spLocks noChangeShapeType="1"/>
          </p:cNvSpPr>
          <p:nvPr/>
        </p:nvSpPr>
        <p:spPr bwMode="auto">
          <a:xfrm flipV="1">
            <a:off x="4216400" y="3235325"/>
            <a:ext cx="206375" cy="15716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00" name="Line 661"/>
          <p:cNvSpPr>
            <a:spLocks noChangeShapeType="1"/>
          </p:cNvSpPr>
          <p:nvPr/>
        </p:nvSpPr>
        <p:spPr bwMode="auto">
          <a:xfrm>
            <a:off x="4422775" y="3235325"/>
            <a:ext cx="239713" cy="261938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01" name="Line 662"/>
          <p:cNvSpPr>
            <a:spLocks noChangeShapeType="1"/>
          </p:cNvSpPr>
          <p:nvPr/>
        </p:nvSpPr>
        <p:spPr bwMode="auto">
          <a:xfrm>
            <a:off x="4662488" y="2195513"/>
            <a:ext cx="393700" cy="690562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02" name="Line 663"/>
          <p:cNvSpPr>
            <a:spLocks noChangeShapeType="1"/>
          </p:cNvSpPr>
          <p:nvPr/>
        </p:nvSpPr>
        <p:spPr bwMode="auto">
          <a:xfrm>
            <a:off x="5056188" y="2886075"/>
            <a:ext cx="1587" cy="5588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03" name="Line 664"/>
          <p:cNvSpPr>
            <a:spLocks noChangeShapeType="1"/>
          </p:cNvSpPr>
          <p:nvPr/>
        </p:nvSpPr>
        <p:spPr bwMode="auto">
          <a:xfrm flipH="1">
            <a:off x="5022850" y="3444875"/>
            <a:ext cx="33338" cy="252413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04" name="Line 665"/>
          <p:cNvSpPr>
            <a:spLocks noChangeShapeType="1"/>
          </p:cNvSpPr>
          <p:nvPr/>
        </p:nvSpPr>
        <p:spPr bwMode="auto">
          <a:xfrm flipH="1">
            <a:off x="4859338" y="3697288"/>
            <a:ext cx="163512" cy="14922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05" name="Line 666"/>
          <p:cNvSpPr>
            <a:spLocks noChangeShapeType="1"/>
          </p:cNvSpPr>
          <p:nvPr/>
        </p:nvSpPr>
        <p:spPr bwMode="auto">
          <a:xfrm>
            <a:off x="4859338" y="3846513"/>
            <a:ext cx="153987" cy="15557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06" name="Line 667"/>
          <p:cNvSpPr>
            <a:spLocks noChangeShapeType="1"/>
          </p:cNvSpPr>
          <p:nvPr/>
        </p:nvSpPr>
        <p:spPr bwMode="auto">
          <a:xfrm flipH="1" flipV="1">
            <a:off x="4783138" y="3967163"/>
            <a:ext cx="230187" cy="3492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07" name="Line 668"/>
          <p:cNvSpPr>
            <a:spLocks noChangeShapeType="1"/>
          </p:cNvSpPr>
          <p:nvPr/>
        </p:nvSpPr>
        <p:spPr bwMode="auto">
          <a:xfrm>
            <a:off x="4783138" y="3967163"/>
            <a:ext cx="15875" cy="217487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08" name="Line 669"/>
          <p:cNvSpPr>
            <a:spLocks noChangeShapeType="1"/>
          </p:cNvSpPr>
          <p:nvPr/>
        </p:nvSpPr>
        <p:spPr bwMode="auto">
          <a:xfrm flipH="1">
            <a:off x="4662488" y="4184650"/>
            <a:ext cx="136525" cy="17462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09" name="Line 670"/>
          <p:cNvSpPr>
            <a:spLocks noChangeShapeType="1"/>
          </p:cNvSpPr>
          <p:nvPr/>
        </p:nvSpPr>
        <p:spPr bwMode="auto">
          <a:xfrm flipH="1">
            <a:off x="4337050" y="4359275"/>
            <a:ext cx="325438" cy="2540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10" name="Line 671"/>
          <p:cNvSpPr>
            <a:spLocks noChangeShapeType="1"/>
          </p:cNvSpPr>
          <p:nvPr/>
        </p:nvSpPr>
        <p:spPr bwMode="auto">
          <a:xfrm flipV="1">
            <a:off x="4337050" y="4141788"/>
            <a:ext cx="33338" cy="471487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11" name="Line 672"/>
          <p:cNvSpPr>
            <a:spLocks noChangeShapeType="1"/>
          </p:cNvSpPr>
          <p:nvPr/>
        </p:nvSpPr>
        <p:spPr bwMode="auto">
          <a:xfrm flipH="1">
            <a:off x="3952875" y="4141788"/>
            <a:ext cx="417513" cy="1587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12" name="Line 673"/>
          <p:cNvSpPr>
            <a:spLocks noChangeShapeType="1"/>
          </p:cNvSpPr>
          <p:nvPr/>
        </p:nvSpPr>
        <p:spPr bwMode="auto">
          <a:xfrm flipV="1">
            <a:off x="3952875" y="3846513"/>
            <a:ext cx="152400" cy="29527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13" name="Line 674"/>
          <p:cNvSpPr>
            <a:spLocks noChangeShapeType="1"/>
          </p:cNvSpPr>
          <p:nvPr/>
        </p:nvSpPr>
        <p:spPr bwMode="auto">
          <a:xfrm flipH="1" flipV="1">
            <a:off x="3927475" y="3532188"/>
            <a:ext cx="177800" cy="31432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14" name="Line 675"/>
          <p:cNvSpPr>
            <a:spLocks noChangeShapeType="1"/>
          </p:cNvSpPr>
          <p:nvPr/>
        </p:nvSpPr>
        <p:spPr bwMode="auto">
          <a:xfrm flipV="1">
            <a:off x="3927475" y="3444875"/>
            <a:ext cx="341313" cy="87313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15" name="Line 676"/>
          <p:cNvSpPr>
            <a:spLocks noChangeShapeType="1"/>
          </p:cNvSpPr>
          <p:nvPr/>
        </p:nvSpPr>
        <p:spPr bwMode="auto">
          <a:xfrm flipV="1">
            <a:off x="4268788" y="3155950"/>
            <a:ext cx="119062" cy="28892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16" name="Line 677"/>
          <p:cNvSpPr>
            <a:spLocks noChangeShapeType="1"/>
          </p:cNvSpPr>
          <p:nvPr/>
        </p:nvSpPr>
        <p:spPr bwMode="auto">
          <a:xfrm flipV="1">
            <a:off x="4387850" y="2195513"/>
            <a:ext cx="274638" cy="960437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17" name="Line 678"/>
          <p:cNvSpPr>
            <a:spLocks noChangeShapeType="1"/>
          </p:cNvSpPr>
          <p:nvPr/>
        </p:nvSpPr>
        <p:spPr bwMode="auto">
          <a:xfrm>
            <a:off x="4662488" y="2509838"/>
            <a:ext cx="333375" cy="541337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18" name="Line 679"/>
          <p:cNvSpPr>
            <a:spLocks noChangeShapeType="1"/>
          </p:cNvSpPr>
          <p:nvPr/>
        </p:nvSpPr>
        <p:spPr bwMode="auto">
          <a:xfrm>
            <a:off x="4995863" y="3051175"/>
            <a:ext cx="180975" cy="2714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19" name="Line 680"/>
          <p:cNvSpPr>
            <a:spLocks noChangeShapeType="1"/>
          </p:cNvSpPr>
          <p:nvPr/>
        </p:nvSpPr>
        <p:spPr bwMode="auto">
          <a:xfrm flipH="1">
            <a:off x="5151438" y="3322638"/>
            <a:ext cx="25400" cy="32226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20" name="Line 681"/>
          <p:cNvSpPr>
            <a:spLocks noChangeShapeType="1"/>
          </p:cNvSpPr>
          <p:nvPr/>
        </p:nvSpPr>
        <p:spPr bwMode="auto">
          <a:xfrm flipH="1">
            <a:off x="5099050" y="3644900"/>
            <a:ext cx="52388" cy="20161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21" name="Line 682"/>
          <p:cNvSpPr>
            <a:spLocks noChangeShapeType="1"/>
          </p:cNvSpPr>
          <p:nvPr/>
        </p:nvSpPr>
        <p:spPr bwMode="auto">
          <a:xfrm>
            <a:off x="5099050" y="3846513"/>
            <a:ext cx="274638" cy="30321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22" name="Line 683"/>
          <p:cNvSpPr>
            <a:spLocks noChangeShapeType="1"/>
          </p:cNvSpPr>
          <p:nvPr/>
        </p:nvSpPr>
        <p:spPr bwMode="auto">
          <a:xfrm flipH="1">
            <a:off x="4987925" y="4149725"/>
            <a:ext cx="385763" cy="2698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23" name="Line 684"/>
          <p:cNvSpPr>
            <a:spLocks noChangeShapeType="1"/>
          </p:cNvSpPr>
          <p:nvPr/>
        </p:nvSpPr>
        <p:spPr bwMode="auto">
          <a:xfrm flipH="1">
            <a:off x="4851400" y="4176713"/>
            <a:ext cx="136525" cy="147637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24" name="Line 685"/>
          <p:cNvSpPr>
            <a:spLocks noChangeShapeType="1"/>
          </p:cNvSpPr>
          <p:nvPr/>
        </p:nvSpPr>
        <p:spPr bwMode="auto">
          <a:xfrm flipH="1">
            <a:off x="4662488" y="4324350"/>
            <a:ext cx="188912" cy="48101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25" name="Line 686"/>
          <p:cNvSpPr>
            <a:spLocks noChangeShapeType="1"/>
          </p:cNvSpPr>
          <p:nvPr/>
        </p:nvSpPr>
        <p:spPr bwMode="auto">
          <a:xfrm flipH="1" flipV="1">
            <a:off x="4413250" y="4429125"/>
            <a:ext cx="249238" cy="37623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26" name="Line 687"/>
          <p:cNvSpPr>
            <a:spLocks noChangeShapeType="1"/>
          </p:cNvSpPr>
          <p:nvPr/>
        </p:nvSpPr>
        <p:spPr bwMode="auto">
          <a:xfrm flipH="1" flipV="1">
            <a:off x="4268788" y="4246563"/>
            <a:ext cx="144462" cy="18256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27" name="Line 688"/>
          <p:cNvSpPr>
            <a:spLocks noChangeShapeType="1"/>
          </p:cNvSpPr>
          <p:nvPr/>
        </p:nvSpPr>
        <p:spPr bwMode="auto">
          <a:xfrm flipV="1">
            <a:off x="4268788" y="3932238"/>
            <a:ext cx="171450" cy="3143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28" name="Line 689"/>
          <p:cNvSpPr>
            <a:spLocks noChangeShapeType="1"/>
          </p:cNvSpPr>
          <p:nvPr/>
        </p:nvSpPr>
        <p:spPr bwMode="auto">
          <a:xfrm flipH="1" flipV="1">
            <a:off x="3960813" y="3846513"/>
            <a:ext cx="479425" cy="857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29" name="Line 690"/>
          <p:cNvSpPr>
            <a:spLocks noChangeShapeType="1"/>
          </p:cNvSpPr>
          <p:nvPr/>
        </p:nvSpPr>
        <p:spPr bwMode="auto">
          <a:xfrm flipH="1" flipV="1">
            <a:off x="3884613" y="3505200"/>
            <a:ext cx="76200" cy="34131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30" name="Line 691"/>
          <p:cNvSpPr>
            <a:spLocks noChangeShapeType="1"/>
          </p:cNvSpPr>
          <p:nvPr/>
        </p:nvSpPr>
        <p:spPr bwMode="auto">
          <a:xfrm flipV="1">
            <a:off x="3884613" y="3357563"/>
            <a:ext cx="298450" cy="147637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31" name="Line 692"/>
          <p:cNvSpPr>
            <a:spLocks noChangeShapeType="1"/>
          </p:cNvSpPr>
          <p:nvPr/>
        </p:nvSpPr>
        <p:spPr bwMode="auto">
          <a:xfrm flipV="1">
            <a:off x="4183063" y="3155950"/>
            <a:ext cx="204787" cy="20161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32" name="Line 693"/>
          <p:cNvSpPr>
            <a:spLocks noChangeShapeType="1"/>
          </p:cNvSpPr>
          <p:nvPr/>
        </p:nvSpPr>
        <p:spPr bwMode="auto">
          <a:xfrm flipV="1">
            <a:off x="4387850" y="2509838"/>
            <a:ext cx="274638" cy="64611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33" name="Rectangle 694"/>
          <p:cNvSpPr>
            <a:spLocks noChangeArrowheads="1"/>
          </p:cNvSpPr>
          <p:nvPr/>
        </p:nvSpPr>
        <p:spPr bwMode="auto">
          <a:xfrm>
            <a:off x="3986213" y="1549400"/>
            <a:ext cx="1050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Příjemná vůně</a:t>
            </a:r>
            <a:endParaRPr lang="it-IT" sz="1200"/>
          </a:p>
        </p:txBody>
      </p:sp>
      <p:sp>
        <p:nvSpPr>
          <p:cNvPr id="35934" name="Rectangle 695"/>
          <p:cNvSpPr>
            <a:spLocks noChangeArrowheads="1"/>
          </p:cNvSpPr>
          <p:nvPr/>
        </p:nvSpPr>
        <p:spPr bwMode="auto">
          <a:xfrm>
            <a:off x="5459413" y="1863725"/>
            <a:ext cx="15081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Snadná použitelnost</a:t>
            </a:r>
            <a:endParaRPr lang="it-IT" sz="1200"/>
          </a:p>
        </p:txBody>
      </p:sp>
      <p:sp>
        <p:nvSpPr>
          <p:cNvPr id="35935" name="Rectangle 696"/>
          <p:cNvSpPr>
            <a:spLocks noChangeArrowheads="1"/>
          </p:cNvSpPr>
          <p:nvPr/>
        </p:nvSpPr>
        <p:spPr bwMode="auto">
          <a:xfrm>
            <a:off x="6019800" y="2286000"/>
            <a:ext cx="8858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Jasné barvy</a:t>
            </a:r>
            <a:endParaRPr lang="it-IT" sz="1200"/>
          </a:p>
        </p:txBody>
      </p:sp>
      <p:sp>
        <p:nvSpPr>
          <p:cNvPr id="35936" name="Rectangle 697"/>
          <p:cNvSpPr>
            <a:spLocks noChangeArrowheads="1"/>
          </p:cNvSpPr>
          <p:nvPr/>
        </p:nvSpPr>
        <p:spPr bwMode="auto">
          <a:xfrm>
            <a:off x="6537325" y="2973388"/>
            <a:ext cx="19923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Dobře odstraňuje nečistoty</a:t>
            </a:r>
            <a:endParaRPr lang="it-IT" sz="1200"/>
          </a:p>
        </p:txBody>
      </p:sp>
      <p:sp>
        <p:nvSpPr>
          <p:cNvPr id="35937" name="Rectangle 698"/>
          <p:cNvSpPr>
            <a:spLocks noChangeArrowheads="1"/>
          </p:cNvSpPr>
          <p:nvPr/>
        </p:nvSpPr>
        <p:spPr bwMode="auto">
          <a:xfrm>
            <a:off x="6675438" y="3429000"/>
            <a:ext cx="193516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Odstraňuje všechny druhy nečistot</a:t>
            </a:r>
            <a:endParaRPr lang="it-IT" sz="1200"/>
          </a:p>
        </p:txBody>
      </p:sp>
      <p:sp>
        <p:nvSpPr>
          <p:cNvPr id="35938" name="Rectangle 699"/>
          <p:cNvSpPr>
            <a:spLocks noChangeArrowheads="1"/>
          </p:cNvSpPr>
          <p:nvPr/>
        </p:nvSpPr>
        <p:spPr bwMode="auto">
          <a:xfrm>
            <a:off x="6519863" y="4516438"/>
            <a:ext cx="1052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Vysoká kvalita</a:t>
            </a:r>
            <a:endParaRPr lang="it-IT" sz="1200"/>
          </a:p>
        </p:txBody>
      </p:sp>
      <p:sp>
        <p:nvSpPr>
          <p:cNvPr id="35939" name="Rectangle 700"/>
          <p:cNvSpPr>
            <a:spLocks noChangeArrowheads="1"/>
          </p:cNvSpPr>
          <p:nvPr/>
        </p:nvSpPr>
        <p:spPr bwMode="auto">
          <a:xfrm>
            <a:off x="6096000" y="5029200"/>
            <a:ext cx="1374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Odstraňuje i velké znečištění</a:t>
            </a:r>
            <a:endParaRPr lang="it-IT" sz="1200"/>
          </a:p>
        </p:txBody>
      </p:sp>
      <p:sp>
        <p:nvSpPr>
          <p:cNvPr id="35940" name="Rectangle 701"/>
          <p:cNvSpPr>
            <a:spLocks noChangeArrowheads="1"/>
          </p:cNvSpPr>
          <p:nvPr/>
        </p:nvSpPr>
        <p:spPr bwMode="auto">
          <a:xfrm>
            <a:off x="5434013" y="5618163"/>
            <a:ext cx="1431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Proniká do hloubky</a:t>
            </a:r>
            <a:endParaRPr lang="it-IT" sz="1200"/>
          </a:p>
        </p:txBody>
      </p:sp>
      <p:sp>
        <p:nvSpPr>
          <p:cNvPr id="35941" name="Rectangle 702"/>
          <p:cNvSpPr>
            <a:spLocks noChangeArrowheads="1"/>
          </p:cNvSpPr>
          <p:nvPr/>
        </p:nvSpPr>
        <p:spPr bwMode="auto">
          <a:xfrm>
            <a:off x="4319588" y="5913438"/>
            <a:ext cx="10080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Je hygienický</a:t>
            </a:r>
            <a:endParaRPr lang="it-IT" sz="1200"/>
          </a:p>
        </p:txBody>
      </p:sp>
      <p:sp>
        <p:nvSpPr>
          <p:cNvPr id="35942" name="Rectangle 703"/>
          <p:cNvSpPr>
            <a:spLocks noChangeArrowheads="1"/>
          </p:cNvSpPr>
          <p:nvPr/>
        </p:nvSpPr>
        <p:spPr bwMode="auto">
          <a:xfrm>
            <a:off x="2590800" y="5638800"/>
            <a:ext cx="13604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Nedráždí pokožku</a:t>
            </a:r>
            <a:endParaRPr lang="it-IT" sz="1200"/>
          </a:p>
        </p:txBody>
      </p:sp>
      <p:sp>
        <p:nvSpPr>
          <p:cNvPr id="35943" name="Rectangle 704"/>
          <p:cNvSpPr>
            <a:spLocks noChangeArrowheads="1"/>
          </p:cNvSpPr>
          <p:nvPr/>
        </p:nvSpPr>
        <p:spPr bwMode="auto">
          <a:xfrm>
            <a:off x="1443038" y="5160963"/>
            <a:ext cx="11938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Je šetrný k látce</a:t>
            </a:r>
            <a:endParaRPr lang="it-IT" sz="1200"/>
          </a:p>
        </p:txBody>
      </p:sp>
      <p:sp>
        <p:nvSpPr>
          <p:cNvPr id="35944" name="Rectangle 705"/>
          <p:cNvSpPr>
            <a:spLocks noChangeArrowheads="1"/>
          </p:cNvSpPr>
          <p:nvPr/>
        </p:nvSpPr>
        <p:spPr bwMode="auto">
          <a:xfrm>
            <a:off x="1417638" y="4491038"/>
            <a:ext cx="7778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Je levnější</a:t>
            </a:r>
            <a:endParaRPr lang="it-IT" sz="1200"/>
          </a:p>
        </p:txBody>
      </p:sp>
      <p:sp>
        <p:nvSpPr>
          <p:cNvPr id="35945" name="Rectangle 706"/>
          <p:cNvSpPr>
            <a:spLocks noChangeArrowheads="1"/>
          </p:cNvSpPr>
          <p:nvPr/>
        </p:nvSpPr>
        <p:spPr bwMode="auto">
          <a:xfrm>
            <a:off x="1717675" y="3732213"/>
            <a:ext cx="14747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Dlouhá použitelnost</a:t>
            </a:r>
            <a:endParaRPr lang="it-IT" sz="1200"/>
          </a:p>
        </p:txBody>
      </p:sp>
      <p:sp>
        <p:nvSpPr>
          <p:cNvPr id="35946" name="Rectangle 707"/>
          <p:cNvSpPr>
            <a:spLocks noChangeArrowheads="1"/>
          </p:cNvSpPr>
          <p:nvPr/>
        </p:nvSpPr>
        <p:spPr bwMode="auto">
          <a:xfrm>
            <a:off x="1143000" y="2946400"/>
            <a:ext cx="15478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Nepoškozuje povrch </a:t>
            </a:r>
            <a:endParaRPr lang="it-IT" sz="1200"/>
          </a:p>
        </p:txBody>
      </p:sp>
      <p:sp>
        <p:nvSpPr>
          <p:cNvPr id="35947" name="Rectangle 708"/>
          <p:cNvSpPr>
            <a:spLocks noChangeArrowheads="1"/>
          </p:cNvSpPr>
          <p:nvPr/>
        </p:nvSpPr>
        <p:spPr bwMode="auto">
          <a:xfrm>
            <a:off x="2436813" y="2300288"/>
            <a:ext cx="18288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Je všestranně použitelný</a:t>
            </a:r>
            <a:endParaRPr lang="it-IT" sz="1200"/>
          </a:p>
        </p:txBody>
      </p:sp>
      <p:sp>
        <p:nvSpPr>
          <p:cNvPr id="35948" name="Rectangle 709"/>
          <p:cNvSpPr>
            <a:spLocks noChangeArrowheads="1"/>
          </p:cNvSpPr>
          <p:nvPr/>
        </p:nvSpPr>
        <p:spPr bwMode="auto">
          <a:xfrm>
            <a:off x="2351088" y="1846263"/>
            <a:ext cx="14779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Snadno se vymáchá</a:t>
            </a:r>
            <a:endParaRPr lang="it-IT" sz="1200"/>
          </a:p>
        </p:txBody>
      </p:sp>
      <p:sp>
        <p:nvSpPr>
          <p:cNvPr id="35949" name="Rectangle 710"/>
          <p:cNvSpPr>
            <a:spLocks noChangeArrowheads="1"/>
          </p:cNvSpPr>
          <p:nvPr/>
        </p:nvSpPr>
        <p:spPr bwMode="auto">
          <a:xfrm>
            <a:off x="7620000" y="3962400"/>
            <a:ext cx="1219200" cy="1851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50" name="Line 711"/>
          <p:cNvSpPr>
            <a:spLocks noChangeShapeType="1"/>
          </p:cNvSpPr>
          <p:nvPr/>
        </p:nvSpPr>
        <p:spPr bwMode="auto">
          <a:xfrm>
            <a:off x="7799388" y="4154488"/>
            <a:ext cx="273050" cy="158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51" name="Rectangle 712"/>
          <p:cNvSpPr>
            <a:spLocks noChangeArrowheads="1"/>
          </p:cNvSpPr>
          <p:nvPr/>
        </p:nvSpPr>
        <p:spPr bwMode="auto">
          <a:xfrm>
            <a:off x="8115300" y="4049713"/>
            <a:ext cx="7096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200" b="1">
                <a:solidFill>
                  <a:srgbClr val="000000"/>
                </a:solidFill>
              </a:rPr>
              <a:t>Produ</a:t>
            </a:r>
            <a:r>
              <a:rPr lang="cs-CZ" sz="1200" b="1">
                <a:solidFill>
                  <a:srgbClr val="000000"/>
                </a:solidFill>
              </a:rPr>
              <a:t>k</a:t>
            </a:r>
            <a:r>
              <a:rPr lang="it-IT" sz="1200" b="1">
                <a:solidFill>
                  <a:srgbClr val="000000"/>
                </a:solidFill>
              </a:rPr>
              <a:t>t 1</a:t>
            </a:r>
            <a:endParaRPr lang="it-IT" sz="1200"/>
          </a:p>
        </p:txBody>
      </p:sp>
      <p:sp>
        <p:nvSpPr>
          <p:cNvPr id="35952" name="Line 713"/>
          <p:cNvSpPr>
            <a:spLocks noChangeShapeType="1"/>
          </p:cNvSpPr>
          <p:nvPr/>
        </p:nvSpPr>
        <p:spPr bwMode="auto">
          <a:xfrm>
            <a:off x="7799388" y="4521200"/>
            <a:ext cx="273050" cy="158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53" name="Rectangle 714"/>
          <p:cNvSpPr>
            <a:spLocks noChangeArrowheads="1"/>
          </p:cNvSpPr>
          <p:nvPr/>
        </p:nvSpPr>
        <p:spPr bwMode="auto">
          <a:xfrm>
            <a:off x="8115300" y="4416425"/>
            <a:ext cx="7096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200" b="1">
                <a:solidFill>
                  <a:srgbClr val="000000"/>
                </a:solidFill>
              </a:rPr>
              <a:t>Produ</a:t>
            </a:r>
            <a:r>
              <a:rPr lang="cs-CZ" sz="1200" b="1">
                <a:solidFill>
                  <a:srgbClr val="000000"/>
                </a:solidFill>
              </a:rPr>
              <a:t>k</a:t>
            </a:r>
            <a:r>
              <a:rPr lang="it-IT" sz="1200" b="1">
                <a:solidFill>
                  <a:srgbClr val="000000"/>
                </a:solidFill>
              </a:rPr>
              <a:t>t 2</a:t>
            </a:r>
          </a:p>
        </p:txBody>
      </p:sp>
      <p:sp>
        <p:nvSpPr>
          <p:cNvPr id="35954" name="Line 715"/>
          <p:cNvSpPr>
            <a:spLocks noChangeShapeType="1"/>
          </p:cNvSpPr>
          <p:nvPr/>
        </p:nvSpPr>
        <p:spPr bwMode="auto">
          <a:xfrm>
            <a:off x="7799388" y="4887913"/>
            <a:ext cx="273050" cy="1587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55" name="Rectangle 716"/>
          <p:cNvSpPr>
            <a:spLocks noChangeArrowheads="1"/>
          </p:cNvSpPr>
          <p:nvPr/>
        </p:nvSpPr>
        <p:spPr bwMode="auto">
          <a:xfrm>
            <a:off x="8115300" y="4783138"/>
            <a:ext cx="7096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200" b="1">
                <a:solidFill>
                  <a:srgbClr val="000000"/>
                </a:solidFill>
              </a:rPr>
              <a:t>Produ</a:t>
            </a:r>
            <a:r>
              <a:rPr lang="cs-CZ" sz="1200" b="1">
                <a:solidFill>
                  <a:srgbClr val="000000"/>
                </a:solidFill>
              </a:rPr>
              <a:t>k</a:t>
            </a:r>
            <a:r>
              <a:rPr lang="it-IT" sz="1200" b="1">
                <a:solidFill>
                  <a:srgbClr val="000000"/>
                </a:solidFill>
              </a:rPr>
              <a:t>t 3</a:t>
            </a:r>
          </a:p>
        </p:txBody>
      </p:sp>
      <p:sp>
        <p:nvSpPr>
          <p:cNvPr id="35956" name="Line 717"/>
          <p:cNvSpPr>
            <a:spLocks noChangeShapeType="1"/>
          </p:cNvSpPr>
          <p:nvPr/>
        </p:nvSpPr>
        <p:spPr bwMode="auto">
          <a:xfrm>
            <a:off x="7799388" y="5245100"/>
            <a:ext cx="273050" cy="1588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57" name="Rectangle 718"/>
          <p:cNvSpPr>
            <a:spLocks noChangeArrowheads="1"/>
          </p:cNvSpPr>
          <p:nvPr/>
        </p:nvSpPr>
        <p:spPr bwMode="auto">
          <a:xfrm>
            <a:off x="8115300" y="5141913"/>
            <a:ext cx="7096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200" b="1">
                <a:solidFill>
                  <a:srgbClr val="000000"/>
                </a:solidFill>
              </a:rPr>
              <a:t>Produ</a:t>
            </a:r>
            <a:r>
              <a:rPr lang="cs-CZ" sz="1200" b="1">
                <a:solidFill>
                  <a:srgbClr val="000000"/>
                </a:solidFill>
              </a:rPr>
              <a:t>k</a:t>
            </a:r>
            <a:r>
              <a:rPr lang="it-IT" sz="1200" b="1">
                <a:solidFill>
                  <a:srgbClr val="000000"/>
                </a:solidFill>
              </a:rPr>
              <a:t>t 4</a:t>
            </a:r>
          </a:p>
        </p:txBody>
      </p:sp>
      <p:sp>
        <p:nvSpPr>
          <p:cNvPr id="35958" name="Line 719"/>
          <p:cNvSpPr>
            <a:spLocks noChangeShapeType="1"/>
          </p:cNvSpPr>
          <p:nvPr/>
        </p:nvSpPr>
        <p:spPr bwMode="auto">
          <a:xfrm>
            <a:off x="7799388" y="5611813"/>
            <a:ext cx="273050" cy="1587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959" name="Rectangle 720"/>
          <p:cNvSpPr>
            <a:spLocks noChangeArrowheads="1"/>
          </p:cNvSpPr>
          <p:nvPr/>
        </p:nvSpPr>
        <p:spPr bwMode="auto">
          <a:xfrm>
            <a:off x="8115300" y="5507038"/>
            <a:ext cx="7096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200" b="1">
                <a:solidFill>
                  <a:srgbClr val="000000"/>
                </a:solidFill>
              </a:rPr>
              <a:t>Produ</a:t>
            </a:r>
            <a:r>
              <a:rPr lang="cs-CZ" sz="1200" b="1">
                <a:solidFill>
                  <a:srgbClr val="000000"/>
                </a:solidFill>
              </a:rPr>
              <a:t>k</a:t>
            </a:r>
            <a:r>
              <a:rPr lang="it-IT" sz="1200" b="1">
                <a:solidFill>
                  <a:srgbClr val="000000"/>
                </a:solidFill>
              </a:rPr>
              <a:t>t 5</a:t>
            </a:r>
          </a:p>
        </p:txBody>
      </p:sp>
      <p:sp>
        <p:nvSpPr>
          <p:cNvPr id="35960" name="Rectangle 721"/>
          <p:cNvSpPr>
            <a:spLocks noChangeArrowheads="1"/>
          </p:cNvSpPr>
          <p:nvPr/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Definice </a:t>
            </a:r>
            <a:r>
              <a:rPr lang="cs-CZ" sz="3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funkčních aspektů: </a:t>
            </a:r>
            <a:r>
              <a:rPr lang="cs-CZ" sz="3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diferenciace</a:t>
            </a:r>
            <a:endParaRPr lang="cs-CZ" sz="4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1" name="Zástupný symbol pro datum 7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722" name="Zástupný symbol pro číslo snímku 7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C6B710-F538-4B7D-8C14-9DE044E2714B}" type="slidenum">
              <a:rPr lang="cs-CZ" smtClean="0"/>
              <a:pPr>
                <a:defRPr/>
              </a:pPr>
              <a:t>47</a:t>
            </a:fld>
            <a:endParaRPr lang="cs-CZ"/>
          </a:p>
        </p:txBody>
      </p:sp>
      <p:sp>
        <p:nvSpPr>
          <p:cNvPr id="723" name="Zástupný symbol pro zápatí 72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08"/>
          <p:cNvSpPr>
            <a:spLocks noChangeArrowheads="1"/>
          </p:cNvSpPr>
          <p:nvPr/>
        </p:nvSpPr>
        <p:spPr bwMode="auto">
          <a:xfrm>
            <a:off x="4044950" y="199231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67" name="Rectangle 612"/>
          <p:cNvSpPr>
            <a:spLocks noChangeArrowheads="1"/>
          </p:cNvSpPr>
          <p:nvPr/>
        </p:nvSpPr>
        <p:spPr bwMode="auto">
          <a:xfrm>
            <a:off x="3970338" y="1792288"/>
            <a:ext cx="7937" cy="174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654550" y="1890713"/>
            <a:ext cx="1925638" cy="2154237"/>
            <a:chOff x="2625" y="1027"/>
            <a:chExt cx="1349" cy="1481"/>
          </a:xfrm>
        </p:grpSpPr>
        <p:sp>
          <p:nvSpPr>
            <p:cNvPr id="37357" name="Rectangle 4"/>
            <p:cNvSpPr>
              <a:spLocks noChangeArrowheads="1"/>
            </p:cNvSpPr>
            <p:nvPr/>
          </p:nvSpPr>
          <p:spPr bwMode="auto">
            <a:xfrm>
              <a:off x="2631" y="235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58" name="Rectangle 5"/>
            <p:cNvSpPr>
              <a:spLocks noChangeArrowheads="1"/>
            </p:cNvSpPr>
            <p:nvPr/>
          </p:nvSpPr>
          <p:spPr bwMode="auto">
            <a:xfrm>
              <a:off x="2631" y="232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59" name="Rectangle 6"/>
            <p:cNvSpPr>
              <a:spLocks noChangeArrowheads="1"/>
            </p:cNvSpPr>
            <p:nvPr/>
          </p:nvSpPr>
          <p:spPr bwMode="auto">
            <a:xfrm>
              <a:off x="2631" y="228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60" name="Rectangle 7"/>
            <p:cNvSpPr>
              <a:spLocks noChangeArrowheads="1"/>
            </p:cNvSpPr>
            <p:nvPr/>
          </p:nvSpPr>
          <p:spPr bwMode="auto">
            <a:xfrm>
              <a:off x="2631" y="225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61" name="Rectangle 8"/>
            <p:cNvSpPr>
              <a:spLocks noChangeArrowheads="1"/>
            </p:cNvSpPr>
            <p:nvPr/>
          </p:nvSpPr>
          <p:spPr bwMode="auto">
            <a:xfrm>
              <a:off x="2631" y="221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62" name="Rectangle 9"/>
            <p:cNvSpPr>
              <a:spLocks noChangeArrowheads="1"/>
            </p:cNvSpPr>
            <p:nvPr/>
          </p:nvSpPr>
          <p:spPr bwMode="auto">
            <a:xfrm>
              <a:off x="2631" y="217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63" name="Rectangle 10"/>
            <p:cNvSpPr>
              <a:spLocks noChangeArrowheads="1"/>
            </p:cNvSpPr>
            <p:nvPr/>
          </p:nvSpPr>
          <p:spPr bwMode="auto">
            <a:xfrm>
              <a:off x="2631" y="214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64" name="Rectangle 11"/>
            <p:cNvSpPr>
              <a:spLocks noChangeArrowheads="1"/>
            </p:cNvSpPr>
            <p:nvPr/>
          </p:nvSpPr>
          <p:spPr bwMode="auto">
            <a:xfrm>
              <a:off x="2631" y="210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65" name="Rectangle 12"/>
            <p:cNvSpPr>
              <a:spLocks noChangeArrowheads="1"/>
            </p:cNvSpPr>
            <p:nvPr/>
          </p:nvSpPr>
          <p:spPr bwMode="auto">
            <a:xfrm>
              <a:off x="2631" y="207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66" name="Rectangle 13"/>
            <p:cNvSpPr>
              <a:spLocks noChangeArrowheads="1"/>
            </p:cNvSpPr>
            <p:nvPr/>
          </p:nvSpPr>
          <p:spPr bwMode="auto">
            <a:xfrm>
              <a:off x="2631" y="203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67" name="Rectangle 14"/>
            <p:cNvSpPr>
              <a:spLocks noChangeArrowheads="1"/>
            </p:cNvSpPr>
            <p:nvPr/>
          </p:nvSpPr>
          <p:spPr bwMode="auto">
            <a:xfrm>
              <a:off x="2631" y="19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68" name="Rectangle 15"/>
            <p:cNvSpPr>
              <a:spLocks noChangeArrowheads="1"/>
            </p:cNvSpPr>
            <p:nvPr/>
          </p:nvSpPr>
          <p:spPr bwMode="auto">
            <a:xfrm>
              <a:off x="2631" y="196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69" name="Rectangle 16"/>
            <p:cNvSpPr>
              <a:spLocks noChangeArrowheads="1"/>
            </p:cNvSpPr>
            <p:nvPr/>
          </p:nvSpPr>
          <p:spPr bwMode="auto">
            <a:xfrm>
              <a:off x="2631" y="192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70" name="Rectangle 17"/>
            <p:cNvSpPr>
              <a:spLocks noChangeArrowheads="1"/>
            </p:cNvSpPr>
            <p:nvPr/>
          </p:nvSpPr>
          <p:spPr bwMode="auto">
            <a:xfrm>
              <a:off x="2631" y="189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71" name="Rectangle 18"/>
            <p:cNvSpPr>
              <a:spLocks noChangeArrowheads="1"/>
            </p:cNvSpPr>
            <p:nvPr/>
          </p:nvSpPr>
          <p:spPr bwMode="auto">
            <a:xfrm>
              <a:off x="2631" y="185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72" name="Rectangle 19"/>
            <p:cNvSpPr>
              <a:spLocks noChangeArrowheads="1"/>
            </p:cNvSpPr>
            <p:nvPr/>
          </p:nvSpPr>
          <p:spPr bwMode="auto">
            <a:xfrm>
              <a:off x="2631" y="181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73" name="Rectangle 20"/>
            <p:cNvSpPr>
              <a:spLocks noChangeArrowheads="1"/>
            </p:cNvSpPr>
            <p:nvPr/>
          </p:nvSpPr>
          <p:spPr bwMode="auto">
            <a:xfrm>
              <a:off x="2631" y="178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74" name="Rectangle 21"/>
            <p:cNvSpPr>
              <a:spLocks noChangeArrowheads="1"/>
            </p:cNvSpPr>
            <p:nvPr/>
          </p:nvSpPr>
          <p:spPr bwMode="auto">
            <a:xfrm>
              <a:off x="2631" y="174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75" name="Rectangle 22"/>
            <p:cNvSpPr>
              <a:spLocks noChangeArrowheads="1"/>
            </p:cNvSpPr>
            <p:nvPr/>
          </p:nvSpPr>
          <p:spPr bwMode="auto">
            <a:xfrm>
              <a:off x="2631" y="171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76" name="Rectangle 23"/>
            <p:cNvSpPr>
              <a:spLocks noChangeArrowheads="1"/>
            </p:cNvSpPr>
            <p:nvPr/>
          </p:nvSpPr>
          <p:spPr bwMode="auto">
            <a:xfrm>
              <a:off x="2631" y="167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77" name="Rectangle 24"/>
            <p:cNvSpPr>
              <a:spLocks noChangeArrowheads="1"/>
            </p:cNvSpPr>
            <p:nvPr/>
          </p:nvSpPr>
          <p:spPr bwMode="auto">
            <a:xfrm>
              <a:off x="2631" y="163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78" name="Rectangle 25"/>
            <p:cNvSpPr>
              <a:spLocks noChangeArrowheads="1"/>
            </p:cNvSpPr>
            <p:nvPr/>
          </p:nvSpPr>
          <p:spPr bwMode="auto">
            <a:xfrm>
              <a:off x="2631" y="160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79" name="Rectangle 26"/>
            <p:cNvSpPr>
              <a:spLocks noChangeArrowheads="1"/>
            </p:cNvSpPr>
            <p:nvPr/>
          </p:nvSpPr>
          <p:spPr bwMode="auto">
            <a:xfrm>
              <a:off x="2631" y="156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80" name="Rectangle 27"/>
            <p:cNvSpPr>
              <a:spLocks noChangeArrowheads="1"/>
            </p:cNvSpPr>
            <p:nvPr/>
          </p:nvSpPr>
          <p:spPr bwMode="auto">
            <a:xfrm>
              <a:off x="2631" y="153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81" name="Rectangle 28"/>
            <p:cNvSpPr>
              <a:spLocks noChangeArrowheads="1"/>
            </p:cNvSpPr>
            <p:nvPr/>
          </p:nvSpPr>
          <p:spPr bwMode="auto">
            <a:xfrm>
              <a:off x="2631" y="149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82" name="Rectangle 29"/>
            <p:cNvSpPr>
              <a:spLocks noChangeArrowheads="1"/>
            </p:cNvSpPr>
            <p:nvPr/>
          </p:nvSpPr>
          <p:spPr bwMode="auto">
            <a:xfrm>
              <a:off x="2631" y="145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83" name="Rectangle 30"/>
            <p:cNvSpPr>
              <a:spLocks noChangeArrowheads="1"/>
            </p:cNvSpPr>
            <p:nvPr/>
          </p:nvSpPr>
          <p:spPr bwMode="auto">
            <a:xfrm>
              <a:off x="2631" y="142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84" name="Rectangle 31"/>
            <p:cNvSpPr>
              <a:spLocks noChangeArrowheads="1"/>
            </p:cNvSpPr>
            <p:nvPr/>
          </p:nvSpPr>
          <p:spPr bwMode="auto">
            <a:xfrm>
              <a:off x="2631" y="138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85" name="Rectangle 32"/>
            <p:cNvSpPr>
              <a:spLocks noChangeArrowheads="1"/>
            </p:cNvSpPr>
            <p:nvPr/>
          </p:nvSpPr>
          <p:spPr bwMode="auto">
            <a:xfrm>
              <a:off x="2631" y="135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86" name="Rectangle 33"/>
            <p:cNvSpPr>
              <a:spLocks noChangeArrowheads="1"/>
            </p:cNvSpPr>
            <p:nvPr/>
          </p:nvSpPr>
          <p:spPr bwMode="auto">
            <a:xfrm>
              <a:off x="2631" y="131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87" name="Rectangle 34"/>
            <p:cNvSpPr>
              <a:spLocks noChangeArrowheads="1"/>
            </p:cNvSpPr>
            <p:nvPr/>
          </p:nvSpPr>
          <p:spPr bwMode="auto">
            <a:xfrm>
              <a:off x="2631" y="127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88" name="Rectangle 35"/>
            <p:cNvSpPr>
              <a:spLocks noChangeArrowheads="1"/>
            </p:cNvSpPr>
            <p:nvPr/>
          </p:nvSpPr>
          <p:spPr bwMode="auto">
            <a:xfrm>
              <a:off x="2631" y="124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89" name="Rectangle 36"/>
            <p:cNvSpPr>
              <a:spLocks noChangeArrowheads="1"/>
            </p:cNvSpPr>
            <p:nvPr/>
          </p:nvSpPr>
          <p:spPr bwMode="auto">
            <a:xfrm>
              <a:off x="2631" y="120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90" name="Rectangle 37"/>
            <p:cNvSpPr>
              <a:spLocks noChangeArrowheads="1"/>
            </p:cNvSpPr>
            <p:nvPr/>
          </p:nvSpPr>
          <p:spPr bwMode="auto">
            <a:xfrm>
              <a:off x="2631" y="117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91" name="Rectangle 38"/>
            <p:cNvSpPr>
              <a:spLocks noChangeArrowheads="1"/>
            </p:cNvSpPr>
            <p:nvPr/>
          </p:nvSpPr>
          <p:spPr bwMode="auto">
            <a:xfrm>
              <a:off x="2631" y="1135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92" name="Rectangle 39"/>
            <p:cNvSpPr>
              <a:spLocks noChangeArrowheads="1"/>
            </p:cNvSpPr>
            <p:nvPr/>
          </p:nvSpPr>
          <p:spPr bwMode="auto">
            <a:xfrm>
              <a:off x="2631" y="10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93" name="Rectangle 40"/>
            <p:cNvSpPr>
              <a:spLocks noChangeArrowheads="1"/>
            </p:cNvSpPr>
            <p:nvPr/>
          </p:nvSpPr>
          <p:spPr bwMode="auto">
            <a:xfrm>
              <a:off x="2631" y="106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94" name="Rectangle 41"/>
            <p:cNvSpPr>
              <a:spLocks noChangeArrowheads="1"/>
            </p:cNvSpPr>
            <p:nvPr/>
          </p:nvSpPr>
          <p:spPr bwMode="auto">
            <a:xfrm>
              <a:off x="2631" y="102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95" name="Freeform 42"/>
            <p:cNvSpPr>
              <a:spLocks/>
            </p:cNvSpPr>
            <p:nvPr/>
          </p:nvSpPr>
          <p:spPr bwMode="auto">
            <a:xfrm>
              <a:off x="2631" y="235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96" name="Freeform 43"/>
            <p:cNvSpPr>
              <a:spLocks/>
            </p:cNvSpPr>
            <p:nvPr/>
          </p:nvSpPr>
          <p:spPr bwMode="auto">
            <a:xfrm>
              <a:off x="2637" y="232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97" name="Rectangle 44"/>
            <p:cNvSpPr>
              <a:spLocks noChangeArrowheads="1"/>
            </p:cNvSpPr>
            <p:nvPr/>
          </p:nvSpPr>
          <p:spPr bwMode="auto">
            <a:xfrm>
              <a:off x="2661" y="22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98" name="Freeform 45"/>
            <p:cNvSpPr>
              <a:spLocks/>
            </p:cNvSpPr>
            <p:nvPr/>
          </p:nvSpPr>
          <p:spPr bwMode="auto">
            <a:xfrm>
              <a:off x="2673" y="225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99" name="Freeform 46"/>
            <p:cNvSpPr>
              <a:spLocks/>
            </p:cNvSpPr>
            <p:nvPr/>
          </p:nvSpPr>
          <p:spPr bwMode="auto">
            <a:xfrm>
              <a:off x="2685" y="222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00" name="Rectangle 47"/>
            <p:cNvSpPr>
              <a:spLocks noChangeArrowheads="1"/>
            </p:cNvSpPr>
            <p:nvPr/>
          </p:nvSpPr>
          <p:spPr bwMode="auto">
            <a:xfrm>
              <a:off x="2703" y="219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01" name="Freeform 48"/>
            <p:cNvSpPr>
              <a:spLocks/>
            </p:cNvSpPr>
            <p:nvPr/>
          </p:nvSpPr>
          <p:spPr bwMode="auto">
            <a:xfrm>
              <a:off x="2715" y="216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02" name="Freeform 49"/>
            <p:cNvSpPr>
              <a:spLocks/>
            </p:cNvSpPr>
            <p:nvPr/>
          </p:nvSpPr>
          <p:spPr bwMode="auto">
            <a:xfrm>
              <a:off x="2727" y="212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03" name="Rectangle 50"/>
            <p:cNvSpPr>
              <a:spLocks noChangeArrowheads="1"/>
            </p:cNvSpPr>
            <p:nvPr/>
          </p:nvSpPr>
          <p:spPr bwMode="auto">
            <a:xfrm>
              <a:off x="2745" y="210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04" name="Freeform 51"/>
            <p:cNvSpPr>
              <a:spLocks/>
            </p:cNvSpPr>
            <p:nvPr/>
          </p:nvSpPr>
          <p:spPr bwMode="auto">
            <a:xfrm>
              <a:off x="2757" y="205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05" name="Freeform 52"/>
            <p:cNvSpPr>
              <a:spLocks/>
            </p:cNvSpPr>
            <p:nvPr/>
          </p:nvSpPr>
          <p:spPr bwMode="auto">
            <a:xfrm>
              <a:off x="2763" y="202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06" name="Rectangle 53"/>
            <p:cNvSpPr>
              <a:spLocks noChangeArrowheads="1"/>
            </p:cNvSpPr>
            <p:nvPr/>
          </p:nvSpPr>
          <p:spPr bwMode="auto">
            <a:xfrm>
              <a:off x="2787" y="19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07" name="Freeform 54"/>
            <p:cNvSpPr>
              <a:spLocks/>
            </p:cNvSpPr>
            <p:nvPr/>
          </p:nvSpPr>
          <p:spPr bwMode="auto">
            <a:xfrm>
              <a:off x="2793" y="196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08" name="Freeform 55"/>
            <p:cNvSpPr>
              <a:spLocks/>
            </p:cNvSpPr>
            <p:nvPr/>
          </p:nvSpPr>
          <p:spPr bwMode="auto">
            <a:xfrm>
              <a:off x="2811" y="192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09" name="Rectangle 56"/>
            <p:cNvSpPr>
              <a:spLocks noChangeArrowheads="1"/>
            </p:cNvSpPr>
            <p:nvPr/>
          </p:nvSpPr>
          <p:spPr bwMode="auto">
            <a:xfrm>
              <a:off x="2829" y="1897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10" name="Freeform 57"/>
            <p:cNvSpPr>
              <a:spLocks/>
            </p:cNvSpPr>
            <p:nvPr/>
          </p:nvSpPr>
          <p:spPr bwMode="auto">
            <a:xfrm>
              <a:off x="2841" y="186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11" name="Freeform 58"/>
            <p:cNvSpPr>
              <a:spLocks/>
            </p:cNvSpPr>
            <p:nvPr/>
          </p:nvSpPr>
          <p:spPr bwMode="auto">
            <a:xfrm>
              <a:off x="2853" y="182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12" name="Rectangle 59"/>
            <p:cNvSpPr>
              <a:spLocks noChangeArrowheads="1"/>
            </p:cNvSpPr>
            <p:nvPr/>
          </p:nvSpPr>
          <p:spPr bwMode="auto">
            <a:xfrm>
              <a:off x="2871" y="180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13" name="Freeform 60"/>
            <p:cNvSpPr>
              <a:spLocks/>
            </p:cNvSpPr>
            <p:nvPr/>
          </p:nvSpPr>
          <p:spPr bwMode="auto">
            <a:xfrm>
              <a:off x="2883" y="175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14" name="Freeform 61"/>
            <p:cNvSpPr>
              <a:spLocks/>
            </p:cNvSpPr>
            <p:nvPr/>
          </p:nvSpPr>
          <p:spPr bwMode="auto">
            <a:xfrm>
              <a:off x="2895" y="172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15" name="Rectangle 62"/>
            <p:cNvSpPr>
              <a:spLocks noChangeArrowheads="1"/>
            </p:cNvSpPr>
            <p:nvPr/>
          </p:nvSpPr>
          <p:spPr bwMode="auto">
            <a:xfrm>
              <a:off x="2913" y="16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16" name="Freeform 63"/>
            <p:cNvSpPr>
              <a:spLocks/>
            </p:cNvSpPr>
            <p:nvPr/>
          </p:nvSpPr>
          <p:spPr bwMode="auto">
            <a:xfrm>
              <a:off x="2919" y="166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17" name="Freeform 64"/>
            <p:cNvSpPr>
              <a:spLocks/>
            </p:cNvSpPr>
            <p:nvPr/>
          </p:nvSpPr>
          <p:spPr bwMode="auto">
            <a:xfrm>
              <a:off x="2937" y="162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18" name="Freeform 65"/>
            <p:cNvSpPr>
              <a:spLocks/>
            </p:cNvSpPr>
            <p:nvPr/>
          </p:nvSpPr>
          <p:spPr bwMode="auto">
            <a:xfrm>
              <a:off x="2949" y="159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19" name="Freeform 66"/>
            <p:cNvSpPr>
              <a:spLocks/>
            </p:cNvSpPr>
            <p:nvPr/>
          </p:nvSpPr>
          <p:spPr bwMode="auto">
            <a:xfrm>
              <a:off x="2967" y="156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20" name="Freeform 67"/>
            <p:cNvSpPr>
              <a:spLocks/>
            </p:cNvSpPr>
            <p:nvPr/>
          </p:nvSpPr>
          <p:spPr bwMode="auto">
            <a:xfrm>
              <a:off x="2979" y="152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21" name="Freeform 68"/>
            <p:cNvSpPr>
              <a:spLocks/>
            </p:cNvSpPr>
            <p:nvPr/>
          </p:nvSpPr>
          <p:spPr bwMode="auto">
            <a:xfrm>
              <a:off x="2991" y="149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22" name="Freeform 69"/>
            <p:cNvSpPr>
              <a:spLocks/>
            </p:cNvSpPr>
            <p:nvPr/>
          </p:nvSpPr>
          <p:spPr bwMode="auto">
            <a:xfrm>
              <a:off x="3009" y="145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23" name="Freeform 70"/>
            <p:cNvSpPr>
              <a:spLocks/>
            </p:cNvSpPr>
            <p:nvPr/>
          </p:nvSpPr>
          <p:spPr bwMode="auto">
            <a:xfrm>
              <a:off x="3021" y="142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24" name="Freeform 71"/>
            <p:cNvSpPr>
              <a:spLocks/>
            </p:cNvSpPr>
            <p:nvPr/>
          </p:nvSpPr>
          <p:spPr bwMode="auto">
            <a:xfrm>
              <a:off x="3033" y="1393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25" name="Freeform 72"/>
            <p:cNvSpPr>
              <a:spLocks/>
            </p:cNvSpPr>
            <p:nvPr/>
          </p:nvSpPr>
          <p:spPr bwMode="auto">
            <a:xfrm>
              <a:off x="3045" y="136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26" name="Freeform 73"/>
            <p:cNvSpPr>
              <a:spLocks/>
            </p:cNvSpPr>
            <p:nvPr/>
          </p:nvSpPr>
          <p:spPr bwMode="auto">
            <a:xfrm>
              <a:off x="3063" y="132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27" name="Freeform 74"/>
            <p:cNvSpPr>
              <a:spLocks/>
            </p:cNvSpPr>
            <p:nvPr/>
          </p:nvSpPr>
          <p:spPr bwMode="auto">
            <a:xfrm>
              <a:off x="3069" y="129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28" name="Freeform 75"/>
            <p:cNvSpPr>
              <a:spLocks/>
            </p:cNvSpPr>
            <p:nvPr/>
          </p:nvSpPr>
          <p:spPr bwMode="auto">
            <a:xfrm>
              <a:off x="3093" y="126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29" name="Freeform 76"/>
            <p:cNvSpPr>
              <a:spLocks/>
            </p:cNvSpPr>
            <p:nvPr/>
          </p:nvSpPr>
          <p:spPr bwMode="auto">
            <a:xfrm>
              <a:off x="3105" y="122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30" name="Freeform 77"/>
            <p:cNvSpPr>
              <a:spLocks/>
            </p:cNvSpPr>
            <p:nvPr/>
          </p:nvSpPr>
          <p:spPr bwMode="auto">
            <a:xfrm>
              <a:off x="3117" y="119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31" name="Freeform 78"/>
            <p:cNvSpPr>
              <a:spLocks/>
            </p:cNvSpPr>
            <p:nvPr/>
          </p:nvSpPr>
          <p:spPr bwMode="auto">
            <a:xfrm>
              <a:off x="3135" y="115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32" name="Freeform 79"/>
            <p:cNvSpPr>
              <a:spLocks/>
            </p:cNvSpPr>
            <p:nvPr/>
          </p:nvSpPr>
          <p:spPr bwMode="auto">
            <a:xfrm>
              <a:off x="3147" y="1129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33" name="Freeform 80"/>
            <p:cNvSpPr>
              <a:spLocks/>
            </p:cNvSpPr>
            <p:nvPr/>
          </p:nvSpPr>
          <p:spPr bwMode="auto">
            <a:xfrm>
              <a:off x="2625" y="236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34" name="Freeform 81"/>
            <p:cNvSpPr>
              <a:spLocks/>
            </p:cNvSpPr>
            <p:nvPr/>
          </p:nvSpPr>
          <p:spPr bwMode="auto">
            <a:xfrm>
              <a:off x="2649" y="2335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35" name="Freeform 82"/>
            <p:cNvSpPr>
              <a:spLocks/>
            </p:cNvSpPr>
            <p:nvPr/>
          </p:nvSpPr>
          <p:spPr bwMode="auto">
            <a:xfrm>
              <a:off x="2673" y="231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36" name="Freeform 83"/>
            <p:cNvSpPr>
              <a:spLocks/>
            </p:cNvSpPr>
            <p:nvPr/>
          </p:nvSpPr>
          <p:spPr bwMode="auto">
            <a:xfrm>
              <a:off x="2703" y="228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37" name="Freeform 84"/>
            <p:cNvSpPr>
              <a:spLocks/>
            </p:cNvSpPr>
            <p:nvPr/>
          </p:nvSpPr>
          <p:spPr bwMode="auto">
            <a:xfrm>
              <a:off x="2733" y="225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38" name="Freeform 85"/>
            <p:cNvSpPr>
              <a:spLocks/>
            </p:cNvSpPr>
            <p:nvPr/>
          </p:nvSpPr>
          <p:spPr bwMode="auto">
            <a:xfrm>
              <a:off x="2751" y="2233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39" name="Freeform 86"/>
            <p:cNvSpPr>
              <a:spLocks/>
            </p:cNvSpPr>
            <p:nvPr/>
          </p:nvSpPr>
          <p:spPr bwMode="auto">
            <a:xfrm>
              <a:off x="2775" y="221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40" name="Freeform 87"/>
            <p:cNvSpPr>
              <a:spLocks/>
            </p:cNvSpPr>
            <p:nvPr/>
          </p:nvSpPr>
          <p:spPr bwMode="auto">
            <a:xfrm>
              <a:off x="2805" y="218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41" name="Freeform 88"/>
            <p:cNvSpPr>
              <a:spLocks/>
            </p:cNvSpPr>
            <p:nvPr/>
          </p:nvSpPr>
          <p:spPr bwMode="auto">
            <a:xfrm>
              <a:off x="2835" y="215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42" name="Freeform 89"/>
            <p:cNvSpPr>
              <a:spLocks/>
            </p:cNvSpPr>
            <p:nvPr/>
          </p:nvSpPr>
          <p:spPr bwMode="auto">
            <a:xfrm>
              <a:off x="2853" y="213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43" name="Freeform 90"/>
            <p:cNvSpPr>
              <a:spLocks/>
            </p:cNvSpPr>
            <p:nvPr/>
          </p:nvSpPr>
          <p:spPr bwMode="auto">
            <a:xfrm>
              <a:off x="2877" y="211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44" name="Freeform 91"/>
            <p:cNvSpPr>
              <a:spLocks/>
            </p:cNvSpPr>
            <p:nvPr/>
          </p:nvSpPr>
          <p:spPr bwMode="auto">
            <a:xfrm>
              <a:off x="2913" y="2077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45" name="Freeform 92"/>
            <p:cNvSpPr>
              <a:spLocks/>
            </p:cNvSpPr>
            <p:nvPr/>
          </p:nvSpPr>
          <p:spPr bwMode="auto">
            <a:xfrm>
              <a:off x="2937" y="2053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46" name="Freeform 93"/>
            <p:cNvSpPr>
              <a:spLocks/>
            </p:cNvSpPr>
            <p:nvPr/>
          </p:nvSpPr>
          <p:spPr bwMode="auto">
            <a:xfrm>
              <a:off x="2955" y="202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47" name="Freeform 94"/>
            <p:cNvSpPr>
              <a:spLocks/>
            </p:cNvSpPr>
            <p:nvPr/>
          </p:nvSpPr>
          <p:spPr bwMode="auto">
            <a:xfrm>
              <a:off x="2979" y="201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48" name="Freeform 95"/>
            <p:cNvSpPr>
              <a:spLocks/>
            </p:cNvSpPr>
            <p:nvPr/>
          </p:nvSpPr>
          <p:spPr bwMode="auto">
            <a:xfrm>
              <a:off x="3003" y="1975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49" name="Freeform 96"/>
            <p:cNvSpPr>
              <a:spLocks/>
            </p:cNvSpPr>
            <p:nvPr/>
          </p:nvSpPr>
          <p:spPr bwMode="auto">
            <a:xfrm>
              <a:off x="3033" y="195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50" name="Freeform 97"/>
            <p:cNvSpPr>
              <a:spLocks/>
            </p:cNvSpPr>
            <p:nvPr/>
          </p:nvSpPr>
          <p:spPr bwMode="auto">
            <a:xfrm>
              <a:off x="3057" y="192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51" name="Freeform 98"/>
            <p:cNvSpPr>
              <a:spLocks/>
            </p:cNvSpPr>
            <p:nvPr/>
          </p:nvSpPr>
          <p:spPr bwMode="auto">
            <a:xfrm>
              <a:off x="3081" y="1897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52" name="Freeform 99"/>
            <p:cNvSpPr>
              <a:spLocks/>
            </p:cNvSpPr>
            <p:nvPr/>
          </p:nvSpPr>
          <p:spPr bwMode="auto">
            <a:xfrm>
              <a:off x="3105" y="1873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53" name="Freeform 100"/>
            <p:cNvSpPr>
              <a:spLocks/>
            </p:cNvSpPr>
            <p:nvPr/>
          </p:nvSpPr>
          <p:spPr bwMode="auto">
            <a:xfrm>
              <a:off x="3135" y="184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54" name="Freeform 101"/>
            <p:cNvSpPr>
              <a:spLocks/>
            </p:cNvSpPr>
            <p:nvPr/>
          </p:nvSpPr>
          <p:spPr bwMode="auto">
            <a:xfrm>
              <a:off x="3159" y="182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55" name="Freeform 102"/>
            <p:cNvSpPr>
              <a:spLocks/>
            </p:cNvSpPr>
            <p:nvPr/>
          </p:nvSpPr>
          <p:spPr bwMode="auto">
            <a:xfrm>
              <a:off x="3189" y="1795"/>
              <a:ext cx="11" cy="18"/>
            </a:xfrm>
            <a:custGeom>
              <a:avLst/>
              <a:gdLst>
                <a:gd name="T0" fmla="*/ 0 w 11"/>
                <a:gd name="T1" fmla="*/ 12 h 18"/>
                <a:gd name="T2" fmla="*/ 5 w 11"/>
                <a:gd name="T3" fmla="*/ 0 h 18"/>
                <a:gd name="T4" fmla="*/ 11 w 11"/>
                <a:gd name="T5" fmla="*/ 6 h 18"/>
                <a:gd name="T6" fmla="*/ 5 w 11"/>
                <a:gd name="T7" fmla="*/ 18 h 18"/>
                <a:gd name="T8" fmla="*/ 0 w 11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18"/>
                <a:gd name="T17" fmla="*/ 11 w 11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18">
                  <a:moveTo>
                    <a:pt x="0" y="12"/>
                  </a:moveTo>
                  <a:lnTo>
                    <a:pt x="5" y="0"/>
                  </a:lnTo>
                  <a:lnTo>
                    <a:pt x="11" y="6"/>
                  </a:lnTo>
                  <a:lnTo>
                    <a:pt x="5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56" name="Freeform 103"/>
            <p:cNvSpPr>
              <a:spLocks/>
            </p:cNvSpPr>
            <p:nvPr/>
          </p:nvSpPr>
          <p:spPr bwMode="auto">
            <a:xfrm>
              <a:off x="3206" y="1771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57" name="Freeform 104"/>
            <p:cNvSpPr>
              <a:spLocks/>
            </p:cNvSpPr>
            <p:nvPr/>
          </p:nvSpPr>
          <p:spPr bwMode="auto">
            <a:xfrm>
              <a:off x="3230" y="175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58" name="Freeform 105"/>
            <p:cNvSpPr>
              <a:spLocks/>
            </p:cNvSpPr>
            <p:nvPr/>
          </p:nvSpPr>
          <p:spPr bwMode="auto">
            <a:xfrm>
              <a:off x="3260" y="172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59" name="Freeform 106"/>
            <p:cNvSpPr>
              <a:spLocks/>
            </p:cNvSpPr>
            <p:nvPr/>
          </p:nvSpPr>
          <p:spPr bwMode="auto">
            <a:xfrm>
              <a:off x="3290" y="1693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60" name="Freeform 107"/>
            <p:cNvSpPr>
              <a:spLocks/>
            </p:cNvSpPr>
            <p:nvPr/>
          </p:nvSpPr>
          <p:spPr bwMode="auto">
            <a:xfrm>
              <a:off x="3308" y="167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61" name="Freeform 108"/>
            <p:cNvSpPr>
              <a:spLocks/>
            </p:cNvSpPr>
            <p:nvPr/>
          </p:nvSpPr>
          <p:spPr bwMode="auto">
            <a:xfrm>
              <a:off x="3332" y="165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62" name="Freeform 109"/>
            <p:cNvSpPr>
              <a:spLocks/>
            </p:cNvSpPr>
            <p:nvPr/>
          </p:nvSpPr>
          <p:spPr bwMode="auto">
            <a:xfrm>
              <a:off x="3368" y="1615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63" name="Freeform 110"/>
            <p:cNvSpPr>
              <a:spLocks/>
            </p:cNvSpPr>
            <p:nvPr/>
          </p:nvSpPr>
          <p:spPr bwMode="auto">
            <a:xfrm>
              <a:off x="3392" y="1591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64" name="Freeform 111"/>
            <p:cNvSpPr>
              <a:spLocks/>
            </p:cNvSpPr>
            <p:nvPr/>
          </p:nvSpPr>
          <p:spPr bwMode="auto">
            <a:xfrm>
              <a:off x="3410" y="157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65" name="Freeform 112"/>
            <p:cNvSpPr>
              <a:spLocks/>
            </p:cNvSpPr>
            <p:nvPr/>
          </p:nvSpPr>
          <p:spPr bwMode="auto">
            <a:xfrm>
              <a:off x="3434" y="154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66" name="Freeform 113"/>
            <p:cNvSpPr>
              <a:spLocks/>
            </p:cNvSpPr>
            <p:nvPr/>
          </p:nvSpPr>
          <p:spPr bwMode="auto">
            <a:xfrm>
              <a:off x="3470" y="1513"/>
              <a:ext cx="12" cy="18"/>
            </a:xfrm>
            <a:custGeom>
              <a:avLst/>
              <a:gdLst>
                <a:gd name="T0" fmla="*/ 0 w 12"/>
                <a:gd name="T1" fmla="*/ 12 h 18"/>
                <a:gd name="T2" fmla="*/ 6 w 12"/>
                <a:gd name="T3" fmla="*/ 0 h 18"/>
                <a:gd name="T4" fmla="*/ 12 w 12"/>
                <a:gd name="T5" fmla="*/ 6 h 18"/>
                <a:gd name="T6" fmla="*/ 6 w 12"/>
                <a:gd name="T7" fmla="*/ 18 h 18"/>
                <a:gd name="T8" fmla="*/ 0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12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67" name="Freeform 114"/>
            <p:cNvSpPr>
              <a:spLocks/>
            </p:cNvSpPr>
            <p:nvPr/>
          </p:nvSpPr>
          <p:spPr bwMode="auto">
            <a:xfrm>
              <a:off x="3488" y="148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68" name="Freeform 115"/>
            <p:cNvSpPr>
              <a:spLocks/>
            </p:cNvSpPr>
            <p:nvPr/>
          </p:nvSpPr>
          <p:spPr bwMode="auto">
            <a:xfrm>
              <a:off x="3512" y="146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69" name="Freeform 116"/>
            <p:cNvSpPr>
              <a:spLocks/>
            </p:cNvSpPr>
            <p:nvPr/>
          </p:nvSpPr>
          <p:spPr bwMode="auto">
            <a:xfrm>
              <a:off x="3536" y="1435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70" name="Freeform 117"/>
            <p:cNvSpPr>
              <a:spLocks/>
            </p:cNvSpPr>
            <p:nvPr/>
          </p:nvSpPr>
          <p:spPr bwMode="auto">
            <a:xfrm>
              <a:off x="3560" y="1411"/>
              <a:ext cx="24" cy="18"/>
            </a:xfrm>
            <a:custGeom>
              <a:avLst/>
              <a:gdLst>
                <a:gd name="T0" fmla="*/ 0 w 24"/>
                <a:gd name="T1" fmla="*/ 12 h 18"/>
                <a:gd name="T2" fmla="*/ 12 w 24"/>
                <a:gd name="T3" fmla="*/ 0 h 18"/>
                <a:gd name="T4" fmla="*/ 24 w 24"/>
                <a:gd name="T5" fmla="*/ 6 h 18"/>
                <a:gd name="T6" fmla="*/ 12 w 24"/>
                <a:gd name="T7" fmla="*/ 18 h 18"/>
                <a:gd name="T8" fmla="*/ 0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12"/>
                  </a:moveTo>
                  <a:lnTo>
                    <a:pt x="1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71" name="Freeform 118"/>
            <p:cNvSpPr>
              <a:spLocks/>
            </p:cNvSpPr>
            <p:nvPr/>
          </p:nvSpPr>
          <p:spPr bwMode="auto">
            <a:xfrm>
              <a:off x="2625" y="236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72" name="Freeform 119"/>
            <p:cNvSpPr>
              <a:spLocks/>
            </p:cNvSpPr>
            <p:nvPr/>
          </p:nvSpPr>
          <p:spPr bwMode="auto">
            <a:xfrm>
              <a:off x="2661" y="234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73" name="Rectangle 120"/>
            <p:cNvSpPr>
              <a:spLocks noChangeArrowheads="1"/>
            </p:cNvSpPr>
            <p:nvPr/>
          </p:nvSpPr>
          <p:spPr bwMode="auto">
            <a:xfrm>
              <a:off x="2697" y="234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74" name="Freeform 121"/>
            <p:cNvSpPr>
              <a:spLocks/>
            </p:cNvSpPr>
            <p:nvPr/>
          </p:nvSpPr>
          <p:spPr bwMode="auto">
            <a:xfrm>
              <a:off x="2727" y="232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75" name="Freeform 122"/>
            <p:cNvSpPr>
              <a:spLocks/>
            </p:cNvSpPr>
            <p:nvPr/>
          </p:nvSpPr>
          <p:spPr bwMode="auto">
            <a:xfrm>
              <a:off x="2757" y="231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76" name="Freeform 123"/>
            <p:cNvSpPr>
              <a:spLocks/>
            </p:cNvSpPr>
            <p:nvPr/>
          </p:nvSpPr>
          <p:spPr bwMode="auto">
            <a:xfrm>
              <a:off x="2793" y="229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77" name="Rectangle 124"/>
            <p:cNvSpPr>
              <a:spLocks noChangeArrowheads="1"/>
            </p:cNvSpPr>
            <p:nvPr/>
          </p:nvSpPr>
          <p:spPr bwMode="auto">
            <a:xfrm>
              <a:off x="2829" y="2287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78" name="Freeform 125"/>
            <p:cNvSpPr>
              <a:spLocks/>
            </p:cNvSpPr>
            <p:nvPr/>
          </p:nvSpPr>
          <p:spPr bwMode="auto">
            <a:xfrm>
              <a:off x="2859" y="226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79" name="Freeform 126"/>
            <p:cNvSpPr>
              <a:spLocks/>
            </p:cNvSpPr>
            <p:nvPr/>
          </p:nvSpPr>
          <p:spPr bwMode="auto">
            <a:xfrm>
              <a:off x="2895" y="225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80" name="Freeform 127"/>
            <p:cNvSpPr>
              <a:spLocks/>
            </p:cNvSpPr>
            <p:nvPr/>
          </p:nvSpPr>
          <p:spPr bwMode="auto">
            <a:xfrm>
              <a:off x="2925" y="224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81" name="Rectangle 128"/>
            <p:cNvSpPr>
              <a:spLocks noChangeArrowheads="1"/>
            </p:cNvSpPr>
            <p:nvPr/>
          </p:nvSpPr>
          <p:spPr bwMode="auto">
            <a:xfrm>
              <a:off x="2967" y="2233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82" name="Freeform 129"/>
            <p:cNvSpPr>
              <a:spLocks/>
            </p:cNvSpPr>
            <p:nvPr/>
          </p:nvSpPr>
          <p:spPr bwMode="auto">
            <a:xfrm>
              <a:off x="2991" y="221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83" name="Freeform 130"/>
            <p:cNvSpPr>
              <a:spLocks/>
            </p:cNvSpPr>
            <p:nvPr/>
          </p:nvSpPr>
          <p:spPr bwMode="auto">
            <a:xfrm>
              <a:off x="3027" y="220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84" name="Freeform 131"/>
            <p:cNvSpPr>
              <a:spLocks/>
            </p:cNvSpPr>
            <p:nvPr/>
          </p:nvSpPr>
          <p:spPr bwMode="auto">
            <a:xfrm>
              <a:off x="3057" y="219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85" name="Rectangle 132"/>
            <p:cNvSpPr>
              <a:spLocks noChangeArrowheads="1"/>
            </p:cNvSpPr>
            <p:nvPr/>
          </p:nvSpPr>
          <p:spPr bwMode="auto">
            <a:xfrm>
              <a:off x="3099" y="2179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86" name="Freeform 133"/>
            <p:cNvSpPr>
              <a:spLocks/>
            </p:cNvSpPr>
            <p:nvPr/>
          </p:nvSpPr>
          <p:spPr bwMode="auto">
            <a:xfrm>
              <a:off x="3129" y="215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87" name="Freeform 134"/>
            <p:cNvSpPr>
              <a:spLocks/>
            </p:cNvSpPr>
            <p:nvPr/>
          </p:nvSpPr>
          <p:spPr bwMode="auto">
            <a:xfrm>
              <a:off x="3159" y="214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88" name="Freeform 135"/>
            <p:cNvSpPr>
              <a:spLocks/>
            </p:cNvSpPr>
            <p:nvPr/>
          </p:nvSpPr>
          <p:spPr bwMode="auto">
            <a:xfrm>
              <a:off x="3194" y="213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89" name="Rectangle 136"/>
            <p:cNvSpPr>
              <a:spLocks noChangeArrowheads="1"/>
            </p:cNvSpPr>
            <p:nvPr/>
          </p:nvSpPr>
          <p:spPr bwMode="auto">
            <a:xfrm>
              <a:off x="3230" y="2125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90" name="Freeform 137"/>
            <p:cNvSpPr>
              <a:spLocks/>
            </p:cNvSpPr>
            <p:nvPr/>
          </p:nvSpPr>
          <p:spPr bwMode="auto">
            <a:xfrm>
              <a:off x="3260" y="210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91" name="Freeform 138"/>
            <p:cNvSpPr>
              <a:spLocks/>
            </p:cNvSpPr>
            <p:nvPr/>
          </p:nvSpPr>
          <p:spPr bwMode="auto">
            <a:xfrm>
              <a:off x="3296" y="208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92" name="Freeform 139"/>
            <p:cNvSpPr>
              <a:spLocks/>
            </p:cNvSpPr>
            <p:nvPr/>
          </p:nvSpPr>
          <p:spPr bwMode="auto">
            <a:xfrm>
              <a:off x="3326" y="208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93" name="Rectangle 140"/>
            <p:cNvSpPr>
              <a:spLocks noChangeArrowheads="1"/>
            </p:cNvSpPr>
            <p:nvPr/>
          </p:nvSpPr>
          <p:spPr bwMode="auto">
            <a:xfrm>
              <a:off x="3368" y="20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94" name="Freeform 141"/>
            <p:cNvSpPr>
              <a:spLocks/>
            </p:cNvSpPr>
            <p:nvPr/>
          </p:nvSpPr>
          <p:spPr bwMode="auto">
            <a:xfrm>
              <a:off x="3392" y="205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95" name="Freeform 142"/>
            <p:cNvSpPr>
              <a:spLocks/>
            </p:cNvSpPr>
            <p:nvPr/>
          </p:nvSpPr>
          <p:spPr bwMode="auto">
            <a:xfrm>
              <a:off x="3428" y="204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96" name="Freeform 143"/>
            <p:cNvSpPr>
              <a:spLocks/>
            </p:cNvSpPr>
            <p:nvPr/>
          </p:nvSpPr>
          <p:spPr bwMode="auto">
            <a:xfrm>
              <a:off x="3458" y="202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97" name="Rectangle 144"/>
            <p:cNvSpPr>
              <a:spLocks noChangeArrowheads="1"/>
            </p:cNvSpPr>
            <p:nvPr/>
          </p:nvSpPr>
          <p:spPr bwMode="auto">
            <a:xfrm>
              <a:off x="3500" y="2017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98" name="Freeform 145"/>
            <p:cNvSpPr>
              <a:spLocks/>
            </p:cNvSpPr>
            <p:nvPr/>
          </p:nvSpPr>
          <p:spPr bwMode="auto">
            <a:xfrm>
              <a:off x="3530" y="199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6 w 18"/>
                <a:gd name="T3" fmla="*/ 0 h 12"/>
                <a:gd name="T4" fmla="*/ 18 w 18"/>
                <a:gd name="T5" fmla="*/ 6 h 12"/>
                <a:gd name="T6" fmla="*/ 12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499" name="Freeform 146"/>
            <p:cNvSpPr>
              <a:spLocks/>
            </p:cNvSpPr>
            <p:nvPr/>
          </p:nvSpPr>
          <p:spPr bwMode="auto">
            <a:xfrm>
              <a:off x="3560" y="198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00" name="Freeform 147"/>
            <p:cNvSpPr>
              <a:spLocks/>
            </p:cNvSpPr>
            <p:nvPr/>
          </p:nvSpPr>
          <p:spPr bwMode="auto">
            <a:xfrm>
              <a:off x="3596" y="197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01" name="Rectangle 148"/>
            <p:cNvSpPr>
              <a:spLocks noChangeArrowheads="1"/>
            </p:cNvSpPr>
            <p:nvPr/>
          </p:nvSpPr>
          <p:spPr bwMode="auto">
            <a:xfrm>
              <a:off x="3632" y="1963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02" name="Freeform 149"/>
            <p:cNvSpPr>
              <a:spLocks/>
            </p:cNvSpPr>
            <p:nvPr/>
          </p:nvSpPr>
          <p:spPr bwMode="auto">
            <a:xfrm>
              <a:off x="3662" y="1945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03" name="Freeform 150"/>
            <p:cNvSpPr>
              <a:spLocks/>
            </p:cNvSpPr>
            <p:nvPr/>
          </p:nvSpPr>
          <p:spPr bwMode="auto">
            <a:xfrm>
              <a:off x="3692" y="1933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04" name="Freeform 151"/>
            <p:cNvSpPr>
              <a:spLocks/>
            </p:cNvSpPr>
            <p:nvPr/>
          </p:nvSpPr>
          <p:spPr bwMode="auto">
            <a:xfrm>
              <a:off x="3728" y="192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05" name="Rectangle 152"/>
            <p:cNvSpPr>
              <a:spLocks noChangeArrowheads="1"/>
            </p:cNvSpPr>
            <p:nvPr/>
          </p:nvSpPr>
          <p:spPr bwMode="auto">
            <a:xfrm>
              <a:off x="3770" y="1909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06" name="Freeform 153"/>
            <p:cNvSpPr>
              <a:spLocks/>
            </p:cNvSpPr>
            <p:nvPr/>
          </p:nvSpPr>
          <p:spPr bwMode="auto">
            <a:xfrm>
              <a:off x="3794" y="189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07" name="Freeform 154"/>
            <p:cNvSpPr>
              <a:spLocks/>
            </p:cNvSpPr>
            <p:nvPr/>
          </p:nvSpPr>
          <p:spPr bwMode="auto">
            <a:xfrm>
              <a:off x="3830" y="1879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08" name="Freeform 155"/>
            <p:cNvSpPr>
              <a:spLocks/>
            </p:cNvSpPr>
            <p:nvPr/>
          </p:nvSpPr>
          <p:spPr bwMode="auto">
            <a:xfrm>
              <a:off x="3860" y="1867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0 h 12"/>
                <a:gd name="T4" fmla="*/ 18 w 18"/>
                <a:gd name="T5" fmla="*/ 6 h 12"/>
                <a:gd name="T6" fmla="*/ 6 w 18"/>
                <a:gd name="T7" fmla="*/ 12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09" name="Rectangle 156"/>
            <p:cNvSpPr>
              <a:spLocks noChangeArrowheads="1"/>
            </p:cNvSpPr>
            <p:nvPr/>
          </p:nvSpPr>
          <p:spPr bwMode="auto">
            <a:xfrm>
              <a:off x="263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10" name="Rectangle 157"/>
            <p:cNvSpPr>
              <a:spLocks noChangeArrowheads="1"/>
            </p:cNvSpPr>
            <p:nvPr/>
          </p:nvSpPr>
          <p:spPr bwMode="auto">
            <a:xfrm>
              <a:off x="266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11" name="Rectangle 158"/>
            <p:cNvSpPr>
              <a:spLocks noChangeArrowheads="1"/>
            </p:cNvSpPr>
            <p:nvPr/>
          </p:nvSpPr>
          <p:spPr bwMode="auto">
            <a:xfrm>
              <a:off x="270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12" name="Rectangle 159"/>
            <p:cNvSpPr>
              <a:spLocks noChangeArrowheads="1"/>
            </p:cNvSpPr>
            <p:nvPr/>
          </p:nvSpPr>
          <p:spPr bwMode="auto">
            <a:xfrm>
              <a:off x="273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13" name="Rectangle 160"/>
            <p:cNvSpPr>
              <a:spLocks noChangeArrowheads="1"/>
            </p:cNvSpPr>
            <p:nvPr/>
          </p:nvSpPr>
          <p:spPr bwMode="auto">
            <a:xfrm>
              <a:off x="2775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14" name="Rectangle 161"/>
            <p:cNvSpPr>
              <a:spLocks noChangeArrowheads="1"/>
            </p:cNvSpPr>
            <p:nvPr/>
          </p:nvSpPr>
          <p:spPr bwMode="auto">
            <a:xfrm>
              <a:off x="281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15" name="Rectangle 162"/>
            <p:cNvSpPr>
              <a:spLocks noChangeArrowheads="1"/>
            </p:cNvSpPr>
            <p:nvPr/>
          </p:nvSpPr>
          <p:spPr bwMode="auto">
            <a:xfrm>
              <a:off x="284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16" name="Rectangle 163"/>
            <p:cNvSpPr>
              <a:spLocks noChangeArrowheads="1"/>
            </p:cNvSpPr>
            <p:nvPr/>
          </p:nvSpPr>
          <p:spPr bwMode="auto">
            <a:xfrm>
              <a:off x="288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17" name="Rectangle 164"/>
            <p:cNvSpPr>
              <a:spLocks noChangeArrowheads="1"/>
            </p:cNvSpPr>
            <p:nvPr/>
          </p:nvSpPr>
          <p:spPr bwMode="auto">
            <a:xfrm>
              <a:off x="291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18" name="Rectangle 165"/>
            <p:cNvSpPr>
              <a:spLocks noChangeArrowheads="1"/>
            </p:cNvSpPr>
            <p:nvPr/>
          </p:nvSpPr>
          <p:spPr bwMode="auto">
            <a:xfrm>
              <a:off x="2955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19" name="Rectangle 166"/>
            <p:cNvSpPr>
              <a:spLocks noChangeArrowheads="1"/>
            </p:cNvSpPr>
            <p:nvPr/>
          </p:nvSpPr>
          <p:spPr bwMode="auto">
            <a:xfrm>
              <a:off x="299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20" name="Rectangle 167"/>
            <p:cNvSpPr>
              <a:spLocks noChangeArrowheads="1"/>
            </p:cNvSpPr>
            <p:nvPr/>
          </p:nvSpPr>
          <p:spPr bwMode="auto">
            <a:xfrm>
              <a:off x="302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21" name="Rectangle 168"/>
            <p:cNvSpPr>
              <a:spLocks noChangeArrowheads="1"/>
            </p:cNvSpPr>
            <p:nvPr/>
          </p:nvSpPr>
          <p:spPr bwMode="auto">
            <a:xfrm>
              <a:off x="306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22" name="Rectangle 169"/>
            <p:cNvSpPr>
              <a:spLocks noChangeArrowheads="1"/>
            </p:cNvSpPr>
            <p:nvPr/>
          </p:nvSpPr>
          <p:spPr bwMode="auto">
            <a:xfrm>
              <a:off x="309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23" name="Rectangle 170"/>
            <p:cNvSpPr>
              <a:spLocks noChangeArrowheads="1"/>
            </p:cNvSpPr>
            <p:nvPr/>
          </p:nvSpPr>
          <p:spPr bwMode="auto">
            <a:xfrm>
              <a:off x="3135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24" name="Rectangle 171"/>
            <p:cNvSpPr>
              <a:spLocks noChangeArrowheads="1"/>
            </p:cNvSpPr>
            <p:nvPr/>
          </p:nvSpPr>
          <p:spPr bwMode="auto">
            <a:xfrm>
              <a:off x="317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25" name="Rectangle 172"/>
            <p:cNvSpPr>
              <a:spLocks noChangeArrowheads="1"/>
            </p:cNvSpPr>
            <p:nvPr/>
          </p:nvSpPr>
          <p:spPr bwMode="auto">
            <a:xfrm>
              <a:off x="320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26" name="Rectangle 173"/>
            <p:cNvSpPr>
              <a:spLocks noChangeArrowheads="1"/>
            </p:cNvSpPr>
            <p:nvPr/>
          </p:nvSpPr>
          <p:spPr bwMode="auto">
            <a:xfrm>
              <a:off x="324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27" name="Rectangle 174"/>
            <p:cNvSpPr>
              <a:spLocks noChangeArrowheads="1"/>
            </p:cNvSpPr>
            <p:nvPr/>
          </p:nvSpPr>
          <p:spPr bwMode="auto">
            <a:xfrm>
              <a:off x="327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28" name="Rectangle 175"/>
            <p:cNvSpPr>
              <a:spLocks noChangeArrowheads="1"/>
            </p:cNvSpPr>
            <p:nvPr/>
          </p:nvSpPr>
          <p:spPr bwMode="auto">
            <a:xfrm>
              <a:off x="331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29" name="Rectangle 176"/>
            <p:cNvSpPr>
              <a:spLocks noChangeArrowheads="1"/>
            </p:cNvSpPr>
            <p:nvPr/>
          </p:nvSpPr>
          <p:spPr bwMode="auto">
            <a:xfrm>
              <a:off x="335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30" name="Rectangle 177"/>
            <p:cNvSpPr>
              <a:spLocks noChangeArrowheads="1"/>
            </p:cNvSpPr>
            <p:nvPr/>
          </p:nvSpPr>
          <p:spPr bwMode="auto">
            <a:xfrm>
              <a:off x="338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31" name="Rectangle 178"/>
            <p:cNvSpPr>
              <a:spLocks noChangeArrowheads="1"/>
            </p:cNvSpPr>
            <p:nvPr/>
          </p:nvSpPr>
          <p:spPr bwMode="auto">
            <a:xfrm>
              <a:off x="342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32" name="Rectangle 179"/>
            <p:cNvSpPr>
              <a:spLocks noChangeArrowheads="1"/>
            </p:cNvSpPr>
            <p:nvPr/>
          </p:nvSpPr>
          <p:spPr bwMode="auto">
            <a:xfrm>
              <a:off x="345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33" name="Rectangle 180"/>
            <p:cNvSpPr>
              <a:spLocks noChangeArrowheads="1"/>
            </p:cNvSpPr>
            <p:nvPr/>
          </p:nvSpPr>
          <p:spPr bwMode="auto">
            <a:xfrm>
              <a:off x="349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34" name="Rectangle 181"/>
            <p:cNvSpPr>
              <a:spLocks noChangeArrowheads="1"/>
            </p:cNvSpPr>
            <p:nvPr/>
          </p:nvSpPr>
          <p:spPr bwMode="auto">
            <a:xfrm>
              <a:off x="353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35" name="Rectangle 182"/>
            <p:cNvSpPr>
              <a:spLocks noChangeArrowheads="1"/>
            </p:cNvSpPr>
            <p:nvPr/>
          </p:nvSpPr>
          <p:spPr bwMode="auto">
            <a:xfrm>
              <a:off x="356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36" name="Rectangle 183"/>
            <p:cNvSpPr>
              <a:spLocks noChangeArrowheads="1"/>
            </p:cNvSpPr>
            <p:nvPr/>
          </p:nvSpPr>
          <p:spPr bwMode="auto">
            <a:xfrm>
              <a:off x="360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37" name="Rectangle 184"/>
            <p:cNvSpPr>
              <a:spLocks noChangeArrowheads="1"/>
            </p:cNvSpPr>
            <p:nvPr/>
          </p:nvSpPr>
          <p:spPr bwMode="auto">
            <a:xfrm>
              <a:off x="363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38" name="Rectangle 185"/>
            <p:cNvSpPr>
              <a:spLocks noChangeArrowheads="1"/>
            </p:cNvSpPr>
            <p:nvPr/>
          </p:nvSpPr>
          <p:spPr bwMode="auto">
            <a:xfrm>
              <a:off x="367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39" name="Rectangle 186"/>
            <p:cNvSpPr>
              <a:spLocks noChangeArrowheads="1"/>
            </p:cNvSpPr>
            <p:nvPr/>
          </p:nvSpPr>
          <p:spPr bwMode="auto">
            <a:xfrm>
              <a:off x="371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40" name="Rectangle 187"/>
            <p:cNvSpPr>
              <a:spLocks noChangeArrowheads="1"/>
            </p:cNvSpPr>
            <p:nvPr/>
          </p:nvSpPr>
          <p:spPr bwMode="auto">
            <a:xfrm>
              <a:off x="374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41" name="Rectangle 188"/>
            <p:cNvSpPr>
              <a:spLocks noChangeArrowheads="1"/>
            </p:cNvSpPr>
            <p:nvPr/>
          </p:nvSpPr>
          <p:spPr bwMode="auto">
            <a:xfrm>
              <a:off x="378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42" name="Rectangle 189"/>
            <p:cNvSpPr>
              <a:spLocks noChangeArrowheads="1"/>
            </p:cNvSpPr>
            <p:nvPr/>
          </p:nvSpPr>
          <p:spPr bwMode="auto">
            <a:xfrm>
              <a:off x="381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43" name="Rectangle 190"/>
            <p:cNvSpPr>
              <a:spLocks noChangeArrowheads="1"/>
            </p:cNvSpPr>
            <p:nvPr/>
          </p:nvSpPr>
          <p:spPr bwMode="auto">
            <a:xfrm>
              <a:off x="385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44" name="Rectangle 191"/>
            <p:cNvSpPr>
              <a:spLocks noChangeArrowheads="1"/>
            </p:cNvSpPr>
            <p:nvPr/>
          </p:nvSpPr>
          <p:spPr bwMode="auto">
            <a:xfrm>
              <a:off x="389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45" name="Rectangle 192"/>
            <p:cNvSpPr>
              <a:spLocks noChangeArrowheads="1"/>
            </p:cNvSpPr>
            <p:nvPr/>
          </p:nvSpPr>
          <p:spPr bwMode="auto">
            <a:xfrm>
              <a:off x="392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46" name="Rectangle 193"/>
            <p:cNvSpPr>
              <a:spLocks noChangeArrowheads="1"/>
            </p:cNvSpPr>
            <p:nvPr/>
          </p:nvSpPr>
          <p:spPr bwMode="auto">
            <a:xfrm>
              <a:off x="396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47" name="Freeform 194"/>
            <p:cNvSpPr>
              <a:spLocks/>
            </p:cNvSpPr>
            <p:nvPr/>
          </p:nvSpPr>
          <p:spPr bwMode="auto">
            <a:xfrm>
              <a:off x="2625" y="2371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48" name="Freeform 195"/>
            <p:cNvSpPr>
              <a:spLocks/>
            </p:cNvSpPr>
            <p:nvPr/>
          </p:nvSpPr>
          <p:spPr bwMode="auto">
            <a:xfrm>
              <a:off x="2661" y="2377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49" name="Rectangle 196"/>
            <p:cNvSpPr>
              <a:spLocks noChangeArrowheads="1"/>
            </p:cNvSpPr>
            <p:nvPr/>
          </p:nvSpPr>
          <p:spPr bwMode="auto">
            <a:xfrm>
              <a:off x="2697" y="2400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50" name="Freeform 197"/>
            <p:cNvSpPr>
              <a:spLocks/>
            </p:cNvSpPr>
            <p:nvPr/>
          </p:nvSpPr>
          <p:spPr bwMode="auto">
            <a:xfrm>
              <a:off x="2727" y="2406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51" name="Freeform 198"/>
            <p:cNvSpPr>
              <a:spLocks/>
            </p:cNvSpPr>
            <p:nvPr/>
          </p:nvSpPr>
          <p:spPr bwMode="auto">
            <a:xfrm>
              <a:off x="2757" y="242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52" name="Freeform 199"/>
            <p:cNvSpPr>
              <a:spLocks/>
            </p:cNvSpPr>
            <p:nvPr/>
          </p:nvSpPr>
          <p:spPr bwMode="auto">
            <a:xfrm>
              <a:off x="2793" y="244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53" name="Freeform 200"/>
            <p:cNvSpPr>
              <a:spLocks/>
            </p:cNvSpPr>
            <p:nvPr/>
          </p:nvSpPr>
          <p:spPr bwMode="auto">
            <a:xfrm>
              <a:off x="2823" y="245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54" name="Freeform 201"/>
            <p:cNvSpPr>
              <a:spLocks/>
            </p:cNvSpPr>
            <p:nvPr/>
          </p:nvSpPr>
          <p:spPr bwMode="auto">
            <a:xfrm>
              <a:off x="2859" y="246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55" name="Freeform 202"/>
            <p:cNvSpPr>
              <a:spLocks/>
            </p:cNvSpPr>
            <p:nvPr/>
          </p:nvSpPr>
          <p:spPr bwMode="auto">
            <a:xfrm>
              <a:off x="2889" y="248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556" name="Freeform 203"/>
            <p:cNvSpPr>
              <a:spLocks/>
            </p:cNvSpPr>
            <p:nvPr/>
          </p:nvSpPr>
          <p:spPr bwMode="auto">
            <a:xfrm>
              <a:off x="2925" y="249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3" name="Group 204"/>
          <p:cNvGrpSpPr>
            <a:grpSpLocks/>
          </p:cNvGrpSpPr>
          <p:nvPr/>
        </p:nvGrpSpPr>
        <p:grpSpPr bwMode="auto">
          <a:xfrm>
            <a:off x="3917950" y="3829050"/>
            <a:ext cx="2516188" cy="1971675"/>
            <a:chOff x="2110" y="2359"/>
            <a:chExt cx="1762" cy="1355"/>
          </a:xfrm>
        </p:grpSpPr>
        <p:sp>
          <p:nvSpPr>
            <p:cNvPr id="37157" name="Freeform 205"/>
            <p:cNvSpPr>
              <a:spLocks/>
            </p:cNvSpPr>
            <p:nvPr/>
          </p:nvSpPr>
          <p:spPr bwMode="auto">
            <a:xfrm>
              <a:off x="2955" y="250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58" name="Freeform 206"/>
            <p:cNvSpPr>
              <a:spLocks/>
            </p:cNvSpPr>
            <p:nvPr/>
          </p:nvSpPr>
          <p:spPr bwMode="auto">
            <a:xfrm>
              <a:off x="2991" y="252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59" name="Freeform 207"/>
            <p:cNvSpPr>
              <a:spLocks/>
            </p:cNvSpPr>
            <p:nvPr/>
          </p:nvSpPr>
          <p:spPr bwMode="auto">
            <a:xfrm>
              <a:off x="3027" y="2532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60" name="Rectangle 208"/>
            <p:cNvSpPr>
              <a:spLocks noChangeArrowheads="1"/>
            </p:cNvSpPr>
            <p:nvPr/>
          </p:nvSpPr>
          <p:spPr bwMode="auto">
            <a:xfrm>
              <a:off x="3063" y="2556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61" name="Freeform 209"/>
            <p:cNvSpPr>
              <a:spLocks/>
            </p:cNvSpPr>
            <p:nvPr/>
          </p:nvSpPr>
          <p:spPr bwMode="auto">
            <a:xfrm>
              <a:off x="3093" y="256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62" name="Freeform 210"/>
            <p:cNvSpPr>
              <a:spLocks/>
            </p:cNvSpPr>
            <p:nvPr/>
          </p:nvSpPr>
          <p:spPr bwMode="auto">
            <a:xfrm>
              <a:off x="3123" y="2580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63" name="Rectangle 211"/>
            <p:cNvSpPr>
              <a:spLocks noChangeArrowheads="1"/>
            </p:cNvSpPr>
            <p:nvPr/>
          </p:nvSpPr>
          <p:spPr bwMode="auto">
            <a:xfrm>
              <a:off x="3165" y="2598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64" name="Freeform 212"/>
            <p:cNvSpPr>
              <a:spLocks/>
            </p:cNvSpPr>
            <p:nvPr/>
          </p:nvSpPr>
          <p:spPr bwMode="auto">
            <a:xfrm>
              <a:off x="3189" y="2610"/>
              <a:ext cx="17" cy="12"/>
            </a:xfrm>
            <a:custGeom>
              <a:avLst/>
              <a:gdLst>
                <a:gd name="T0" fmla="*/ 0 w 17"/>
                <a:gd name="T1" fmla="*/ 6 h 12"/>
                <a:gd name="T2" fmla="*/ 11 w 17"/>
                <a:gd name="T3" fmla="*/ 12 h 12"/>
                <a:gd name="T4" fmla="*/ 17 w 17"/>
                <a:gd name="T5" fmla="*/ 6 h 12"/>
                <a:gd name="T6" fmla="*/ 5 w 17"/>
                <a:gd name="T7" fmla="*/ 0 h 12"/>
                <a:gd name="T8" fmla="*/ 0 w 17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2"/>
                <a:gd name="T17" fmla="*/ 17 w 1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2">
                  <a:moveTo>
                    <a:pt x="0" y="6"/>
                  </a:moveTo>
                  <a:lnTo>
                    <a:pt x="11" y="12"/>
                  </a:lnTo>
                  <a:lnTo>
                    <a:pt x="17" y="6"/>
                  </a:lnTo>
                  <a:lnTo>
                    <a:pt x="5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65" name="Freeform 213"/>
            <p:cNvSpPr>
              <a:spLocks/>
            </p:cNvSpPr>
            <p:nvPr/>
          </p:nvSpPr>
          <p:spPr bwMode="auto">
            <a:xfrm>
              <a:off x="3224" y="262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66" name="Rectangle 214"/>
            <p:cNvSpPr>
              <a:spLocks noChangeArrowheads="1"/>
            </p:cNvSpPr>
            <p:nvPr/>
          </p:nvSpPr>
          <p:spPr bwMode="auto">
            <a:xfrm>
              <a:off x="3260" y="2640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67" name="Freeform 215"/>
            <p:cNvSpPr>
              <a:spLocks/>
            </p:cNvSpPr>
            <p:nvPr/>
          </p:nvSpPr>
          <p:spPr bwMode="auto">
            <a:xfrm>
              <a:off x="3290" y="265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68" name="Freeform 216"/>
            <p:cNvSpPr>
              <a:spLocks/>
            </p:cNvSpPr>
            <p:nvPr/>
          </p:nvSpPr>
          <p:spPr bwMode="auto">
            <a:xfrm>
              <a:off x="3320" y="266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69" name="Rectangle 217"/>
            <p:cNvSpPr>
              <a:spLocks noChangeArrowheads="1"/>
            </p:cNvSpPr>
            <p:nvPr/>
          </p:nvSpPr>
          <p:spPr bwMode="auto">
            <a:xfrm>
              <a:off x="3362" y="2682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70" name="Freeform 218"/>
            <p:cNvSpPr>
              <a:spLocks/>
            </p:cNvSpPr>
            <p:nvPr/>
          </p:nvSpPr>
          <p:spPr bwMode="auto">
            <a:xfrm>
              <a:off x="3392" y="268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71" name="Freeform 219"/>
            <p:cNvSpPr>
              <a:spLocks/>
            </p:cNvSpPr>
            <p:nvPr/>
          </p:nvSpPr>
          <p:spPr bwMode="auto">
            <a:xfrm>
              <a:off x="3422" y="270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72" name="Rectangle 220"/>
            <p:cNvSpPr>
              <a:spLocks noChangeArrowheads="1"/>
            </p:cNvSpPr>
            <p:nvPr/>
          </p:nvSpPr>
          <p:spPr bwMode="auto">
            <a:xfrm>
              <a:off x="3464" y="2724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73" name="Freeform 221"/>
            <p:cNvSpPr>
              <a:spLocks/>
            </p:cNvSpPr>
            <p:nvPr/>
          </p:nvSpPr>
          <p:spPr bwMode="auto">
            <a:xfrm>
              <a:off x="3488" y="273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74" name="Freeform 222"/>
            <p:cNvSpPr>
              <a:spLocks/>
            </p:cNvSpPr>
            <p:nvPr/>
          </p:nvSpPr>
          <p:spPr bwMode="auto">
            <a:xfrm>
              <a:off x="3524" y="274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75" name="Rectangle 223"/>
            <p:cNvSpPr>
              <a:spLocks noChangeArrowheads="1"/>
            </p:cNvSpPr>
            <p:nvPr/>
          </p:nvSpPr>
          <p:spPr bwMode="auto">
            <a:xfrm>
              <a:off x="3560" y="2766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76" name="Freeform 224"/>
            <p:cNvSpPr>
              <a:spLocks/>
            </p:cNvSpPr>
            <p:nvPr/>
          </p:nvSpPr>
          <p:spPr bwMode="auto">
            <a:xfrm>
              <a:off x="3590" y="277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77" name="Freeform 225"/>
            <p:cNvSpPr>
              <a:spLocks/>
            </p:cNvSpPr>
            <p:nvPr/>
          </p:nvSpPr>
          <p:spPr bwMode="auto">
            <a:xfrm>
              <a:off x="3620" y="2790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78" name="Freeform 226"/>
            <p:cNvSpPr>
              <a:spLocks/>
            </p:cNvSpPr>
            <p:nvPr/>
          </p:nvSpPr>
          <p:spPr bwMode="auto">
            <a:xfrm>
              <a:off x="3656" y="280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79" name="Freeform 227"/>
            <p:cNvSpPr>
              <a:spLocks/>
            </p:cNvSpPr>
            <p:nvPr/>
          </p:nvSpPr>
          <p:spPr bwMode="auto">
            <a:xfrm>
              <a:off x="3686" y="2820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80" name="Freeform 228"/>
            <p:cNvSpPr>
              <a:spLocks/>
            </p:cNvSpPr>
            <p:nvPr/>
          </p:nvSpPr>
          <p:spPr bwMode="auto">
            <a:xfrm>
              <a:off x="3722" y="283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81" name="Freeform 229"/>
            <p:cNvSpPr>
              <a:spLocks/>
            </p:cNvSpPr>
            <p:nvPr/>
          </p:nvSpPr>
          <p:spPr bwMode="auto">
            <a:xfrm>
              <a:off x="3758" y="284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82" name="Freeform 230"/>
            <p:cNvSpPr>
              <a:spLocks/>
            </p:cNvSpPr>
            <p:nvPr/>
          </p:nvSpPr>
          <p:spPr bwMode="auto">
            <a:xfrm>
              <a:off x="3788" y="286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83" name="Freeform 231"/>
            <p:cNvSpPr>
              <a:spLocks/>
            </p:cNvSpPr>
            <p:nvPr/>
          </p:nvSpPr>
          <p:spPr bwMode="auto">
            <a:xfrm>
              <a:off x="3824" y="287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84" name="Freeform 232"/>
            <p:cNvSpPr>
              <a:spLocks/>
            </p:cNvSpPr>
            <p:nvPr/>
          </p:nvSpPr>
          <p:spPr bwMode="auto">
            <a:xfrm>
              <a:off x="3854" y="289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85" name="Freeform 233"/>
            <p:cNvSpPr>
              <a:spLocks/>
            </p:cNvSpPr>
            <p:nvPr/>
          </p:nvSpPr>
          <p:spPr bwMode="auto">
            <a:xfrm>
              <a:off x="2625" y="2359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86" name="Freeform 234"/>
            <p:cNvSpPr>
              <a:spLocks/>
            </p:cNvSpPr>
            <p:nvPr/>
          </p:nvSpPr>
          <p:spPr bwMode="auto">
            <a:xfrm>
              <a:off x="2649" y="2383"/>
              <a:ext cx="24" cy="17"/>
            </a:xfrm>
            <a:custGeom>
              <a:avLst/>
              <a:gdLst>
                <a:gd name="T0" fmla="*/ 0 w 24"/>
                <a:gd name="T1" fmla="*/ 0 h 17"/>
                <a:gd name="T2" fmla="*/ 12 w 24"/>
                <a:gd name="T3" fmla="*/ 11 h 17"/>
                <a:gd name="T4" fmla="*/ 24 w 24"/>
                <a:gd name="T5" fmla="*/ 17 h 17"/>
                <a:gd name="T6" fmla="*/ 12 w 24"/>
                <a:gd name="T7" fmla="*/ 6 h 17"/>
                <a:gd name="T8" fmla="*/ 0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0" y="0"/>
                  </a:moveTo>
                  <a:lnTo>
                    <a:pt x="12" y="11"/>
                  </a:lnTo>
                  <a:lnTo>
                    <a:pt x="24" y="17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87" name="Freeform 235"/>
            <p:cNvSpPr>
              <a:spLocks/>
            </p:cNvSpPr>
            <p:nvPr/>
          </p:nvSpPr>
          <p:spPr bwMode="auto">
            <a:xfrm>
              <a:off x="2673" y="2418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88" name="Freeform 236"/>
            <p:cNvSpPr>
              <a:spLocks/>
            </p:cNvSpPr>
            <p:nvPr/>
          </p:nvSpPr>
          <p:spPr bwMode="auto">
            <a:xfrm>
              <a:off x="2703" y="2436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89" name="Freeform 237"/>
            <p:cNvSpPr>
              <a:spLocks/>
            </p:cNvSpPr>
            <p:nvPr/>
          </p:nvSpPr>
          <p:spPr bwMode="auto">
            <a:xfrm>
              <a:off x="2733" y="246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90" name="Freeform 238"/>
            <p:cNvSpPr>
              <a:spLocks/>
            </p:cNvSpPr>
            <p:nvPr/>
          </p:nvSpPr>
          <p:spPr bwMode="auto">
            <a:xfrm>
              <a:off x="2751" y="2484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91" name="Freeform 239"/>
            <p:cNvSpPr>
              <a:spLocks/>
            </p:cNvSpPr>
            <p:nvPr/>
          </p:nvSpPr>
          <p:spPr bwMode="auto">
            <a:xfrm>
              <a:off x="2775" y="2520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92" name="Freeform 240"/>
            <p:cNvSpPr>
              <a:spLocks/>
            </p:cNvSpPr>
            <p:nvPr/>
          </p:nvSpPr>
          <p:spPr bwMode="auto">
            <a:xfrm>
              <a:off x="2805" y="253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93" name="Freeform 241"/>
            <p:cNvSpPr>
              <a:spLocks/>
            </p:cNvSpPr>
            <p:nvPr/>
          </p:nvSpPr>
          <p:spPr bwMode="auto">
            <a:xfrm>
              <a:off x="2835" y="2562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94" name="Freeform 242"/>
            <p:cNvSpPr>
              <a:spLocks/>
            </p:cNvSpPr>
            <p:nvPr/>
          </p:nvSpPr>
          <p:spPr bwMode="auto">
            <a:xfrm>
              <a:off x="2853" y="2592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95" name="Freeform 243"/>
            <p:cNvSpPr>
              <a:spLocks/>
            </p:cNvSpPr>
            <p:nvPr/>
          </p:nvSpPr>
          <p:spPr bwMode="auto">
            <a:xfrm>
              <a:off x="2877" y="262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96" name="Freeform 244"/>
            <p:cNvSpPr>
              <a:spLocks/>
            </p:cNvSpPr>
            <p:nvPr/>
          </p:nvSpPr>
          <p:spPr bwMode="auto">
            <a:xfrm>
              <a:off x="2913" y="264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97" name="Freeform 245"/>
            <p:cNvSpPr>
              <a:spLocks/>
            </p:cNvSpPr>
            <p:nvPr/>
          </p:nvSpPr>
          <p:spPr bwMode="auto">
            <a:xfrm>
              <a:off x="2937" y="266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98" name="Freeform 246"/>
            <p:cNvSpPr>
              <a:spLocks/>
            </p:cNvSpPr>
            <p:nvPr/>
          </p:nvSpPr>
          <p:spPr bwMode="auto">
            <a:xfrm>
              <a:off x="2955" y="269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99" name="Freeform 247"/>
            <p:cNvSpPr>
              <a:spLocks/>
            </p:cNvSpPr>
            <p:nvPr/>
          </p:nvSpPr>
          <p:spPr bwMode="auto">
            <a:xfrm>
              <a:off x="2979" y="272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00" name="Freeform 248"/>
            <p:cNvSpPr>
              <a:spLocks/>
            </p:cNvSpPr>
            <p:nvPr/>
          </p:nvSpPr>
          <p:spPr bwMode="auto">
            <a:xfrm>
              <a:off x="3003" y="2742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01" name="Freeform 249"/>
            <p:cNvSpPr>
              <a:spLocks/>
            </p:cNvSpPr>
            <p:nvPr/>
          </p:nvSpPr>
          <p:spPr bwMode="auto">
            <a:xfrm>
              <a:off x="3033" y="2772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02" name="Freeform 250"/>
            <p:cNvSpPr>
              <a:spLocks/>
            </p:cNvSpPr>
            <p:nvPr/>
          </p:nvSpPr>
          <p:spPr bwMode="auto">
            <a:xfrm>
              <a:off x="3057" y="2796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03" name="Freeform 251"/>
            <p:cNvSpPr>
              <a:spLocks/>
            </p:cNvSpPr>
            <p:nvPr/>
          </p:nvSpPr>
          <p:spPr bwMode="auto">
            <a:xfrm>
              <a:off x="3081" y="2820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04" name="Freeform 252"/>
            <p:cNvSpPr>
              <a:spLocks/>
            </p:cNvSpPr>
            <p:nvPr/>
          </p:nvSpPr>
          <p:spPr bwMode="auto">
            <a:xfrm>
              <a:off x="3105" y="2844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05" name="Freeform 253"/>
            <p:cNvSpPr>
              <a:spLocks/>
            </p:cNvSpPr>
            <p:nvPr/>
          </p:nvSpPr>
          <p:spPr bwMode="auto">
            <a:xfrm>
              <a:off x="3135" y="287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06" name="Freeform 254"/>
            <p:cNvSpPr>
              <a:spLocks/>
            </p:cNvSpPr>
            <p:nvPr/>
          </p:nvSpPr>
          <p:spPr bwMode="auto">
            <a:xfrm>
              <a:off x="3159" y="289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07" name="Freeform 255"/>
            <p:cNvSpPr>
              <a:spLocks/>
            </p:cNvSpPr>
            <p:nvPr/>
          </p:nvSpPr>
          <p:spPr bwMode="auto">
            <a:xfrm>
              <a:off x="3189" y="2922"/>
              <a:ext cx="11" cy="18"/>
            </a:xfrm>
            <a:custGeom>
              <a:avLst/>
              <a:gdLst>
                <a:gd name="T0" fmla="*/ 0 w 11"/>
                <a:gd name="T1" fmla="*/ 0 h 18"/>
                <a:gd name="T2" fmla="*/ 5 w 11"/>
                <a:gd name="T3" fmla="*/ 12 h 18"/>
                <a:gd name="T4" fmla="*/ 11 w 11"/>
                <a:gd name="T5" fmla="*/ 18 h 18"/>
                <a:gd name="T6" fmla="*/ 5 w 11"/>
                <a:gd name="T7" fmla="*/ 6 h 18"/>
                <a:gd name="T8" fmla="*/ 0 w 11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18"/>
                <a:gd name="T17" fmla="*/ 11 w 11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18">
                  <a:moveTo>
                    <a:pt x="0" y="0"/>
                  </a:moveTo>
                  <a:lnTo>
                    <a:pt x="5" y="12"/>
                  </a:lnTo>
                  <a:lnTo>
                    <a:pt x="11" y="18"/>
                  </a:lnTo>
                  <a:lnTo>
                    <a:pt x="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08" name="Freeform 256"/>
            <p:cNvSpPr>
              <a:spLocks/>
            </p:cNvSpPr>
            <p:nvPr/>
          </p:nvSpPr>
          <p:spPr bwMode="auto">
            <a:xfrm>
              <a:off x="3206" y="2946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09" name="Freeform 257"/>
            <p:cNvSpPr>
              <a:spLocks/>
            </p:cNvSpPr>
            <p:nvPr/>
          </p:nvSpPr>
          <p:spPr bwMode="auto">
            <a:xfrm>
              <a:off x="3230" y="298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10" name="Freeform 258"/>
            <p:cNvSpPr>
              <a:spLocks/>
            </p:cNvSpPr>
            <p:nvPr/>
          </p:nvSpPr>
          <p:spPr bwMode="auto">
            <a:xfrm>
              <a:off x="3260" y="3000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11" name="Freeform 259"/>
            <p:cNvSpPr>
              <a:spLocks/>
            </p:cNvSpPr>
            <p:nvPr/>
          </p:nvSpPr>
          <p:spPr bwMode="auto">
            <a:xfrm>
              <a:off x="3290" y="302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12" name="Freeform 260"/>
            <p:cNvSpPr>
              <a:spLocks/>
            </p:cNvSpPr>
            <p:nvPr/>
          </p:nvSpPr>
          <p:spPr bwMode="auto">
            <a:xfrm>
              <a:off x="3308" y="3060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13" name="Freeform 261"/>
            <p:cNvSpPr>
              <a:spLocks/>
            </p:cNvSpPr>
            <p:nvPr/>
          </p:nvSpPr>
          <p:spPr bwMode="auto">
            <a:xfrm>
              <a:off x="3332" y="3084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14" name="Freeform 262"/>
            <p:cNvSpPr>
              <a:spLocks/>
            </p:cNvSpPr>
            <p:nvPr/>
          </p:nvSpPr>
          <p:spPr bwMode="auto">
            <a:xfrm>
              <a:off x="3368" y="3102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15" name="Freeform 263"/>
            <p:cNvSpPr>
              <a:spLocks/>
            </p:cNvSpPr>
            <p:nvPr/>
          </p:nvSpPr>
          <p:spPr bwMode="auto">
            <a:xfrm>
              <a:off x="3392" y="312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16" name="Freeform 264"/>
            <p:cNvSpPr>
              <a:spLocks/>
            </p:cNvSpPr>
            <p:nvPr/>
          </p:nvSpPr>
          <p:spPr bwMode="auto">
            <a:xfrm>
              <a:off x="3410" y="3162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17" name="Freeform 265"/>
            <p:cNvSpPr>
              <a:spLocks/>
            </p:cNvSpPr>
            <p:nvPr/>
          </p:nvSpPr>
          <p:spPr bwMode="auto">
            <a:xfrm>
              <a:off x="3434" y="3186"/>
              <a:ext cx="18" cy="12"/>
            </a:xfrm>
            <a:custGeom>
              <a:avLst/>
              <a:gdLst>
                <a:gd name="T0" fmla="*/ 0 w 18"/>
                <a:gd name="T1" fmla="*/ 6 h 12"/>
                <a:gd name="T2" fmla="*/ 12 w 18"/>
                <a:gd name="T3" fmla="*/ 12 h 12"/>
                <a:gd name="T4" fmla="*/ 18 w 18"/>
                <a:gd name="T5" fmla="*/ 6 h 12"/>
                <a:gd name="T6" fmla="*/ 6 w 18"/>
                <a:gd name="T7" fmla="*/ 0 h 12"/>
                <a:gd name="T8" fmla="*/ 0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6"/>
                  </a:move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18" name="Freeform 266"/>
            <p:cNvSpPr>
              <a:spLocks/>
            </p:cNvSpPr>
            <p:nvPr/>
          </p:nvSpPr>
          <p:spPr bwMode="auto">
            <a:xfrm>
              <a:off x="3470" y="320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19" name="Freeform 267"/>
            <p:cNvSpPr>
              <a:spLocks/>
            </p:cNvSpPr>
            <p:nvPr/>
          </p:nvSpPr>
          <p:spPr bwMode="auto">
            <a:xfrm>
              <a:off x="3488" y="323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20" name="Freeform 268"/>
            <p:cNvSpPr>
              <a:spLocks/>
            </p:cNvSpPr>
            <p:nvPr/>
          </p:nvSpPr>
          <p:spPr bwMode="auto">
            <a:xfrm>
              <a:off x="3512" y="325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21" name="Freeform 269"/>
            <p:cNvSpPr>
              <a:spLocks/>
            </p:cNvSpPr>
            <p:nvPr/>
          </p:nvSpPr>
          <p:spPr bwMode="auto">
            <a:xfrm>
              <a:off x="3536" y="3282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22" name="Freeform 270"/>
            <p:cNvSpPr>
              <a:spLocks/>
            </p:cNvSpPr>
            <p:nvPr/>
          </p:nvSpPr>
          <p:spPr bwMode="auto">
            <a:xfrm>
              <a:off x="3560" y="3306"/>
              <a:ext cx="24" cy="18"/>
            </a:xfrm>
            <a:custGeom>
              <a:avLst/>
              <a:gdLst>
                <a:gd name="T0" fmla="*/ 0 w 24"/>
                <a:gd name="T1" fmla="*/ 0 h 18"/>
                <a:gd name="T2" fmla="*/ 12 w 24"/>
                <a:gd name="T3" fmla="*/ 12 h 18"/>
                <a:gd name="T4" fmla="*/ 24 w 24"/>
                <a:gd name="T5" fmla="*/ 18 h 18"/>
                <a:gd name="T6" fmla="*/ 12 w 24"/>
                <a:gd name="T7" fmla="*/ 6 h 18"/>
                <a:gd name="T8" fmla="*/ 0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0" y="0"/>
                  </a:moveTo>
                  <a:lnTo>
                    <a:pt x="12" y="12"/>
                  </a:lnTo>
                  <a:lnTo>
                    <a:pt x="24" y="18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23" name="Freeform 271"/>
            <p:cNvSpPr>
              <a:spLocks/>
            </p:cNvSpPr>
            <p:nvPr/>
          </p:nvSpPr>
          <p:spPr bwMode="auto">
            <a:xfrm>
              <a:off x="2631" y="2359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24" name="Freeform 272"/>
            <p:cNvSpPr>
              <a:spLocks/>
            </p:cNvSpPr>
            <p:nvPr/>
          </p:nvSpPr>
          <p:spPr bwMode="auto">
            <a:xfrm>
              <a:off x="2637" y="239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25" name="Freeform 273"/>
            <p:cNvSpPr>
              <a:spLocks/>
            </p:cNvSpPr>
            <p:nvPr/>
          </p:nvSpPr>
          <p:spPr bwMode="auto">
            <a:xfrm>
              <a:off x="2655" y="242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26" name="Rectangle 274"/>
            <p:cNvSpPr>
              <a:spLocks noChangeArrowheads="1"/>
            </p:cNvSpPr>
            <p:nvPr/>
          </p:nvSpPr>
          <p:spPr bwMode="auto">
            <a:xfrm>
              <a:off x="2673" y="246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27" name="Freeform 275"/>
            <p:cNvSpPr>
              <a:spLocks/>
            </p:cNvSpPr>
            <p:nvPr/>
          </p:nvSpPr>
          <p:spPr bwMode="auto">
            <a:xfrm>
              <a:off x="2685" y="249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28" name="Freeform 276"/>
            <p:cNvSpPr>
              <a:spLocks/>
            </p:cNvSpPr>
            <p:nvPr/>
          </p:nvSpPr>
          <p:spPr bwMode="auto">
            <a:xfrm>
              <a:off x="2697" y="252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29" name="Freeform 277"/>
            <p:cNvSpPr>
              <a:spLocks/>
            </p:cNvSpPr>
            <p:nvPr/>
          </p:nvSpPr>
          <p:spPr bwMode="auto">
            <a:xfrm>
              <a:off x="2709" y="255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30" name="Rectangle 278"/>
            <p:cNvSpPr>
              <a:spLocks noChangeArrowheads="1"/>
            </p:cNvSpPr>
            <p:nvPr/>
          </p:nvSpPr>
          <p:spPr bwMode="auto">
            <a:xfrm>
              <a:off x="2727" y="259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31" name="Freeform 279"/>
            <p:cNvSpPr>
              <a:spLocks/>
            </p:cNvSpPr>
            <p:nvPr/>
          </p:nvSpPr>
          <p:spPr bwMode="auto">
            <a:xfrm>
              <a:off x="2733" y="2628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32" name="Freeform 280"/>
            <p:cNvSpPr>
              <a:spLocks/>
            </p:cNvSpPr>
            <p:nvPr/>
          </p:nvSpPr>
          <p:spPr bwMode="auto">
            <a:xfrm>
              <a:off x="2751" y="265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33" name="Freeform 281"/>
            <p:cNvSpPr>
              <a:spLocks/>
            </p:cNvSpPr>
            <p:nvPr/>
          </p:nvSpPr>
          <p:spPr bwMode="auto">
            <a:xfrm>
              <a:off x="2763" y="269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34" name="Rectangle 282"/>
            <p:cNvSpPr>
              <a:spLocks noChangeArrowheads="1"/>
            </p:cNvSpPr>
            <p:nvPr/>
          </p:nvSpPr>
          <p:spPr bwMode="auto">
            <a:xfrm>
              <a:off x="2781" y="27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35" name="Freeform 283"/>
            <p:cNvSpPr>
              <a:spLocks/>
            </p:cNvSpPr>
            <p:nvPr/>
          </p:nvSpPr>
          <p:spPr bwMode="auto">
            <a:xfrm>
              <a:off x="2793" y="276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36" name="Freeform 284"/>
            <p:cNvSpPr>
              <a:spLocks/>
            </p:cNvSpPr>
            <p:nvPr/>
          </p:nvSpPr>
          <p:spPr bwMode="auto">
            <a:xfrm>
              <a:off x="2799" y="2796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37" name="Freeform 285"/>
            <p:cNvSpPr>
              <a:spLocks/>
            </p:cNvSpPr>
            <p:nvPr/>
          </p:nvSpPr>
          <p:spPr bwMode="auto">
            <a:xfrm>
              <a:off x="2817" y="282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38" name="Rectangle 286"/>
            <p:cNvSpPr>
              <a:spLocks noChangeArrowheads="1"/>
            </p:cNvSpPr>
            <p:nvPr/>
          </p:nvSpPr>
          <p:spPr bwMode="auto">
            <a:xfrm>
              <a:off x="2835" y="286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39" name="Freeform 287"/>
            <p:cNvSpPr>
              <a:spLocks/>
            </p:cNvSpPr>
            <p:nvPr/>
          </p:nvSpPr>
          <p:spPr bwMode="auto">
            <a:xfrm>
              <a:off x="2847" y="2892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40" name="Freeform 288"/>
            <p:cNvSpPr>
              <a:spLocks/>
            </p:cNvSpPr>
            <p:nvPr/>
          </p:nvSpPr>
          <p:spPr bwMode="auto">
            <a:xfrm>
              <a:off x="2859" y="292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41" name="Freeform 289"/>
            <p:cNvSpPr>
              <a:spLocks/>
            </p:cNvSpPr>
            <p:nvPr/>
          </p:nvSpPr>
          <p:spPr bwMode="auto">
            <a:xfrm>
              <a:off x="2871" y="295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42" name="Rectangle 290"/>
            <p:cNvSpPr>
              <a:spLocks noChangeArrowheads="1"/>
            </p:cNvSpPr>
            <p:nvPr/>
          </p:nvSpPr>
          <p:spPr bwMode="auto">
            <a:xfrm>
              <a:off x="2889" y="300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43" name="Rectangle 291"/>
            <p:cNvSpPr>
              <a:spLocks noChangeArrowheads="1"/>
            </p:cNvSpPr>
            <p:nvPr/>
          </p:nvSpPr>
          <p:spPr bwMode="auto">
            <a:xfrm>
              <a:off x="2901" y="3036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44" name="Freeform 292"/>
            <p:cNvSpPr>
              <a:spLocks/>
            </p:cNvSpPr>
            <p:nvPr/>
          </p:nvSpPr>
          <p:spPr bwMode="auto">
            <a:xfrm>
              <a:off x="2913" y="306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45" name="Freeform 293"/>
            <p:cNvSpPr>
              <a:spLocks/>
            </p:cNvSpPr>
            <p:nvPr/>
          </p:nvSpPr>
          <p:spPr bwMode="auto">
            <a:xfrm>
              <a:off x="2925" y="309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46" name="Freeform 294"/>
            <p:cNvSpPr>
              <a:spLocks/>
            </p:cNvSpPr>
            <p:nvPr/>
          </p:nvSpPr>
          <p:spPr bwMode="auto">
            <a:xfrm>
              <a:off x="2937" y="312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47" name="Rectangle 295"/>
            <p:cNvSpPr>
              <a:spLocks noChangeArrowheads="1"/>
            </p:cNvSpPr>
            <p:nvPr/>
          </p:nvSpPr>
          <p:spPr bwMode="auto">
            <a:xfrm>
              <a:off x="2955" y="316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48" name="Freeform 296"/>
            <p:cNvSpPr>
              <a:spLocks/>
            </p:cNvSpPr>
            <p:nvPr/>
          </p:nvSpPr>
          <p:spPr bwMode="auto">
            <a:xfrm>
              <a:off x="2967" y="3192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49" name="Freeform 297"/>
            <p:cNvSpPr>
              <a:spLocks/>
            </p:cNvSpPr>
            <p:nvPr/>
          </p:nvSpPr>
          <p:spPr bwMode="auto">
            <a:xfrm>
              <a:off x="2979" y="322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50" name="Freeform 298"/>
            <p:cNvSpPr>
              <a:spLocks/>
            </p:cNvSpPr>
            <p:nvPr/>
          </p:nvSpPr>
          <p:spPr bwMode="auto">
            <a:xfrm>
              <a:off x="2985" y="3264"/>
              <a:ext cx="18" cy="12"/>
            </a:xfrm>
            <a:custGeom>
              <a:avLst/>
              <a:gdLst>
                <a:gd name="T0" fmla="*/ 0 w 18"/>
                <a:gd name="T1" fmla="*/ 0 h 12"/>
                <a:gd name="T2" fmla="*/ 6 w 18"/>
                <a:gd name="T3" fmla="*/ 6 h 12"/>
                <a:gd name="T4" fmla="*/ 18 w 18"/>
                <a:gd name="T5" fmla="*/ 12 h 12"/>
                <a:gd name="T6" fmla="*/ 12 w 18"/>
                <a:gd name="T7" fmla="*/ 6 h 12"/>
                <a:gd name="T8" fmla="*/ 0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51" name="Rectangle 299"/>
            <p:cNvSpPr>
              <a:spLocks noChangeArrowheads="1"/>
            </p:cNvSpPr>
            <p:nvPr/>
          </p:nvSpPr>
          <p:spPr bwMode="auto">
            <a:xfrm>
              <a:off x="3009" y="330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52" name="Freeform 300"/>
            <p:cNvSpPr>
              <a:spLocks/>
            </p:cNvSpPr>
            <p:nvPr/>
          </p:nvSpPr>
          <p:spPr bwMode="auto">
            <a:xfrm>
              <a:off x="3021" y="333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53" name="Freeform 301"/>
            <p:cNvSpPr>
              <a:spLocks/>
            </p:cNvSpPr>
            <p:nvPr/>
          </p:nvSpPr>
          <p:spPr bwMode="auto">
            <a:xfrm>
              <a:off x="3033" y="3360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54" name="Freeform 302"/>
            <p:cNvSpPr>
              <a:spLocks/>
            </p:cNvSpPr>
            <p:nvPr/>
          </p:nvSpPr>
          <p:spPr bwMode="auto">
            <a:xfrm>
              <a:off x="3045" y="3396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55" name="Rectangle 303"/>
            <p:cNvSpPr>
              <a:spLocks noChangeArrowheads="1"/>
            </p:cNvSpPr>
            <p:nvPr/>
          </p:nvSpPr>
          <p:spPr bwMode="auto">
            <a:xfrm>
              <a:off x="3063" y="3438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56" name="Freeform 304"/>
            <p:cNvSpPr>
              <a:spLocks/>
            </p:cNvSpPr>
            <p:nvPr/>
          </p:nvSpPr>
          <p:spPr bwMode="auto">
            <a:xfrm>
              <a:off x="3075" y="3462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57" name="Freeform 305"/>
            <p:cNvSpPr>
              <a:spLocks/>
            </p:cNvSpPr>
            <p:nvPr/>
          </p:nvSpPr>
          <p:spPr bwMode="auto">
            <a:xfrm>
              <a:off x="3087" y="349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58" name="Freeform 306"/>
            <p:cNvSpPr>
              <a:spLocks/>
            </p:cNvSpPr>
            <p:nvPr/>
          </p:nvSpPr>
          <p:spPr bwMode="auto">
            <a:xfrm>
              <a:off x="3099" y="3528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59" name="Rectangle 307"/>
            <p:cNvSpPr>
              <a:spLocks noChangeArrowheads="1"/>
            </p:cNvSpPr>
            <p:nvPr/>
          </p:nvSpPr>
          <p:spPr bwMode="auto">
            <a:xfrm>
              <a:off x="3117" y="357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60" name="Freeform 308"/>
            <p:cNvSpPr>
              <a:spLocks/>
            </p:cNvSpPr>
            <p:nvPr/>
          </p:nvSpPr>
          <p:spPr bwMode="auto">
            <a:xfrm>
              <a:off x="3129" y="3594"/>
              <a:ext cx="12" cy="18"/>
            </a:xfrm>
            <a:custGeom>
              <a:avLst/>
              <a:gdLst>
                <a:gd name="T0" fmla="*/ 0 w 12"/>
                <a:gd name="T1" fmla="*/ 0 h 18"/>
                <a:gd name="T2" fmla="*/ 6 w 12"/>
                <a:gd name="T3" fmla="*/ 12 h 18"/>
                <a:gd name="T4" fmla="*/ 12 w 12"/>
                <a:gd name="T5" fmla="*/ 18 h 18"/>
                <a:gd name="T6" fmla="*/ 6 w 12"/>
                <a:gd name="T7" fmla="*/ 6 h 18"/>
                <a:gd name="T8" fmla="*/ 0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0" y="0"/>
                  </a:moveTo>
                  <a:lnTo>
                    <a:pt x="6" y="12"/>
                  </a:lnTo>
                  <a:lnTo>
                    <a:pt x="12" y="18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61" name="Rectangle 309"/>
            <p:cNvSpPr>
              <a:spLocks noChangeArrowheads="1"/>
            </p:cNvSpPr>
            <p:nvPr/>
          </p:nvSpPr>
          <p:spPr bwMode="auto">
            <a:xfrm>
              <a:off x="2631" y="237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62" name="Rectangle 310"/>
            <p:cNvSpPr>
              <a:spLocks noChangeArrowheads="1"/>
            </p:cNvSpPr>
            <p:nvPr/>
          </p:nvSpPr>
          <p:spPr bwMode="auto">
            <a:xfrm>
              <a:off x="2631" y="240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63" name="Rectangle 311"/>
            <p:cNvSpPr>
              <a:spLocks noChangeArrowheads="1"/>
            </p:cNvSpPr>
            <p:nvPr/>
          </p:nvSpPr>
          <p:spPr bwMode="auto">
            <a:xfrm>
              <a:off x="2631" y="244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64" name="Rectangle 312"/>
            <p:cNvSpPr>
              <a:spLocks noChangeArrowheads="1"/>
            </p:cNvSpPr>
            <p:nvPr/>
          </p:nvSpPr>
          <p:spPr bwMode="auto">
            <a:xfrm>
              <a:off x="2631" y="247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65" name="Rectangle 313"/>
            <p:cNvSpPr>
              <a:spLocks noChangeArrowheads="1"/>
            </p:cNvSpPr>
            <p:nvPr/>
          </p:nvSpPr>
          <p:spPr bwMode="auto">
            <a:xfrm>
              <a:off x="2631" y="251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66" name="Rectangle 314"/>
            <p:cNvSpPr>
              <a:spLocks noChangeArrowheads="1"/>
            </p:cNvSpPr>
            <p:nvPr/>
          </p:nvSpPr>
          <p:spPr bwMode="auto">
            <a:xfrm>
              <a:off x="2631" y="255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67" name="Rectangle 315"/>
            <p:cNvSpPr>
              <a:spLocks noChangeArrowheads="1"/>
            </p:cNvSpPr>
            <p:nvPr/>
          </p:nvSpPr>
          <p:spPr bwMode="auto">
            <a:xfrm>
              <a:off x="2631" y="258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68" name="Rectangle 316"/>
            <p:cNvSpPr>
              <a:spLocks noChangeArrowheads="1"/>
            </p:cNvSpPr>
            <p:nvPr/>
          </p:nvSpPr>
          <p:spPr bwMode="auto">
            <a:xfrm>
              <a:off x="2631" y="262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69" name="Rectangle 317"/>
            <p:cNvSpPr>
              <a:spLocks noChangeArrowheads="1"/>
            </p:cNvSpPr>
            <p:nvPr/>
          </p:nvSpPr>
          <p:spPr bwMode="auto">
            <a:xfrm>
              <a:off x="2631" y="265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70" name="Rectangle 318"/>
            <p:cNvSpPr>
              <a:spLocks noChangeArrowheads="1"/>
            </p:cNvSpPr>
            <p:nvPr/>
          </p:nvSpPr>
          <p:spPr bwMode="auto">
            <a:xfrm>
              <a:off x="2631" y="269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71" name="Rectangle 319"/>
            <p:cNvSpPr>
              <a:spLocks noChangeArrowheads="1"/>
            </p:cNvSpPr>
            <p:nvPr/>
          </p:nvSpPr>
          <p:spPr bwMode="auto">
            <a:xfrm>
              <a:off x="2631" y="27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72" name="Rectangle 320"/>
            <p:cNvSpPr>
              <a:spLocks noChangeArrowheads="1"/>
            </p:cNvSpPr>
            <p:nvPr/>
          </p:nvSpPr>
          <p:spPr bwMode="auto">
            <a:xfrm>
              <a:off x="2631" y="276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73" name="Rectangle 321"/>
            <p:cNvSpPr>
              <a:spLocks noChangeArrowheads="1"/>
            </p:cNvSpPr>
            <p:nvPr/>
          </p:nvSpPr>
          <p:spPr bwMode="auto">
            <a:xfrm>
              <a:off x="2631" y="280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74" name="Rectangle 322"/>
            <p:cNvSpPr>
              <a:spLocks noChangeArrowheads="1"/>
            </p:cNvSpPr>
            <p:nvPr/>
          </p:nvSpPr>
          <p:spPr bwMode="auto">
            <a:xfrm>
              <a:off x="2631" y="283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75" name="Rectangle 323"/>
            <p:cNvSpPr>
              <a:spLocks noChangeArrowheads="1"/>
            </p:cNvSpPr>
            <p:nvPr/>
          </p:nvSpPr>
          <p:spPr bwMode="auto">
            <a:xfrm>
              <a:off x="2631" y="287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76" name="Rectangle 324"/>
            <p:cNvSpPr>
              <a:spLocks noChangeArrowheads="1"/>
            </p:cNvSpPr>
            <p:nvPr/>
          </p:nvSpPr>
          <p:spPr bwMode="auto">
            <a:xfrm>
              <a:off x="2631" y="291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77" name="Rectangle 325"/>
            <p:cNvSpPr>
              <a:spLocks noChangeArrowheads="1"/>
            </p:cNvSpPr>
            <p:nvPr/>
          </p:nvSpPr>
          <p:spPr bwMode="auto">
            <a:xfrm>
              <a:off x="2631" y="294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78" name="Rectangle 326"/>
            <p:cNvSpPr>
              <a:spLocks noChangeArrowheads="1"/>
            </p:cNvSpPr>
            <p:nvPr/>
          </p:nvSpPr>
          <p:spPr bwMode="auto">
            <a:xfrm>
              <a:off x="2631" y="298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79" name="Rectangle 327"/>
            <p:cNvSpPr>
              <a:spLocks noChangeArrowheads="1"/>
            </p:cNvSpPr>
            <p:nvPr/>
          </p:nvSpPr>
          <p:spPr bwMode="auto">
            <a:xfrm>
              <a:off x="2631" y="301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80" name="Rectangle 328"/>
            <p:cNvSpPr>
              <a:spLocks noChangeArrowheads="1"/>
            </p:cNvSpPr>
            <p:nvPr/>
          </p:nvSpPr>
          <p:spPr bwMode="auto">
            <a:xfrm>
              <a:off x="2631" y="305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81" name="Rectangle 329"/>
            <p:cNvSpPr>
              <a:spLocks noChangeArrowheads="1"/>
            </p:cNvSpPr>
            <p:nvPr/>
          </p:nvSpPr>
          <p:spPr bwMode="auto">
            <a:xfrm>
              <a:off x="2631" y="309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82" name="Rectangle 330"/>
            <p:cNvSpPr>
              <a:spLocks noChangeArrowheads="1"/>
            </p:cNvSpPr>
            <p:nvPr/>
          </p:nvSpPr>
          <p:spPr bwMode="auto">
            <a:xfrm>
              <a:off x="2631" y="312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83" name="Rectangle 331"/>
            <p:cNvSpPr>
              <a:spLocks noChangeArrowheads="1"/>
            </p:cNvSpPr>
            <p:nvPr/>
          </p:nvSpPr>
          <p:spPr bwMode="auto">
            <a:xfrm>
              <a:off x="2631" y="316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84" name="Rectangle 332"/>
            <p:cNvSpPr>
              <a:spLocks noChangeArrowheads="1"/>
            </p:cNvSpPr>
            <p:nvPr/>
          </p:nvSpPr>
          <p:spPr bwMode="auto">
            <a:xfrm>
              <a:off x="2631" y="319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85" name="Rectangle 333"/>
            <p:cNvSpPr>
              <a:spLocks noChangeArrowheads="1"/>
            </p:cNvSpPr>
            <p:nvPr/>
          </p:nvSpPr>
          <p:spPr bwMode="auto">
            <a:xfrm>
              <a:off x="2631" y="323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86" name="Rectangle 334"/>
            <p:cNvSpPr>
              <a:spLocks noChangeArrowheads="1"/>
            </p:cNvSpPr>
            <p:nvPr/>
          </p:nvSpPr>
          <p:spPr bwMode="auto">
            <a:xfrm>
              <a:off x="2631" y="327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87" name="Rectangle 335"/>
            <p:cNvSpPr>
              <a:spLocks noChangeArrowheads="1"/>
            </p:cNvSpPr>
            <p:nvPr/>
          </p:nvSpPr>
          <p:spPr bwMode="auto">
            <a:xfrm>
              <a:off x="2631" y="330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88" name="Rectangle 336"/>
            <p:cNvSpPr>
              <a:spLocks noChangeArrowheads="1"/>
            </p:cNvSpPr>
            <p:nvPr/>
          </p:nvSpPr>
          <p:spPr bwMode="auto">
            <a:xfrm>
              <a:off x="2631" y="334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89" name="Rectangle 337"/>
            <p:cNvSpPr>
              <a:spLocks noChangeArrowheads="1"/>
            </p:cNvSpPr>
            <p:nvPr/>
          </p:nvSpPr>
          <p:spPr bwMode="auto">
            <a:xfrm>
              <a:off x="2631" y="337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90" name="Rectangle 338"/>
            <p:cNvSpPr>
              <a:spLocks noChangeArrowheads="1"/>
            </p:cNvSpPr>
            <p:nvPr/>
          </p:nvSpPr>
          <p:spPr bwMode="auto">
            <a:xfrm>
              <a:off x="2631" y="341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91" name="Rectangle 339"/>
            <p:cNvSpPr>
              <a:spLocks noChangeArrowheads="1"/>
            </p:cNvSpPr>
            <p:nvPr/>
          </p:nvSpPr>
          <p:spPr bwMode="auto">
            <a:xfrm>
              <a:off x="2631" y="345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92" name="Rectangle 340"/>
            <p:cNvSpPr>
              <a:spLocks noChangeArrowheads="1"/>
            </p:cNvSpPr>
            <p:nvPr/>
          </p:nvSpPr>
          <p:spPr bwMode="auto">
            <a:xfrm>
              <a:off x="2631" y="348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93" name="Rectangle 341"/>
            <p:cNvSpPr>
              <a:spLocks noChangeArrowheads="1"/>
            </p:cNvSpPr>
            <p:nvPr/>
          </p:nvSpPr>
          <p:spPr bwMode="auto">
            <a:xfrm>
              <a:off x="2631" y="352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94" name="Rectangle 342"/>
            <p:cNvSpPr>
              <a:spLocks noChangeArrowheads="1"/>
            </p:cNvSpPr>
            <p:nvPr/>
          </p:nvSpPr>
          <p:spPr bwMode="auto">
            <a:xfrm>
              <a:off x="2631" y="355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95" name="Rectangle 343"/>
            <p:cNvSpPr>
              <a:spLocks noChangeArrowheads="1"/>
            </p:cNvSpPr>
            <p:nvPr/>
          </p:nvSpPr>
          <p:spPr bwMode="auto">
            <a:xfrm>
              <a:off x="2631" y="3594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96" name="Rectangle 344"/>
            <p:cNvSpPr>
              <a:spLocks noChangeArrowheads="1"/>
            </p:cNvSpPr>
            <p:nvPr/>
          </p:nvSpPr>
          <p:spPr bwMode="auto">
            <a:xfrm>
              <a:off x="2631" y="36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97" name="Rectangle 345"/>
            <p:cNvSpPr>
              <a:spLocks noChangeArrowheads="1"/>
            </p:cNvSpPr>
            <p:nvPr/>
          </p:nvSpPr>
          <p:spPr bwMode="auto">
            <a:xfrm>
              <a:off x="2631" y="3666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98" name="Rectangle 346"/>
            <p:cNvSpPr>
              <a:spLocks noChangeArrowheads="1"/>
            </p:cNvSpPr>
            <p:nvPr/>
          </p:nvSpPr>
          <p:spPr bwMode="auto">
            <a:xfrm>
              <a:off x="2631" y="370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299" name="Freeform 347"/>
            <p:cNvSpPr>
              <a:spLocks/>
            </p:cNvSpPr>
            <p:nvPr/>
          </p:nvSpPr>
          <p:spPr bwMode="auto">
            <a:xfrm>
              <a:off x="2625" y="2359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00" name="Freeform 348"/>
            <p:cNvSpPr>
              <a:spLocks/>
            </p:cNvSpPr>
            <p:nvPr/>
          </p:nvSpPr>
          <p:spPr bwMode="auto">
            <a:xfrm>
              <a:off x="2607" y="239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01" name="Rectangle 349"/>
            <p:cNvSpPr>
              <a:spLocks noChangeArrowheads="1"/>
            </p:cNvSpPr>
            <p:nvPr/>
          </p:nvSpPr>
          <p:spPr bwMode="auto">
            <a:xfrm>
              <a:off x="2601" y="24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02" name="Freeform 350"/>
            <p:cNvSpPr>
              <a:spLocks/>
            </p:cNvSpPr>
            <p:nvPr/>
          </p:nvSpPr>
          <p:spPr bwMode="auto">
            <a:xfrm>
              <a:off x="2583" y="246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03" name="Freeform 351"/>
            <p:cNvSpPr>
              <a:spLocks/>
            </p:cNvSpPr>
            <p:nvPr/>
          </p:nvSpPr>
          <p:spPr bwMode="auto">
            <a:xfrm>
              <a:off x="2571" y="249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04" name="Rectangle 352"/>
            <p:cNvSpPr>
              <a:spLocks noChangeArrowheads="1"/>
            </p:cNvSpPr>
            <p:nvPr/>
          </p:nvSpPr>
          <p:spPr bwMode="auto">
            <a:xfrm>
              <a:off x="2559" y="253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05" name="Freeform 353"/>
            <p:cNvSpPr>
              <a:spLocks/>
            </p:cNvSpPr>
            <p:nvPr/>
          </p:nvSpPr>
          <p:spPr bwMode="auto">
            <a:xfrm>
              <a:off x="2541" y="255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06" name="Freeform 354"/>
            <p:cNvSpPr>
              <a:spLocks/>
            </p:cNvSpPr>
            <p:nvPr/>
          </p:nvSpPr>
          <p:spPr bwMode="auto">
            <a:xfrm>
              <a:off x="2529" y="259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07" name="Rectangle 355"/>
            <p:cNvSpPr>
              <a:spLocks noChangeArrowheads="1"/>
            </p:cNvSpPr>
            <p:nvPr/>
          </p:nvSpPr>
          <p:spPr bwMode="auto">
            <a:xfrm>
              <a:off x="2517" y="262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08" name="Freeform 356"/>
            <p:cNvSpPr>
              <a:spLocks/>
            </p:cNvSpPr>
            <p:nvPr/>
          </p:nvSpPr>
          <p:spPr bwMode="auto">
            <a:xfrm>
              <a:off x="2499" y="265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09" name="Freeform 357"/>
            <p:cNvSpPr>
              <a:spLocks/>
            </p:cNvSpPr>
            <p:nvPr/>
          </p:nvSpPr>
          <p:spPr bwMode="auto">
            <a:xfrm>
              <a:off x="2481" y="269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10" name="Rectangle 358"/>
            <p:cNvSpPr>
              <a:spLocks noChangeArrowheads="1"/>
            </p:cNvSpPr>
            <p:nvPr/>
          </p:nvSpPr>
          <p:spPr bwMode="auto">
            <a:xfrm>
              <a:off x="2475" y="27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11" name="Freeform 359"/>
            <p:cNvSpPr>
              <a:spLocks/>
            </p:cNvSpPr>
            <p:nvPr/>
          </p:nvSpPr>
          <p:spPr bwMode="auto">
            <a:xfrm>
              <a:off x="2451" y="2760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12" name="Freeform 360"/>
            <p:cNvSpPr>
              <a:spLocks/>
            </p:cNvSpPr>
            <p:nvPr/>
          </p:nvSpPr>
          <p:spPr bwMode="auto">
            <a:xfrm>
              <a:off x="2445" y="279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13" name="Rectangle 361"/>
            <p:cNvSpPr>
              <a:spLocks noChangeArrowheads="1"/>
            </p:cNvSpPr>
            <p:nvPr/>
          </p:nvSpPr>
          <p:spPr bwMode="auto">
            <a:xfrm>
              <a:off x="2433" y="2832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14" name="Freeform 362"/>
            <p:cNvSpPr>
              <a:spLocks/>
            </p:cNvSpPr>
            <p:nvPr/>
          </p:nvSpPr>
          <p:spPr bwMode="auto">
            <a:xfrm>
              <a:off x="2415" y="285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15" name="Freeform 363"/>
            <p:cNvSpPr>
              <a:spLocks/>
            </p:cNvSpPr>
            <p:nvPr/>
          </p:nvSpPr>
          <p:spPr bwMode="auto">
            <a:xfrm>
              <a:off x="2403" y="289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16" name="Rectangle 364"/>
            <p:cNvSpPr>
              <a:spLocks noChangeArrowheads="1"/>
            </p:cNvSpPr>
            <p:nvPr/>
          </p:nvSpPr>
          <p:spPr bwMode="auto">
            <a:xfrm>
              <a:off x="2391" y="2928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17" name="Freeform 365"/>
            <p:cNvSpPr>
              <a:spLocks/>
            </p:cNvSpPr>
            <p:nvPr/>
          </p:nvSpPr>
          <p:spPr bwMode="auto">
            <a:xfrm>
              <a:off x="2373" y="295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18" name="Freeform 366"/>
            <p:cNvSpPr>
              <a:spLocks/>
            </p:cNvSpPr>
            <p:nvPr/>
          </p:nvSpPr>
          <p:spPr bwMode="auto">
            <a:xfrm>
              <a:off x="2361" y="298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19" name="Rectangle 367"/>
            <p:cNvSpPr>
              <a:spLocks noChangeArrowheads="1"/>
            </p:cNvSpPr>
            <p:nvPr/>
          </p:nvSpPr>
          <p:spPr bwMode="auto">
            <a:xfrm>
              <a:off x="2349" y="3030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20" name="Freeform 368"/>
            <p:cNvSpPr>
              <a:spLocks/>
            </p:cNvSpPr>
            <p:nvPr/>
          </p:nvSpPr>
          <p:spPr bwMode="auto">
            <a:xfrm>
              <a:off x="2325" y="3060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21" name="Freeform 369"/>
            <p:cNvSpPr>
              <a:spLocks/>
            </p:cNvSpPr>
            <p:nvPr/>
          </p:nvSpPr>
          <p:spPr bwMode="auto">
            <a:xfrm>
              <a:off x="2319" y="309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22" name="Freeform 370"/>
            <p:cNvSpPr>
              <a:spLocks/>
            </p:cNvSpPr>
            <p:nvPr/>
          </p:nvSpPr>
          <p:spPr bwMode="auto">
            <a:xfrm>
              <a:off x="2307" y="312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23" name="Freeform 371"/>
            <p:cNvSpPr>
              <a:spLocks/>
            </p:cNvSpPr>
            <p:nvPr/>
          </p:nvSpPr>
          <p:spPr bwMode="auto">
            <a:xfrm>
              <a:off x="2289" y="315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24" name="Freeform 372"/>
            <p:cNvSpPr>
              <a:spLocks/>
            </p:cNvSpPr>
            <p:nvPr/>
          </p:nvSpPr>
          <p:spPr bwMode="auto">
            <a:xfrm>
              <a:off x="2277" y="319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25" name="Freeform 373"/>
            <p:cNvSpPr>
              <a:spLocks/>
            </p:cNvSpPr>
            <p:nvPr/>
          </p:nvSpPr>
          <p:spPr bwMode="auto">
            <a:xfrm>
              <a:off x="2265" y="322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26" name="Freeform 374"/>
            <p:cNvSpPr>
              <a:spLocks/>
            </p:cNvSpPr>
            <p:nvPr/>
          </p:nvSpPr>
          <p:spPr bwMode="auto">
            <a:xfrm>
              <a:off x="2247" y="325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27" name="Freeform 375"/>
            <p:cNvSpPr>
              <a:spLocks/>
            </p:cNvSpPr>
            <p:nvPr/>
          </p:nvSpPr>
          <p:spPr bwMode="auto">
            <a:xfrm>
              <a:off x="2235" y="328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28" name="Freeform 376"/>
            <p:cNvSpPr>
              <a:spLocks/>
            </p:cNvSpPr>
            <p:nvPr/>
          </p:nvSpPr>
          <p:spPr bwMode="auto">
            <a:xfrm>
              <a:off x="2223" y="3324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29" name="Freeform 377"/>
            <p:cNvSpPr>
              <a:spLocks/>
            </p:cNvSpPr>
            <p:nvPr/>
          </p:nvSpPr>
          <p:spPr bwMode="auto">
            <a:xfrm>
              <a:off x="2199" y="3360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30" name="Freeform 378"/>
            <p:cNvSpPr>
              <a:spLocks/>
            </p:cNvSpPr>
            <p:nvPr/>
          </p:nvSpPr>
          <p:spPr bwMode="auto">
            <a:xfrm>
              <a:off x="2193" y="339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31" name="Freeform 379"/>
            <p:cNvSpPr>
              <a:spLocks/>
            </p:cNvSpPr>
            <p:nvPr/>
          </p:nvSpPr>
          <p:spPr bwMode="auto">
            <a:xfrm>
              <a:off x="2176" y="3426"/>
              <a:ext cx="17" cy="12"/>
            </a:xfrm>
            <a:custGeom>
              <a:avLst/>
              <a:gdLst>
                <a:gd name="T0" fmla="*/ 5 w 17"/>
                <a:gd name="T1" fmla="*/ 0 h 12"/>
                <a:gd name="T2" fmla="*/ 0 w 17"/>
                <a:gd name="T3" fmla="*/ 6 h 12"/>
                <a:gd name="T4" fmla="*/ 11 w 17"/>
                <a:gd name="T5" fmla="*/ 12 h 12"/>
                <a:gd name="T6" fmla="*/ 17 w 17"/>
                <a:gd name="T7" fmla="*/ 6 h 12"/>
                <a:gd name="T8" fmla="*/ 5 w 17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2"/>
                <a:gd name="T17" fmla="*/ 17 w 1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2">
                  <a:moveTo>
                    <a:pt x="5" y="0"/>
                  </a:moveTo>
                  <a:lnTo>
                    <a:pt x="0" y="6"/>
                  </a:lnTo>
                  <a:lnTo>
                    <a:pt x="11" y="12"/>
                  </a:lnTo>
                  <a:lnTo>
                    <a:pt x="17" y="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32" name="Freeform 380"/>
            <p:cNvSpPr>
              <a:spLocks/>
            </p:cNvSpPr>
            <p:nvPr/>
          </p:nvSpPr>
          <p:spPr bwMode="auto">
            <a:xfrm>
              <a:off x="2164" y="345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33" name="Freeform 381"/>
            <p:cNvSpPr>
              <a:spLocks/>
            </p:cNvSpPr>
            <p:nvPr/>
          </p:nvSpPr>
          <p:spPr bwMode="auto">
            <a:xfrm>
              <a:off x="2152" y="349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34" name="Freeform 382"/>
            <p:cNvSpPr>
              <a:spLocks/>
            </p:cNvSpPr>
            <p:nvPr/>
          </p:nvSpPr>
          <p:spPr bwMode="auto">
            <a:xfrm>
              <a:off x="2140" y="352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35" name="Freeform 383"/>
            <p:cNvSpPr>
              <a:spLocks/>
            </p:cNvSpPr>
            <p:nvPr/>
          </p:nvSpPr>
          <p:spPr bwMode="auto">
            <a:xfrm>
              <a:off x="2122" y="355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36" name="Freeform 384"/>
            <p:cNvSpPr>
              <a:spLocks/>
            </p:cNvSpPr>
            <p:nvPr/>
          </p:nvSpPr>
          <p:spPr bwMode="auto">
            <a:xfrm>
              <a:off x="2110" y="3588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37" name="Freeform 385"/>
            <p:cNvSpPr>
              <a:spLocks/>
            </p:cNvSpPr>
            <p:nvPr/>
          </p:nvSpPr>
          <p:spPr bwMode="auto">
            <a:xfrm>
              <a:off x="2619" y="2359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38" name="Freeform 386"/>
            <p:cNvSpPr>
              <a:spLocks/>
            </p:cNvSpPr>
            <p:nvPr/>
          </p:nvSpPr>
          <p:spPr bwMode="auto">
            <a:xfrm>
              <a:off x="2589" y="2383"/>
              <a:ext cx="24" cy="17"/>
            </a:xfrm>
            <a:custGeom>
              <a:avLst/>
              <a:gdLst>
                <a:gd name="T0" fmla="*/ 12 w 24"/>
                <a:gd name="T1" fmla="*/ 0 h 17"/>
                <a:gd name="T2" fmla="*/ 0 w 24"/>
                <a:gd name="T3" fmla="*/ 11 h 17"/>
                <a:gd name="T4" fmla="*/ 12 w 24"/>
                <a:gd name="T5" fmla="*/ 17 h 17"/>
                <a:gd name="T6" fmla="*/ 24 w 24"/>
                <a:gd name="T7" fmla="*/ 6 h 17"/>
                <a:gd name="T8" fmla="*/ 12 w 24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7"/>
                <a:gd name="T17" fmla="*/ 24 w 24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7">
                  <a:moveTo>
                    <a:pt x="12" y="0"/>
                  </a:moveTo>
                  <a:lnTo>
                    <a:pt x="0" y="11"/>
                  </a:lnTo>
                  <a:lnTo>
                    <a:pt x="12" y="17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39" name="Freeform 387"/>
            <p:cNvSpPr>
              <a:spLocks/>
            </p:cNvSpPr>
            <p:nvPr/>
          </p:nvSpPr>
          <p:spPr bwMode="auto">
            <a:xfrm>
              <a:off x="2565" y="2418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40" name="Freeform 388"/>
            <p:cNvSpPr>
              <a:spLocks/>
            </p:cNvSpPr>
            <p:nvPr/>
          </p:nvSpPr>
          <p:spPr bwMode="auto">
            <a:xfrm>
              <a:off x="2541" y="2436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41" name="Freeform 389"/>
            <p:cNvSpPr>
              <a:spLocks/>
            </p:cNvSpPr>
            <p:nvPr/>
          </p:nvSpPr>
          <p:spPr bwMode="auto">
            <a:xfrm>
              <a:off x="2523" y="246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42" name="Freeform 390"/>
            <p:cNvSpPr>
              <a:spLocks/>
            </p:cNvSpPr>
            <p:nvPr/>
          </p:nvSpPr>
          <p:spPr bwMode="auto">
            <a:xfrm>
              <a:off x="2487" y="2484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43" name="Freeform 391"/>
            <p:cNvSpPr>
              <a:spLocks/>
            </p:cNvSpPr>
            <p:nvPr/>
          </p:nvSpPr>
          <p:spPr bwMode="auto">
            <a:xfrm>
              <a:off x="2463" y="252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44" name="Freeform 392"/>
            <p:cNvSpPr>
              <a:spLocks/>
            </p:cNvSpPr>
            <p:nvPr/>
          </p:nvSpPr>
          <p:spPr bwMode="auto">
            <a:xfrm>
              <a:off x="2439" y="2538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45" name="Freeform 393"/>
            <p:cNvSpPr>
              <a:spLocks/>
            </p:cNvSpPr>
            <p:nvPr/>
          </p:nvSpPr>
          <p:spPr bwMode="auto">
            <a:xfrm>
              <a:off x="2421" y="256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46" name="Freeform 394"/>
            <p:cNvSpPr>
              <a:spLocks/>
            </p:cNvSpPr>
            <p:nvPr/>
          </p:nvSpPr>
          <p:spPr bwMode="auto">
            <a:xfrm>
              <a:off x="2391" y="2592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47" name="Freeform 395"/>
            <p:cNvSpPr>
              <a:spLocks/>
            </p:cNvSpPr>
            <p:nvPr/>
          </p:nvSpPr>
          <p:spPr bwMode="auto">
            <a:xfrm>
              <a:off x="2361" y="262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48" name="Freeform 396"/>
            <p:cNvSpPr>
              <a:spLocks/>
            </p:cNvSpPr>
            <p:nvPr/>
          </p:nvSpPr>
          <p:spPr bwMode="auto">
            <a:xfrm>
              <a:off x="2343" y="2640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49" name="Freeform 397"/>
            <p:cNvSpPr>
              <a:spLocks/>
            </p:cNvSpPr>
            <p:nvPr/>
          </p:nvSpPr>
          <p:spPr bwMode="auto">
            <a:xfrm>
              <a:off x="2319" y="2664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50" name="Freeform 398"/>
            <p:cNvSpPr>
              <a:spLocks/>
            </p:cNvSpPr>
            <p:nvPr/>
          </p:nvSpPr>
          <p:spPr bwMode="auto">
            <a:xfrm>
              <a:off x="2289" y="269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51" name="Freeform 399"/>
            <p:cNvSpPr>
              <a:spLocks/>
            </p:cNvSpPr>
            <p:nvPr/>
          </p:nvSpPr>
          <p:spPr bwMode="auto">
            <a:xfrm>
              <a:off x="2259" y="272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52" name="Freeform 400"/>
            <p:cNvSpPr>
              <a:spLocks/>
            </p:cNvSpPr>
            <p:nvPr/>
          </p:nvSpPr>
          <p:spPr bwMode="auto">
            <a:xfrm>
              <a:off x="2235" y="2742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53" name="Freeform 401"/>
            <p:cNvSpPr>
              <a:spLocks/>
            </p:cNvSpPr>
            <p:nvPr/>
          </p:nvSpPr>
          <p:spPr bwMode="auto">
            <a:xfrm>
              <a:off x="2211" y="2772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54" name="Freeform 402"/>
            <p:cNvSpPr>
              <a:spLocks/>
            </p:cNvSpPr>
            <p:nvPr/>
          </p:nvSpPr>
          <p:spPr bwMode="auto">
            <a:xfrm>
              <a:off x="2187" y="2796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55" name="Freeform 403"/>
            <p:cNvSpPr>
              <a:spLocks/>
            </p:cNvSpPr>
            <p:nvPr/>
          </p:nvSpPr>
          <p:spPr bwMode="auto">
            <a:xfrm>
              <a:off x="2158" y="2820"/>
              <a:ext cx="23" cy="18"/>
            </a:xfrm>
            <a:custGeom>
              <a:avLst/>
              <a:gdLst>
                <a:gd name="T0" fmla="*/ 12 w 23"/>
                <a:gd name="T1" fmla="*/ 0 h 18"/>
                <a:gd name="T2" fmla="*/ 0 w 23"/>
                <a:gd name="T3" fmla="*/ 12 h 18"/>
                <a:gd name="T4" fmla="*/ 12 w 23"/>
                <a:gd name="T5" fmla="*/ 18 h 18"/>
                <a:gd name="T6" fmla="*/ 23 w 23"/>
                <a:gd name="T7" fmla="*/ 6 h 18"/>
                <a:gd name="T8" fmla="*/ 12 w 23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8"/>
                <a:gd name="T17" fmla="*/ 23 w 23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3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356" name="Freeform 404"/>
            <p:cNvSpPr>
              <a:spLocks/>
            </p:cNvSpPr>
            <p:nvPr/>
          </p:nvSpPr>
          <p:spPr bwMode="auto">
            <a:xfrm>
              <a:off x="2134" y="2844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4" name="Group 405"/>
          <p:cNvGrpSpPr>
            <a:grpSpLocks/>
          </p:cNvGrpSpPr>
          <p:nvPr/>
        </p:nvGrpSpPr>
        <p:grpSpPr bwMode="auto">
          <a:xfrm>
            <a:off x="2743200" y="2362200"/>
            <a:ext cx="1925638" cy="2817813"/>
            <a:chOff x="1288" y="1387"/>
            <a:chExt cx="1349" cy="1937"/>
          </a:xfrm>
        </p:grpSpPr>
        <p:sp>
          <p:nvSpPr>
            <p:cNvPr id="36957" name="Freeform 406"/>
            <p:cNvSpPr>
              <a:spLocks/>
            </p:cNvSpPr>
            <p:nvPr/>
          </p:nvSpPr>
          <p:spPr bwMode="auto">
            <a:xfrm>
              <a:off x="2110" y="287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58" name="Freeform 407"/>
            <p:cNvSpPr>
              <a:spLocks/>
            </p:cNvSpPr>
            <p:nvPr/>
          </p:nvSpPr>
          <p:spPr bwMode="auto">
            <a:xfrm>
              <a:off x="2086" y="2898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59" name="Freeform 408"/>
            <p:cNvSpPr>
              <a:spLocks/>
            </p:cNvSpPr>
            <p:nvPr/>
          </p:nvSpPr>
          <p:spPr bwMode="auto">
            <a:xfrm>
              <a:off x="2068" y="292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60" name="Freeform 409"/>
            <p:cNvSpPr>
              <a:spLocks/>
            </p:cNvSpPr>
            <p:nvPr/>
          </p:nvSpPr>
          <p:spPr bwMode="auto">
            <a:xfrm>
              <a:off x="2032" y="2946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61" name="Freeform 410"/>
            <p:cNvSpPr>
              <a:spLocks/>
            </p:cNvSpPr>
            <p:nvPr/>
          </p:nvSpPr>
          <p:spPr bwMode="auto">
            <a:xfrm>
              <a:off x="2008" y="298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62" name="Freeform 411"/>
            <p:cNvSpPr>
              <a:spLocks/>
            </p:cNvSpPr>
            <p:nvPr/>
          </p:nvSpPr>
          <p:spPr bwMode="auto">
            <a:xfrm>
              <a:off x="1984" y="3000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63" name="Freeform 412"/>
            <p:cNvSpPr>
              <a:spLocks/>
            </p:cNvSpPr>
            <p:nvPr/>
          </p:nvSpPr>
          <p:spPr bwMode="auto">
            <a:xfrm>
              <a:off x="1966" y="3024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64" name="Freeform 413"/>
            <p:cNvSpPr>
              <a:spLocks/>
            </p:cNvSpPr>
            <p:nvPr/>
          </p:nvSpPr>
          <p:spPr bwMode="auto">
            <a:xfrm>
              <a:off x="1930" y="306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65" name="Freeform 414"/>
            <p:cNvSpPr>
              <a:spLocks/>
            </p:cNvSpPr>
            <p:nvPr/>
          </p:nvSpPr>
          <p:spPr bwMode="auto">
            <a:xfrm>
              <a:off x="1906" y="308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66" name="Freeform 415"/>
            <p:cNvSpPr>
              <a:spLocks/>
            </p:cNvSpPr>
            <p:nvPr/>
          </p:nvSpPr>
          <p:spPr bwMode="auto">
            <a:xfrm>
              <a:off x="1888" y="3102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67" name="Freeform 416"/>
            <p:cNvSpPr>
              <a:spLocks/>
            </p:cNvSpPr>
            <p:nvPr/>
          </p:nvSpPr>
          <p:spPr bwMode="auto">
            <a:xfrm>
              <a:off x="1864" y="3126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68" name="Freeform 417"/>
            <p:cNvSpPr>
              <a:spLocks/>
            </p:cNvSpPr>
            <p:nvPr/>
          </p:nvSpPr>
          <p:spPr bwMode="auto">
            <a:xfrm>
              <a:off x="1828" y="316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69" name="Freeform 418"/>
            <p:cNvSpPr>
              <a:spLocks/>
            </p:cNvSpPr>
            <p:nvPr/>
          </p:nvSpPr>
          <p:spPr bwMode="auto">
            <a:xfrm>
              <a:off x="1804" y="318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70" name="Freeform 419"/>
            <p:cNvSpPr>
              <a:spLocks/>
            </p:cNvSpPr>
            <p:nvPr/>
          </p:nvSpPr>
          <p:spPr bwMode="auto">
            <a:xfrm>
              <a:off x="1786" y="3204"/>
              <a:ext cx="12" cy="18"/>
            </a:xfrm>
            <a:custGeom>
              <a:avLst/>
              <a:gdLst>
                <a:gd name="T0" fmla="*/ 6 w 12"/>
                <a:gd name="T1" fmla="*/ 0 h 18"/>
                <a:gd name="T2" fmla="*/ 0 w 12"/>
                <a:gd name="T3" fmla="*/ 12 h 18"/>
                <a:gd name="T4" fmla="*/ 6 w 12"/>
                <a:gd name="T5" fmla="*/ 18 h 18"/>
                <a:gd name="T6" fmla="*/ 12 w 12"/>
                <a:gd name="T7" fmla="*/ 6 h 18"/>
                <a:gd name="T8" fmla="*/ 6 w 1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71" name="Freeform 420"/>
            <p:cNvSpPr>
              <a:spLocks/>
            </p:cNvSpPr>
            <p:nvPr/>
          </p:nvSpPr>
          <p:spPr bwMode="auto">
            <a:xfrm>
              <a:off x="1756" y="323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72" name="Freeform 421"/>
            <p:cNvSpPr>
              <a:spLocks/>
            </p:cNvSpPr>
            <p:nvPr/>
          </p:nvSpPr>
          <p:spPr bwMode="auto">
            <a:xfrm>
              <a:off x="1732" y="3258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73" name="Freeform 422"/>
            <p:cNvSpPr>
              <a:spLocks/>
            </p:cNvSpPr>
            <p:nvPr/>
          </p:nvSpPr>
          <p:spPr bwMode="auto">
            <a:xfrm>
              <a:off x="1702" y="3282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74" name="Freeform 423"/>
            <p:cNvSpPr>
              <a:spLocks/>
            </p:cNvSpPr>
            <p:nvPr/>
          </p:nvSpPr>
          <p:spPr bwMode="auto">
            <a:xfrm>
              <a:off x="1678" y="3306"/>
              <a:ext cx="24" cy="18"/>
            </a:xfrm>
            <a:custGeom>
              <a:avLst/>
              <a:gdLst>
                <a:gd name="T0" fmla="*/ 12 w 24"/>
                <a:gd name="T1" fmla="*/ 0 h 18"/>
                <a:gd name="T2" fmla="*/ 0 w 24"/>
                <a:gd name="T3" fmla="*/ 12 h 18"/>
                <a:gd name="T4" fmla="*/ 12 w 24"/>
                <a:gd name="T5" fmla="*/ 18 h 18"/>
                <a:gd name="T6" fmla="*/ 24 w 24"/>
                <a:gd name="T7" fmla="*/ 6 h 18"/>
                <a:gd name="T8" fmla="*/ 12 w 24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0"/>
                  </a:moveTo>
                  <a:lnTo>
                    <a:pt x="0" y="12"/>
                  </a:lnTo>
                  <a:lnTo>
                    <a:pt x="12" y="18"/>
                  </a:lnTo>
                  <a:lnTo>
                    <a:pt x="24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75" name="Freeform 424"/>
            <p:cNvSpPr>
              <a:spLocks/>
            </p:cNvSpPr>
            <p:nvPr/>
          </p:nvSpPr>
          <p:spPr bwMode="auto">
            <a:xfrm>
              <a:off x="2613" y="237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76" name="Freeform 425"/>
            <p:cNvSpPr>
              <a:spLocks/>
            </p:cNvSpPr>
            <p:nvPr/>
          </p:nvSpPr>
          <p:spPr bwMode="auto">
            <a:xfrm>
              <a:off x="2583" y="2377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77" name="Rectangle 426"/>
            <p:cNvSpPr>
              <a:spLocks noChangeArrowheads="1"/>
            </p:cNvSpPr>
            <p:nvPr/>
          </p:nvSpPr>
          <p:spPr bwMode="auto">
            <a:xfrm>
              <a:off x="2553" y="2400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78" name="Freeform 427"/>
            <p:cNvSpPr>
              <a:spLocks/>
            </p:cNvSpPr>
            <p:nvPr/>
          </p:nvSpPr>
          <p:spPr bwMode="auto">
            <a:xfrm>
              <a:off x="2511" y="241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79" name="Freeform 428"/>
            <p:cNvSpPr>
              <a:spLocks/>
            </p:cNvSpPr>
            <p:nvPr/>
          </p:nvSpPr>
          <p:spPr bwMode="auto">
            <a:xfrm>
              <a:off x="2481" y="242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80" name="Freeform 429"/>
            <p:cNvSpPr>
              <a:spLocks/>
            </p:cNvSpPr>
            <p:nvPr/>
          </p:nvSpPr>
          <p:spPr bwMode="auto">
            <a:xfrm>
              <a:off x="2445" y="243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81" name="Rectangle 430"/>
            <p:cNvSpPr>
              <a:spLocks noChangeArrowheads="1"/>
            </p:cNvSpPr>
            <p:nvPr/>
          </p:nvSpPr>
          <p:spPr bwMode="auto">
            <a:xfrm>
              <a:off x="2421" y="2454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82" name="Freeform 431"/>
            <p:cNvSpPr>
              <a:spLocks/>
            </p:cNvSpPr>
            <p:nvPr/>
          </p:nvSpPr>
          <p:spPr bwMode="auto">
            <a:xfrm>
              <a:off x="2379" y="246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83" name="Freeform 432"/>
            <p:cNvSpPr>
              <a:spLocks/>
            </p:cNvSpPr>
            <p:nvPr/>
          </p:nvSpPr>
          <p:spPr bwMode="auto">
            <a:xfrm>
              <a:off x="2349" y="2472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84" name="Freeform 433"/>
            <p:cNvSpPr>
              <a:spLocks/>
            </p:cNvSpPr>
            <p:nvPr/>
          </p:nvSpPr>
          <p:spPr bwMode="auto">
            <a:xfrm>
              <a:off x="2313" y="249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85" name="Rectangle 434"/>
            <p:cNvSpPr>
              <a:spLocks noChangeArrowheads="1"/>
            </p:cNvSpPr>
            <p:nvPr/>
          </p:nvSpPr>
          <p:spPr bwMode="auto">
            <a:xfrm>
              <a:off x="2283" y="2508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86" name="Freeform 435"/>
            <p:cNvSpPr>
              <a:spLocks/>
            </p:cNvSpPr>
            <p:nvPr/>
          </p:nvSpPr>
          <p:spPr bwMode="auto">
            <a:xfrm>
              <a:off x="2247" y="252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87" name="Freeform 436"/>
            <p:cNvSpPr>
              <a:spLocks/>
            </p:cNvSpPr>
            <p:nvPr/>
          </p:nvSpPr>
          <p:spPr bwMode="auto">
            <a:xfrm>
              <a:off x="2211" y="253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88" name="Freeform 437"/>
            <p:cNvSpPr>
              <a:spLocks/>
            </p:cNvSpPr>
            <p:nvPr/>
          </p:nvSpPr>
          <p:spPr bwMode="auto">
            <a:xfrm>
              <a:off x="2181" y="254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89" name="Rectangle 438"/>
            <p:cNvSpPr>
              <a:spLocks noChangeArrowheads="1"/>
            </p:cNvSpPr>
            <p:nvPr/>
          </p:nvSpPr>
          <p:spPr bwMode="auto">
            <a:xfrm>
              <a:off x="2152" y="2562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90" name="Freeform 439"/>
            <p:cNvSpPr>
              <a:spLocks/>
            </p:cNvSpPr>
            <p:nvPr/>
          </p:nvSpPr>
          <p:spPr bwMode="auto">
            <a:xfrm>
              <a:off x="2116" y="2568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91" name="Freeform 440"/>
            <p:cNvSpPr>
              <a:spLocks/>
            </p:cNvSpPr>
            <p:nvPr/>
          </p:nvSpPr>
          <p:spPr bwMode="auto">
            <a:xfrm>
              <a:off x="2080" y="258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92" name="Freeform 441"/>
            <p:cNvSpPr>
              <a:spLocks/>
            </p:cNvSpPr>
            <p:nvPr/>
          </p:nvSpPr>
          <p:spPr bwMode="auto">
            <a:xfrm>
              <a:off x="2044" y="2598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93" name="Rectangle 442"/>
            <p:cNvSpPr>
              <a:spLocks noChangeArrowheads="1"/>
            </p:cNvSpPr>
            <p:nvPr/>
          </p:nvSpPr>
          <p:spPr bwMode="auto">
            <a:xfrm>
              <a:off x="2020" y="2616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94" name="Freeform 443"/>
            <p:cNvSpPr>
              <a:spLocks/>
            </p:cNvSpPr>
            <p:nvPr/>
          </p:nvSpPr>
          <p:spPr bwMode="auto">
            <a:xfrm>
              <a:off x="1978" y="2628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95" name="Freeform 444"/>
            <p:cNvSpPr>
              <a:spLocks/>
            </p:cNvSpPr>
            <p:nvPr/>
          </p:nvSpPr>
          <p:spPr bwMode="auto">
            <a:xfrm>
              <a:off x="1948" y="2634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96" name="Freeform 445"/>
            <p:cNvSpPr>
              <a:spLocks/>
            </p:cNvSpPr>
            <p:nvPr/>
          </p:nvSpPr>
          <p:spPr bwMode="auto">
            <a:xfrm>
              <a:off x="1912" y="265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97" name="Rectangle 446"/>
            <p:cNvSpPr>
              <a:spLocks noChangeArrowheads="1"/>
            </p:cNvSpPr>
            <p:nvPr/>
          </p:nvSpPr>
          <p:spPr bwMode="auto">
            <a:xfrm>
              <a:off x="1882" y="2670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98" name="Freeform 447"/>
            <p:cNvSpPr>
              <a:spLocks/>
            </p:cNvSpPr>
            <p:nvPr/>
          </p:nvSpPr>
          <p:spPr bwMode="auto">
            <a:xfrm>
              <a:off x="1846" y="268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6999" name="Freeform 448"/>
            <p:cNvSpPr>
              <a:spLocks/>
            </p:cNvSpPr>
            <p:nvPr/>
          </p:nvSpPr>
          <p:spPr bwMode="auto">
            <a:xfrm>
              <a:off x="1810" y="269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00" name="Freeform 449"/>
            <p:cNvSpPr>
              <a:spLocks/>
            </p:cNvSpPr>
            <p:nvPr/>
          </p:nvSpPr>
          <p:spPr bwMode="auto">
            <a:xfrm>
              <a:off x="1780" y="270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01" name="Rectangle 450"/>
            <p:cNvSpPr>
              <a:spLocks noChangeArrowheads="1"/>
            </p:cNvSpPr>
            <p:nvPr/>
          </p:nvSpPr>
          <p:spPr bwMode="auto">
            <a:xfrm>
              <a:off x="1750" y="2724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02" name="Freeform 451"/>
            <p:cNvSpPr>
              <a:spLocks/>
            </p:cNvSpPr>
            <p:nvPr/>
          </p:nvSpPr>
          <p:spPr bwMode="auto">
            <a:xfrm>
              <a:off x="1714" y="2730"/>
              <a:ext cx="18" cy="12"/>
            </a:xfrm>
            <a:custGeom>
              <a:avLst/>
              <a:gdLst>
                <a:gd name="T0" fmla="*/ 6 w 18"/>
                <a:gd name="T1" fmla="*/ 0 h 12"/>
                <a:gd name="T2" fmla="*/ 0 w 18"/>
                <a:gd name="T3" fmla="*/ 6 h 12"/>
                <a:gd name="T4" fmla="*/ 12 w 18"/>
                <a:gd name="T5" fmla="*/ 12 h 12"/>
                <a:gd name="T6" fmla="*/ 18 w 18"/>
                <a:gd name="T7" fmla="*/ 6 h 12"/>
                <a:gd name="T8" fmla="*/ 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8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03" name="Freeform 452"/>
            <p:cNvSpPr>
              <a:spLocks/>
            </p:cNvSpPr>
            <p:nvPr/>
          </p:nvSpPr>
          <p:spPr bwMode="auto">
            <a:xfrm>
              <a:off x="1678" y="2748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04" name="Freeform 453"/>
            <p:cNvSpPr>
              <a:spLocks/>
            </p:cNvSpPr>
            <p:nvPr/>
          </p:nvSpPr>
          <p:spPr bwMode="auto">
            <a:xfrm>
              <a:off x="1642" y="276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05" name="Rectangle 454"/>
            <p:cNvSpPr>
              <a:spLocks noChangeArrowheads="1"/>
            </p:cNvSpPr>
            <p:nvPr/>
          </p:nvSpPr>
          <p:spPr bwMode="auto">
            <a:xfrm>
              <a:off x="1618" y="2778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06" name="Freeform 455"/>
            <p:cNvSpPr>
              <a:spLocks/>
            </p:cNvSpPr>
            <p:nvPr/>
          </p:nvSpPr>
          <p:spPr bwMode="auto">
            <a:xfrm>
              <a:off x="1576" y="2790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07" name="Freeform 456"/>
            <p:cNvSpPr>
              <a:spLocks/>
            </p:cNvSpPr>
            <p:nvPr/>
          </p:nvSpPr>
          <p:spPr bwMode="auto">
            <a:xfrm>
              <a:off x="1546" y="2802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08" name="Freeform 457"/>
            <p:cNvSpPr>
              <a:spLocks/>
            </p:cNvSpPr>
            <p:nvPr/>
          </p:nvSpPr>
          <p:spPr bwMode="auto">
            <a:xfrm>
              <a:off x="1510" y="281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09" name="Rectangle 458"/>
            <p:cNvSpPr>
              <a:spLocks noChangeArrowheads="1"/>
            </p:cNvSpPr>
            <p:nvPr/>
          </p:nvSpPr>
          <p:spPr bwMode="auto">
            <a:xfrm>
              <a:off x="1486" y="2832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10" name="Freeform 459"/>
            <p:cNvSpPr>
              <a:spLocks/>
            </p:cNvSpPr>
            <p:nvPr/>
          </p:nvSpPr>
          <p:spPr bwMode="auto">
            <a:xfrm>
              <a:off x="1444" y="2844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11" name="Freeform 460"/>
            <p:cNvSpPr>
              <a:spLocks/>
            </p:cNvSpPr>
            <p:nvPr/>
          </p:nvSpPr>
          <p:spPr bwMode="auto">
            <a:xfrm>
              <a:off x="1408" y="2856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12" name="Freeform 461"/>
            <p:cNvSpPr>
              <a:spLocks/>
            </p:cNvSpPr>
            <p:nvPr/>
          </p:nvSpPr>
          <p:spPr bwMode="auto">
            <a:xfrm>
              <a:off x="1378" y="2868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12 h 12"/>
                <a:gd name="T4" fmla="*/ 6 w 18"/>
                <a:gd name="T5" fmla="*/ 6 h 12"/>
                <a:gd name="T6" fmla="*/ 18 w 18"/>
                <a:gd name="T7" fmla="*/ 0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8" y="0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13" name="Rectangle 462"/>
            <p:cNvSpPr>
              <a:spLocks noChangeArrowheads="1"/>
            </p:cNvSpPr>
            <p:nvPr/>
          </p:nvSpPr>
          <p:spPr bwMode="auto">
            <a:xfrm>
              <a:off x="261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14" name="Rectangle 463"/>
            <p:cNvSpPr>
              <a:spLocks noChangeArrowheads="1"/>
            </p:cNvSpPr>
            <p:nvPr/>
          </p:nvSpPr>
          <p:spPr bwMode="auto">
            <a:xfrm>
              <a:off x="258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15" name="Rectangle 464"/>
            <p:cNvSpPr>
              <a:spLocks noChangeArrowheads="1"/>
            </p:cNvSpPr>
            <p:nvPr/>
          </p:nvSpPr>
          <p:spPr bwMode="auto">
            <a:xfrm>
              <a:off x="254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16" name="Rectangle 465"/>
            <p:cNvSpPr>
              <a:spLocks noChangeArrowheads="1"/>
            </p:cNvSpPr>
            <p:nvPr/>
          </p:nvSpPr>
          <p:spPr bwMode="auto">
            <a:xfrm>
              <a:off x="251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17" name="Rectangle 466"/>
            <p:cNvSpPr>
              <a:spLocks noChangeArrowheads="1"/>
            </p:cNvSpPr>
            <p:nvPr/>
          </p:nvSpPr>
          <p:spPr bwMode="auto">
            <a:xfrm>
              <a:off x="2475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18" name="Rectangle 467"/>
            <p:cNvSpPr>
              <a:spLocks noChangeArrowheads="1"/>
            </p:cNvSpPr>
            <p:nvPr/>
          </p:nvSpPr>
          <p:spPr bwMode="auto">
            <a:xfrm>
              <a:off x="243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19" name="Rectangle 468"/>
            <p:cNvSpPr>
              <a:spLocks noChangeArrowheads="1"/>
            </p:cNvSpPr>
            <p:nvPr/>
          </p:nvSpPr>
          <p:spPr bwMode="auto">
            <a:xfrm>
              <a:off x="240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20" name="Rectangle 469"/>
            <p:cNvSpPr>
              <a:spLocks noChangeArrowheads="1"/>
            </p:cNvSpPr>
            <p:nvPr/>
          </p:nvSpPr>
          <p:spPr bwMode="auto">
            <a:xfrm>
              <a:off x="236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21" name="Rectangle 470"/>
            <p:cNvSpPr>
              <a:spLocks noChangeArrowheads="1"/>
            </p:cNvSpPr>
            <p:nvPr/>
          </p:nvSpPr>
          <p:spPr bwMode="auto">
            <a:xfrm>
              <a:off x="2331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22" name="Rectangle 471"/>
            <p:cNvSpPr>
              <a:spLocks noChangeArrowheads="1"/>
            </p:cNvSpPr>
            <p:nvPr/>
          </p:nvSpPr>
          <p:spPr bwMode="auto">
            <a:xfrm>
              <a:off x="2295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23" name="Rectangle 472"/>
            <p:cNvSpPr>
              <a:spLocks noChangeArrowheads="1"/>
            </p:cNvSpPr>
            <p:nvPr/>
          </p:nvSpPr>
          <p:spPr bwMode="auto">
            <a:xfrm>
              <a:off x="2259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24" name="Rectangle 473"/>
            <p:cNvSpPr>
              <a:spLocks noChangeArrowheads="1"/>
            </p:cNvSpPr>
            <p:nvPr/>
          </p:nvSpPr>
          <p:spPr bwMode="auto">
            <a:xfrm>
              <a:off x="2223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25" name="Rectangle 474"/>
            <p:cNvSpPr>
              <a:spLocks noChangeArrowheads="1"/>
            </p:cNvSpPr>
            <p:nvPr/>
          </p:nvSpPr>
          <p:spPr bwMode="auto">
            <a:xfrm>
              <a:off x="2187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26" name="Rectangle 475"/>
            <p:cNvSpPr>
              <a:spLocks noChangeArrowheads="1"/>
            </p:cNvSpPr>
            <p:nvPr/>
          </p:nvSpPr>
          <p:spPr bwMode="auto">
            <a:xfrm>
              <a:off x="215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27" name="Rectangle 476"/>
            <p:cNvSpPr>
              <a:spLocks noChangeArrowheads="1"/>
            </p:cNvSpPr>
            <p:nvPr/>
          </p:nvSpPr>
          <p:spPr bwMode="auto">
            <a:xfrm>
              <a:off x="211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28" name="Rectangle 477"/>
            <p:cNvSpPr>
              <a:spLocks noChangeArrowheads="1"/>
            </p:cNvSpPr>
            <p:nvPr/>
          </p:nvSpPr>
          <p:spPr bwMode="auto">
            <a:xfrm>
              <a:off x="208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29" name="Rectangle 478"/>
            <p:cNvSpPr>
              <a:spLocks noChangeArrowheads="1"/>
            </p:cNvSpPr>
            <p:nvPr/>
          </p:nvSpPr>
          <p:spPr bwMode="auto">
            <a:xfrm>
              <a:off x="204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30" name="Rectangle 479"/>
            <p:cNvSpPr>
              <a:spLocks noChangeArrowheads="1"/>
            </p:cNvSpPr>
            <p:nvPr/>
          </p:nvSpPr>
          <p:spPr bwMode="auto">
            <a:xfrm>
              <a:off x="200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31" name="Rectangle 480"/>
            <p:cNvSpPr>
              <a:spLocks noChangeArrowheads="1"/>
            </p:cNvSpPr>
            <p:nvPr/>
          </p:nvSpPr>
          <p:spPr bwMode="auto">
            <a:xfrm>
              <a:off x="197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32" name="Rectangle 481"/>
            <p:cNvSpPr>
              <a:spLocks noChangeArrowheads="1"/>
            </p:cNvSpPr>
            <p:nvPr/>
          </p:nvSpPr>
          <p:spPr bwMode="auto">
            <a:xfrm>
              <a:off x="193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33" name="Rectangle 482"/>
            <p:cNvSpPr>
              <a:spLocks noChangeArrowheads="1"/>
            </p:cNvSpPr>
            <p:nvPr/>
          </p:nvSpPr>
          <p:spPr bwMode="auto">
            <a:xfrm>
              <a:off x="190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34" name="Rectangle 483"/>
            <p:cNvSpPr>
              <a:spLocks noChangeArrowheads="1"/>
            </p:cNvSpPr>
            <p:nvPr/>
          </p:nvSpPr>
          <p:spPr bwMode="auto">
            <a:xfrm>
              <a:off x="186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35" name="Rectangle 484"/>
            <p:cNvSpPr>
              <a:spLocks noChangeArrowheads="1"/>
            </p:cNvSpPr>
            <p:nvPr/>
          </p:nvSpPr>
          <p:spPr bwMode="auto">
            <a:xfrm>
              <a:off x="182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36" name="Rectangle 485"/>
            <p:cNvSpPr>
              <a:spLocks noChangeArrowheads="1"/>
            </p:cNvSpPr>
            <p:nvPr/>
          </p:nvSpPr>
          <p:spPr bwMode="auto">
            <a:xfrm>
              <a:off x="179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37" name="Rectangle 486"/>
            <p:cNvSpPr>
              <a:spLocks noChangeArrowheads="1"/>
            </p:cNvSpPr>
            <p:nvPr/>
          </p:nvSpPr>
          <p:spPr bwMode="auto">
            <a:xfrm>
              <a:off x="175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38" name="Rectangle 487"/>
            <p:cNvSpPr>
              <a:spLocks noChangeArrowheads="1"/>
            </p:cNvSpPr>
            <p:nvPr/>
          </p:nvSpPr>
          <p:spPr bwMode="auto">
            <a:xfrm>
              <a:off x="172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39" name="Rectangle 488"/>
            <p:cNvSpPr>
              <a:spLocks noChangeArrowheads="1"/>
            </p:cNvSpPr>
            <p:nvPr/>
          </p:nvSpPr>
          <p:spPr bwMode="auto">
            <a:xfrm>
              <a:off x="168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40" name="Rectangle 489"/>
            <p:cNvSpPr>
              <a:spLocks noChangeArrowheads="1"/>
            </p:cNvSpPr>
            <p:nvPr/>
          </p:nvSpPr>
          <p:spPr bwMode="auto">
            <a:xfrm>
              <a:off x="164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41" name="Rectangle 490"/>
            <p:cNvSpPr>
              <a:spLocks noChangeArrowheads="1"/>
            </p:cNvSpPr>
            <p:nvPr/>
          </p:nvSpPr>
          <p:spPr bwMode="auto">
            <a:xfrm>
              <a:off x="161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42" name="Rectangle 491"/>
            <p:cNvSpPr>
              <a:spLocks noChangeArrowheads="1"/>
            </p:cNvSpPr>
            <p:nvPr/>
          </p:nvSpPr>
          <p:spPr bwMode="auto">
            <a:xfrm>
              <a:off x="157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43" name="Rectangle 492"/>
            <p:cNvSpPr>
              <a:spLocks noChangeArrowheads="1"/>
            </p:cNvSpPr>
            <p:nvPr/>
          </p:nvSpPr>
          <p:spPr bwMode="auto">
            <a:xfrm>
              <a:off x="154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44" name="Rectangle 493"/>
            <p:cNvSpPr>
              <a:spLocks noChangeArrowheads="1"/>
            </p:cNvSpPr>
            <p:nvPr/>
          </p:nvSpPr>
          <p:spPr bwMode="auto">
            <a:xfrm>
              <a:off x="150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45" name="Rectangle 494"/>
            <p:cNvSpPr>
              <a:spLocks noChangeArrowheads="1"/>
            </p:cNvSpPr>
            <p:nvPr/>
          </p:nvSpPr>
          <p:spPr bwMode="auto">
            <a:xfrm>
              <a:off x="146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46" name="Rectangle 495"/>
            <p:cNvSpPr>
              <a:spLocks noChangeArrowheads="1"/>
            </p:cNvSpPr>
            <p:nvPr/>
          </p:nvSpPr>
          <p:spPr bwMode="auto">
            <a:xfrm>
              <a:off x="1432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47" name="Rectangle 496"/>
            <p:cNvSpPr>
              <a:spLocks noChangeArrowheads="1"/>
            </p:cNvSpPr>
            <p:nvPr/>
          </p:nvSpPr>
          <p:spPr bwMode="auto">
            <a:xfrm>
              <a:off x="1396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48" name="Rectangle 497"/>
            <p:cNvSpPr>
              <a:spLocks noChangeArrowheads="1"/>
            </p:cNvSpPr>
            <p:nvPr/>
          </p:nvSpPr>
          <p:spPr bwMode="auto">
            <a:xfrm>
              <a:off x="1360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49" name="Rectangle 498"/>
            <p:cNvSpPr>
              <a:spLocks noChangeArrowheads="1"/>
            </p:cNvSpPr>
            <p:nvPr/>
          </p:nvSpPr>
          <p:spPr bwMode="auto">
            <a:xfrm>
              <a:off x="1324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50" name="Rectangle 499"/>
            <p:cNvSpPr>
              <a:spLocks noChangeArrowheads="1"/>
            </p:cNvSpPr>
            <p:nvPr/>
          </p:nvSpPr>
          <p:spPr bwMode="auto">
            <a:xfrm>
              <a:off x="1288" y="237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51" name="Freeform 500"/>
            <p:cNvSpPr>
              <a:spLocks/>
            </p:cNvSpPr>
            <p:nvPr/>
          </p:nvSpPr>
          <p:spPr bwMode="auto">
            <a:xfrm>
              <a:off x="2613" y="236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52" name="Freeform 501"/>
            <p:cNvSpPr>
              <a:spLocks/>
            </p:cNvSpPr>
            <p:nvPr/>
          </p:nvSpPr>
          <p:spPr bwMode="auto">
            <a:xfrm>
              <a:off x="2583" y="2347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53" name="Rectangle 502"/>
            <p:cNvSpPr>
              <a:spLocks noChangeArrowheads="1"/>
            </p:cNvSpPr>
            <p:nvPr/>
          </p:nvSpPr>
          <p:spPr bwMode="auto">
            <a:xfrm>
              <a:off x="2553" y="234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54" name="Freeform 503"/>
            <p:cNvSpPr>
              <a:spLocks/>
            </p:cNvSpPr>
            <p:nvPr/>
          </p:nvSpPr>
          <p:spPr bwMode="auto">
            <a:xfrm>
              <a:off x="2517" y="2317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55" name="Freeform 504"/>
            <p:cNvSpPr>
              <a:spLocks/>
            </p:cNvSpPr>
            <p:nvPr/>
          </p:nvSpPr>
          <p:spPr bwMode="auto">
            <a:xfrm>
              <a:off x="2481" y="231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56" name="Freeform 505"/>
            <p:cNvSpPr>
              <a:spLocks/>
            </p:cNvSpPr>
            <p:nvPr/>
          </p:nvSpPr>
          <p:spPr bwMode="auto">
            <a:xfrm>
              <a:off x="2445" y="229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57" name="Freeform 506"/>
            <p:cNvSpPr>
              <a:spLocks/>
            </p:cNvSpPr>
            <p:nvPr/>
          </p:nvSpPr>
          <p:spPr bwMode="auto">
            <a:xfrm>
              <a:off x="2415" y="228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58" name="Freeform 507"/>
            <p:cNvSpPr>
              <a:spLocks/>
            </p:cNvSpPr>
            <p:nvPr/>
          </p:nvSpPr>
          <p:spPr bwMode="auto">
            <a:xfrm>
              <a:off x="2379" y="226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59" name="Freeform 508"/>
            <p:cNvSpPr>
              <a:spLocks/>
            </p:cNvSpPr>
            <p:nvPr/>
          </p:nvSpPr>
          <p:spPr bwMode="auto">
            <a:xfrm>
              <a:off x="2349" y="225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60" name="Freeform 509"/>
            <p:cNvSpPr>
              <a:spLocks/>
            </p:cNvSpPr>
            <p:nvPr/>
          </p:nvSpPr>
          <p:spPr bwMode="auto">
            <a:xfrm>
              <a:off x="2313" y="223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61" name="Freeform 510"/>
            <p:cNvSpPr>
              <a:spLocks/>
            </p:cNvSpPr>
            <p:nvPr/>
          </p:nvSpPr>
          <p:spPr bwMode="auto">
            <a:xfrm>
              <a:off x="2283" y="222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62" name="Freeform 511"/>
            <p:cNvSpPr>
              <a:spLocks/>
            </p:cNvSpPr>
            <p:nvPr/>
          </p:nvSpPr>
          <p:spPr bwMode="auto">
            <a:xfrm>
              <a:off x="2247" y="220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63" name="Freeform 512"/>
            <p:cNvSpPr>
              <a:spLocks/>
            </p:cNvSpPr>
            <p:nvPr/>
          </p:nvSpPr>
          <p:spPr bwMode="auto">
            <a:xfrm>
              <a:off x="2217" y="2191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64" name="Rectangle 513"/>
            <p:cNvSpPr>
              <a:spLocks noChangeArrowheads="1"/>
            </p:cNvSpPr>
            <p:nvPr/>
          </p:nvSpPr>
          <p:spPr bwMode="auto">
            <a:xfrm>
              <a:off x="2187" y="2185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65" name="Freeform 514"/>
            <p:cNvSpPr>
              <a:spLocks/>
            </p:cNvSpPr>
            <p:nvPr/>
          </p:nvSpPr>
          <p:spPr bwMode="auto">
            <a:xfrm>
              <a:off x="2146" y="216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66" name="Freeform 515"/>
            <p:cNvSpPr>
              <a:spLocks/>
            </p:cNvSpPr>
            <p:nvPr/>
          </p:nvSpPr>
          <p:spPr bwMode="auto">
            <a:xfrm>
              <a:off x="2116" y="215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67" name="Rectangle 516"/>
            <p:cNvSpPr>
              <a:spLocks noChangeArrowheads="1"/>
            </p:cNvSpPr>
            <p:nvPr/>
          </p:nvSpPr>
          <p:spPr bwMode="auto">
            <a:xfrm>
              <a:off x="2086" y="2143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68" name="Freeform 517"/>
            <p:cNvSpPr>
              <a:spLocks/>
            </p:cNvSpPr>
            <p:nvPr/>
          </p:nvSpPr>
          <p:spPr bwMode="auto">
            <a:xfrm>
              <a:off x="2050" y="212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69" name="Freeform 518"/>
            <p:cNvSpPr>
              <a:spLocks/>
            </p:cNvSpPr>
            <p:nvPr/>
          </p:nvSpPr>
          <p:spPr bwMode="auto">
            <a:xfrm>
              <a:off x="2014" y="211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0" name="Rectangle 519"/>
            <p:cNvSpPr>
              <a:spLocks noChangeArrowheads="1"/>
            </p:cNvSpPr>
            <p:nvPr/>
          </p:nvSpPr>
          <p:spPr bwMode="auto">
            <a:xfrm>
              <a:off x="1990" y="2101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1" name="Freeform 520"/>
            <p:cNvSpPr>
              <a:spLocks/>
            </p:cNvSpPr>
            <p:nvPr/>
          </p:nvSpPr>
          <p:spPr bwMode="auto">
            <a:xfrm>
              <a:off x="1948" y="208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2" name="Freeform 521"/>
            <p:cNvSpPr>
              <a:spLocks/>
            </p:cNvSpPr>
            <p:nvPr/>
          </p:nvSpPr>
          <p:spPr bwMode="auto">
            <a:xfrm>
              <a:off x="1918" y="207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3" name="Rectangle 522"/>
            <p:cNvSpPr>
              <a:spLocks noChangeArrowheads="1"/>
            </p:cNvSpPr>
            <p:nvPr/>
          </p:nvSpPr>
          <p:spPr bwMode="auto">
            <a:xfrm>
              <a:off x="1888" y="2059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4" name="Freeform 523"/>
            <p:cNvSpPr>
              <a:spLocks/>
            </p:cNvSpPr>
            <p:nvPr/>
          </p:nvSpPr>
          <p:spPr bwMode="auto">
            <a:xfrm>
              <a:off x="1852" y="203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5" name="Freeform 524"/>
            <p:cNvSpPr>
              <a:spLocks/>
            </p:cNvSpPr>
            <p:nvPr/>
          </p:nvSpPr>
          <p:spPr bwMode="auto">
            <a:xfrm>
              <a:off x="1816" y="202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6" name="Rectangle 525"/>
            <p:cNvSpPr>
              <a:spLocks noChangeArrowheads="1"/>
            </p:cNvSpPr>
            <p:nvPr/>
          </p:nvSpPr>
          <p:spPr bwMode="auto">
            <a:xfrm>
              <a:off x="1786" y="2017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7" name="Freeform 526"/>
            <p:cNvSpPr>
              <a:spLocks/>
            </p:cNvSpPr>
            <p:nvPr/>
          </p:nvSpPr>
          <p:spPr bwMode="auto">
            <a:xfrm>
              <a:off x="1750" y="199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8" name="Freeform 527"/>
            <p:cNvSpPr>
              <a:spLocks/>
            </p:cNvSpPr>
            <p:nvPr/>
          </p:nvSpPr>
          <p:spPr bwMode="auto">
            <a:xfrm>
              <a:off x="1714" y="198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9" name="Rectangle 528"/>
            <p:cNvSpPr>
              <a:spLocks noChangeArrowheads="1"/>
            </p:cNvSpPr>
            <p:nvPr/>
          </p:nvSpPr>
          <p:spPr bwMode="auto">
            <a:xfrm>
              <a:off x="1690" y="1975"/>
              <a:ext cx="12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80" name="Freeform 529"/>
            <p:cNvSpPr>
              <a:spLocks/>
            </p:cNvSpPr>
            <p:nvPr/>
          </p:nvSpPr>
          <p:spPr bwMode="auto">
            <a:xfrm>
              <a:off x="1648" y="195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81" name="Freeform 530"/>
            <p:cNvSpPr>
              <a:spLocks/>
            </p:cNvSpPr>
            <p:nvPr/>
          </p:nvSpPr>
          <p:spPr bwMode="auto">
            <a:xfrm>
              <a:off x="1618" y="194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82" name="Freeform 531"/>
            <p:cNvSpPr>
              <a:spLocks/>
            </p:cNvSpPr>
            <p:nvPr/>
          </p:nvSpPr>
          <p:spPr bwMode="auto">
            <a:xfrm>
              <a:off x="1582" y="192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83" name="Freeform 532"/>
            <p:cNvSpPr>
              <a:spLocks/>
            </p:cNvSpPr>
            <p:nvPr/>
          </p:nvSpPr>
          <p:spPr bwMode="auto">
            <a:xfrm>
              <a:off x="1552" y="191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84" name="Freeform 533"/>
            <p:cNvSpPr>
              <a:spLocks/>
            </p:cNvSpPr>
            <p:nvPr/>
          </p:nvSpPr>
          <p:spPr bwMode="auto">
            <a:xfrm>
              <a:off x="1516" y="190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85" name="Freeform 534"/>
            <p:cNvSpPr>
              <a:spLocks/>
            </p:cNvSpPr>
            <p:nvPr/>
          </p:nvSpPr>
          <p:spPr bwMode="auto">
            <a:xfrm>
              <a:off x="1486" y="187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86" name="Freeform 535"/>
            <p:cNvSpPr>
              <a:spLocks/>
            </p:cNvSpPr>
            <p:nvPr/>
          </p:nvSpPr>
          <p:spPr bwMode="auto">
            <a:xfrm>
              <a:off x="1450" y="187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87" name="Freeform 536"/>
            <p:cNvSpPr>
              <a:spLocks/>
            </p:cNvSpPr>
            <p:nvPr/>
          </p:nvSpPr>
          <p:spPr bwMode="auto">
            <a:xfrm>
              <a:off x="1414" y="186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88" name="Freeform 537"/>
            <p:cNvSpPr>
              <a:spLocks/>
            </p:cNvSpPr>
            <p:nvPr/>
          </p:nvSpPr>
          <p:spPr bwMode="auto">
            <a:xfrm>
              <a:off x="1384" y="184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89" name="Freeform 538"/>
            <p:cNvSpPr>
              <a:spLocks/>
            </p:cNvSpPr>
            <p:nvPr/>
          </p:nvSpPr>
          <p:spPr bwMode="auto">
            <a:xfrm>
              <a:off x="2619" y="236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90" name="Freeform 539"/>
            <p:cNvSpPr>
              <a:spLocks/>
            </p:cNvSpPr>
            <p:nvPr/>
          </p:nvSpPr>
          <p:spPr bwMode="auto">
            <a:xfrm>
              <a:off x="2589" y="2335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91" name="Freeform 540"/>
            <p:cNvSpPr>
              <a:spLocks/>
            </p:cNvSpPr>
            <p:nvPr/>
          </p:nvSpPr>
          <p:spPr bwMode="auto">
            <a:xfrm>
              <a:off x="2565" y="2317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92" name="Freeform 541"/>
            <p:cNvSpPr>
              <a:spLocks/>
            </p:cNvSpPr>
            <p:nvPr/>
          </p:nvSpPr>
          <p:spPr bwMode="auto">
            <a:xfrm>
              <a:off x="2541" y="2287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93" name="Freeform 542"/>
            <p:cNvSpPr>
              <a:spLocks/>
            </p:cNvSpPr>
            <p:nvPr/>
          </p:nvSpPr>
          <p:spPr bwMode="auto">
            <a:xfrm>
              <a:off x="2523" y="225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94" name="Freeform 543"/>
            <p:cNvSpPr>
              <a:spLocks/>
            </p:cNvSpPr>
            <p:nvPr/>
          </p:nvSpPr>
          <p:spPr bwMode="auto">
            <a:xfrm>
              <a:off x="2487" y="2233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95" name="Freeform 544"/>
            <p:cNvSpPr>
              <a:spLocks/>
            </p:cNvSpPr>
            <p:nvPr/>
          </p:nvSpPr>
          <p:spPr bwMode="auto">
            <a:xfrm>
              <a:off x="2463" y="221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96" name="Freeform 545"/>
            <p:cNvSpPr>
              <a:spLocks/>
            </p:cNvSpPr>
            <p:nvPr/>
          </p:nvSpPr>
          <p:spPr bwMode="auto">
            <a:xfrm>
              <a:off x="2439" y="218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97" name="Freeform 546"/>
            <p:cNvSpPr>
              <a:spLocks/>
            </p:cNvSpPr>
            <p:nvPr/>
          </p:nvSpPr>
          <p:spPr bwMode="auto">
            <a:xfrm>
              <a:off x="2421" y="2155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98" name="Freeform 547"/>
            <p:cNvSpPr>
              <a:spLocks/>
            </p:cNvSpPr>
            <p:nvPr/>
          </p:nvSpPr>
          <p:spPr bwMode="auto">
            <a:xfrm>
              <a:off x="2391" y="2131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99" name="Freeform 548"/>
            <p:cNvSpPr>
              <a:spLocks/>
            </p:cNvSpPr>
            <p:nvPr/>
          </p:nvSpPr>
          <p:spPr bwMode="auto">
            <a:xfrm>
              <a:off x="2361" y="211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00" name="Freeform 549"/>
            <p:cNvSpPr>
              <a:spLocks/>
            </p:cNvSpPr>
            <p:nvPr/>
          </p:nvSpPr>
          <p:spPr bwMode="auto">
            <a:xfrm>
              <a:off x="2343" y="207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01" name="Freeform 550"/>
            <p:cNvSpPr>
              <a:spLocks/>
            </p:cNvSpPr>
            <p:nvPr/>
          </p:nvSpPr>
          <p:spPr bwMode="auto">
            <a:xfrm>
              <a:off x="2319" y="2053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02" name="Freeform 551"/>
            <p:cNvSpPr>
              <a:spLocks/>
            </p:cNvSpPr>
            <p:nvPr/>
          </p:nvSpPr>
          <p:spPr bwMode="auto">
            <a:xfrm>
              <a:off x="2289" y="202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03" name="Freeform 552"/>
            <p:cNvSpPr>
              <a:spLocks/>
            </p:cNvSpPr>
            <p:nvPr/>
          </p:nvSpPr>
          <p:spPr bwMode="auto">
            <a:xfrm>
              <a:off x="2259" y="201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04" name="Freeform 553"/>
            <p:cNvSpPr>
              <a:spLocks/>
            </p:cNvSpPr>
            <p:nvPr/>
          </p:nvSpPr>
          <p:spPr bwMode="auto">
            <a:xfrm>
              <a:off x="2235" y="1975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05" name="Freeform 554"/>
            <p:cNvSpPr>
              <a:spLocks/>
            </p:cNvSpPr>
            <p:nvPr/>
          </p:nvSpPr>
          <p:spPr bwMode="auto">
            <a:xfrm>
              <a:off x="2211" y="1951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06" name="Freeform 555"/>
            <p:cNvSpPr>
              <a:spLocks/>
            </p:cNvSpPr>
            <p:nvPr/>
          </p:nvSpPr>
          <p:spPr bwMode="auto">
            <a:xfrm>
              <a:off x="2187" y="1927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07" name="Freeform 556"/>
            <p:cNvSpPr>
              <a:spLocks/>
            </p:cNvSpPr>
            <p:nvPr/>
          </p:nvSpPr>
          <p:spPr bwMode="auto">
            <a:xfrm>
              <a:off x="2158" y="1897"/>
              <a:ext cx="23" cy="18"/>
            </a:xfrm>
            <a:custGeom>
              <a:avLst/>
              <a:gdLst>
                <a:gd name="T0" fmla="*/ 12 w 23"/>
                <a:gd name="T1" fmla="*/ 12 h 18"/>
                <a:gd name="T2" fmla="*/ 0 w 23"/>
                <a:gd name="T3" fmla="*/ 0 h 18"/>
                <a:gd name="T4" fmla="*/ 12 w 23"/>
                <a:gd name="T5" fmla="*/ 6 h 18"/>
                <a:gd name="T6" fmla="*/ 23 w 23"/>
                <a:gd name="T7" fmla="*/ 18 h 18"/>
                <a:gd name="T8" fmla="*/ 12 w 23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8"/>
                <a:gd name="T17" fmla="*/ 23 w 23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3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08" name="Freeform 557"/>
            <p:cNvSpPr>
              <a:spLocks/>
            </p:cNvSpPr>
            <p:nvPr/>
          </p:nvSpPr>
          <p:spPr bwMode="auto">
            <a:xfrm>
              <a:off x="2134" y="1873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09" name="Freeform 558"/>
            <p:cNvSpPr>
              <a:spLocks/>
            </p:cNvSpPr>
            <p:nvPr/>
          </p:nvSpPr>
          <p:spPr bwMode="auto">
            <a:xfrm>
              <a:off x="2110" y="184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10" name="Freeform 559"/>
            <p:cNvSpPr>
              <a:spLocks/>
            </p:cNvSpPr>
            <p:nvPr/>
          </p:nvSpPr>
          <p:spPr bwMode="auto">
            <a:xfrm>
              <a:off x="2086" y="182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11" name="Freeform 560"/>
            <p:cNvSpPr>
              <a:spLocks/>
            </p:cNvSpPr>
            <p:nvPr/>
          </p:nvSpPr>
          <p:spPr bwMode="auto">
            <a:xfrm>
              <a:off x="2068" y="1795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12" name="Freeform 561"/>
            <p:cNvSpPr>
              <a:spLocks/>
            </p:cNvSpPr>
            <p:nvPr/>
          </p:nvSpPr>
          <p:spPr bwMode="auto">
            <a:xfrm>
              <a:off x="2032" y="1771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13" name="Freeform 562"/>
            <p:cNvSpPr>
              <a:spLocks/>
            </p:cNvSpPr>
            <p:nvPr/>
          </p:nvSpPr>
          <p:spPr bwMode="auto">
            <a:xfrm>
              <a:off x="2008" y="175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14" name="Freeform 563"/>
            <p:cNvSpPr>
              <a:spLocks/>
            </p:cNvSpPr>
            <p:nvPr/>
          </p:nvSpPr>
          <p:spPr bwMode="auto">
            <a:xfrm>
              <a:off x="1984" y="1723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15" name="Freeform 564"/>
            <p:cNvSpPr>
              <a:spLocks/>
            </p:cNvSpPr>
            <p:nvPr/>
          </p:nvSpPr>
          <p:spPr bwMode="auto">
            <a:xfrm>
              <a:off x="1966" y="1693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16" name="Freeform 565"/>
            <p:cNvSpPr>
              <a:spLocks/>
            </p:cNvSpPr>
            <p:nvPr/>
          </p:nvSpPr>
          <p:spPr bwMode="auto">
            <a:xfrm>
              <a:off x="1930" y="1675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17" name="Freeform 566"/>
            <p:cNvSpPr>
              <a:spLocks/>
            </p:cNvSpPr>
            <p:nvPr/>
          </p:nvSpPr>
          <p:spPr bwMode="auto">
            <a:xfrm>
              <a:off x="1906" y="1651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18" name="Freeform 567"/>
            <p:cNvSpPr>
              <a:spLocks/>
            </p:cNvSpPr>
            <p:nvPr/>
          </p:nvSpPr>
          <p:spPr bwMode="auto">
            <a:xfrm>
              <a:off x="1888" y="1615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19" name="Freeform 568"/>
            <p:cNvSpPr>
              <a:spLocks/>
            </p:cNvSpPr>
            <p:nvPr/>
          </p:nvSpPr>
          <p:spPr bwMode="auto">
            <a:xfrm>
              <a:off x="1864" y="159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20" name="Freeform 569"/>
            <p:cNvSpPr>
              <a:spLocks/>
            </p:cNvSpPr>
            <p:nvPr/>
          </p:nvSpPr>
          <p:spPr bwMode="auto">
            <a:xfrm>
              <a:off x="1828" y="1573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21" name="Freeform 570"/>
            <p:cNvSpPr>
              <a:spLocks/>
            </p:cNvSpPr>
            <p:nvPr/>
          </p:nvSpPr>
          <p:spPr bwMode="auto">
            <a:xfrm>
              <a:off x="1804" y="1549"/>
              <a:ext cx="18" cy="12"/>
            </a:xfrm>
            <a:custGeom>
              <a:avLst/>
              <a:gdLst>
                <a:gd name="T0" fmla="*/ 12 w 18"/>
                <a:gd name="T1" fmla="*/ 6 h 12"/>
                <a:gd name="T2" fmla="*/ 0 w 18"/>
                <a:gd name="T3" fmla="*/ 0 h 12"/>
                <a:gd name="T4" fmla="*/ 6 w 18"/>
                <a:gd name="T5" fmla="*/ 6 h 12"/>
                <a:gd name="T6" fmla="*/ 18 w 18"/>
                <a:gd name="T7" fmla="*/ 12 h 12"/>
                <a:gd name="T8" fmla="*/ 12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2" y="6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22" name="Freeform 571"/>
            <p:cNvSpPr>
              <a:spLocks/>
            </p:cNvSpPr>
            <p:nvPr/>
          </p:nvSpPr>
          <p:spPr bwMode="auto">
            <a:xfrm>
              <a:off x="1786" y="1513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23" name="Freeform 572"/>
            <p:cNvSpPr>
              <a:spLocks/>
            </p:cNvSpPr>
            <p:nvPr/>
          </p:nvSpPr>
          <p:spPr bwMode="auto">
            <a:xfrm>
              <a:off x="1756" y="148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24" name="Freeform 573"/>
            <p:cNvSpPr>
              <a:spLocks/>
            </p:cNvSpPr>
            <p:nvPr/>
          </p:nvSpPr>
          <p:spPr bwMode="auto">
            <a:xfrm>
              <a:off x="1732" y="146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25" name="Freeform 574"/>
            <p:cNvSpPr>
              <a:spLocks/>
            </p:cNvSpPr>
            <p:nvPr/>
          </p:nvSpPr>
          <p:spPr bwMode="auto">
            <a:xfrm>
              <a:off x="1702" y="1435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26" name="Freeform 575"/>
            <p:cNvSpPr>
              <a:spLocks/>
            </p:cNvSpPr>
            <p:nvPr/>
          </p:nvSpPr>
          <p:spPr bwMode="auto">
            <a:xfrm>
              <a:off x="1678" y="1411"/>
              <a:ext cx="24" cy="18"/>
            </a:xfrm>
            <a:custGeom>
              <a:avLst/>
              <a:gdLst>
                <a:gd name="T0" fmla="*/ 12 w 24"/>
                <a:gd name="T1" fmla="*/ 12 h 18"/>
                <a:gd name="T2" fmla="*/ 0 w 24"/>
                <a:gd name="T3" fmla="*/ 0 h 18"/>
                <a:gd name="T4" fmla="*/ 12 w 24"/>
                <a:gd name="T5" fmla="*/ 6 h 18"/>
                <a:gd name="T6" fmla="*/ 24 w 24"/>
                <a:gd name="T7" fmla="*/ 18 h 18"/>
                <a:gd name="T8" fmla="*/ 12 w 24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8"/>
                <a:gd name="T17" fmla="*/ 24 w 24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8">
                  <a:moveTo>
                    <a:pt x="12" y="12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24" y="18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27" name="Freeform 576"/>
            <p:cNvSpPr>
              <a:spLocks/>
            </p:cNvSpPr>
            <p:nvPr/>
          </p:nvSpPr>
          <p:spPr bwMode="auto">
            <a:xfrm>
              <a:off x="2625" y="2359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28" name="Freeform 577"/>
            <p:cNvSpPr>
              <a:spLocks/>
            </p:cNvSpPr>
            <p:nvPr/>
          </p:nvSpPr>
          <p:spPr bwMode="auto">
            <a:xfrm>
              <a:off x="2607" y="232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29" name="Freeform 578"/>
            <p:cNvSpPr>
              <a:spLocks/>
            </p:cNvSpPr>
            <p:nvPr/>
          </p:nvSpPr>
          <p:spPr bwMode="auto">
            <a:xfrm>
              <a:off x="2601" y="2293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30" name="Rectangle 579"/>
            <p:cNvSpPr>
              <a:spLocks noChangeArrowheads="1"/>
            </p:cNvSpPr>
            <p:nvPr/>
          </p:nvSpPr>
          <p:spPr bwMode="auto">
            <a:xfrm>
              <a:off x="2589" y="2263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31" name="Freeform 580"/>
            <p:cNvSpPr>
              <a:spLocks/>
            </p:cNvSpPr>
            <p:nvPr/>
          </p:nvSpPr>
          <p:spPr bwMode="auto">
            <a:xfrm>
              <a:off x="2571" y="222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32" name="Freeform 581"/>
            <p:cNvSpPr>
              <a:spLocks/>
            </p:cNvSpPr>
            <p:nvPr/>
          </p:nvSpPr>
          <p:spPr bwMode="auto">
            <a:xfrm>
              <a:off x="2559" y="219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33" name="Freeform 582"/>
            <p:cNvSpPr>
              <a:spLocks/>
            </p:cNvSpPr>
            <p:nvPr/>
          </p:nvSpPr>
          <p:spPr bwMode="auto">
            <a:xfrm>
              <a:off x="2547" y="216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34" name="Rectangle 583"/>
            <p:cNvSpPr>
              <a:spLocks noChangeArrowheads="1"/>
            </p:cNvSpPr>
            <p:nvPr/>
          </p:nvSpPr>
          <p:spPr bwMode="auto">
            <a:xfrm>
              <a:off x="2535" y="213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35" name="Freeform 584"/>
            <p:cNvSpPr>
              <a:spLocks/>
            </p:cNvSpPr>
            <p:nvPr/>
          </p:nvSpPr>
          <p:spPr bwMode="auto">
            <a:xfrm>
              <a:off x="2511" y="2095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36" name="Freeform 585"/>
            <p:cNvSpPr>
              <a:spLocks/>
            </p:cNvSpPr>
            <p:nvPr/>
          </p:nvSpPr>
          <p:spPr bwMode="auto">
            <a:xfrm>
              <a:off x="2505" y="2059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37" name="Freeform 586"/>
            <p:cNvSpPr>
              <a:spLocks/>
            </p:cNvSpPr>
            <p:nvPr/>
          </p:nvSpPr>
          <p:spPr bwMode="auto">
            <a:xfrm>
              <a:off x="2493" y="2023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38" name="Rectangle 587"/>
            <p:cNvSpPr>
              <a:spLocks noChangeArrowheads="1"/>
            </p:cNvSpPr>
            <p:nvPr/>
          </p:nvSpPr>
          <p:spPr bwMode="auto">
            <a:xfrm>
              <a:off x="2481" y="199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39" name="Freeform 588"/>
            <p:cNvSpPr>
              <a:spLocks/>
            </p:cNvSpPr>
            <p:nvPr/>
          </p:nvSpPr>
          <p:spPr bwMode="auto">
            <a:xfrm>
              <a:off x="2463" y="195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40" name="Freeform 589"/>
            <p:cNvSpPr>
              <a:spLocks/>
            </p:cNvSpPr>
            <p:nvPr/>
          </p:nvSpPr>
          <p:spPr bwMode="auto">
            <a:xfrm>
              <a:off x="2445" y="1927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41" name="Freeform 590"/>
            <p:cNvSpPr>
              <a:spLocks/>
            </p:cNvSpPr>
            <p:nvPr/>
          </p:nvSpPr>
          <p:spPr bwMode="auto">
            <a:xfrm>
              <a:off x="2439" y="189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42" name="Rectangle 591"/>
            <p:cNvSpPr>
              <a:spLocks noChangeArrowheads="1"/>
            </p:cNvSpPr>
            <p:nvPr/>
          </p:nvSpPr>
          <p:spPr bwMode="auto">
            <a:xfrm>
              <a:off x="2427" y="186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43" name="Freeform 592"/>
            <p:cNvSpPr>
              <a:spLocks/>
            </p:cNvSpPr>
            <p:nvPr/>
          </p:nvSpPr>
          <p:spPr bwMode="auto">
            <a:xfrm>
              <a:off x="2409" y="1825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44" name="Freeform 593"/>
            <p:cNvSpPr>
              <a:spLocks/>
            </p:cNvSpPr>
            <p:nvPr/>
          </p:nvSpPr>
          <p:spPr bwMode="auto">
            <a:xfrm>
              <a:off x="2397" y="1789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45" name="Freeform 594"/>
            <p:cNvSpPr>
              <a:spLocks/>
            </p:cNvSpPr>
            <p:nvPr/>
          </p:nvSpPr>
          <p:spPr bwMode="auto">
            <a:xfrm>
              <a:off x="2385" y="1759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46" name="Rectangle 595"/>
            <p:cNvSpPr>
              <a:spLocks noChangeArrowheads="1"/>
            </p:cNvSpPr>
            <p:nvPr/>
          </p:nvSpPr>
          <p:spPr bwMode="auto">
            <a:xfrm>
              <a:off x="2373" y="172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47" name="Rectangle 596"/>
            <p:cNvSpPr>
              <a:spLocks noChangeArrowheads="1"/>
            </p:cNvSpPr>
            <p:nvPr/>
          </p:nvSpPr>
          <p:spPr bwMode="auto">
            <a:xfrm>
              <a:off x="2361" y="1699"/>
              <a:ext cx="6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48" name="Freeform 597"/>
            <p:cNvSpPr>
              <a:spLocks/>
            </p:cNvSpPr>
            <p:nvPr/>
          </p:nvSpPr>
          <p:spPr bwMode="auto">
            <a:xfrm>
              <a:off x="2343" y="165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49" name="Freeform 598"/>
            <p:cNvSpPr>
              <a:spLocks/>
            </p:cNvSpPr>
            <p:nvPr/>
          </p:nvSpPr>
          <p:spPr bwMode="auto">
            <a:xfrm>
              <a:off x="2331" y="162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50" name="Freeform 599"/>
            <p:cNvSpPr>
              <a:spLocks/>
            </p:cNvSpPr>
            <p:nvPr/>
          </p:nvSpPr>
          <p:spPr bwMode="auto">
            <a:xfrm>
              <a:off x="2319" y="1591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51" name="Rectangle 600"/>
            <p:cNvSpPr>
              <a:spLocks noChangeArrowheads="1"/>
            </p:cNvSpPr>
            <p:nvPr/>
          </p:nvSpPr>
          <p:spPr bwMode="auto">
            <a:xfrm>
              <a:off x="2307" y="1561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52" name="Freeform 601"/>
            <p:cNvSpPr>
              <a:spLocks/>
            </p:cNvSpPr>
            <p:nvPr/>
          </p:nvSpPr>
          <p:spPr bwMode="auto">
            <a:xfrm>
              <a:off x="2289" y="1525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53" name="Freeform 602"/>
            <p:cNvSpPr>
              <a:spLocks/>
            </p:cNvSpPr>
            <p:nvPr/>
          </p:nvSpPr>
          <p:spPr bwMode="auto">
            <a:xfrm>
              <a:off x="2277" y="1489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54" name="Freeform 603"/>
            <p:cNvSpPr>
              <a:spLocks/>
            </p:cNvSpPr>
            <p:nvPr/>
          </p:nvSpPr>
          <p:spPr bwMode="auto">
            <a:xfrm>
              <a:off x="2259" y="1459"/>
              <a:ext cx="18" cy="12"/>
            </a:xfrm>
            <a:custGeom>
              <a:avLst/>
              <a:gdLst>
                <a:gd name="T0" fmla="*/ 6 w 18"/>
                <a:gd name="T1" fmla="*/ 6 h 12"/>
                <a:gd name="T2" fmla="*/ 0 w 18"/>
                <a:gd name="T3" fmla="*/ 0 h 12"/>
                <a:gd name="T4" fmla="*/ 12 w 18"/>
                <a:gd name="T5" fmla="*/ 6 h 12"/>
                <a:gd name="T6" fmla="*/ 18 w 18"/>
                <a:gd name="T7" fmla="*/ 12 h 12"/>
                <a:gd name="T8" fmla="*/ 6 w 18"/>
                <a:gd name="T9" fmla="*/ 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6" y="6"/>
                  </a:moveTo>
                  <a:lnTo>
                    <a:pt x="0" y="0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55" name="Rectangle 604"/>
            <p:cNvSpPr>
              <a:spLocks noChangeArrowheads="1"/>
            </p:cNvSpPr>
            <p:nvPr/>
          </p:nvSpPr>
          <p:spPr bwMode="auto">
            <a:xfrm>
              <a:off x="2253" y="1429"/>
              <a:ext cx="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156" name="Freeform 605"/>
            <p:cNvSpPr>
              <a:spLocks/>
            </p:cNvSpPr>
            <p:nvPr/>
          </p:nvSpPr>
          <p:spPr bwMode="auto">
            <a:xfrm>
              <a:off x="2235" y="1387"/>
              <a:ext cx="12" cy="18"/>
            </a:xfrm>
            <a:custGeom>
              <a:avLst/>
              <a:gdLst>
                <a:gd name="T0" fmla="*/ 6 w 12"/>
                <a:gd name="T1" fmla="*/ 12 h 18"/>
                <a:gd name="T2" fmla="*/ 0 w 12"/>
                <a:gd name="T3" fmla="*/ 0 h 18"/>
                <a:gd name="T4" fmla="*/ 6 w 12"/>
                <a:gd name="T5" fmla="*/ 6 h 18"/>
                <a:gd name="T6" fmla="*/ 12 w 12"/>
                <a:gd name="T7" fmla="*/ 18 h 18"/>
                <a:gd name="T8" fmla="*/ 6 w 12"/>
                <a:gd name="T9" fmla="*/ 12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18"/>
                <a:gd name="T17" fmla="*/ 12 w 12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18">
                  <a:moveTo>
                    <a:pt x="6" y="12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2" y="18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6871" name="Freeform 606"/>
          <p:cNvSpPr>
            <a:spLocks/>
          </p:cNvSpPr>
          <p:nvPr/>
        </p:nvSpPr>
        <p:spPr bwMode="auto">
          <a:xfrm>
            <a:off x="4079875" y="2370138"/>
            <a:ext cx="17463" cy="26987"/>
          </a:xfrm>
          <a:custGeom>
            <a:avLst/>
            <a:gdLst>
              <a:gd name="T0" fmla="*/ 2147483647 w 12"/>
              <a:gd name="T1" fmla="*/ 2147483647 h 18"/>
              <a:gd name="T2" fmla="*/ 0 w 12"/>
              <a:gd name="T3" fmla="*/ 0 h 18"/>
              <a:gd name="T4" fmla="*/ 2147483647 w 12"/>
              <a:gd name="T5" fmla="*/ 2147483647 h 18"/>
              <a:gd name="T6" fmla="*/ 2147483647 w 12"/>
              <a:gd name="T7" fmla="*/ 2147483647 h 18"/>
              <a:gd name="T8" fmla="*/ 2147483647 w 12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18"/>
              <a:gd name="T17" fmla="*/ 12 w 12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2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72" name="Freeform 607"/>
          <p:cNvSpPr>
            <a:spLocks/>
          </p:cNvSpPr>
          <p:nvPr/>
        </p:nvSpPr>
        <p:spPr bwMode="auto">
          <a:xfrm>
            <a:off x="4062413" y="2317750"/>
            <a:ext cx="17462" cy="26988"/>
          </a:xfrm>
          <a:custGeom>
            <a:avLst/>
            <a:gdLst>
              <a:gd name="T0" fmla="*/ 2147483647 w 12"/>
              <a:gd name="T1" fmla="*/ 2147483647 h 18"/>
              <a:gd name="T2" fmla="*/ 0 w 12"/>
              <a:gd name="T3" fmla="*/ 0 h 18"/>
              <a:gd name="T4" fmla="*/ 2147483647 w 12"/>
              <a:gd name="T5" fmla="*/ 2147483647 h 18"/>
              <a:gd name="T6" fmla="*/ 2147483647 w 12"/>
              <a:gd name="T7" fmla="*/ 2147483647 h 18"/>
              <a:gd name="T8" fmla="*/ 2147483647 w 12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18"/>
              <a:gd name="T17" fmla="*/ 12 w 12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2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73" name="Freeform 609"/>
          <p:cNvSpPr>
            <a:spLocks/>
          </p:cNvSpPr>
          <p:nvPr/>
        </p:nvSpPr>
        <p:spPr bwMode="auto">
          <a:xfrm>
            <a:off x="4019550" y="2222500"/>
            <a:ext cx="17463" cy="25400"/>
          </a:xfrm>
          <a:custGeom>
            <a:avLst/>
            <a:gdLst>
              <a:gd name="T0" fmla="*/ 2147483647 w 12"/>
              <a:gd name="T1" fmla="*/ 2147483647 h 18"/>
              <a:gd name="T2" fmla="*/ 0 w 12"/>
              <a:gd name="T3" fmla="*/ 0 h 18"/>
              <a:gd name="T4" fmla="*/ 2147483647 w 12"/>
              <a:gd name="T5" fmla="*/ 2147483647 h 18"/>
              <a:gd name="T6" fmla="*/ 2147483647 w 12"/>
              <a:gd name="T7" fmla="*/ 2147483647 h 18"/>
              <a:gd name="T8" fmla="*/ 2147483647 w 12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18"/>
              <a:gd name="T17" fmla="*/ 12 w 12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2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74" name="Freeform 610"/>
          <p:cNvSpPr>
            <a:spLocks/>
          </p:cNvSpPr>
          <p:nvPr/>
        </p:nvSpPr>
        <p:spPr bwMode="auto">
          <a:xfrm>
            <a:off x="4003675" y="2170113"/>
            <a:ext cx="15875" cy="25400"/>
          </a:xfrm>
          <a:custGeom>
            <a:avLst/>
            <a:gdLst>
              <a:gd name="T0" fmla="*/ 2147483647 w 11"/>
              <a:gd name="T1" fmla="*/ 2147483647 h 18"/>
              <a:gd name="T2" fmla="*/ 0 w 11"/>
              <a:gd name="T3" fmla="*/ 0 h 18"/>
              <a:gd name="T4" fmla="*/ 2147483647 w 11"/>
              <a:gd name="T5" fmla="*/ 2147483647 h 18"/>
              <a:gd name="T6" fmla="*/ 2147483647 w 11"/>
              <a:gd name="T7" fmla="*/ 2147483647 h 18"/>
              <a:gd name="T8" fmla="*/ 2147483647 w 11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"/>
              <a:gd name="T16" fmla="*/ 0 h 18"/>
              <a:gd name="T17" fmla="*/ 11 w 11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1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75" name="Freeform 611"/>
          <p:cNvSpPr>
            <a:spLocks/>
          </p:cNvSpPr>
          <p:nvPr/>
        </p:nvSpPr>
        <p:spPr bwMode="auto">
          <a:xfrm>
            <a:off x="3986213" y="2125663"/>
            <a:ext cx="17462" cy="26987"/>
          </a:xfrm>
          <a:custGeom>
            <a:avLst/>
            <a:gdLst>
              <a:gd name="T0" fmla="*/ 2147483647 w 12"/>
              <a:gd name="T1" fmla="*/ 2147483647 h 18"/>
              <a:gd name="T2" fmla="*/ 0 w 12"/>
              <a:gd name="T3" fmla="*/ 0 h 18"/>
              <a:gd name="T4" fmla="*/ 2147483647 w 12"/>
              <a:gd name="T5" fmla="*/ 2147483647 h 18"/>
              <a:gd name="T6" fmla="*/ 2147483647 w 12"/>
              <a:gd name="T7" fmla="*/ 2147483647 h 18"/>
              <a:gd name="T8" fmla="*/ 2147483647 w 12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18"/>
              <a:gd name="T17" fmla="*/ 12 w 12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2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76" name="Freeform 613"/>
          <p:cNvSpPr>
            <a:spLocks/>
          </p:cNvSpPr>
          <p:nvPr/>
        </p:nvSpPr>
        <p:spPr bwMode="auto">
          <a:xfrm>
            <a:off x="3943350" y="2030413"/>
            <a:ext cx="17463" cy="25400"/>
          </a:xfrm>
          <a:custGeom>
            <a:avLst/>
            <a:gdLst>
              <a:gd name="T0" fmla="*/ 2147483647 w 12"/>
              <a:gd name="T1" fmla="*/ 2147483647 h 18"/>
              <a:gd name="T2" fmla="*/ 0 w 12"/>
              <a:gd name="T3" fmla="*/ 0 h 18"/>
              <a:gd name="T4" fmla="*/ 2147483647 w 12"/>
              <a:gd name="T5" fmla="*/ 2147483647 h 18"/>
              <a:gd name="T6" fmla="*/ 2147483647 w 12"/>
              <a:gd name="T7" fmla="*/ 2147483647 h 18"/>
              <a:gd name="T8" fmla="*/ 2147483647 w 12"/>
              <a:gd name="T9" fmla="*/ 2147483647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18"/>
              <a:gd name="T17" fmla="*/ 12 w 12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18">
                <a:moveTo>
                  <a:pt x="6" y="12"/>
                </a:moveTo>
                <a:lnTo>
                  <a:pt x="0" y="0"/>
                </a:lnTo>
                <a:lnTo>
                  <a:pt x="6" y="6"/>
                </a:lnTo>
                <a:lnTo>
                  <a:pt x="12" y="18"/>
                </a:lnTo>
                <a:lnTo>
                  <a:pt x="6" y="1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77" name="Rectangle 694"/>
          <p:cNvSpPr>
            <a:spLocks noChangeArrowheads="1"/>
          </p:cNvSpPr>
          <p:nvPr/>
        </p:nvSpPr>
        <p:spPr bwMode="auto">
          <a:xfrm>
            <a:off x="3986213" y="1549400"/>
            <a:ext cx="1050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Příjemná vůně</a:t>
            </a:r>
            <a:endParaRPr lang="it-IT" sz="1200"/>
          </a:p>
        </p:txBody>
      </p:sp>
      <p:sp>
        <p:nvSpPr>
          <p:cNvPr id="36878" name="Rectangle 695"/>
          <p:cNvSpPr>
            <a:spLocks noChangeArrowheads="1"/>
          </p:cNvSpPr>
          <p:nvPr/>
        </p:nvSpPr>
        <p:spPr bwMode="auto">
          <a:xfrm>
            <a:off x="5459413" y="1863725"/>
            <a:ext cx="15081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Snadná použitelnost</a:t>
            </a:r>
            <a:endParaRPr lang="it-IT" sz="1200"/>
          </a:p>
        </p:txBody>
      </p:sp>
      <p:sp>
        <p:nvSpPr>
          <p:cNvPr id="36879" name="Rectangle 696"/>
          <p:cNvSpPr>
            <a:spLocks noChangeArrowheads="1"/>
          </p:cNvSpPr>
          <p:nvPr/>
        </p:nvSpPr>
        <p:spPr bwMode="auto">
          <a:xfrm>
            <a:off x="6019800" y="2286000"/>
            <a:ext cx="8858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Jasné barvy</a:t>
            </a:r>
            <a:endParaRPr lang="it-IT" sz="1200"/>
          </a:p>
        </p:txBody>
      </p:sp>
      <p:sp>
        <p:nvSpPr>
          <p:cNvPr id="36880" name="Rectangle 697"/>
          <p:cNvSpPr>
            <a:spLocks noChangeArrowheads="1"/>
          </p:cNvSpPr>
          <p:nvPr/>
        </p:nvSpPr>
        <p:spPr bwMode="auto">
          <a:xfrm>
            <a:off x="6537325" y="2973388"/>
            <a:ext cx="19923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Dobře odstraňuje nečistoty</a:t>
            </a:r>
            <a:endParaRPr lang="it-IT" sz="1200"/>
          </a:p>
        </p:txBody>
      </p:sp>
      <p:sp>
        <p:nvSpPr>
          <p:cNvPr id="36881" name="Rectangle 698"/>
          <p:cNvSpPr>
            <a:spLocks noChangeArrowheads="1"/>
          </p:cNvSpPr>
          <p:nvPr/>
        </p:nvSpPr>
        <p:spPr bwMode="auto">
          <a:xfrm>
            <a:off x="6675438" y="3429000"/>
            <a:ext cx="193516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Odstraňuje všechny druhy nečistot</a:t>
            </a:r>
            <a:endParaRPr lang="it-IT" sz="1200"/>
          </a:p>
        </p:txBody>
      </p:sp>
      <p:sp>
        <p:nvSpPr>
          <p:cNvPr id="36882" name="Rectangle 699"/>
          <p:cNvSpPr>
            <a:spLocks noChangeArrowheads="1"/>
          </p:cNvSpPr>
          <p:nvPr/>
        </p:nvSpPr>
        <p:spPr bwMode="auto">
          <a:xfrm>
            <a:off x="6519863" y="4516438"/>
            <a:ext cx="1052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Vysoká kvalita</a:t>
            </a:r>
            <a:endParaRPr lang="it-IT" sz="1200"/>
          </a:p>
        </p:txBody>
      </p:sp>
      <p:sp>
        <p:nvSpPr>
          <p:cNvPr id="36883" name="Rectangle 700"/>
          <p:cNvSpPr>
            <a:spLocks noChangeArrowheads="1"/>
          </p:cNvSpPr>
          <p:nvPr/>
        </p:nvSpPr>
        <p:spPr bwMode="auto">
          <a:xfrm>
            <a:off x="6096000" y="5029200"/>
            <a:ext cx="1374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Odstraňuje i velké znečištění</a:t>
            </a:r>
            <a:endParaRPr lang="it-IT" sz="1200"/>
          </a:p>
        </p:txBody>
      </p:sp>
      <p:sp>
        <p:nvSpPr>
          <p:cNvPr id="36884" name="Rectangle 701"/>
          <p:cNvSpPr>
            <a:spLocks noChangeArrowheads="1"/>
          </p:cNvSpPr>
          <p:nvPr/>
        </p:nvSpPr>
        <p:spPr bwMode="auto">
          <a:xfrm>
            <a:off x="5434013" y="5618163"/>
            <a:ext cx="1431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Proniká do hloubky</a:t>
            </a:r>
            <a:endParaRPr lang="it-IT" sz="1200"/>
          </a:p>
        </p:txBody>
      </p:sp>
      <p:sp>
        <p:nvSpPr>
          <p:cNvPr id="36885" name="Rectangle 702"/>
          <p:cNvSpPr>
            <a:spLocks noChangeArrowheads="1"/>
          </p:cNvSpPr>
          <p:nvPr/>
        </p:nvSpPr>
        <p:spPr bwMode="auto">
          <a:xfrm>
            <a:off x="4319588" y="5913438"/>
            <a:ext cx="10080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Je hygienický</a:t>
            </a:r>
            <a:endParaRPr lang="it-IT" sz="1200"/>
          </a:p>
        </p:txBody>
      </p:sp>
      <p:sp>
        <p:nvSpPr>
          <p:cNvPr id="36886" name="Rectangle 703"/>
          <p:cNvSpPr>
            <a:spLocks noChangeArrowheads="1"/>
          </p:cNvSpPr>
          <p:nvPr/>
        </p:nvSpPr>
        <p:spPr bwMode="auto">
          <a:xfrm>
            <a:off x="2590800" y="5638800"/>
            <a:ext cx="13604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Nedráždí pokožku</a:t>
            </a:r>
            <a:endParaRPr lang="it-IT" sz="1200"/>
          </a:p>
        </p:txBody>
      </p:sp>
      <p:sp>
        <p:nvSpPr>
          <p:cNvPr id="36887" name="Rectangle 704"/>
          <p:cNvSpPr>
            <a:spLocks noChangeArrowheads="1"/>
          </p:cNvSpPr>
          <p:nvPr/>
        </p:nvSpPr>
        <p:spPr bwMode="auto">
          <a:xfrm>
            <a:off x="1443038" y="5160963"/>
            <a:ext cx="11938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Je šetrný k látce</a:t>
            </a:r>
            <a:endParaRPr lang="it-IT" sz="1200"/>
          </a:p>
        </p:txBody>
      </p:sp>
      <p:sp>
        <p:nvSpPr>
          <p:cNvPr id="36888" name="Rectangle 705"/>
          <p:cNvSpPr>
            <a:spLocks noChangeArrowheads="1"/>
          </p:cNvSpPr>
          <p:nvPr/>
        </p:nvSpPr>
        <p:spPr bwMode="auto">
          <a:xfrm>
            <a:off x="1417638" y="4491038"/>
            <a:ext cx="7778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Je levnější</a:t>
            </a:r>
            <a:endParaRPr lang="it-IT" sz="1200"/>
          </a:p>
        </p:txBody>
      </p:sp>
      <p:sp>
        <p:nvSpPr>
          <p:cNvPr id="36889" name="Rectangle 706"/>
          <p:cNvSpPr>
            <a:spLocks noChangeArrowheads="1"/>
          </p:cNvSpPr>
          <p:nvPr/>
        </p:nvSpPr>
        <p:spPr bwMode="auto">
          <a:xfrm>
            <a:off x="1295400" y="3733800"/>
            <a:ext cx="14747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Dlouhá použitelnost</a:t>
            </a:r>
            <a:endParaRPr lang="it-IT" sz="1200"/>
          </a:p>
        </p:txBody>
      </p:sp>
      <p:sp>
        <p:nvSpPr>
          <p:cNvPr id="36890" name="Rectangle 707"/>
          <p:cNvSpPr>
            <a:spLocks noChangeArrowheads="1"/>
          </p:cNvSpPr>
          <p:nvPr/>
        </p:nvSpPr>
        <p:spPr bwMode="auto">
          <a:xfrm>
            <a:off x="1143000" y="2946400"/>
            <a:ext cx="15478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Nepoškozuje povrch </a:t>
            </a:r>
            <a:endParaRPr lang="it-IT" sz="1200"/>
          </a:p>
        </p:txBody>
      </p:sp>
      <p:sp>
        <p:nvSpPr>
          <p:cNvPr id="36891" name="Rectangle 708"/>
          <p:cNvSpPr>
            <a:spLocks noChangeArrowheads="1"/>
          </p:cNvSpPr>
          <p:nvPr/>
        </p:nvSpPr>
        <p:spPr bwMode="auto">
          <a:xfrm>
            <a:off x="2436813" y="2300288"/>
            <a:ext cx="18288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Je všestranně použitelný</a:t>
            </a:r>
            <a:endParaRPr lang="it-IT" sz="1200"/>
          </a:p>
        </p:txBody>
      </p:sp>
      <p:sp>
        <p:nvSpPr>
          <p:cNvPr id="36892" name="Rectangle 709"/>
          <p:cNvSpPr>
            <a:spLocks noChangeArrowheads="1"/>
          </p:cNvSpPr>
          <p:nvPr/>
        </p:nvSpPr>
        <p:spPr bwMode="auto">
          <a:xfrm>
            <a:off x="2351088" y="1846263"/>
            <a:ext cx="14779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Snadno se vymáchá</a:t>
            </a:r>
            <a:endParaRPr lang="it-IT" sz="1200"/>
          </a:p>
        </p:txBody>
      </p:sp>
      <p:sp>
        <p:nvSpPr>
          <p:cNvPr id="36893" name="Rectangle 721"/>
          <p:cNvSpPr>
            <a:spLocks noChangeArrowheads="1"/>
          </p:cNvSpPr>
          <p:nvPr/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200" dirty="0">
                <a:solidFill>
                  <a:schemeClr val="tx2">
                    <a:lumMod val="50000"/>
                  </a:schemeClr>
                </a:solidFill>
              </a:rPr>
              <a:t>Defini</a:t>
            </a:r>
            <a:r>
              <a:rPr lang="cs-CZ" sz="3200" dirty="0" err="1">
                <a:solidFill>
                  <a:schemeClr val="tx2">
                    <a:lumMod val="50000"/>
                  </a:schemeClr>
                </a:solidFill>
              </a:rPr>
              <a:t>ce</a:t>
            </a:r>
            <a:r>
              <a:rPr lang="cs-CZ" sz="3200" dirty="0">
                <a:solidFill>
                  <a:schemeClr val="tx2">
                    <a:lumMod val="50000"/>
                  </a:schemeClr>
                </a:solidFill>
              </a:rPr>
              <a:t> funkčních aspektů: překrývání</a:t>
            </a:r>
            <a:endParaRPr lang="it-IT" sz="4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6894" name="Line 302"/>
          <p:cNvSpPr>
            <a:spLocks noChangeShapeType="1"/>
          </p:cNvSpPr>
          <p:nvPr/>
        </p:nvSpPr>
        <p:spPr bwMode="auto">
          <a:xfrm flipH="1" flipV="1">
            <a:off x="4048125" y="4141788"/>
            <a:ext cx="68263" cy="309562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95" name="Line 303"/>
          <p:cNvSpPr>
            <a:spLocks noChangeShapeType="1"/>
          </p:cNvSpPr>
          <p:nvPr/>
        </p:nvSpPr>
        <p:spPr bwMode="auto">
          <a:xfrm flipH="1" flipV="1">
            <a:off x="3330575" y="3883025"/>
            <a:ext cx="717550" cy="258763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96" name="Line 304"/>
          <p:cNvSpPr>
            <a:spLocks noChangeShapeType="1"/>
          </p:cNvSpPr>
          <p:nvPr/>
        </p:nvSpPr>
        <p:spPr bwMode="auto">
          <a:xfrm flipV="1">
            <a:off x="3330575" y="3375025"/>
            <a:ext cx="160338" cy="5080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97" name="Line 305"/>
          <p:cNvSpPr>
            <a:spLocks noChangeShapeType="1"/>
          </p:cNvSpPr>
          <p:nvPr/>
        </p:nvSpPr>
        <p:spPr bwMode="auto">
          <a:xfrm flipV="1">
            <a:off x="3490913" y="3332163"/>
            <a:ext cx="641350" cy="42862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98" name="Line 306"/>
          <p:cNvSpPr>
            <a:spLocks noChangeShapeType="1"/>
          </p:cNvSpPr>
          <p:nvPr/>
        </p:nvSpPr>
        <p:spPr bwMode="auto">
          <a:xfrm flipV="1">
            <a:off x="4132263" y="3048000"/>
            <a:ext cx="211137" cy="284163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99" name="Line 307"/>
          <p:cNvSpPr>
            <a:spLocks noChangeShapeType="1"/>
          </p:cNvSpPr>
          <p:nvPr/>
        </p:nvSpPr>
        <p:spPr bwMode="auto">
          <a:xfrm>
            <a:off x="4343400" y="3048000"/>
            <a:ext cx="328613" cy="37147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00" name="Line 308"/>
          <p:cNvSpPr>
            <a:spLocks noChangeShapeType="1"/>
          </p:cNvSpPr>
          <p:nvPr/>
        </p:nvSpPr>
        <p:spPr bwMode="auto">
          <a:xfrm flipV="1">
            <a:off x="4672013" y="3168650"/>
            <a:ext cx="295275" cy="936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01" name="Line 309"/>
          <p:cNvSpPr>
            <a:spLocks noChangeShapeType="1"/>
          </p:cNvSpPr>
          <p:nvPr/>
        </p:nvSpPr>
        <p:spPr bwMode="auto">
          <a:xfrm>
            <a:off x="4967288" y="3168650"/>
            <a:ext cx="304800" cy="10318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02" name="Line 310"/>
          <p:cNvSpPr>
            <a:spLocks noChangeShapeType="1"/>
          </p:cNvSpPr>
          <p:nvPr/>
        </p:nvSpPr>
        <p:spPr bwMode="auto">
          <a:xfrm>
            <a:off x="5272088" y="3271838"/>
            <a:ext cx="531812" cy="14763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03" name="Line 311"/>
          <p:cNvSpPr>
            <a:spLocks noChangeShapeType="1"/>
          </p:cNvSpPr>
          <p:nvPr/>
        </p:nvSpPr>
        <p:spPr bwMode="auto">
          <a:xfrm flipH="1">
            <a:off x="5711825" y="3419475"/>
            <a:ext cx="92075" cy="46355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04" name="Line 312"/>
          <p:cNvSpPr>
            <a:spLocks noChangeShapeType="1"/>
          </p:cNvSpPr>
          <p:nvPr/>
        </p:nvSpPr>
        <p:spPr bwMode="auto">
          <a:xfrm>
            <a:off x="5711825" y="3883025"/>
            <a:ext cx="193675" cy="5334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05" name="Line 313"/>
          <p:cNvSpPr>
            <a:spLocks noChangeShapeType="1"/>
          </p:cNvSpPr>
          <p:nvPr/>
        </p:nvSpPr>
        <p:spPr bwMode="auto">
          <a:xfrm flipH="1">
            <a:off x="5711825" y="4416425"/>
            <a:ext cx="193675" cy="52705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06" name="Line 314"/>
          <p:cNvSpPr>
            <a:spLocks noChangeShapeType="1"/>
          </p:cNvSpPr>
          <p:nvPr/>
        </p:nvSpPr>
        <p:spPr bwMode="auto">
          <a:xfrm flipH="1" flipV="1">
            <a:off x="5053013" y="4830763"/>
            <a:ext cx="658812" cy="11271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07" name="Line 315"/>
          <p:cNvSpPr>
            <a:spLocks noChangeShapeType="1"/>
          </p:cNvSpPr>
          <p:nvPr/>
        </p:nvSpPr>
        <p:spPr bwMode="auto">
          <a:xfrm flipH="1">
            <a:off x="4672013" y="4830763"/>
            <a:ext cx="381000" cy="11271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08" name="Line 316"/>
          <p:cNvSpPr>
            <a:spLocks noChangeShapeType="1"/>
          </p:cNvSpPr>
          <p:nvPr/>
        </p:nvSpPr>
        <p:spPr bwMode="auto">
          <a:xfrm flipH="1" flipV="1">
            <a:off x="4360863" y="4632325"/>
            <a:ext cx="311150" cy="31115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09" name="Line 317"/>
          <p:cNvSpPr>
            <a:spLocks noChangeShapeType="1"/>
          </p:cNvSpPr>
          <p:nvPr/>
        </p:nvSpPr>
        <p:spPr bwMode="auto">
          <a:xfrm flipH="1" flipV="1">
            <a:off x="3979863" y="4589463"/>
            <a:ext cx="381000" cy="428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10" name="Line 318"/>
          <p:cNvSpPr>
            <a:spLocks noChangeShapeType="1"/>
          </p:cNvSpPr>
          <p:nvPr/>
        </p:nvSpPr>
        <p:spPr bwMode="auto">
          <a:xfrm flipV="1">
            <a:off x="3979863" y="3995738"/>
            <a:ext cx="414337" cy="5937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11" name="Line 319"/>
          <p:cNvSpPr>
            <a:spLocks noChangeShapeType="1"/>
          </p:cNvSpPr>
          <p:nvPr/>
        </p:nvSpPr>
        <p:spPr bwMode="auto">
          <a:xfrm flipH="1" flipV="1">
            <a:off x="3422650" y="3883025"/>
            <a:ext cx="971550" cy="11271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12" name="Line 320"/>
          <p:cNvSpPr>
            <a:spLocks noChangeShapeType="1"/>
          </p:cNvSpPr>
          <p:nvPr/>
        </p:nvSpPr>
        <p:spPr bwMode="auto">
          <a:xfrm flipH="1" flipV="1">
            <a:off x="3263900" y="3271838"/>
            <a:ext cx="158750" cy="61118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13" name="Line 321"/>
          <p:cNvSpPr>
            <a:spLocks noChangeShapeType="1"/>
          </p:cNvSpPr>
          <p:nvPr/>
        </p:nvSpPr>
        <p:spPr bwMode="auto">
          <a:xfrm flipV="1">
            <a:off x="3263900" y="3065463"/>
            <a:ext cx="606425" cy="2063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14" name="Line 322"/>
          <p:cNvSpPr>
            <a:spLocks noChangeShapeType="1"/>
          </p:cNvSpPr>
          <p:nvPr/>
        </p:nvSpPr>
        <p:spPr bwMode="auto">
          <a:xfrm flipV="1">
            <a:off x="3870325" y="2868613"/>
            <a:ext cx="398463" cy="19685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15" name="Line 323"/>
          <p:cNvSpPr>
            <a:spLocks noChangeShapeType="1"/>
          </p:cNvSpPr>
          <p:nvPr/>
        </p:nvSpPr>
        <p:spPr bwMode="auto">
          <a:xfrm>
            <a:off x="4268788" y="2868613"/>
            <a:ext cx="403225" cy="3937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16" name="Line 324"/>
          <p:cNvSpPr>
            <a:spLocks noChangeShapeType="1"/>
          </p:cNvSpPr>
          <p:nvPr/>
        </p:nvSpPr>
        <p:spPr bwMode="auto">
          <a:xfrm flipV="1">
            <a:off x="4672013" y="2935288"/>
            <a:ext cx="388937" cy="95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17" name="Line 325"/>
          <p:cNvSpPr>
            <a:spLocks noChangeShapeType="1"/>
          </p:cNvSpPr>
          <p:nvPr/>
        </p:nvSpPr>
        <p:spPr bwMode="auto">
          <a:xfrm>
            <a:off x="5060950" y="2935288"/>
            <a:ext cx="261938" cy="2857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18" name="Line 326"/>
          <p:cNvSpPr>
            <a:spLocks noChangeShapeType="1"/>
          </p:cNvSpPr>
          <p:nvPr/>
        </p:nvSpPr>
        <p:spPr bwMode="auto">
          <a:xfrm>
            <a:off x="5322888" y="3221038"/>
            <a:ext cx="396875" cy="2317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19" name="Line 327"/>
          <p:cNvSpPr>
            <a:spLocks noChangeShapeType="1"/>
          </p:cNvSpPr>
          <p:nvPr/>
        </p:nvSpPr>
        <p:spPr bwMode="auto">
          <a:xfrm>
            <a:off x="5719763" y="3452813"/>
            <a:ext cx="481012" cy="43021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20" name="Line 328"/>
          <p:cNvSpPr>
            <a:spLocks noChangeShapeType="1"/>
          </p:cNvSpPr>
          <p:nvPr/>
        </p:nvSpPr>
        <p:spPr bwMode="auto">
          <a:xfrm>
            <a:off x="6200775" y="3883025"/>
            <a:ext cx="50800" cy="68103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21" name="Line 329"/>
          <p:cNvSpPr>
            <a:spLocks noChangeShapeType="1"/>
          </p:cNvSpPr>
          <p:nvPr/>
        </p:nvSpPr>
        <p:spPr bwMode="auto">
          <a:xfrm flipH="1">
            <a:off x="5618163" y="4564063"/>
            <a:ext cx="633412" cy="28416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22" name="Line 330"/>
          <p:cNvSpPr>
            <a:spLocks noChangeShapeType="1"/>
          </p:cNvSpPr>
          <p:nvPr/>
        </p:nvSpPr>
        <p:spPr bwMode="auto">
          <a:xfrm flipH="1">
            <a:off x="5162550" y="4848225"/>
            <a:ext cx="455613" cy="28416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23" name="Line 331"/>
          <p:cNvSpPr>
            <a:spLocks noChangeShapeType="1"/>
          </p:cNvSpPr>
          <p:nvPr/>
        </p:nvSpPr>
        <p:spPr bwMode="auto">
          <a:xfrm flipH="1">
            <a:off x="4672013" y="5132388"/>
            <a:ext cx="490537" cy="1587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24" name="Line 332"/>
          <p:cNvSpPr>
            <a:spLocks noChangeShapeType="1"/>
          </p:cNvSpPr>
          <p:nvPr/>
        </p:nvSpPr>
        <p:spPr bwMode="auto">
          <a:xfrm flipH="1" flipV="1">
            <a:off x="4411663" y="4521200"/>
            <a:ext cx="260350" cy="61118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25" name="Line 333"/>
          <p:cNvSpPr>
            <a:spLocks noChangeShapeType="1"/>
          </p:cNvSpPr>
          <p:nvPr/>
        </p:nvSpPr>
        <p:spPr bwMode="auto">
          <a:xfrm flipH="1">
            <a:off x="3829050" y="4521200"/>
            <a:ext cx="582613" cy="2222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26" name="Line 334"/>
          <p:cNvSpPr>
            <a:spLocks noChangeShapeType="1"/>
          </p:cNvSpPr>
          <p:nvPr/>
        </p:nvSpPr>
        <p:spPr bwMode="auto">
          <a:xfrm flipV="1">
            <a:off x="3829050" y="3978275"/>
            <a:ext cx="615950" cy="7651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27" name="Line 335"/>
          <p:cNvSpPr>
            <a:spLocks noChangeShapeType="1"/>
          </p:cNvSpPr>
          <p:nvPr/>
        </p:nvSpPr>
        <p:spPr bwMode="auto">
          <a:xfrm flipH="1" flipV="1">
            <a:off x="3422650" y="3883025"/>
            <a:ext cx="1022350" cy="952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28" name="Line 336"/>
          <p:cNvSpPr>
            <a:spLocks noChangeShapeType="1"/>
          </p:cNvSpPr>
          <p:nvPr/>
        </p:nvSpPr>
        <p:spPr bwMode="auto">
          <a:xfrm flipH="1" flipV="1">
            <a:off x="3127375" y="3213100"/>
            <a:ext cx="295275" cy="6699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29" name="Line 337"/>
          <p:cNvSpPr>
            <a:spLocks noChangeShapeType="1"/>
          </p:cNvSpPr>
          <p:nvPr/>
        </p:nvSpPr>
        <p:spPr bwMode="auto">
          <a:xfrm flipV="1">
            <a:off x="3127375" y="2995613"/>
            <a:ext cx="676275" cy="217487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30" name="Line 338"/>
          <p:cNvSpPr>
            <a:spLocks noChangeShapeType="1"/>
          </p:cNvSpPr>
          <p:nvPr/>
        </p:nvSpPr>
        <p:spPr bwMode="auto">
          <a:xfrm flipV="1">
            <a:off x="3803650" y="2668588"/>
            <a:ext cx="388938" cy="3270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31" name="Line 339"/>
          <p:cNvSpPr>
            <a:spLocks noChangeShapeType="1"/>
          </p:cNvSpPr>
          <p:nvPr/>
        </p:nvSpPr>
        <p:spPr bwMode="auto">
          <a:xfrm>
            <a:off x="4192588" y="2668588"/>
            <a:ext cx="479425" cy="2762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32" name="Line 340"/>
          <p:cNvSpPr>
            <a:spLocks noChangeShapeType="1"/>
          </p:cNvSpPr>
          <p:nvPr/>
        </p:nvSpPr>
        <p:spPr bwMode="auto">
          <a:xfrm>
            <a:off x="4672013" y="2790825"/>
            <a:ext cx="381000" cy="17145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33" name="Line 341"/>
          <p:cNvSpPr>
            <a:spLocks noChangeShapeType="1"/>
          </p:cNvSpPr>
          <p:nvPr/>
        </p:nvSpPr>
        <p:spPr bwMode="auto">
          <a:xfrm>
            <a:off x="5053013" y="2962275"/>
            <a:ext cx="269875" cy="25876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34" name="Line 342"/>
          <p:cNvSpPr>
            <a:spLocks noChangeShapeType="1"/>
          </p:cNvSpPr>
          <p:nvPr/>
        </p:nvSpPr>
        <p:spPr bwMode="auto">
          <a:xfrm>
            <a:off x="5322888" y="3221038"/>
            <a:ext cx="396875" cy="23177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35" name="Line 343"/>
          <p:cNvSpPr>
            <a:spLocks noChangeShapeType="1"/>
          </p:cNvSpPr>
          <p:nvPr/>
        </p:nvSpPr>
        <p:spPr bwMode="auto">
          <a:xfrm flipH="1">
            <a:off x="5592763" y="3452813"/>
            <a:ext cx="127000" cy="430212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36" name="Line 344"/>
          <p:cNvSpPr>
            <a:spLocks noChangeShapeType="1"/>
          </p:cNvSpPr>
          <p:nvPr/>
        </p:nvSpPr>
        <p:spPr bwMode="auto">
          <a:xfrm>
            <a:off x="5592763" y="3883025"/>
            <a:ext cx="346075" cy="55086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37" name="Line 345"/>
          <p:cNvSpPr>
            <a:spLocks noChangeShapeType="1"/>
          </p:cNvSpPr>
          <p:nvPr/>
        </p:nvSpPr>
        <p:spPr bwMode="auto">
          <a:xfrm flipH="1">
            <a:off x="5618163" y="4433888"/>
            <a:ext cx="320675" cy="414337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38" name="Line 346"/>
          <p:cNvSpPr>
            <a:spLocks noChangeShapeType="1"/>
          </p:cNvSpPr>
          <p:nvPr/>
        </p:nvSpPr>
        <p:spPr bwMode="auto">
          <a:xfrm flipH="1">
            <a:off x="5086350" y="4848225"/>
            <a:ext cx="531813" cy="77788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39" name="Line 347"/>
          <p:cNvSpPr>
            <a:spLocks noChangeShapeType="1"/>
          </p:cNvSpPr>
          <p:nvPr/>
        </p:nvSpPr>
        <p:spPr bwMode="auto">
          <a:xfrm flipH="1" flipV="1">
            <a:off x="4672013" y="4787900"/>
            <a:ext cx="414337" cy="13811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40" name="Line 348"/>
          <p:cNvSpPr>
            <a:spLocks noChangeShapeType="1"/>
          </p:cNvSpPr>
          <p:nvPr/>
        </p:nvSpPr>
        <p:spPr bwMode="auto">
          <a:xfrm flipH="1" flipV="1">
            <a:off x="4411663" y="4521200"/>
            <a:ext cx="260350" cy="26670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41" name="Line 349"/>
          <p:cNvSpPr>
            <a:spLocks noChangeShapeType="1"/>
          </p:cNvSpPr>
          <p:nvPr/>
        </p:nvSpPr>
        <p:spPr bwMode="auto">
          <a:xfrm flipH="1">
            <a:off x="4005263" y="4521200"/>
            <a:ext cx="406400" cy="42863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42" name="Line 350"/>
          <p:cNvSpPr>
            <a:spLocks noChangeShapeType="1"/>
          </p:cNvSpPr>
          <p:nvPr/>
        </p:nvSpPr>
        <p:spPr bwMode="auto">
          <a:xfrm flipV="1">
            <a:off x="4005263" y="3960813"/>
            <a:ext cx="473075" cy="60325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43" name="Line 351"/>
          <p:cNvSpPr>
            <a:spLocks noChangeShapeType="1"/>
          </p:cNvSpPr>
          <p:nvPr/>
        </p:nvSpPr>
        <p:spPr bwMode="auto">
          <a:xfrm flipH="1" flipV="1">
            <a:off x="3541713" y="3883025"/>
            <a:ext cx="936625" cy="77788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44" name="Line 352"/>
          <p:cNvSpPr>
            <a:spLocks noChangeShapeType="1"/>
          </p:cNvSpPr>
          <p:nvPr/>
        </p:nvSpPr>
        <p:spPr bwMode="auto">
          <a:xfrm flipH="1" flipV="1">
            <a:off x="3297238" y="3289300"/>
            <a:ext cx="244475" cy="59372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45" name="Line 353"/>
          <p:cNvSpPr>
            <a:spLocks noChangeShapeType="1"/>
          </p:cNvSpPr>
          <p:nvPr/>
        </p:nvSpPr>
        <p:spPr bwMode="auto">
          <a:xfrm flipV="1">
            <a:off x="3297238" y="3203575"/>
            <a:ext cx="708025" cy="8572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46" name="Line 354"/>
          <p:cNvSpPr>
            <a:spLocks noChangeShapeType="1"/>
          </p:cNvSpPr>
          <p:nvPr/>
        </p:nvSpPr>
        <p:spPr bwMode="auto">
          <a:xfrm flipV="1">
            <a:off x="4005263" y="2901950"/>
            <a:ext cx="277812" cy="30162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47" name="Line 355"/>
          <p:cNvSpPr>
            <a:spLocks noChangeShapeType="1"/>
          </p:cNvSpPr>
          <p:nvPr/>
        </p:nvSpPr>
        <p:spPr bwMode="auto">
          <a:xfrm flipV="1">
            <a:off x="4283075" y="2790825"/>
            <a:ext cx="388938" cy="111125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48" name="Rectangle 372"/>
          <p:cNvSpPr>
            <a:spLocks noChangeArrowheads="1"/>
          </p:cNvSpPr>
          <p:nvPr/>
        </p:nvSpPr>
        <p:spPr bwMode="auto">
          <a:xfrm>
            <a:off x="7620000" y="4191000"/>
            <a:ext cx="1279525" cy="1971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49" name="Line 373"/>
          <p:cNvSpPr>
            <a:spLocks noChangeShapeType="1"/>
          </p:cNvSpPr>
          <p:nvPr/>
        </p:nvSpPr>
        <p:spPr bwMode="auto">
          <a:xfrm>
            <a:off x="7897813" y="4440238"/>
            <a:ext cx="228600" cy="1587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50" name="Rectangle 374"/>
          <p:cNvSpPr>
            <a:spLocks noChangeArrowheads="1"/>
          </p:cNvSpPr>
          <p:nvPr/>
        </p:nvSpPr>
        <p:spPr bwMode="auto">
          <a:xfrm>
            <a:off x="8169275" y="4337050"/>
            <a:ext cx="730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200" b="1">
                <a:solidFill>
                  <a:srgbClr val="000000"/>
                </a:solidFill>
              </a:rPr>
              <a:t>Produ</a:t>
            </a:r>
            <a:r>
              <a:rPr lang="cs-CZ" sz="1200" b="1">
                <a:solidFill>
                  <a:srgbClr val="000000"/>
                </a:solidFill>
              </a:rPr>
              <a:t>k</a:t>
            </a:r>
            <a:r>
              <a:rPr lang="it-IT" sz="1200" b="1">
                <a:solidFill>
                  <a:srgbClr val="000000"/>
                </a:solidFill>
              </a:rPr>
              <a:t>t A</a:t>
            </a:r>
            <a:endParaRPr lang="it-IT" sz="1200"/>
          </a:p>
        </p:txBody>
      </p:sp>
      <p:sp>
        <p:nvSpPr>
          <p:cNvPr id="36951" name="Line 375"/>
          <p:cNvSpPr>
            <a:spLocks noChangeShapeType="1"/>
          </p:cNvSpPr>
          <p:nvPr/>
        </p:nvSpPr>
        <p:spPr bwMode="auto">
          <a:xfrm>
            <a:off x="7897813" y="4930775"/>
            <a:ext cx="228600" cy="158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52" name="Rectangle 376"/>
          <p:cNvSpPr>
            <a:spLocks noChangeArrowheads="1"/>
          </p:cNvSpPr>
          <p:nvPr/>
        </p:nvSpPr>
        <p:spPr bwMode="auto">
          <a:xfrm>
            <a:off x="8169275" y="4829175"/>
            <a:ext cx="7350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200" b="1">
                <a:solidFill>
                  <a:srgbClr val="000000"/>
                </a:solidFill>
              </a:rPr>
              <a:t>Produ</a:t>
            </a:r>
            <a:r>
              <a:rPr lang="cs-CZ" sz="1200" b="1">
                <a:solidFill>
                  <a:srgbClr val="000000"/>
                </a:solidFill>
              </a:rPr>
              <a:t>k</a:t>
            </a:r>
            <a:r>
              <a:rPr lang="it-IT" sz="1200" b="1">
                <a:solidFill>
                  <a:srgbClr val="000000"/>
                </a:solidFill>
              </a:rPr>
              <a:t>t B</a:t>
            </a:r>
          </a:p>
        </p:txBody>
      </p:sp>
      <p:sp>
        <p:nvSpPr>
          <p:cNvPr id="36953" name="Line 377"/>
          <p:cNvSpPr>
            <a:spLocks noChangeShapeType="1"/>
          </p:cNvSpPr>
          <p:nvPr/>
        </p:nvSpPr>
        <p:spPr bwMode="auto">
          <a:xfrm>
            <a:off x="7897813" y="5413375"/>
            <a:ext cx="228600" cy="158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54" name="Rectangle 378"/>
          <p:cNvSpPr>
            <a:spLocks noChangeArrowheads="1"/>
          </p:cNvSpPr>
          <p:nvPr/>
        </p:nvSpPr>
        <p:spPr bwMode="auto">
          <a:xfrm>
            <a:off x="8169275" y="5310188"/>
            <a:ext cx="7350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200" b="1">
                <a:solidFill>
                  <a:srgbClr val="000000"/>
                </a:solidFill>
              </a:rPr>
              <a:t>Produ</a:t>
            </a:r>
            <a:r>
              <a:rPr lang="cs-CZ" sz="1200" b="1">
                <a:solidFill>
                  <a:srgbClr val="000000"/>
                </a:solidFill>
              </a:rPr>
              <a:t>k</a:t>
            </a:r>
            <a:r>
              <a:rPr lang="it-IT" sz="1200" b="1">
                <a:solidFill>
                  <a:srgbClr val="000000"/>
                </a:solidFill>
              </a:rPr>
              <a:t>t C</a:t>
            </a:r>
          </a:p>
        </p:txBody>
      </p:sp>
      <p:sp>
        <p:nvSpPr>
          <p:cNvPr id="36955" name="Line 379"/>
          <p:cNvSpPr>
            <a:spLocks noChangeShapeType="1"/>
          </p:cNvSpPr>
          <p:nvPr/>
        </p:nvSpPr>
        <p:spPr bwMode="auto">
          <a:xfrm>
            <a:off x="7897813" y="5903913"/>
            <a:ext cx="228600" cy="1587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956" name="Rectangle 380"/>
          <p:cNvSpPr>
            <a:spLocks noChangeArrowheads="1"/>
          </p:cNvSpPr>
          <p:nvPr/>
        </p:nvSpPr>
        <p:spPr bwMode="auto">
          <a:xfrm>
            <a:off x="8169275" y="5802313"/>
            <a:ext cx="7350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200" b="1">
                <a:solidFill>
                  <a:srgbClr val="000000"/>
                </a:solidFill>
              </a:rPr>
              <a:t>Produ</a:t>
            </a:r>
            <a:r>
              <a:rPr lang="cs-CZ" sz="1200" b="1">
                <a:solidFill>
                  <a:srgbClr val="000000"/>
                </a:solidFill>
              </a:rPr>
              <a:t>k</a:t>
            </a:r>
            <a:r>
              <a:rPr lang="it-IT" sz="1200" b="1">
                <a:solidFill>
                  <a:srgbClr val="000000"/>
                </a:solidFill>
              </a:rPr>
              <a:t>t D</a:t>
            </a:r>
          </a:p>
        </p:txBody>
      </p:sp>
      <p:sp>
        <p:nvSpPr>
          <p:cNvPr id="693" name="Zástupný symbol pro datum 69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94" name="Zástupný symbol pro číslo snímku 69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C6B710-F538-4B7D-8C14-9DE044E2714B}" type="slidenum">
              <a:rPr lang="cs-CZ" smtClean="0"/>
              <a:pPr>
                <a:defRPr/>
              </a:pPr>
              <a:t>48</a:t>
            </a:fld>
            <a:endParaRPr lang="cs-CZ"/>
          </a:p>
        </p:txBody>
      </p:sp>
      <p:sp>
        <p:nvSpPr>
          <p:cNvPr id="695" name="Zástupný symbol pro zápatí 69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Marketing a inovace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>
                <a:latin typeface="Arial" pitchFamily="34" charset="0"/>
              </a:rPr>
              <a:t>LS 2009/10</a:t>
            </a:r>
          </a:p>
        </p:txBody>
      </p:sp>
      <p:sp>
        <p:nvSpPr>
          <p:cNvPr id="9219" name="Zástupný symbol pro číslo snímku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8518996-0E96-4827-8B3A-638759024E7B}" type="slidenum">
              <a:rPr lang="cs-CZ" smtClean="0">
                <a:latin typeface="Arial" pitchFamily="34" charset="0"/>
              </a:rPr>
              <a:pPr/>
              <a:t>5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9220" name="Zástupný symbol pro zápatí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KIP/MR - 2</a:t>
            </a:r>
          </a:p>
        </p:txBody>
      </p:sp>
      <p:sp>
        <p:nvSpPr>
          <p:cNvPr id="6348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>
                <a:latin typeface="Arial" charset="0"/>
              </a:rPr>
              <a:t>Rozpoznání a identifikace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>
                <a:latin typeface="Arial" charset="0"/>
              </a:rPr>
              <a:t>stanovení cílů v oblasti zodpovědnosti manažera</a:t>
            </a:r>
          </a:p>
          <a:p>
            <a:pPr eaLnBrk="1" hangingPunct="1">
              <a:defRPr/>
            </a:pPr>
            <a:r>
              <a:rPr lang="cs-CZ" smtClean="0">
                <a:latin typeface="Arial" charset="0"/>
              </a:rPr>
              <a:t>zpracování přehledu odchylek, hrozeb a příležitostí</a:t>
            </a:r>
          </a:p>
          <a:p>
            <a:pPr eaLnBrk="1" hangingPunct="1">
              <a:defRPr/>
            </a:pPr>
            <a:r>
              <a:rPr lang="cs-CZ" smtClean="0">
                <a:latin typeface="Arial" charset="0"/>
              </a:rPr>
              <a:t>sledování vývoje vzhledem ke stanoveným cílům</a:t>
            </a:r>
          </a:p>
          <a:p>
            <a:pPr eaLnBrk="1" hangingPunct="1">
              <a:defRPr/>
            </a:pPr>
            <a:r>
              <a:rPr lang="cs-CZ" smtClean="0">
                <a:latin typeface="Arial" charset="0"/>
              </a:rPr>
              <a:t>vnímání hrozeb a příležitostí</a:t>
            </a:r>
          </a:p>
          <a:p>
            <a:pPr eaLnBrk="1" hangingPunct="1">
              <a:defRPr/>
            </a:pPr>
            <a:r>
              <a:rPr lang="cs-CZ" smtClean="0">
                <a:latin typeface="Arial" charset="0"/>
              </a:rPr>
              <a:t>hledání možných zlepšení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Tlak technologie a tah trhu</a:t>
            </a:r>
          </a:p>
        </p:txBody>
      </p:sp>
      <p:sp>
        <p:nvSpPr>
          <p:cNvPr id="389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Tlak technologie: inovační proces začíná nápadem, objevem</a:t>
            </a: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Tah trhu: podněty pro inovace přicházejí z trhu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Tlak technologie</a:t>
            </a:r>
          </a:p>
        </p:txBody>
      </p:sp>
      <p:sp>
        <p:nvSpPr>
          <p:cNvPr id="39939" name="Zástupný symbol pro obsah 10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Východisko: trh je odbytištěm výstupů výzkumu a vývoje, více 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V vede k více inovacím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Model: 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V tým vyvine produkt a „hodí ho přes zeď“ uživatelům, předpokládá, že po něm bude poptávka a uživatel ho bude umět používat bez další pomoci.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Běžný do 60. let 20. století – převis poptávky nad nabídkou.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Vhodný pro radikální inovace, pro které trh neexistuje, je třeba ho vytvořit; nelze používat standardní postupy marketingu; velké riziko</a:t>
            </a:r>
          </a:p>
        </p:txBody>
      </p:sp>
      <p:sp>
        <p:nvSpPr>
          <p:cNvPr id="3994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39941" name="Picture 1" descr="http://openlearn.open.ac.uk/file.php/3317/T307_1_060i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371600" y="1524000"/>
            <a:ext cx="58975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B202_2_I003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0"/>
            <a:ext cx="6305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C6B710-F538-4B7D-8C14-9DE044E2714B}" type="slidenum">
              <a:rPr lang="cs-CZ" smtClean="0"/>
              <a:pPr>
                <a:defRPr/>
              </a:pPr>
              <a:t>52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Příklad 1 – walkman, PC, mobil</a:t>
            </a:r>
          </a:p>
        </p:txBody>
      </p:sp>
      <p:sp>
        <p:nvSpPr>
          <p:cNvPr id="4198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6172200" cy="4602163"/>
          </a:xfrm>
        </p:spPr>
        <p:txBody>
          <a:bodyPr/>
          <a:lstStyle/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Úspěch se dostavil poté, co byl přístroj vyvinut a vrhnut na trh a lidé zjistili, že se hodí pro mnoho účelů.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V tomto smyslu měly další generace přehrávačů založené na mp3 snazší cestu, potenciální zákazníci již byli známi.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Největší technický problém: malá sluchátka, ostatní technologie v podstatě existovala.</a:t>
            </a:r>
          </a:p>
          <a:p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PC – původně hračka, až poté, co je rodiče kupovali dětem, zjistili, že se s nimi dá dělat užitečná práce.</a:t>
            </a:r>
          </a:p>
          <a:p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Mobil</a:t>
            </a:r>
          </a:p>
          <a:p>
            <a:pPr>
              <a:buFont typeface="Arial" pitchFamily="34" charset="0"/>
              <a:buNone/>
            </a:pPr>
            <a:endParaRPr lang="cs-CZ" sz="2000" dirty="0" smtClean="0"/>
          </a:p>
        </p:txBody>
      </p:sp>
      <p:pic>
        <p:nvPicPr>
          <p:cNvPr id="41988" name="Picture 1" descr="http://openlearn.open.ac.uk/file.php/3317/T307_1_061i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6629400" y="1295400"/>
            <a:ext cx="22193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830ECB-5182-4E6D-B716-58D46CADB22C}" type="slidenum">
              <a:rPr lang="cs-CZ" smtClean="0"/>
              <a:pPr>
                <a:defRPr/>
              </a:pPr>
              <a:t>53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Příklad 2 - klávesnice</a:t>
            </a:r>
          </a:p>
        </p:txBody>
      </p:sp>
      <p:sp>
        <p:nvSpPr>
          <p:cNvPr id="43011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181600" cy="4525963"/>
          </a:xfrm>
        </p:spPr>
        <p:txBody>
          <a:bodyPr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Sholes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1868 - QWERTY (QWERTZ) – často používané klávesy co nejdál od sebe</a:t>
            </a:r>
          </a:p>
          <a:p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Dvorak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1932 – nejčastěji používaná písmena -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A, O, E, U, I, D, H, T, N, S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– uprostřed,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70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% úhozů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QWERTY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32%), levá ruka 44% (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QWERTY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57%)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Neúspěch – zvyk, výcvik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Ruské a francouzské klávesnice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None/>
            </a:pPr>
            <a:endParaRPr lang="cs-CZ" dirty="0" smtClean="0"/>
          </a:p>
          <a:p>
            <a:endParaRPr lang="cs-CZ" dirty="0" smtClean="0"/>
          </a:p>
        </p:txBody>
      </p:sp>
      <p:pic>
        <p:nvPicPr>
          <p:cNvPr id="43012" name="Picture 3" descr="T307_1_063i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843588" y="1600200"/>
            <a:ext cx="2690812" cy="4343400"/>
          </a:xfrm>
          <a:noFill/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830ECB-5182-4E6D-B716-58D46CADB22C}" type="slidenum">
              <a:rPr lang="cs-CZ" smtClean="0"/>
              <a:pPr>
                <a:defRPr/>
              </a:pPr>
              <a:t>54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Tah trhu</a:t>
            </a:r>
          </a:p>
        </p:txBody>
      </p:sp>
      <p:sp>
        <p:nvSpPr>
          <p:cNvPr id="44035" name="Zástupný symbol pro obsah 4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Východisko: nejdříve zjistíme, po čem je na trhu poptávky, jaké jsou potřeby, jak jsou splňovány stávajícími produkty a jak tyto potřeby uspokojit lépe; pokud je pak produkt vyvinut, je na něj trh připraven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„Nutnost je matkou vynálezu“.</a:t>
            </a:r>
          </a:p>
        </p:txBody>
      </p:sp>
      <p:pic>
        <p:nvPicPr>
          <p:cNvPr id="44036" name="Picture 4" descr="T307_1_064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200400"/>
            <a:ext cx="779780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55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Zástupný symbol pro obsah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Konzultativní model - V&amp;V zkoumá potřeby a požadavky uživatelů a zákazníků, ale nezapojuje je do procesu V&amp;V; spoléhá se na svoji zkušenost a na to, že se dokáže zákazníků správně zeptat a získat tak všechny potřebné informace. Tento model může být funkční pro inkrementální inovace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Pro radikální inovace je vhodnější model spolupráce s potenciálními uživateli již ve stádiu V&amp;V (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lead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users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– př.: sportovní nářadí, volný čas, …)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To, že existuje potřeby, neznamená, že se povede vymyslet něco, co ji uspokojí.</a:t>
            </a:r>
          </a:p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Přílišné soustředění na tah trhu vede k tomu, že podnik je přetížen přírůstkovými a často triviálními inovacemi na úkor radikálních.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/>
              <a:t>Kombinovaný přístup</a:t>
            </a:r>
          </a:p>
        </p:txBody>
      </p:sp>
      <p:sp>
        <p:nvSpPr>
          <p:cNvPr id="4608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r>
              <a:rPr lang="cs-CZ" sz="2000" dirty="0" smtClean="0"/>
              <a:t>Nezdar může být způsoben jak tím, že se nepodaří vyvinout správnou technologii, tak tím, že špatně odhadneme trh. Pravděpodobnost úspěchu se zvýší, jestliže přistupujeme k řešení z obou stran – technologie i trhu.</a:t>
            </a:r>
          </a:p>
          <a:p>
            <a:endParaRPr lang="cs-CZ" sz="2400" dirty="0" smtClean="0"/>
          </a:p>
        </p:txBody>
      </p:sp>
      <p:pic>
        <p:nvPicPr>
          <p:cNvPr id="46084" name="Picture 5" descr="T307_1_067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352800"/>
            <a:ext cx="6834188" cy="279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57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dirty="0" smtClean="0">
                <a:latin typeface="Arial" pitchFamily="34" charset="0"/>
                <a:cs typeface="Arial" pitchFamily="34" charset="0"/>
              </a:rPr>
              <a:t>Strategie modrého oceánu</a:t>
            </a:r>
          </a:p>
        </p:txBody>
      </p:sp>
      <p:sp>
        <p:nvSpPr>
          <p:cNvPr id="47107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r>
              <a:rPr lang="cs-CZ" sz="1800" i="1" dirty="0" smtClean="0">
                <a:latin typeface="Arial" pitchFamily="34" charset="0"/>
                <a:cs typeface="Arial" pitchFamily="34" charset="0"/>
              </a:rPr>
              <a:t>Jediný způsob, jak porazit konkurenci, spočívá v tom, že se přestaneme snažit ji porazit.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			</a:t>
            </a:r>
            <a:r>
              <a:rPr lang="cs-CZ" sz="1800" dirty="0" err="1" smtClean="0">
                <a:latin typeface="Arial" pitchFamily="34" charset="0"/>
                <a:cs typeface="Arial" pitchFamily="34" charset="0"/>
              </a:rPr>
              <a:t>W.Ch.Kim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, R. </a:t>
            </a:r>
            <a:r>
              <a:rPr lang="cs-CZ" sz="1800" dirty="0" err="1" smtClean="0">
                <a:latin typeface="Arial" pitchFamily="34" charset="0"/>
                <a:cs typeface="Arial" pitchFamily="34" charset="0"/>
              </a:rPr>
              <a:t>Mauborgne</a:t>
            </a: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1800" i="1" dirty="0" smtClean="0">
                <a:latin typeface="Arial" pitchFamily="34" charset="0"/>
                <a:cs typeface="Arial" pitchFamily="34" charset="0"/>
              </a:rPr>
              <a:t>Udeřte na ně tam, kde nejsou, kde nejsou	.	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P. </a:t>
            </a:r>
            <a:r>
              <a:rPr lang="cs-CZ" sz="1800" dirty="0" err="1" smtClean="0">
                <a:latin typeface="Arial" pitchFamily="34" charset="0"/>
                <a:cs typeface="Arial" pitchFamily="34" charset="0"/>
              </a:rPr>
              <a:t>Drucker</a:t>
            </a: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1800" dirty="0" err="1" smtClean="0">
                <a:latin typeface="Arial" pitchFamily="34" charset="0"/>
                <a:cs typeface="Arial" pitchFamily="34" charset="0"/>
              </a:rPr>
              <a:t>Kim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cs-CZ" sz="1800" dirty="0" err="1" smtClean="0">
                <a:latin typeface="Arial" pitchFamily="34" charset="0"/>
                <a:cs typeface="Arial" pitchFamily="34" charset="0"/>
              </a:rPr>
              <a:t>Mauborgne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: „ … </a:t>
            </a:r>
            <a:r>
              <a:rPr lang="cs-CZ" sz="1800" i="1" dirty="0" smtClean="0">
                <a:latin typeface="Arial" pitchFamily="34" charset="0"/>
                <a:cs typeface="Arial" pitchFamily="34" charset="0"/>
              </a:rPr>
              <a:t>vymanit se z neúprosné a krvavé konkurence zuřící ve vodách „rudého oceánu“ tím, že si firma vytvoří svrchovaný tržní prostor a vyřadí tak konkurenty ze hry. Strategie modrého oceánu se nezaměřuje na rozdělování existující – a často se propadající – poptávky, nýbrž na vytváření poptávky a odpoutání se od konkurence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.“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Tradiční přístup: lze buď vytvářet vyšší hodnotu s vyššími náklady, nebo ještě přijatelnou hodnotu s nižšími náklady; volba strategie je pak rozhodováním mezi odlišením se a nízkými náklady. 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Strategie modrého oceánu je založena na současném odlišení se a nižších nákladech. </a:t>
            </a:r>
          </a:p>
          <a:p>
            <a:r>
              <a:rPr lang="cs-CZ" sz="1800" b="1" dirty="0" smtClean="0">
                <a:latin typeface="Arial" pitchFamily="34" charset="0"/>
                <a:cs typeface="Arial" pitchFamily="34" charset="0"/>
              </a:rPr>
              <a:t>Hodnotová inovace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 klade stejný důraz na hodnotu jako na inovaci. </a:t>
            </a:r>
          </a:p>
          <a:p>
            <a:pPr eaLnBrk="1" hangingPunct="1"/>
            <a:endParaRPr lang="cs-CZ" sz="20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467544" y="1844824"/>
            <a:ext cx="8153400" cy="4402138"/>
            <a:chOff x="2201" y="-1978"/>
            <a:chExt cx="7200" cy="3888"/>
          </a:xfrm>
        </p:grpSpPr>
        <p:sp>
          <p:nvSpPr>
            <p:cNvPr id="48133" name="AutoShape 11"/>
            <p:cNvSpPr>
              <a:spLocks noChangeAspect="1" noChangeArrowheads="1" noTextEdit="1"/>
            </p:cNvSpPr>
            <p:nvPr/>
          </p:nvSpPr>
          <p:spPr bwMode="auto">
            <a:xfrm>
              <a:off x="2201" y="-1978"/>
              <a:ext cx="7200" cy="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8134" name="AutoShape 10"/>
            <p:cNvSpPr>
              <a:spLocks noChangeArrowheads="1"/>
            </p:cNvSpPr>
            <p:nvPr/>
          </p:nvSpPr>
          <p:spPr bwMode="auto">
            <a:xfrm rot="10800000">
              <a:off x="4361" y="-1834"/>
              <a:ext cx="2592" cy="230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8135" name="AutoShape 9"/>
            <p:cNvSpPr>
              <a:spLocks noChangeArrowheads="1"/>
            </p:cNvSpPr>
            <p:nvPr/>
          </p:nvSpPr>
          <p:spPr bwMode="auto">
            <a:xfrm>
              <a:off x="4361" y="-394"/>
              <a:ext cx="2592" cy="216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8136" name="AutoShape 8"/>
            <p:cNvSpPr>
              <a:spLocks noChangeArrowheads="1"/>
            </p:cNvSpPr>
            <p:nvPr/>
          </p:nvSpPr>
          <p:spPr bwMode="auto">
            <a:xfrm>
              <a:off x="5225" y="-1402"/>
              <a:ext cx="144" cy="576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8137" name="AutoShape 7"/>
            <p:cNvSpPr>
              <a:spLocks noChangeArrowheads="1"/>
            </p:cNvSpPr>
            <p:nvPr/>
          </p:nvSpPr>
          <p:spPr bwMode="auto">
            <a:xfrm>
              <a:off x="5081" y="902"/>
              <a:ext cx="144" cy="576"/>
            </a:xfrm>
            <a:prstGeom prst="upArrow">
              <a:avLst>
                <a:gd name="adj1" fmla="val 50000"/>
                <a:gd name="adj2" fmla="val 10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8138" name="Text Box 6"/>
            <p:cNvSpPr txBox="1">
              <a:spLocks noChangeArrowheads="1"/>
            </p:cNvSpPr>
            <p:nvPr/>
          </p:nvSpPr>
          <p:spPr bwMode="auto">
            <a:xfrm>
              <a:off x="5369" y="-1402"/>
              <a:ext cx="1008" cy="2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sz="14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Náklady</a:t>
              </a:r>
              <a:endParaRPr lang="it-IT" sz="32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48139" name="Text Box 5"/>
            <p:cNvSpPr txBox="1">
              <a:spLocks noChangeArrowheads="1"/>
            </p:cNvSpPr>
            <p:nvPr/>
          </p:nvSpPr>
          <p:spPr bwMode="auto">
            <a:xfrm>
              <a:off x="5369" y="902"/>
              <a:ext cx="1008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it-IT" sz="14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Hodnota pro zákazníka</a:t>
              </a:r>
              <a:endParaRPr lang="it-IT" sz="10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48140" name="Text Box 4"/>
            <p:cNvSpPr txBox="1">
              <a:spLocks noChangeArrowheads="1"/>
            </p:cNvSpPr>
            <p:nvPr/>
          </p:nvSpPr>
          <p:spPr bwMode="auto">
            <a:xfrm>
              <a:off x="6809" y="-826"/>
              <a:ext cx="1296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it-IT" sz="1600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Hodnotová inovace</a:t>
              </a:r>
              <a:endParaRPr lang="it-IT" sz="24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48141" name="Line 3"/>
            <p:cNvSpPr>
              <a:spLocks noChangeShapeType="1"/>
            </p:cNvSpPr>
            <p:nvPr/>
          </p:nvSpPr>
          <p:spPr bwMode="auto">
            <a:xfrm flipH="1">
              <a:off x="5657" y="-394"/>
              <a:ext cx="115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8142" name="Text Box 2"/>
            <p:cNvSpPr txBox="1">
              <a:spLocks noChangeArrowheads="1"/>
            </p:cNvSpPr>
            <p:nvPr/>
          </p:nvSpPr>
          <p:spPr bwMode="auto">
            <a:xfrm>
              <a:off x="2583" y="-1215"/>
              <a:ext cx="1872" cy="172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it-IT" sz="1000" i="1" dirty="0">
                  <a:ea typeface="Times New Roman" pitchFamily="18" charset="0"/>
                  <a:cs typeface="Arial" pitchFamily="34" charset="0"/>
                </a:rPr>
                <a:t>Hodnotové inovace lze dosáhnout jen tehdy, </a:t>
              </a:r>
              <a:r>
                <a:rPr lang="it-IT" i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když je systém činností firmy zaměřujících se na užitek, cenu </a:t>
              </a:r>
              <a:r>
                <a:rPr lang="it-IT" i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a</a:t>
              </a:r>
              <a:r>
                <a:rPr lang="cs-CZ" i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lang="it-IT" i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náklady </a:t>
              </a:r>
              <a:r>
                <a:rPr lang="cs-CZ" i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správně s</a:t>
              </a:r>
              <a:r>
                <a:rPr lang="it-IT" i="1" dirty="0" smtClean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laděn</a:t>
              </a:r>
              <a:endParaRPr lang="it-IT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48132" name="Nadpis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Hodnotová inovace</a:t>
            </a:r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E34C3-0224-4E8C-BA06-E43542B686D0}" type="slidenum">
              <a:rPr lang="cs-CZ" smtClean="0"/>
              <a:pPr>
                <a:defRPr/>
              </a:pPr>
              <a:t>59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>
                <a:latin typeface="Arial" pitchFamily="34" charset="0"/>
              </a:rPr>
              <a:t>LS 2009/10</a:t>
            </a:r>
          </a:p>
        </p:txBody>
      </p:sp>
      <p:sp>
        <p:nvSpPr>
          <p:cNvPr id="10243" name="Zástupný symbol pro číslo snímku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4872B25-B77D-4FA7-85F3-9FC420453BB0}" type="slidenum">
              <a:rPr lang="cs-CZ" smtClean="0">
                <a:latin typeface="Arial" pitchFamily="34" charset="0"/>
              </a:rPr>
              <a:pPr/>
              <a:t>6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10244" name="Zástupný symbol pro zápatí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KIP/MR - 2</a:t>
            </a:r>
          </a:p>
        </p:txBody>
      </p:sp>
      <p:sp>
        <p:nvSpPr>
          <p:cNvPr id="5099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Arial" charset="0"/>
              </a:rPr>
              <a:t>Zeptejte se …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dirty="0" smtClean="0">
                <a:latin typeface="Arial" charset="0"/>
              </a:rPr>
              <a:t>V jakých oblastech se neplní stanovené cíle?</a:t>
            </a:r>
          </a:p>
          <a:p>
            <a:pPr eaLnBrk="1" hangingPunct="1">
              <a:defRPr/>
            </a:pPr>
            <a:r>
              <a:rPr lang="cs-CZ" sz="2800" dirty="0" smtClean="0">
                <a:latin typeface="Arial" charset="0"/>
              </a:rPr>
              <a:t>Které problémy zůstávají nevyřešeny?</a:t>
            </a:r>
          </a:p>
          <a:p>
            <a:pPr eaLnBrk="1" hangingPunct="1">
              <a:defRPr/>
            </a:pPr>
            <a:r>
              <a:rPr lang="cs-CZ" sz="2800" dirty="0" smtClean="0">
                <a:latin typeface="Arial" charset="0"/>
              </a:rPr>
              <a:t>Na jakých řešeních pracujeme nebo budeme pracovat v blízké budoucnosti?</a:t>
            </a:r>
          </a:p>
          <a:p>
            <a:pPr eaLnBrk="1" hangingPunct="1">
              <a:defRPr/>
            </a:pPr>
            <a:r>
              <a:rPr lang="cs-CZ" sz="2800" dirty="0" smtClean="0">
                <a:latin typeface="Arial" charset="0"/>
              </a:rPr>
              <a:t>Jaká rozhodnutí je nyní třeba učinit?</a:t>
            </a:r>
          </a:p>
          <a:p>
            <a:pPr eaLnBrk="1" hangingPunct="1">
              <a:defRPr/>
            </a:pPr>
            <a:r>
              <a:rPr lang="cs-CZ" sz="2800" dirty="0" smtClean="0">
                <a:latin typeface="Arial" charset="0"/>
              </a:rPr>
              <a:t>Jaká rozhodnutí jsme již učinili? Musí být realizována?</a:t>
            </a:r>
          </a:p>
          <a:p>
            <a:pPr eaLnBrk="1" hangingPunct="1">
              <a:defRPr/>
            </a:pPr>
            <a:r>
              <a:rPr lang="cs-CZ" sz="2800" dirty="0" smtClean="0">
                <a:latin typeface="Arial" charset="0"/>
              </a:rPr>
              <a:t>Které významnější projekty, procesy, plány je třeba realizovat?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Obraz strategie nízkonákladových aerolin</a:t>
            </a:r>
            <a:r>
              <a:rPr lang="cs-CZ" sz="3600" dirty="0" smtClean="0"/>
              <a:t>ií</a:t>
            </a:r>
          </a:p>
        </p:txBody>
      </p:sp>
      <p:pic>
        <p:nvPicPr>
          <p:cNvPr id="49155" name="Picture 2" descr="sejmout00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447800"/>
            <a:ext cx="70104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E34C3-0224-4E8C-BA06-E43542B686D0}" type="slidenum">
              <a:rPr lang="cs-CZ" smtClean="0"/>
              <a:pPr>
                <a:defRPr/>
              </a:pPr>
              <a:t>60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Životní cyklus produktu</a:t>
            </a:r>
          </a:p>
        </p:txBody>
      </p:sp>
      <p:pic>
        <p:nvPicPr>
          <p:cNvPr id="50179" name="Picture 3" descr="Životní cyklus výrobk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676400"/>
            <a:ext cx="616585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0" name="TextovéPole 4"/>
          <p:cNvSpPr txBox="1">
            <a:spLocks noChangeArrowheads="1"/>
          </p:cNvSpPr>
          <p:nvPr/>
        </p:nvSpPr>
        <p:spPr bwMode="auto">
          <a:xfrm>
            <a:off x="6400800" y="60198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u="sng">
                <a:hlinkClick r:id="rId4"/>
              </a:rPr>
              <a:t>halek.info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E34C3-0224-4E8C-BA06-E43542B686D0}" type="slidenum">
              <a:rPr lang="cs-CZ" smtClean="0"/>
              <a:pPr>
                <a:defRPr/>
              </a:pPr>
              <a:t>61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Nadpis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Skupiny zákazníků podle vztahu </a:t>
            </a:r>
            <a:br>
              <a:rPr lang="cs-CZ" sz="3600" dirty="0" smtClean="0">
                <a:latin typeface="Arial" pitchFamily="34" charset="0"/>
                <a:cs typeface="Arial" pitchFamily="34" charset="0"/>
              </a:rPr>
            </a:br>
            <a:r>
              <a:rPr lang="cs-CZ" sz="3600" dirty="0" smtClean="0">
                <a:latin typeface="Arial" pitchFamily="34" charset="0"/>
                <a:cs typeface="Arial" pitchFamily="34" charset="0"/>
              </a:rPr>
              <a:t>k rozšíření produktu</a:t>
            </a:r>
          </a:p>
        </p:txBody>
      </p:sp>
      <p:pic>
        <p:nvPicPr>
          <p:cNvPr id="51203" name="Picture 2" descr="T307_1_086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209800"/>
            <a:ext cx="7767638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TextovéPole 3"/>
          <p:cNvSpPr txBox="1">
            <a:spLocks noChangeArrowheads="1"/>
          </p:cNvSpPr>
          <p:nvPr/>
        </p:nvSpPr>
        <p:spPr bwMode="auto">
          <a:xfrm>
            <a:off x="1763688" y="5949280"/>
            <a:ext cx="6834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cs-CZ" sz="1600" dirty="0">
                <a:latin typeface="Arial" pitchFamily="34" charset="0"/>
                <a:cs typeface="Arial" pitchFamily="34" charset="0"/>
                <a:hlinkClick r:id="rId4"/>
              </a:rPr>
              <a:t>http://openlearn.open.ac.uk/mod/resource/view.php?id=254301&amp;direct=1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E34C3-0224-4E8C-BA06-E43542B686D0}" type="slidenum">
              <a:rPr lang="cs-CZ" smtClean="0"/>
              <a:pPr>
                <a:defRPr/>
              </a:pPr>
              <a:t>62</a:t>
            </a:fld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Zástupný symbol pro obsah 3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cs-CZ" sz="2000" b="1" i="1" dirty="0" smtClean="0">
                <a:latin typeface="Arial" pitchFamily="34" charset="0"/>
                <a:cs typeface="Arial" pitchFamily="34" charset="0"/>
              </a:rPr>
              <a:t>Inovátoři a časní uživatelé </a:t>
            </a:r>
            <a:r>
              <a:rPr lang="cs-CZ" sz="20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early adopters</a:t>
            </a:r>
            <a:r>
              <a:rPr lang="cs-CZ" sz="2000" i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- cílové skupiny při zavedení produktu na trh, dychtivě očekávají inovace (a jsou schopni za ně zaplatit),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získávají informace ve specializovaných publikacích, internetu, apod. Častý  zdroj inovačních nápadů (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lead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users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cs-CZ" sz="2000" b="1" i="1" dirty="0" smtClean="0">
                <a:latin typeface="Arial" pitchFamily="34" charset="0"/>
                <a:cs typeface="Arial" pitchFamily="34" charset="0"/>
              </a:rPr>
              <a:t>Časná většina </a:t>
            </a:r>
            <a:r>
              <a:rPr lang="cs-CZ" sz="20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early majority</a:t>
            </a:r>
            <a:r>
              <a:rPr lang="cs-CZ" sz="2000" i="1" dirty="0" smtClean="0">
                <a:latin typeface="Arial" pitchFamily="34" charset="0"/>
                <a:cs typeface="Arial" pitchFamily="34" charset="0"/>
              </a:rPr>
              <a:t>) -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většina zákazníků je opatrnější  a počká si, až se produkt „usadí“ a vyřeší se počáteční problémy. Tento postoj je pochopitelný zvláště při rychlé obměně 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high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tech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výrobků. Na tuto skupinu se zaměřuje propagace ve stadiu růstu.</a:t>
            </a:r>
          </a:p>
          <a:p>
            <a:r>
              <a:rPr lang="cs-CZ" sz="2000" b="1" i="1" dirty="0" smtClean="0">
                <a:latin typeface="Arial" pitchFamily="34" charset="0"/>
                <a:cs typeface="Arial" pitchFamily="34" charset="0"/>
              </a:rPr>
              <a:t>Pozdní většina </a:t>
            </a:r>
            <a:r>
              <a:rPr lang="cs-CZ" sz="20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late majority</a:t>
            </a:r>
            <a:r>
              <a:rPr lang="cs-CZ" sz="2000" i="1" dirty="0" smtClean="0">
                <a:latin typeface="Arial" pitchFamily="34" charset="0"/>
                <a:cs typeface="Arial" pitchFamily="34" charset="0"/>
              </a:rPr>
              <a:t>) –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je ještě opatrnější, čekají na pokles cen, který je typický pro „zralé“ produkty. Časná i pozdní většina získávají informace z médií a reklamy.</a:t>
            </a:r>
          </a:p>
          <a:p>
            <a:r>
              <a:rPr lang="cs-CZ" sz="2000" b="1" i="1" dirty="0" smtClean="0">
                <a:latin typeface="Arial" pitchFamily="34" charset="0"/>
                <a:cs typeface="Arial" pitchFamily="34" charset="0"/>
              </a:rPr>
              <a:t>Opozdilci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laggards</a:t>
            </a:r>
            <a:r>
              <a:rPr lang="cs-CZ" sz="2000" i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produkt kupují na konci jeho životního cyklu, často před jeho náhradou další verzí. Důvodem mohou být ekonomické důvody (čekají na výprodejové ceny).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Zástupný symbol pro obsah 3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184576"/>
          </a:xfrm>
        </p:spPr>
        <p:txBody>
          <a:bodyPr/>
          <a:lstStyle/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Optimalizace a akceptace inovativních výrobků / služeb,  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3"/>
              </a:rPr>
              <a:t>http://www.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3"/>
              </a:rPr>
              <a:t>innosupport.net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3"/>
              </a:rPr>
              <a:t>uploads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3"/>
              </a:rPr>
              <a:t>/media/9_1_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3"/>
              </a:rPr>
              <a:t>prijatelnost.pdf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Marketing na internetu, 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4"/>
              </a:rPr>
              <a:t>http://www.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4"/>
              </a:rPr>
              <a:t>innosupport.net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4"/>
              </a:rPr>
              <a:t>/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4"/>
              </a:rPr>
              <a:t>uploads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4"/>
              </a:rPr>
              <a:t>/media/9_2_internet_marketing.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4"/>
              </a:rPr>
              <a:t>pdf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  <a:hlinkClick r:id="rId5"/>
              </a:rPr>
              <a:t>Conversion Rate Calculator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atin typeface="Arial" pitchFamily="34" charset="0"/>
                <a:cs typeface="Arial" pitchFamily="34" charset="0"/>
              </a:rPr>
              <a:t>Vliv poměru získaných zákazníků k počtu návštěvníků webové stránky na celkové prodeje online.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  <a:hlinkClick r:id="rId6"/>
              </a:rPr>
              <a:t>E-Mail ROI Calculator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atin typeface="Arial" pitchFamily="34" charset="0"/>
                <a:cs typeface="Arial" pitchFamily="34" charset="0"/>
              </a:rPr>
              <a:t>Určení návratnosti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e-mail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ové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kampaně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  <a:hlinkClick r:id="rId7"/>
              </a:rPr>
              <a:t>Pay-Per-Click ROI Calculator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atin typeface="Arial" pitchFamily="34" charset="0"/>
                <a:cs typeface="Arial" pitchFamily="34" charset="0"/>
              </a:rPr>
              <a:t>Určení návratnosti reklamní kampaně „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pay-per-click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“</a:t>
            </a:r>
          </a:p>
          <a:p>
            <a:endParaRPr lang="cs-CZ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>
                <a:latin typeface="Arial" pitchFamily="34" charset="0"/>
              </a:rPr>
              <a:t>LS 2009/10</a:t>
            </a:r>
          </a:p>
        </p:txBody>
      </p:sp>
      <p:sp>
        <p:nvSpPr>
          <p:cNvPr id="13315" name="Zástupný symbol pro číslo snímku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CAF7136-FED5-4D6A-9156-F3708B36B314}" type="slidenum">
              <a:rPr lang="cs-CZ" smtClean="0">
                <a:latin typeface="Arial" pitchFamily="34" charset="0"/>
              </a:rPr>
              <a:pPr/>
              <a:t>7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13316" name="Zástupný symbol pro zápatí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KIP/MR - 2</a:t>
            </a:r>
          </a:p>
        </p:txBody>
      </p:sp>
      <p:sp>
        <p:nvSpPr>
          <p:cNvPr id="5130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>
                <a:latin typeface="Arial" charset="0"/>
              </a:rPr>
              <a:t>Stanovení priorit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smtClean="0">
                <a:latin typeface="Arial" charset="0"/>
              </a:rPr>
              <a:t>kritéria odrážející aspekty významnosti jednotlivých problémů:</a:t>
            </a:r>
          </a:p>
          <a:p>
            <a:pPr lvl="1" eaLnBrk="1" hangingPunct="1">
              <a:defRPr/>
            </a:pPr>
            <a:r>
              <a:rPr lang="cs-CZ" sz="2400" smtClean="0">
                <a:latin typeface="Arial" charset="0"/>
              </a:rPr>
              <a:t>velikost zdrojů ovlivněných problémem</a:t>
            </a:r>
          </a:p>
          <a:p>
            <a:pPr lvl="1" eaLnBrk="1" hangingPunct="1">
              <a:defRPr/>
            </a:pPr>
            <a:r>
              <a:rPr lang="cs-CZ" sz="2400" smtClean="0">
                <a:latin typeface="Arial" charset="0"/>
              </a:rPr>
              <a:t>vážnost negativních dopadů</a:t>
            </a:r>
          </a:p>
          <a:p>
            <a:pPr lvl="1" eaLnBrk="1" hangingPunct="1">
              <a:defRPr/>
            </a:pPr>
            <a:r>
              <a:rPr lang="cs-CZ" sz="2400" smtClean="0">
                <a:latin typeface="Arial" charset="0"/>
              </a:rPr>
              <a:t>časová naléhavost řešení problému</a:t>
            </a:r>
          </a:p>
          <a:p>
            <a:pPr lvl="1" eaLnBrk="1" hangingPunct="1">
              <a:defRPr/>
            </a:pPr>
            <a:r>
              <a:rPr lang="cs-CZ" sz="2400" smtClean="0">
                <a:latin typeface="Arial" charset="0"/>
              </a:rPr>
              <a:t>odhad trendů budoucího vývoje problému (stagnace, zeslabování, zesilování)</a:t>
            </a:r>
          </a:p>
          <a:p>
            <a:pPr eaLnBrk="1" hangingPunct="1">
              <a:defRPr/>
            </a:pPr>
            <a:r>
              <a:rPr lang="cs-CZ" sz="2800" smtClean="0">
                <a:latin typeface="Arial" charset="0"/>
              </a:rPr>
              <a:t>číselné hodnocení, preferenční uspořádání</a:t>
            </a:r>
          </a:p>
          <a:p>
            <a:pPr eaLnBrk="1" hangingPunct="1">
              <a:defRPr/>
            </a:pPr>
            <a:r>
              <a:rPr lang="cs-CZ" sz="2800" smtClean="0">
                <a:latin typeface="Arial" charset="0"/>
              </a:rPr>
              <a:t>dodržet stanovené priority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>
                <a:latin typeface="Arial" pitchFamily="34" charset="0"/>
              </a:rPr>
              <a:t>LS 2009/10</a:t>
            </a:r>
          </a:p>
        </p:txBody>
      </p:sp>
      <p:sp>
        <p:nvSpPr>
          <p:cNvPr id="41987" name="Zástupný symbol pro číslo snímku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900776E-8742-4BCD-AF3E-2D6E4F3E617D}" type="slidenum">
              <a:rPr lang="cs-CZ" smtClean="0">
                <a:latin typeface="Arial" pitchFamily="34" charset="0"/>
              </a:rPr>
              <a:pPr/>
              <a:t>8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41988" name="Zástupný symbol pro zápatí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KIP/MR - 2</a:t>
            </a:r>
          </a:p>
        </p:txBody>
      </p:sp>
      <p:sp>
        <p:nvSpPr>
          <p:cNvPr id="7229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>
                <a:latin typeface="Arial" charset="0"/>
              </a:rPr>
              <a:t>Popis problému</a:t>
            </a:r>
          </a:p>
        </p:txBody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>
                <a:latin typeface="Arial" charset="0"/>
              </a:rPr>
              <a:t>CO?  - identita, nositel problému</a:t>
            </a:r>
          </a:p>
          <a:p>
            <a:pPr eaLnBrk="1" hangingPunct="1">
              <a:defRPr/>
            </a:pPr>
            <a:r>
              <a:rPr lang="cs-CZ" smtClean="0">
                <a:latin typeface="Arial" charset="0"/>
              </a:rPr>
              <a:t>KDE? – lokalizace objektu nebo jeho části</a:t>
            </a:r>
          </a:p>
          <a:p>
            <a:pPr eaLnBrk="1" hangingPunct="1">
              <a:defRPr/>
            </a:pPr>
            <a:r>
              <a:rPr lang="cs-CZ" smtClean="0">
                <a:latin typeface="Arial" charset="0"/>
              </a:rPr>
              <a:t>KDY? – čas, kdy došlo k poruše, v jaké části životního cyklu, …</a:t>
            </a:r>
          </a:p>
          <a:p>
            <a:pPr eaLnBrk="1" hangingPunct="1">
              <a:defRPr/>
            </a:pPr>
            <a:r>
              <a:rPr lang="cs-CZ" smtClean="0">
                <a:latin typeface="Arial" charset="0"/>
              </a:rPr>
              <a:t>KOLIK? – rozsah: podíl zmetků, počet reklamací, trendy, …</a:t>
            </a:r>
          </a:p>
          <a:p>
            <a:pPr eaLnBrk="1" hangingPunct="1">
              <a:defRPr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>
                <a:latin typeface="Arial" pitchFamily="34" charset="0"/>
              </a:rPr>
              <a:t>LS 2009/10</a:t>
            </a:r>
          </a:p>
        </p:txBody>
      </p:sp>
      <p:sp>
        <p:nvSpPr>
          <p:cNvPr id="43011" name="Zástupný symbol pro číslo snímku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0A9CD84-5077-4892-BFAE-4B01B9E6EBF3}" type="slidenum">
              <a:rPr lang="cs-CZ" smtClean="0">
                <a:latin typeface="Arial" pitchFamily="34" charset="0"/>
              </a:rPr>
              <a:pPr/>
              <a:t>9</a:t>
            </a:fld>
            <a:endParaRPr lang="cs-CZ" smtClean="0">
              <a:latin typeface="Arial" pitchFamily="34" charset="0"/>
            </a:endParaRPr>
          </a:p>
        </p:txBody>
      </p:sp>
      <p:sp>
        <p:nvSpPr>
          <p:cNvPr id="43012" name="Zástupný symbol pro zápatí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KIP/MR - 2</a:t>
            </a:r>
          </a:p>
        </p:txBody>
      </p:sp>
      <p:sp>
        <p:nvSpPr>
          <p:cNvPr id="520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>
                <a:latin typeface="Arial" charset="0"/>
              </a:rPr>
              <a:t>Vydělení jedinečných rysů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425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800" smtClean="0">
                <a:latin typeface="Arial" charset="0"/>
              </a:rPr>
              <a:t>srovnání s jinými objekty, kde by se problém mohl projevit, ale neprojevuje se: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400" b="1" smtClean="0">
                <a:latin typeface="Arial" charset="0"/>
              </a:rPr>
              <a:t>CO? </a:t>
            </a:r>
            <a:r>
              <a:rPr lang="cs-CZ" sz="2400" smtClean="0">
                <a:latin typeface="Arial" charset="0"/>
              </a:rPr>
              <a:t>na jakém objektu by bylo možné očekávat poruchu, k jaké konkrétní poruše by mohlo dojít (ale nedošlo)?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400" b="1" smtClean="0">
                <a:latin typeface="Arial" charset="0"/>
              </a:rPr>
              <a:t>KDE? </a:t>
            </a:r>
            <a:r>
              <a:rPr lang="cs-CZ" sz="2400" smtClean="0">
                <a:latin typeface="Arial" charset="0"/>
              </a:rPr>
              <a:t>kde by mohlo dojít k poruše (ale nedošlo)?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400" b="1" smtClean="0">
                <a:latin typeface="Arial" charset="0"/>
              </a:rPr>
              <a:t>KDY? </a:t>
            </a:r>
            <a:r>
              <a:rPr lang="cs-CZ" sz="2400" smtClean="0">
                <a:latin typeface="Arial" charset="0"/>
              </a:rPr>
              <a:t>kdy mohla porucha nastat (ale nenastala), v jakém sledu se mohla projevit?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400" b="1" smtClean="0">
                <a:latin typeface="Arial" charset="0"/>
              </a:rPr>
              <a:t>KOLIK? </a:t>
            </a:r>
            <a:r>
              <a:rPr lang="cs-CZ" sz="2400" smtClean="0">
                <a:latin typeface="Arial" charset="0"/>
              </a:rPr>
              <a:t>V jaké míře by mohl být objekt defektní (ale nebyl)?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800" smtClean="0">
                <a:latin typeface="Arial" charset="0"/>
              </a:rPr>
              <a:t>výsledek: stanovení, co je a není problém, izolace specifických rysů problému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revné knihy TC">
  <a:themeElements>
    <a:clrScheme name="Proudění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Proudění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udění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udění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Barevné knihy TC</Template>
  <TotalTime>200</TotalTime>
  <Words>3296</Words>
  <Application>Microsoft Office PowerPoint</Application>
  <PresentationFormat>Předvádění na obrazovce (4:3)</PresentationFormat>
  <Paragraphs>638</Paragraphs>
  <Slides>64</Slides>
  <Notes>64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64</vt:i4>
      </vt:variant>
    </vt:vector>
  </HeadingPairs>
  <TitlesOfParts>
    <vt:vector size="67" baseType="lpstr">
      <vt:lpstr>Barevné knihy TC</vt:lpstr>
      <vt:lpstr>List</vt:lpstr>
      <vt:lpstr>ClipArt</vt:lpstr>
      <vt:lpstr>Zpracování návrhu vlastního projektu</vt:lpstr>
      <vt:lpstr>Úkol</vt:lpstr>
      <vt:lpstr>Identifikace problému</vt:lpstr>
      <vt:lpstr>Příklad – snížení výkonnosti</vt:lpstr>
      <vt:lpstr>Rozpoznání a identifikace</vt:lpstr>
      <vt:lpstr>Zeptejte se …</vt:lpstr>
      <vt:lpstr>Stanovení priorit</vt:lpstr>
      <vt:lpstr>Popis problému</vt:lpstr>
      <vt:lpstr>Vydělení jedinečných rysů</vt:lpstr>
      <vt:lpstr>Specifikace pravděpodobných příčin</vt:lpstr>
      <vt:lpstr>Vypracování harmonogramu a rozpočtu projektu</vt:lpstr>
      <vt:lpstr>Snímek 12</vt:lpstr>
      <vt:lpstr>Časová hodnota peněz</vt:lpstr>
      <vt:lpstr>Čistá současná hodnota</vt:lpstr>
      <vt:lpstr>Míra výnosnosti</vt:lpstr>
      <vt:lpstr>Výpočty v Excelu</vt:lpstr>
      <vt:lpstr>Tok hotovosti</vt:lpstr>
      <vt:lpstr>Bod zlomu</vt:lpstr>
      <vt:lpstr>Počítačová podpora</vt:lpstr>
      <vt:lpstr>MARKETINGOVÝ VÝZKUM</vt:lpstr>
      <vt:lpstr>Co chceme vědět</vt:lpstr>
      <vt:lpstr>Proč to chceme vědět</vt:lpstr>
      <vt:lpstr>Primární a sekundární výzkum</vt:lpstr>
      <vt:lpstr>Pět základních technik</vt:lpstr>
      <vt:lpstr>Dotazníková šetření</vt:lpstr>
      <vt:lpstr>Řízená diskuse</vt:lpstr>
      <vt:lpstr>Osobní interview</vt:lpstr>
      <vt:lpstr>Pozorování</vt:lpstr>
      <vt:lpstr>Terénní testy</vt:lpstr>
      <vt:lpstr>Nejčastějších 10 chyb</vt:lpstr>
      <vt:lpstr>Účelem marketingu je získat zákazníky</vt:lpstr>
      <vt:lpstr>Snímek 32</vt:lpstr>
      <vt:lpstr>Snímek 33</vt:lpstr>
      <vt:lpstr>Snímek 34</vt:lpstr>
      <vt:lpstr>Snímek 35</vt:lpstr>
      <vt:lpstr>Kroky umístění</vt:lpstr>
      <vt:lpstr>Strategie umístění</vt:lpstr>
      <vt:lpstr>Mapa umístění</vt:lpstr>
      <vt:lpstr>Snímek 39</vt:lpstr>
      <vt:lpstr>Mnohoúrovňová analýza</vt:lpstr>
      <vt:lpstr>Snímek 41</vt:lpstr>
      <vt:lpstr>Kritéria, podle kterých vybíráme vlastnosti, které budeme zdůrazňovat</vt:lpstr>
      <vt:lpstr>Typické chyby při umisťování</vt:lpstr>
      <vt:lpstr>Čtyři klíčové oblasti</vt:lpstr>
      <vt:lpstr>Příklady</vt:lpstr>
      <vt:lpstr>Příklady</vt:lpstr>
      <vt:lpstr>Snímek 47</vt:lpstr>
      <vt:lpstr>Snímek 48</vt:lpstr>
      <vt:lpstr>Marketing a inovace</vt:lpstr>
      <vt:lpstr>Tlak technologie a tah trhu</vt:lpstr>
      <vt:lpstr>Tlak technologie</vt:lpstr>
      <vt:lpstr>Snímek 52</vt:lpstr>
      <vt:lpstr>Příklad 1 – walkman, PC, mobil</vt:lpstr>
      <vt:lpstr>Příklad 2 - klávesnice</vt:lpstr>
      <vt:lpstr>Tah trhu</vt:lpstr>
      <vt:lpstr>Snímek 56</vt:lpstr>
      <vt:lpstr>Kombinovaný přístup</vt:lpstr>
      <vt:lpstr>Strategie modrého oceánu</vt:lpstr>
      <vt:lpstr>Hodnotová inovace</vt:lpstr>
      <vt:lpstr>Obraz strategie nízkonákladových aerolinií</vt:lpstr>
      <vt:lpstr>Životní cyklus produktu</vt:lpstr>
      <vt:lpstr>Skupiny zákazníků podle vztahu  k rozšíření produktu</vt:lpstr>
      <vt:lpstr>Snímek 63</vt:lpstr>
      <vt:lpstr>Snímek 64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Barevné knihy TC</dc:title>
  <dc:creator>Jiří Vacek</dc:creator>
  <cp:lastModifiedBy>Jiří Vacek</cp:lastModifiedBy>
  <cp:revision>27</cp:revision>
  <cp:lastPrinted>1601-01-01T00:00:00Z</cp:lastPrinted>
  <dcterms:created xsi:type="dcterms:W3CDTF">2010-09-13T13:16:21Z</dcterms:created>
  <dcterms:modified xsi:type="dcterms:W3CDTF">2010-10-15T07:11:34Z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