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75"/>
  </p:notesMasterIdLst>
  <p:handoutMasterIdLst>
    <p:handoutMasterId r:id="rId76"/>
  </p:handoutMasterIdLst>
  <p:sldIdLst>
    <p:sldId id="353" r:id="rId2"/>
    <p:sldId id="726" r:id="rId3"/>
    <p:sldId id="727" r:id="rId4"/>
    <p:sldId id="728" r:id="rId5"/>
    <p:sldId id="729" r:id="rId6"/>
    <p:sldId id="730" r:id="rId7"/>
    <p:sldId id="731" r:id="rId8"/>
    <p:sldId id="732" r:id="rId9"/>
    <p:sldId id="733" r:id="rId10"/>
    <p:sldId id="734" r:id="rId11"/>
    <p:sldId id="735" r:id="rId12"/>
    <p:sldId id="736" r:id="rId13"/>
    <p:sldId id="737" r:id="rId14"/>
    <p:sldId id="738" r:id="rId15"/>
    <p:sldId id="739" r:id="rId16"/>
    <p:sldId id="740" r:id="rId17"/>
    <p:sldId id="741" r:id="rId18"/>
    <p:sldId id="742" r:id="rId19"/>
    <p:sldId id="743" r:id="rId20"/>
    <p:sldId id="744" r:id="rId21"/>
    <p:sldId id="745" r:id="rId22"/>
    <p:sldId id="746" r:id="rId23"/>
    <p:sldId id="747" r:id="rId24"/>
    <p:sldId id="748" r:id="rId25"/>
    <p:sldId id="749" r:id="rId26"/>
    <p:sldId id="750" r:id="rId27"/>
    <p:sldId id="751" r:id="rId28"/>
    <p:sldId id="752" r:id="rId29"/>
    <p:sldId id="753" r:id="rId30"/>
    <p:sldId id="754" r:id="rId31"/>
    <p:sldId id="755" r:id="rId32"/>
    <p:sldId id="756" r:id="rId33"/>
    <p:sldId id="757" r:id="rId34"/>
    <p:sldId id="758" r:id="rId35"/>
    <p:sldId id="759" r:id="rId36"/>
    <p:sldId id="760" r:id="rId37"/>
    <p:sldId id="761" r:id="rId38"/>
    <p:sldId id="762" r:id="rId39"/>
    <p:sldId id="763" r:id="rId40"/>
    <p:sldId id="764" r:id="rId41"/>
    <p:sldId id="765" r:id="rId42"/>
    <p:sldId id="766" r:id="rId43"/>
    <p:sldId id="767" r:id="rId44"/>
    <p:sldId id="768" r:id="rId45"/>
    <p:sldId id="769" r:id="rId46"/>
    <p:sldId id="770" r:id="rId47"/>
    <p:sldId id="771" r:id="rId48"/>
    <p:sldId id="773" r:id="rId49"/>
    <p:sldId id="774" r:id="rId50"/>
    <p:sldId id="775" r:id="rId51"/>
    <p:sldId id="797" r:id="rId52"/>
    <p:sldId id="777" r:id="rId53"/>
    <p:sldId id="778" r:id="rId54"/>
    <p:sldId id="783" r:id="rId55"/>
    <p:sldId id="784" r:id="rId56"/>
    <p:sldId id="785" r:id="rId57"/>
    <p:sldId id="786" r:id="rId58"/>
    <p:sldId id="787" r:id="rId59"/>
    <p:sldId id="788" r:id="rId60"/>
    <p:sldId id="789" r:id="rId61"/>
    <p:sldId id="790" r:id="rId62"/>
    <p:sldId id="791" r:id="rId63"/>
    <p:sldId id="792" r:id="rId64"/>
    <p:sldId id="793" r:id="rId65"/>
    <p:sldId id="794" r:id="rId66"/>
    <p:sldId id="795" r:id="rId67"/>
    <p:sldId id="799" r:id="rId68"/>
    <p:sldId id="796" r:id="rId69"/>
    <p:sldId id="779" r:id="rId70"/>
    <p:sldId id="780" r:id="rId71"/>
    <p:sldId id="798" r:id="rId72"/>
    <p:sldId id="781" r:id="rId73"/>
    <p:sldId id="782" r:id="rId7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107" d="100"/>
          <a:sy n="10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89699777-E090-4080-9C1B-09580D57B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9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09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55BC2C05-0324-4791-983B-174C7F4A69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F93778-F25C-49AA-A259-D58DC9BE23BE}" type="slidenum">
              <a:rPr lang="cs-CZ"/>
              <a:pPr/>
              <a:t>10</a:t>
            </a:fld>
            <a:endParaRPr lang="cs-CZ"/>
          </a:p>
        </p:txBody>
      </p:sp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8B7EDE-9438-4A51-925C-653A816ECDD9}" type="slidenum">
              <a:rPr lang="cs-CZ"/>
              <a:pPr/>
              <a:t>11</a:t>
            </a:fld>
            <a:endParaRPr lang="cs-CZ"/>
          </a:p>
        </p:txBody>
      </p:sp>
      <p:sp>
        <p:nvSpPr>
          <p:cNvPr id="566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6C9867-13A2-451B-A827-A4D121BA8369}" type="slidenum">
              <a:rPr lang="cs-CZ"/>
              <a:pPr/>
              <a:t>12</a:t>
            </a:fld>
            <a:endParaRPr lang="cs-CZ"/>
          </a:p>
        </p:txBody>
      </p:sp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34FE9A-D033-440C-BE41-FAA43C33BA41}" type="slidenum">
              <a:rPr lang="cs-CZ"/>
              <a:pPr/>
              <a:t>13</a:t>
            </a:fld>
            <a:endParaRPr lang="cs-CZ"/>
          </a:p>
        </p:txBody>
      </p:sp>
      <p:sp>
        <p:nvSpPr>
          <p:cNvPr id="567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1B2D5-7CED-492F-BE2D-8C72A8E6A531}" type="slidenum">
              <a:rPr lang="cs-CZ"/>
              <a:pPr/>
              <a:t>14</a:t>
            </a:fld>
            <a:endParaRPr lang="cs-CZ"/>
          </a:p>
        </p:txBody>
      </p:sp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A8DD43-9C3A-4182-A7C5-425C7281E66A}" type="slidenum">
              <a:rPr lang="cs-CZ"/>
              <a:pPr/>
              <a:t>15</a:t>
            </a:fld>
            <a:endParaRPr lang="cs-CZ"/>
          </a:p>
        </p:txBody>
      </p:sp>
      <p:sp>
        <p:nvSpPr>
          <p:cNvPr id="568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F276EE-E933-4BEC-B834-219996221862}" type="slidenum">
              <a:rPr lang="cs-CZ"/>
              <a:pPr/>
              <a:t>16</a:t>
            </a:fld>
            <a:endParaRPr lang="cs-CZ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46AAC4-323E-40A3-AF70-849F2B36D1E9}" type="slidenum">
              <a:rPr lang="cs-CZ"/>
              <a:pPr/>
              <a:t>17</a:t>
            </a:fld>
            <a:endParaRPr lang="cs-CZ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1030E1-97C1-49CF-A1BA-5503DCB10B82}" type="slidenum">
              <a:rPr lang="cs-CZ"/>
              <a:pPr/>
              <a:t>18</a:t>
            </a:fld>
            <a:endParaRPr lang="cs-CZ"/>
          </a:p>
        </p:txBody>
      </p:sp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F425A0-6588-48FE-9709-8F0D2CB8FA5C}" type="slidenum">
              <a:rPr lang="cs-CZ"/>
              <a:pPr/>
              <a:t>19</a:t>
            </a:fld>
            <a:endParaRPr lang="cs-CZ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8192E-0077-4806-AB27-3A6CFE142F97}" type="slidenum">
              <a:rPr lang="cs-CZ"/>
              <a:pPr/>
              <a:t>2</a:t>
            </a:fld>
            <a:endParaRPr lang="cs-CZ"/>
          </a:p>
        </p:txBody>
      </p:sp>
      <p:sp>
        <p:nvSpPr>
          <p:cNvPr id="564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A0804-2D7F-4B71-A41E-C0DDAFA9A051}" type="slidenum">
              <a:rPr lang="cs-CZ"/>
              <a:pPr/>
              <a:t>20</a:t>
            </a:fld>
            <a:endParaRPr lang="cs-CZ"/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DC5676-DB74-4FAA-8EEB-DE045D99652A}" type="slidenum">
              <a:rPr lang="cs-CZ"/>
              <a:pPr/>
              <a:t>21</a:t>
            </a:fld>
            <a:endParaRPr lang="cs-CZ"/>
          </a:p>
        </p:txBody>
      </p:sp>
      <p:sp>
        <p:nvSpPr>
          <p:cNvPr id="49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1F96EF-8B5C-453A-AF8C-16B98BC15943}" type="slidenum">
              <a:rPr lang="cs-CZ"/>
              <a:pPr/>
              <a:t>22</a:t>
            </a:fld>
            <a:endParaRPr lang="cs-CZ"/>
          </a:p>
        </p:txBody>
      </p:sp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6B9A5-FBBC-4FBC-AE8D-3429204FCF64}" type="slidenum">
              <a:rPr lang="cs-CZ"/>
              <a:pPr/>
              <a:t>23</a:t>
            </a:fld>
            <a:endParaRPr lang="cs-CZ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9255B-FC03-44F8-ABF8-DEF9D76CE60D}" type="slidenum">
              <a:rPr lang="cs-CZ"/>
              <a:pPr/>
              <a:t>24</a:t>
            </a:fld>
            <a:endParaRPr lang="cs-CZ"/>
          </a:p>
        </p:txBody>
      </p:sp>
      <p:sp>
        <p:nvSpPr>
          <p:cNvPr id="49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A4D7C5-9157-4B1F-A42D-F75FB489F3E6}" type="slidenum">
              <a:rPr lang="cs-CZ"/>
              <a:pPr/>
              <a:t>25</a:t>
            </a:fld>
            <a:endParaRPr lang="cs-CZ"/>
          </a:p>
        </p:txBody>
      </p:sp>
      <p:sp>
        <p:nvSpPr>
          <p:cNvPr id="49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936AF-1735-45D1-8695-20C2DC8BCA5E}" type="slidenum">
              <a:rPr lang="cs-CZ"/>
              <a:pPr/>
              <a:t>26</a:t>
            </a:fld>
            <a:endParaRPr lang="cs-CZ"/>
          </a:p>
        </p:txBody>
      </p:sp>
      <p:sp>
        <p:nvSpPr>
          <p:cNvPr id="49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A38D3-4D2F-4FDD-BD95-662A0CDBAEA3}" type="slidenum">
              <a:rPr lang="cs-CZ"/>
              <a:pPr/>
              <a:t>27</a:t>
            </a:fld>
            <a:endParaRPr lang="cs-CZ"/>
          </a:p>
        </p:txBody>
      </p:sp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D9C86-C531-496B-AC11-3E02E55AC158}" type="slidenum">
              <a:rPr lang="cs-CZ"/>
              <a:pPr/>
              <a:t>28</a:t>
            </a:fld>
            <a:endParaRPr lang="cs-CZ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BE0F5-4211-4780-9FBF-DCDE5D8F4978}" type="slidenum">
              <a:rPr lang="cs-CZ"/>
              <a:pPr/>
              <a:t>29</a:t>
            </a:fld>
            <a:endParaRPr lang="cs-CZ"/>
          </a:p>
        </p:txBody>
      </p:sp>
      <p:sp>
        <p:nvSpPr>
          <p:cNvPr id="495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6FC1D-A0C1-41B9-8319-C80ADBD6FD06}" type="slidenum">
              <a:rPr lang="cs-CZ"/>
              <a:pPr/>
              <a:t>3</a:t>
            </a:fld>
            <a:endParaRPr lang="cs-CZ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008CC-C6CC-440F-8629-BB5D54FBE323}" type="slidenum">
              <a:rPr lang="cs-CZ"/>
              <a:pPr/>
              <a:t>30</a:t>
            </a:fld>
            <a:endParaRPr lang="cs-CZ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A8B003-B682-4F2C-9006-E7A53E0DF2D5}" type="slidenum">
              <a:rPr lang="cs-CZ"/>
              <a:pPr/>
              <a:t>31</a:t>
            </a:fld>
            <a:endParaRPr lang="cs-CZ"/>
          </a:p>
        </p:txBody>
      </p:sp>
      <p:sp>
        <p:nvSpPr>
          <p:cNvPr id="49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CDA464-04D2-4675-B138-7DD4A568E4EC}" type="slidenum">
              <a:rPr lang="cs-CZ"/>
              <a:pPr/>
              <a:t>32</a:t>
            </a:fld>
            <a:endParaRPr lang="cs-CZ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A4CBF4-C56B-4788-80C5-527805B8D784}" type="slidenum">
              <a:rPr lang="cs-CZ"/>
              <a:pPr/>
              <a:t>33</a:t>
            </a:fld>
            <a:endParaRPr lang="cs-CZ"/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6F9ED5-3775-4BEA-9860-A8EE30B8064B}" type="slidenum">
              <a:rPr lang="cs-CZ"/>
              <a:pPr/>
              <a:t>34</a:t>
            </a:fld>
            <a:endParaRPr lang="cs-CZ"/>
          </a:p>
        </p:txBody>
      </p:sp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75E57C-D1A6-4894-AFAC-1CFFC6B11163}" type="slidenum">
              <a:rPr lang="cs-CZ"/>
              <a:pPr/>
              <a:t>35</a:t>
            </a:fld>
            <a:endParaRPr lang="cs-CZ"/>
          </a:p>
        </p:txBody>
      </p:sp>
      <p:sp>
        <p:nvSpPr>
          <p:cNvPr id="50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DF088-F461-4C33-826D-790BC68E6EDF}" type="slidenum">
              <a:rPr lang="cs-CZ"/>
              <a:pPr/>
              <a:t>36</a:t>
            </a:fld>
            <a:endParaRPr lang="cs-CZ"/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1D1A2-A6F2-4783-8AED-52B71D2A40E0}" type="slidenum">
              <a:rPr lang="cs-CZ"/>
              <a:pPr/>
              <a:t>37</a:t>
            </a:fld>
            <a:endParaRPr lang="cs-CZ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CB9427-5189-4F4F-A35A-7B5418173033}" type="slidenum">
              <a:rPr lang="cs-CZ"/>
              <a:pPr/>
              <a:t>38</a:t>
            </a:fld>
            <a:endParaRPr lang="cs-CZ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DD90A-4D42-41B6-9FC6-3B218789F100}" type="slidenum">
              <a:rPr lang="cs-CZ"/>
              <a:pPr/>
              <a:t>39</a:t>
            </a:fld>
            <a:endParaRPr lang="cs-CZ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214B3-E131-4F32-9320-88B6B856739D}" type="slidenum">
              <a:rPr lang="cs-CZ"/>
              <a:pPr/>
              <a:t>4</a:t>
            </a:fld>
            <a:endParaRPr lang="cs-CZ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72664F-8F75-4909-8C27-7D1CAFDFD98B}" type="slidenum">
              <a:rPr lang="cs-CZ"/>
              <a:pPr/>
              <a:t>40</a:t>
            </a:fld>
            <a:endParaRPr lang="cs-CZ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EF792D-BBC0-4BB6-8C96-89FA183014C7}" type="slidenum">
              <a:rPr lang="cs-CZ"/>
              <a:pPr/>
              <a:t>41</a:t>
            </a:fld>
            <a:endParaRPr lang="cs-CZ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11DB3E-4BB6-4BDC-B2FF-8B80A5BEFAAB}" type="slidenum">
              <a:rPr lang="cs-CZ"/>
              <a:pPr/>
              <a:t>42</a:t>
            </a:fld>
            <a:endParaRPr lang="cs-CZ"/>
          </a:p>
        </p:txBody>
      </p:sp>
      <p:sp>
        <p:nvSpPr>
          <p:cNvPr id="50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413D8-4C74-4D58-88BA-86CCE3258A85}" type="slidenum">
              <a:rPr lang="cs-CZ"/>
              <a:pPr/>
              <a:t>43</a:t>
            </a:fld>
            <a:endParaRPr lang="cs-CZ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22CED6-D0C3-435F-8049-A3AB58FB37D9}" type="slidenum">
              <a:rPr lang="cs-CZ"/>
              <a:pPr/>
              <a:t>44</a:t>
            </a:fld>
            <a:endParaRPr lang="cs-CZ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D2E8F-6E62-4FAA-B419-401387C76AB9}" type="slidenum">
              <a:rPr lang="cs-CZ"/>
              <a:pPr/>
              <a:t>45</a:t>
            </a:fld>
            <a:endParaRPr lang="cs-CZ"/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6D4CF-3691-4DEF-B1E3-42408011106E}" type="slidenum">
              <a:rPr lang="cs-CZ"/>
              <a:pPr/>
              <a:t>46</a:t>
            </a:fld>
            <a:endParaRPr lang="cs-CZ"/>
          </a:p>
        </p:txBody>
      </p:sp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9F0D6-C367-4FC7-868F-6DECFA40414A}" type="slidenum">
              <a:rPr lang="cs-CZ"/>
              <a:pPr/>
              <a:t>47</a:t>
            </a:fld>
            <a:endParaRPr lang="cs-CZ"/>
          </a:p>
        </p:txBody>
      </p:sp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3ACFD-AA27-49F3-B9A4-642C220D9078}" type="slidenum">
              <a:rPr lang="cs-CZ"/>
              <a:pPr/>
              <a:t>48</a:t>
            </a:fld>
            <a:endParaRPr lang="cs-CZ"/>
          </a:p>
        </p:txBody>
      </p:sp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2EB70-BD07-4BF0-A33A-0FEF8C2B400E}" type="slidenum">
              <a:rPr lang="cs-CZ"/>
              <a:pPr/>
              <a:t>49</a:t>
            </a:fld>
            <a:endParaRPr lang="cs-CZ"/>
          </a:p>
        </p:txBody>
      </p:sp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20605-F244-4237-B9F2-465EE8474455}" type="slidenum">
              <a:rPr lang="cs-CZ"/>
              <a:pPr/>
              <a:t>5</a:t>
            </a:fld>
            <a:endParaRPr lang="cs-CZ"/>
          </a:p>
        </p:txBody>
      </p:sp>
      <p:sp>
        <p:nvSpPr>
          <p:cNvPr id="47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1581EB-D11F-4AD6-A235-7E0B02D4A24B}" type="slidenum">
              <a:rPr lang="cs-CZ"/>
              <a:pPr/>
              <a:t>50</a:t>
            </a:fld>
            <a:endParaRPr lang="cs-CZ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338FE3-75AF-4D78-BADF-F2EDDD4863B3}" type="slidenum">
              <a:rPr lang="cs-CZ"/>
              <a:pPr/>
              <a:t>51</a:t>
            </a:fld>
            <a:endParaRPr lang="cs-CZ"/>
          </a:p>
        </p:txBody>
      </p:sp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9DDBB-F6D2-4853-B240-F95A08647006}" type="slidenum">
              <a:rPr lang="cs-CZ"/>
              <a:pPr/>
              <a:t>52</a:t>
            </a:fld>
            <a:endParaRPr lang="cs-CZ"/>
          </a:p>
        </p:txBody>
      </p:sp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85577-FE1C-4ED3-BEB0-E6D54606DF66}" type="slidenum">
              <a:rPr lang="cs-CZ"/>
              <a:pPr/>
              <a:t>53</a:t>
            </a:fld>
            <a:endParaRPr lang="cs-CZ"/>
          </a:p>
        </p:txBody>
      </p:sp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44A306-A6F6-4DA1-9CE0-E1A704FF1344}" type="slidenum">
              <a:rPr lang="cs-CZ"/>
              <a:pPr/>
              <a:t>54</a:t>
            </a:fld>
            <a:endParaRPr lang="cs-CZ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24D72D-435E-4B06-B31F-A8DDB2A5ABB8}" type="slidenum">
              <a:rPr lang="cs-CZ"/>
              <a:pPr/>
              <a:t>55</a:t>
            </a:fld>
            <a:endParaRPr lang="cs-CZ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F988B-4C3C-4841-B689-40CA9342D007}" type="slidenum">
              <a:rPr lang="cs-CZ"/>
              <a:pPr/>
              <a:t>56</a:t>
            </a:fld>
            <a:endParaRPr lang="cs-CZ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E5BA44-C306-4AF5-B8ED-74060BB1ADB7}" type="slidenum">
              <a:rPr lang="cs-CZ"/>
              <a:pPr/>
              <a:t>57</a:t>
            </a:fld>
            <a:endParaRPr lang="cs-CZ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29F405-A915-4ACD-92F9-3BDACEDF32BD}" type="slidenum">
              <a:rPr lang="cs-CZ"/>
              <a:pPr/>
              <a:t>58</a:t>
            </a:fld>
            <a:endParaRPr lang="cs-CZ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1BE35B-17EF-450A-AC1E-4D4F01834520}" type="slidenum">
              <a:rPr lang="cs-CZ"/>
              <a:pPr/>
              <a:t>59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79D7E-F532-4A7C-BA60-D86014F9A3A0}" type="slidenum">
              <a:rPr lang="cs-CZ"/>
              <a:pPr/>
              <a:t>6</a:t>
            </a:fld>
            <a:endParaRPr lang="cs-CZ"/>
          </a:p>
        </p:txBody>
      </p:sp>
      <p:sp>
        <p:nvSpPr>
          <p:cNvPr id="48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22ACD8-4E5C-496A-8D96-87F6E1F70DFD}" type="slidenum">
              <a:rPr lang="cs-CZ"/>
              <a:pPr/>
              <a:t>60</a:t>
            </a:fld>
            <a:endParaRPr lang="cs-CZ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E58C64-DBDF-4A8A-AA18-0C6A001C4F64}" type="slidenum">
              <a:rPr lang="cs-CZ"/>
              <a:pPr/>
              <a:t>61</a:t>
            </a:fld>
            <a:endParaRPr lang="cs-CZ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519A65-4D51-4290-B020-45631C2CA4F4}" type="slidenum">
              <a:rPr lang="cs-CZ"/>
              <a:pPr/>
              <a:t>62</a:t>
            </a:fld>
            <a:endParaRPr lang="cs-CZ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48522B-B7AC-4CA9-943E-5903013BF9C6}" type="slidenum">
              <a:rPr lang="cs-CZ"/>
              <a:pPr/>
              <a:t>63</a:t>
            </a:fld>
            <a:endParaRPr lang="cs-CZ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7A3F83-F5B3-405C-AD8F-E025C88AE805}" type="slidenum">
              <a:rPr lang="cs-CZ"/>
              <a:pPr/>
              <a:t>64</a:t>
            </a:fld>
            <a:endParaRPr lang="cs-CZ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39FBA3-0CBE-4F2D-A93E-BF273A198B91}" type="slidenum">
              <a:rPr lang="cs-CZ"/>
              <a:pPr/>
              <a:t>65</a:t>
            </a:fld>
            <a:endParaRPr lang="cs-CZ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665C071-C2CD-4BEA-AC73-98C049140865}" type="slidenum">
              <a:rPr lang="cs-CZ"/>
              <a:pPr/>
              <a:t>66</a:t>
            </a:fld>
            <a:endParaRPr lang="cs-CZ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67</a:t>
            </a:fld>
            <a:endParaRPr lang="cs-CZ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D6BA17-24FA-4289-B497-6B8644D688C6}" type="slidenum">
              <a:rPr lang="cs-CZ"/>
              <a:pPr/>
              <a:t>68</a:t>
            </a:fld>
            <a:endParaRPr lang="cs-CZ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5939B-9401-4943-8A56-5E517D25C4B5}" type="slidenum">
              <a:rPr lang="cs-CZ"/>
              <a:pPr/>
              <a:t>69</a:t>
            </a:fld>
            <a:endParaRPr lang="cs-CZ"/>
          </a:p>
        </p:txBody>
      </p:sp>
      <p:sp>
        <p:nvSpPr>
          <p:cNvPr id="54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57EDC-43DC-4801-B7F1-606C19F7A59A}" type="slidenum">
              <a:rPr lang="cs-CZ"/>
              <a:pPr/>
              <a:t>7</a:t>
            </a:fld>
            <a:endParaRPr lang="cs-CZ"/>
          </a:p>
        </p:txBody>
      </p:sp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82F071-7A99-4A18-8E36-BAA1CACBAF1E}" type="slidenum">
              <a:rPr lang="cs-CZ"/>
              <a:pPr/>
              <a:t>70</a:t>
            </a:fld>
            <a:endParaRPr lang="cs-CZ"/>
          </a:p>
        </p:txBody>
      </p:sp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71</a:t>
            </a:fld>
            <a:endParaRPr lang="cs-CZ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22157F-8172-476C-B741-0673DBDDAAEC}" type="slidenum">
              <a:rPr lang="cs-CZ"/>
              <a:pPr/>
              <a:t>72</a:t>
            </a:fld>
            <a:endParaRPr lang="cs-CZ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73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6534AE-EB27-46AC-B73F-E00755DF0C77}" type="slidenum">
              <a:rPr lang="cs-CZ"/>
              <a:pPr/>
              <a:t>8</a:t>
            </a:fld>
            <a:endParaRPr lang="cs-CZ"/>
          </a:p>
        </p:txBody>
      </p:sp>
      <p:sp>
        <p:nvSpPr>
          <p:cNvPr id="48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E243D8-BCF6-40EE-9000-E58989FF381C}" type="slidenum">
              <a:rPr lang="cs-CZ"/>
              <a:pPr/>
              <a:t>9</a:t>
            </a:fld>
            <a:endParaRPr lang="cs-CZ"/>
          </a:p>
        </p:txBody>
      </p:sp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19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20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9" name="Freeform 21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0" name="Freeform 22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23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24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25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5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15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A67ED-83E3-4A75-A500-841A18B1E8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8790E-DBB0-4D05-B22A-64C4255402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11990-9091-4C4B-A4EA-E2E90B3400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233A-CA22-4812-93CA-EEBB2D06B4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F824D-1EBF-41C6-9AB3-20EB1C1FEB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cs-CZ" noProof="0" smtClean="0"/>
              <a:t>Klepnutím na ikonu přidáte tabulku.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7D97-B2BC-4A8C-B98F-CF8D6098F4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598D-4714-4C6C-B4FE-528B95FE2A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DEAB-AD32-4217-8AE3-BD4DC1E51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30ECB-5182-4E6D-B716-58D46CADB2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D15D2-CC14-4E2C-A7A7-8E09F4BBD9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E34C3-0224-4E8C-BA06-E43542B686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6B710-F538-4B7D-8C14-9DE044E271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0E42A-435A-4A21-8397-5BF4A4D449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A3BD1-D818-45CB-BC17-97AFFE9FAA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3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1473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C5C6083-F67C-42FB-9A3B-2BA48B0372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28" name="Group 19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18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4725" name="Freeform 5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6" name="Freeform 6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7" name="Freeform 7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8" name="Freeform 8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9" name="Freeform 9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414730" name="Freeform 10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14723" name="Freeform 3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4731" name="Rectangle 11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4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414740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support.net/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zur.net/triz/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TRIZ_rozpory.xls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lbin.com/meredith.html" TargetMode="Externa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-pro.com/aainn0.htm" TargetMode="Externa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ip.zcu.cz/kursy/imi" TargetMode="Externa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skills.net/" TargetMode="Externa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nosupport.net/" TargetMode="Externa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hyperlink" Target="5_TRIZ_book.pdf" TargetMode="External"/><Relationship Id="rId3" Type="http://schemas.openxmlformats.org/officeDocument/2006/relationships/hyperlink" Target="http://www.aitriz.org/" TargetMode="External"/><Relationship Id="rId7" Type="http://schemas.openxmlformats.org/officeDocument/2006/relationships/hyperlink" Target="5_TRIZ.htm" TargetMode="Externa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rizconsulting.com/" TargetMode="External"/><Relationship Id="rId5" Type="http://schemas.openxmlformats.org/officeDocument/2006/relationships/hyperlink" Target="http://www.altshuller.ru/world/eng" TargetMode="External"/><Relationship Id="rId4" Type="http://schemas.openxmlformats.org/officeDocument/2006/relationships/hyperlink" Target="http://www.triz-journal.com/" TargetMode="Externa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prezentace_1019_transfer_IPR.pptx" TargetMode="Externa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 sz="quarter"/>
          </p:nvPr>
        </p:nvSpPr>
        <p:spPr>
          <a:xfrm>
            <a:off x="685800" y="980729"/>
            <a:ext cx="7772400" cy="2016224"/>
          </a:xfrm>
        </p:spPr>
        <p:txBody>
          <a:bodyPr/>
          <a:lstStyle/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“Soft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Skills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” </a:t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ve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VaVaI</a:t>
            </a:r>
            <a:endParaRPr lang="cs-CZ" dirty="0"/>
          </a:p>
        </p:txBody>
      </p:sp>
      <p:sp>
        <p:nvSpPr>
          <p:cNvPr id="8" name="Podnadpis 7"/>
          <p:cNvSpPr>
            <a:spLocks noGrp="1"/>
          </p:cNvSpPr>
          <p:nvPr>
            <p:ph type="subTitle" sz="quarter" idx="1"/>
          </p:nvPr>
        </p:nvSpPr>
        <p:spPr>
          <a:xfrm>
            <a:off x="1331640" y="3140968"/>
            <a:ext cx="6400800" cy="2857872"/>
          </a:xfrm>
        </p:spPr>
        <p:txBody>
          <a:bodyPr/>
          <a:lstStyle/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Kreativita,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motivace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Týmová práce, řešení konfliktů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Softwarová podpora – myšlenkové mapy,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kolaborativní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nástroje, ...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Prezentační dovednosti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C7FE-4450-48E2-8AC2-285D0035EE93}" type="slidenum">
              <a:rPr lang="cs-CZ"/>
              <a:pPr/>
              <a:t>10</a:t>
            </a:fld>
            <a:endParaRPr lang="cs-CZ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772400" cy="731838"/>
          </a:xfrm>
        </p:spPr>
        <p:txBody>
          <a:bodyPr/>
          <a:lstStyle/>
          <a:p>
            <a:r>
              <a:rPr lang="cs-CZ" sz="4000" b="1" dirty="0">
                <a:latin typeface="Arial" pitchFamily="34" charset="0"/>
                <a:cs typeface="Arial" pitchFamily="34" charset="0"/>
              </a:rPr>
              <a:t>Bariéry vnímání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zabraňují vnímání problému nebo informací potřebných k jeho vyřešení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Stereotypy výrazně ovlivňují kreativitu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Př.: přijetí článku napsaného pod fiktivním jménem, oblečení při návštěvě restaurace nebo koncertu, optické klamy (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Escher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); 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Neschopnost izolování problému: nebyl-li problém správně pochopen nebo byl-li vymezen příliš úzce, nemůže být ani správně vyřešen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Př.: poradci jsou často nejužitečnější tím, že přeformulují problém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Tendence k přílišnému omezení problému: pokud existuje příliš mnoho omezení, nemusí existovat přípustné řešení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Př.: spojit devět puntíků nejvýše čtyřmi čarami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4C8-62E9-4D8B-BF4B-FE193C9CC475}" type="slidenum">
              <a:rPr lang="cs-CZ"/>
              <a:pPr/>
              <a:t>11</a:t>
            </a:fld>
            <a:endParaRPr lang="cs-CZ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Bariéry vnímání - 2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Stoupá-li cena tepla a chci ušetřit, je užitečné si uvědomit, že nepotřebuji ohřát byt, ale sebe. Mohu se tedy víc obléknout, zůstat v posteli apod.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Neschopnost vidět problém z jiné strany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Př.: sklad - zájmy různých manažerů jsou různé. Z hlediska výroby je výhodné mít vždy všechno po ruce, z hlediska řízení financí je výhodné mít sklad co nejmenší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Saturace, zahlcení impulsy: způsobuje ignorování vstupů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Př.: falešné poplachy, klávesnice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Důležité z hlediska ergonomie: rozhraní člověk-stroj, systémy řízení složitých zařízení (letadla, elektrárny apod.)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4B017-9CC0-4AA5-BCBC-B02C20009153}" type="slidenum">
              <a:rPr lang="cs-CZ"/>
              <a:pPr/>
              <a:t>12</a:t>
            </a:fld>
            <a:endParaRPr lang="cs-CZ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649288"/>
          </a:xfrm>
        </p:spPr>
        <p:txBody>
          <a:bodyPr/>
          <a:lstStyle/>
          <a:p>
            <a:r>
              <a:rPr lang="cs-CZ" sz="4000" b="1" dirty="0">
                <a:latin typeface="Arial" pitchFamily="34" charset="0"/>
                <a:cs typeface="Arial" pitchFamily="34" charset="0"/>
              </a:rPr>
              <a:t>Citové bariéry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4827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mohou ovlivňovat schopnost vytváření nápadů a/nebo efektivně komunikovat s jinými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Strach riskovat:  zvykli jsme si na to, že existuje jediná správná odpověď a bojíme se riskovat neobvyklá řešení.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Obava z neuspořádanosti, nechuť k chaosu: je dobré snažit se o pořádek, ale musíme být schopni tolerovat neuspořádanost, brát ji jako nezbytnou a podněcující.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Př.: klienti často myslí, že znají data, ale velmi zřídka je mají v potřebné formě - místo originálních dat mají průměry, způsob jejich sběru je někdy pochybný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890B-FDFB-43F0-A22B-A868F50F689D}" type="slidenum">
              <a:rPr lang="cs-CZ"/>
              <a:pPr/>
              <a:t>13</a:t>
            </a:fld>
            <a:endParaRPr lang="cs-CZ"/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Citové bariéry - 2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3957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Hodnocení místo vytváření alternativ: je mnohem jednodušší kritizovat než tvořit nové nápady. Je doba tvorby nápadů a je doba hodnocení. Hodnocení ve špatnou dobu může bránit kreativitě. Vznikající nápady jsou nezralé a jsou-li předloženy jiným, je dobré je rozvíjet, positivně modifikovat.</a:t>
            </a:r>
          </a:p>
          <a:p>
            <a:pPr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Neschopnost inkubace: mnoho lidí odkládá úkoly na poslední chvíli. Může být užitečné dát věcem čas, nesnažit se udělat vše na první zátah. Znenadání se může objevit lepší řešení, myšlení probíhá i v pozadí</a:t>
            </a:r>
          </a:p>
          <a:p>
            <a:pPr lvl="1">
              <a:lnSpc>
                <a:spcPct val="80000"/>
              </a:lnSpc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Př.: počítač - multitasking</a:t>
            </a:r>
          </a:p>
          <a:p>
            <a:pPr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Nedostatečná motivace</a:t>
            </a:r>
          </a:p>
          <a:p>
            <a:pPr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Nadměrná horlivost</a:t>
            </a:r>
          </a:p>
          <a:p>
            <a:pPr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Potlačování představivosti a fantazie</a:t>
            </a:r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BE47-8DEA-422D-BD3C-8C556BAA5DC7}" type="slidenum">
              <a:rPr lang="cs-CZ"/>
              <a:pPr/>
              <a:t>14</a:t>
            </a:fld>
            <a:endParaRPr lang="cs-CZ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658812"/>
          </a:xfrm>
        </p:spPr>
        <p:txBody>
          <a:bodyPr/>
          <a:lstStyle/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Kulturní bariéry, </a:t>
            </a:r>
            <a:r>
              <a:rPr lang="cs-CZ" sz="3600" b="1" dirty="0" err="1">
                <a:latin typeface="Arial" pitchFamily="34" charset="0"/>
                <a:cs typeface="Arial" pitchFamily="34" charset="0"/>
              </a:rPr>
              <a:t>bariéry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 prostředí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497887" cy="4754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Tabu - v Indii mnoho lidí hladoví, posvátné krávy bloumají bez užitku po ulicích 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Fantazírují jenom blázni - fantazírování, pokud není zadáno jako úkol, je často považováno za ztrátu času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Řešení problémů je považováno za vážnou věc - humor mu dává lidskou  dimenzi a nezbytný nadhled.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Hraní je pro děti 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Pocity a intuice jsou nevhodné - kreativní člověk musí umět využívat i logiku i pocity a intuici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Všechny problémy lze vyřešit racionálním myšlením a dostatkem peněz - jen otevřený, komplexní a systémový přístup otevírá dveře k tvořivému řešení problémů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F9DBA-9C70-4081-9FAD-E600D6786D87}" type="slidenum">
              <a:rPr lang="cs-CZ"/>
              <a:pPr/>
              <a:t>15</a:t>
            </a:fld>
            <a:endParaRPr lang="cs-CZ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09600"/>
            <a:ext cx="8351837" cy="1143000"/>
          </a:xfrm>
        </p:spPr>
        <p:txBody>
          <a:bodyPr/>
          <a:lstStyle/>
          <a:p>
            <a:r>
              <a:rPr lang="cs-CZ" sz="3600" b="1">
                <a:latin typeface="Arial" pitchFamily="34" charset="0"/>
              </a:rPr>
              <a:t>Kulturní bariéry, bariéry prostředí - 2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Je třeba držet se tradice - „Pokud to funguje, proč s tím něco dělat?“ Kreativní lidé často zkoušejí opak - změnit něco jen proto, aby byla nějaká změna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Nevhodné fyzické prostředí - každému se nejlépe pracuje  v jiných podmínkách, někdy se lépe pracuje ve skupinách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Reakce kolegů - negativní kritika může tlumit kreativitu. Vhodná je nekompetitivní podpora.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Nepružné vedení - nadřízený může být natolik ctižádostivý, že potlačuje vše, co nevyšlo od něj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Nedostatek podpory při realizaci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9CB1-1F75-4C20-8743-9CF8947D8A71}" type="slidenum">
              <a:rPr lang="cs-CZ"/>
              <a:pPr/>
              <a:t>16</a:t>
            </a:fld>
            <a:endParaRPr lang="cs-CZ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Intelektuálové bariéry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Užití nepřiměřené intelektuální strategie, neschopnost zvolit k řešení problému úměrné prostředky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Př.- rutinní používání matematických modelů k řešení jakéhokoliv problému, střelba od boku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Intelektuální imunita - mnozí lidé, kteří byli úspěšní, věří jen metodám, které sami používají, mají pocit, že jejich myšlenky jsou lepší než myšlenky druhých.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Nesprávné informace nebo nedostatek informací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Nedostatečná schopnost zaznamenat nebo vyjádřit myšlenky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26FD8-F13B-4453-A68A-D1DB45D619D9}" type="slidenum">
              <a:rPr lang="cs-CZ"/>
              <a:pPr/>
              <a:t>17</a:t>
            </a:fld>
            <a:endParaRPr lang="cs-CZ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Odbourávání bariér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>
                <a:latin typeface="Arial" pitchFamily="34" charset="0"/>
              </a:rPr>
              <a:t>Neposuzujte nápady okamžitě kriticky. Myšlenka, která se zdá nesmyslná, může nabýt smysl v nových souvislostech.</a:t>
            </a:r>
          </a:p>
          <a:p>
            <a:r>
              <a:rPr lang="cs-CZ" sz="2800">
                <a:latin typeface="Arial" pitchFamily="34" charset="0"/>
              </a:rPr>
              <a:t>Vybírejte řešení z maximálního počtu námětů. Nejlepší nápady zřídka přicházejí  jako první. Jeden nápad plodí druhý, z dalších se vytvářejí kombinace a roste pravděpodobnost objevení originálního, tvůrčího řešení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40A2-0554-42AE-BE5D-6916EB7797A5}" type="slidenum">
              <a:rPr lang="cs-CZ"/>
              <a:pPr/>
              <a:t>18</a:t>
            </a:fld>
            <a:endParaRPr lang="cs-CZ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Odbourávání bariér - 2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Nebojte se fantazie. Zdánlivě nesmyslné, neobvyklé, extrémní nápady mohou často vést k nejlepším řešením (Einstein:  “Tehdy, když jsme vyčerpali všechny možnosti, když nestačí naše znalosti a zkušenosti, nastupuje naše fantazie“)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Řešte problémy na základě podobností: Vhodně zvolené analogie a modely mohou zprostředkovávat nové způsoby vidění jevů a jejich souvislostí. Analogie osvobozuje řešitele od myšlenkových stereotypů, pomáhá opustit vyjeté koleje.</a:t>
            </a:r>
            <a:endParaRPr lang="cs-CZ" sz="240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838200" indent="-838200"/>
            <a:r>
              <a:rPr lang="cs-CZ" sz="4800" b="1" i="1" dirty="0">
                <a:latin typeface="Arial" pitchFamily="34" charset="0"/>
                <a:cs typeface="Arial" pitchFamily="34" charset="0"/>
              </a:rPr>
              <a:t>Metody podpory individuální kreativity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F8CA-4579-41C6-875D-557FEFF5EF51}" type="slidenum">
              <a:rPr lang="cs-CZ"/>
              <a:pPr/>
              <a:t>2</a:t>
            </a:fld>
            <a:endParaRPr lang="cs-CZ"/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352742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cs-CZ" sz="4800" b="1" dirty="0">
              <a:latin typeface="Arial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sz="4800" b="1" dirty="0">
                <a:latin typeface="Arial" pitchFamily="34" charset="0"/>
              </a:rPr>
              <a:t>Tvorba nápadů</a:t>
            </a:r>
            <a:br>
              <a:rPr lang="cs-CZ" sz="4800" b="1" dirty="0">
                <a:latin typeface="Arial" pitchFamily="34" charset="0"/>
              </a:rPr>
            </a:br>
            <a:r>
              <a:rPr lang="cs-CZ" sz="4800" b="1" dirty="0">
                <a:latin typeface="Arial" pitchFamily="34" charset="0"/>
              </a:rPr>
              <a:t>Kreativita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E570-FD0E-4442-AF1C-A429F9E77424}" type="slidenum">
              <a:rPr lang="cs-CZ"/>
              <a:pPr/>
              <a:t>20</a:t>
            </a:fld>
            <a:endParaRPr lang="cs-CZ"/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765175"/>
            <a:ext cx="4176712" cy="5330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Laterální myšlení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Odklad hodnocení</a:t>
            </a:r>
          </a:p>
          <a:p>
            <a:pPr>
              <a:lnSpc>
                <a:spcPct val="80000"/>
              </a:lnSpc>
            </a:pPr>
            <a:r>
              <a:rPr lang="cs-CZ" sz="2800" b="1" dirty="0" err="1">
                <a:latin typeface="Arial" pitchFamily="34" charset="0"/>
                <a:cs typeface="Arial" pitchFamily="34" charset="0"/>
              </a:rPr>
              <a:t>Frakcionalizace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Inverze, převrácení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Výstřižky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Metafory a analogie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Myšlenkové mapy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Kontrolní otázky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Analýza atributů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Morfologická analýza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Konfigurační analýza</a:t>
            </a:r>
          </a:p>
          <a:p>
            <a:pPr>
              <a:lnSpc>
                <a:spcPct val="8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Náhodná slova</a:t>
            </a:r>
          </a:p>
          <a:p>
            <a:pPr>
              <a:lnSpc>
                <a:spcPct val="80000"/>
              </a:lnSpc>
            </a:pPr>
            <a:endParaRPr lang="cs-CZ" sz="2800" b="1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B6C8-354B-4114-B80C-9BED6F666D6C}" type="slidenum">
              <a:rPr lang="cs-CZ"/>
              <a:pPr/>
              <a:t>21</a:t>
            </a:fld>
            <a:endParaRPr lang="cs-CZ"/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pPr marL="838200" indent="-838200"/>
            <a:r>
              <a:rPr lang="cs-CZ" sz="4000" b="1">
                <a:latin typeface="Arial" pitchFamily="34" charset="0"/>
              </a:rPr>
              <a:t>Laterální vs. vertikální myšlení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353425" cy="4968875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Laterální: snaží se o vytvoření co největšího počtu alternativ, nesnaží se sledovat jeden určitý směr, ale vytvářet nové směry. Vertikální: selektivní, vyhledává směr vedoucí k cíli.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Vertikální myšlení je sekvenční, laterální dělá skoky.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Laterální myšlení nehodnotí. Důležité je pouze to, aby bylo konečné řešení přijatelné; odstraňuje zábrany spojené se „správností“ či „nesprávností“.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Při vertikálním myšlení negativismus blokuje některé cesty. Řešení jsou často označována jako „chybná“ díky referenčnímu rámci. V laterálním myšlení se předpokládá, že rámec se může změnit natolik, že dříve nevhodné řešení se může stát optimálním, nechává proto všechny cesty otevřené.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7827-EDDF-485A-B490-5F0B302783A0}" type="slidenum">
              <a:rPr lang="cs-CZ"/>
              <a:pPr/>
              <a:t>22</a:t>
            </a:fld>
            <a:endParaRPr lang="cs-CZ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>
                <a:latin typeface="Arial" pitchFamily="34" charset="0"/>
              </a:rPr>
              <a:t>Laterální vs. vertikální myšlení - 2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Laterální myšlení nevylučuje nepodstatné informace.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Klasifikace kategorií při laterálním myšlení není nikdy statická.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Místo sledování nejpravděpodobnějších cest laterální myšlení sleduje i cesty nepravděpodobné - mohou vést k něčemu užitečnému.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Zatímco vertikální myšlení zaručuje nalezení minimálního řešení, laterální myšlení zvyšuje šanci nalezení maximálního (optimálního) řešení, ale nezaručuje nic.</a:t>
            </a:r>
            <a:endParaRPr lang="cs-CZ" sz="240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4B24-BAD9-4E24-8B4A-BA22CEE4BFAC}" type="slidenum">
              <a:rPr lang="cs-CZ"/>
              <a:pPr/>
              <a:t>23</a:t>
            </a:fld>
            <a:endParaRPr lang="cs-CZ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74713"/>
          </a:xfrm>
        </p:spPr>
        <p:txBody>
          <a:bodyPr/>
          <a:lstStyle/>
          <a:p>
            <a:r>
              <a:rPr lang="cs-CZ" sz="4000">
                <a:solidFill>
                  <a:schemeClr val="tx1"/>
                </a:solidFill>
                <a:latin typeface="Arial" pitchFamily="34" charset="0"/>
              </a:rPr>
              <a:t>Levá a pravá mozková hemisféra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00808"/>
            <a:ext cx="7340600" cy="446449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Levá - lineární, logické, analytické, kvantitativní, racionální a verbální myšlení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Pravá - nelineární, holistické (celostní), intuitivní, imaginativní a neverbální myšlení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Zapamatování a kreativita se posilují, pokud stimulujeme obě strany mozku. Tradiční, na textu založené postupy, využívají „levý“ mozek, „pravý“ se zapojuje, pokud užíváme hierarchické struktury, prostorové prvky, symboly, barvy.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„Visuální těsnopis“ – stimuluje a zjednodušuje komunikaci, podněcuje kreativní myšlení </a:t>
            </a:r>
            <a:r>
              <a:rPr lang="cs-CZ" sz="2400" dirty="0">
                <a:latin typeface="Arial" pitchFamily="34" charset="0"/>
                <a:sym typeface="Wingdings" pitchFamily="2" charset="2"/>
              </a:rPr>
              <a:t> lepší projekty, výrobky, služby, rozhodnutí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01BD-DEC5-4ECD-AC60-F58D80A12C0D}" type="slidenum">
              <a:rPr lang="cs-CZ"/>
              <a:pPr/>
              <a:t>24</a:t>
            </a:fld>
            <a:endParaRPr lang="cs-CZ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Odklad hodnocení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103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Nápady přežívají déle a podněcují další nápady.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Jiní mohou přijít s nápady, které by jinak zavrhli.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Nápady mohou být cenné pro jejich podnětnost, originálnost apod.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Nápady, které se nehodí v dané situaci, mohou přežít tak dlouho, než se ukáže, že se musí změnit rámec. V nových souvislostech pak mohou být užitečné.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D3F7-A3C5-415A-BDC9-DB282263D0B1}" type="slidenum">
              <a:rPr lang="cs-CZ"/>
              <a:pPr/>
              <a:t>25</a:t>
            </a:fld>
            <a:endParaRPr lang="cs-CZ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r>
              <a:rPr lang="cs-CZ" sz="3600" b="1">
                <a:latin typeface="Arial" pitchFamily="34" charset="0"/>
              </a:rPr>
              <a:t>Frakcionalizace, inverze, výstřižky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45386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>
                <a:latin typeface="Arial" pitchFamily="34" charset="0"/>
              </a:rPr>
              <a:t>Frakcionalizace: </a:t>
            </a:r>
            <a:r>
              <a:rPr lang="cs-CZ" sz="2400">
                <a:latin typeface="Arial" pitchFamily="34" charset="0"/>
              </a:rPr>
              <a:t>restrukturalizace původní situace, únik z pevné šablony. Rozdělíme problém na části a řešíme problém po částech (analýza – syntéza, dedukce – indukce)</a:t>
            </a:r>
          </a:p>
          <a:p>
            <a:pPr>
              <a:lnSpc>
                <a:spcPct val="80000"/>
              </a:lnSpc>
            </a:pPr>
            <a:r>
              <a:rPr lang="cs-CZ" sz="2400" b="1">
                <a:latin typeface="Arial" pitchFamily="34" charset="0"/>
              </a:rPr>
              <a:t>Inverze, převrácení: </a:t>
            </a:r>
            <a:r>
              <a:rPr lang="cs-CZ" sz="2400">
                <a:latin typeface="Arial" pitchFamily="34" charset="0"/>
              </a:rPr>
              <a:t>podívat se na vše z jiné, obrácené strany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Př.: Dostanete-li šek na 10.000 ale pouze 9.000 je krytých, pak může být výhodné uložit na účet 1.000 a pak šek vybrat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Bankrot a likvidace firmy - když už to nemůže být horší, může to být jenom lepší.</a:t>
            </a:r>
            <a:endParaRPr lang="cs-CZ" sz="2000" b="1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400" b="1">
                <a:latin typeface="Arial" pitchFamily="34" charset="0"/>
              </a:rPr>
              <a:t>Výstřižky</a:t>
            </a:r>
            <a:r>
              <a:rPr lang="cs-CZ" sz="2400">
                <a:latin typeface="Arial" pitchFamily="34" charset="0"/>
              </a:rPr>
              <a:t>: střádejte zprávy o kreativních a neobvyklých způsobech řešení problémů. Získáte tak zdroj informací o tom, jak jiní řeší problémy nebo modifikují existující produkty a vyvíjejí nové.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6A09-A149-4C2A-A5EE-61B1A95FC678}" type="slidenum">
              <a:rPr lang="cs-CZ"/>
              <a:pPr/>
              <a:t>26</a:t>
            </a:fld>
            <a:endParaRPr lang="cs-CZ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r>
              <a:rPr lang="cs-CZ" b="1">
                <a:latin typeface="Arial" pitchFamily="34" charset="0"/>
              </a:rPr>
              <a:t>Metafory a analogie</a:t>
            </a:r>
            <a:endParaRPr lang="cs-CZ">
              <a:latin typeface="Arial" pitchFamily="34" charset="0"/>
            </a:endParaRP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V mnoha případech lze najít analogie v různých oborech lidské činnosti. </a:t>
            </a:r>
          </a:p>
          <a:p>
            <a:pPr lvl="1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příklad: výrobce počítačů a restaurace: u obou může být rozsah výroby (menu) velký, ale přitom existuje mnoho omezení: různí prodejci obchodují s různými výrobky (u číšníka, který roznáší nápoje, nejde objednat jídlo), objednávky jsou omezeny nebo vázány (nelze objednat rýži se salátem).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04B6-525C-4D13-AF98-50CE1DA05ED0}" type="slidenum">
              <a:rPr lang="cs-CZ"/>
              <a:pPr/>
              <a:t>27</a:t>
            </a:fld>
            <a:endParaRPr lang="cs-CZ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Metafory a analogie - 2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Nejlepší jsou vizuální metafory a analogie s činnostmi, které provádíme tak často, že na ně nemusíme myslet</a:t>
            </a:r>
          </a:p>
          <a:p>
            <a:pPr lvl="1"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řešení problému je podobné přípravě jídla: nejdřív si umyjete ruce (uděláte si místo pro práci), pak vezmete kuchařku (učebnici z police), připravíte hrnce a kastroly (zapnete počítač) atd. </a:t>
            </a:r>
          </a:p>
          <a:p>
            <a:pPr lvl="1"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Jinou analogií je analogie náboru zaměstnanců s rybařením: revírem je univerzita,  návnadou plat a náčiním reklama a kontakty. Pokud ryba nezabere, je možná moc rybářů a možná byla použita nesprávná návnada.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A8D3-994C-4D8D-80CF-F422DAF1D896}" type="slidenum">
              <a:rPr lang="cs-CZ"/>
              <a:pPr/>
              <a:t>28</a:t>
            </a:fld>
            <a:endParaRPr lang="cs-CZ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Myšlenkové mapy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752850"/>
          </a:xfrm>
        </p:spPr>
        <p:txBody>
          <a:bodyPr/>
          <a:lstStyle/>
          <a:p>
            <a:r>
              <a:rPr lang="cs-CZ" dirty="0">
                <a:latin typeface="Arial" pitchFamily="34" charset="0"/>
              </a:rPr>
              <a:t>Mozek nepracuje lineárně, ale v asociacích, přeskakuje mezi myšlenkovými proudy. Myšlenkové mapy jsou asociativním způsobem záznamu myšlenek</a:t>
            </a:r>
            <a:r>
              <a:rPr lang="cs-CZ" dirty="0"/>
              <a:t> 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Počítačová podpora: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Mindmanager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1CF7F-C50A-4DCF-A5BA-8FE45A0733B6}" type="slidenum">
              <a:rPr lang="cs-CZ"/>
              <a:pPr/>
              <a:t>29</a:t>
            </a:fld>
            <a:endParaRPr lang="cs-CZ"/>
          </a:p>
        </p:txBody>
      </p:sp>
      <p:pic>
        <p:nvPicPr>
          <p:cNvPr id="422916" name="Picture 4" descr="Image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196975"/>
            <a:ext cx="8424862" cy="4319588"/>
          </a:xfrm>
          <a:prstGeom prst="rect">
            <a:avLst/>
          </a:prstGeo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F64A-F035-44FC-A7E1-ED32C3EFBAED}" type="slidenum">
              <a:rPr lang="cs-CZ"/>
              <a:pPr/>
              <a:t>3</a:t>
            </a:fld>
            <a:endParaRPr lang="cs-CZ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Kreativita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Kreativita: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vytvoření něčeho nového a užitečného s pomocí představivosti; schopnost nalézat   nová, originální řešení problémů.</a:t>
            </a:r>
          </a:p>
          <a:p>
            <a:pPr lvl="1">
              <a:lnSpc>
                <a:spcPct val="90000"/>
              </a:lnSpc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vytvoření: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nestačí mít nápad, je nutné dospět k jeho realizaci;</a:t>
            </a:r>
          </a:p>
          <a:p>
            <a:pPr lvl="1">
              <a:lnSpc>
                <a:spcPct val="90000"/>
              </a:lnSpc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nové: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musí vzniknout něco, co zde dříve nebylo;</a:t>
            </a:r>
          </a:p>
          <a:p>
            <a:pPr lvl="1">
              <a:lnSpc>
                <a:spcPct val="90000"/>
              </a:lnSpc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užitečné: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musí se hodit jiným lidem. 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duševní proces, který využívá schopností levé i pravé mozkové hemisféry. Hrají v ní roli intuitivní myšlení, tvary a vzory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2A98-9CE7-4EC1-8251-09A0E979B081}" type="slidenum">
              <a:rPr lang="cs-CZ"/>
              <a:pPr/>
              <a:t>30</a:t>
            </a:fld>
            <a:endParaRPr lang="cs-CZ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719138"/>
          </a:xfrm>
        </p:spPr>
        <p:txBody>
          <a:bodyPr/>
          <a:lstStyle/>
          <a:p>
            <a:r>
              <a:rPr lang="cs-CZ" sz="4000" b="1">
                <a:latin typeface="Arial" pitchFamily="34" charset="0"/>
              </a:rPr>
              <a:t>Kontrolní otázky (</a:t>
            </a:r>
            <a:r>
              <a:rPr lang="cs-CZ" sz="4000">
                <a:latin typeface="Arial" pitchFamily="34" charset="0"/>
              </a:rPr>
              <a:t>A.Osborne)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7772400" cy="48990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2000">
                <a:latin typeface="Arial" pitchFamily="34" charset="0"/>
              </a:rPr>
              <a:t>Dostanete-li nápad, zkuste odpovědět na následující otázky: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K čemu jinému by to mohlo být - beze změny, po úpravách?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Co je tomu podobné?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K jakému jinému nápadu to vede? Dá se najít nějaká podobnost v minulosti?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Co se dá okopírovat? Modifikovat? Změnit smysl, barvu, tvar, zvuk, vůni? 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Zvětšit? Zesílit, zvýšit, prodloužit, udělat těžší, větší, zvýraznit? Něco přidat?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Zmenšit? Zkrátit, odlehčit, snížit, miniaturizovat? Něco ubrat?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Nahradit? Použít jinou přísadu, materiál, postup, zdroj energie?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Jinak upravit? Vyměnit komponenty? Jiný vzor, návrh?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Obrátit? Otočit, převrátit, převrátit naruby? Otevřít? Zaměnit positivní a negativní?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Kombinovat? Smíchat, slévat, spojit? Kombinovat jednotky, účely, nápady?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>
                <a:latin typeface="Arial" pitchFamily="34" charset="0"/>
              </a:rPr>
              <a:t>Odpovědi vás mohou přivést k novým nápadům.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D4E1-775B-47CA-B251-A44AF425F8D9}" type="slidenum">
              <a:rPr lang="cs-CZ"/>
              <a:pPr/>
              <a:t>31</a:t>
            </a:fld>
            <a:endParaRPr lang="cs-CZ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Analýza atributů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napomáhá zbavit se navyklých způsobů myšlení o věcech, lidech a situacích a dát vzniknout novým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nestereotypním</a:t>
            </a:r>
            <a:r>
              <a:rPr lang="cs-CZ" dirty="0">
                <a:latin typeface="Arial" pitchFamily="34" charset="0"/>
                <a:cs typeface="Arial" pitchFamily="34" charset="0"/>
              </a:rPr>
              <a:t> závěrům.</a:t>
            </a:r>
          </a:p>
          <a:p>
            <a:pPr lvl="1"/>
            <a:r>
              <a:rPr lang="cs-CZ" dirty="0">
                <a:latin typeface="Arial" pitchFamily="34" charset="0"/>
                <a:cs typeface="Arial" pitchFamily="34" charset="0"/>
              </a:rPr>
              <a:t>Kolika způsoby se dá využit tužka? Některé atributy: šestihranná, dřevěná, žlutá, s gumičkou, tuha č.2,...</a:t>
            </a:r>
          </a:p>
          <a:p>
            <a:pPr lvl="1"/>
            <a:r>
              <a:rPr lang="cs-CZ" dirty="0">
                <a:latin typeface="Arial" pitchFamily="34" charset="0"/>
                <a:cs typeface="Arial" pitchFamily="34" charset="0"/>
              </a:rPr>
              <a:t>K čemu se dá využít kancelářská sponka?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60640-B592-4539-8B6D-744F4647BFAF}" type="slidenum">
              <a:rPr lang="cs-CZ"/>
              <a:pPr/>
              <a:t>32</a:t>
            </a:fld>
            <a:endParaRPr lang="cs-CZ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Morfologická analýza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>
                <a:latin typeface="Arial" pitchFamily="34" charset="0"/>
              </a:rPr>
              <a:t>Vybereme důležité parametry a pro každý z nich definujeme různé hodnoty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Arial" pitchFamily="34" charset="0"/>
              </a:rPr>
              <a:t>Vytvoříme všechny možné kombinace a každou z nich prostudujeme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Arial" pitchFamily="34" charset="0"/>
              </a:rPr>
              <a:t>Některé kombinace budou nesmyslné, některé známé, jiné nepraktické nebo drahé, ale některé si zaslouží pozornost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Arial" pitchFamily="34" charset="0"/>
              </a:rPr>
              <a:t>Je dobré si uvědomit, že počet kombinací rychle roste: pokud je </a:t>
            </a:r>
            <a:r>
              <a:rPr lang="cs-CZ" sz="2800" i="1">
                <a:latin typeface="Arial" pitchFamily="34" charset="0"/>
              </a:rPr>
              <a:t>n</a:t>
            </a:r>
            <a:r>
              <a:rPr lang="cs-CZ" sz="2800">
                <a:latin typeface="Arial" pitchFamily="34" charset="0"/>
              </a:rPr>
              <a:t> počet parametrů a </a:t>
            </a:r>
            <a:r>
              <a:rPr lang="cs-CZ" sz="2800" i="1">
                <a:latin typeface="Arial" pitchFamily="34" charset="0"/>
              </a:rPr>
              <a:t>m</a:t>
            </a:r>
            <a:r>
              <a:rPr lang="cs-CZ" sz="2800">
                <a:latin typeface="Arial" pitchFamily="34" charset="0"/>
              </a:rPr>
              <a:t> počet hodnot, je  počet kombinací </a:t>
            </a:r>
            <a:r>
              <a:rPr lang="cs-CZ" sz="2800" i="1">
                <a:latin typeface="Arial" pitchFamily="34" charset="0"/>
              </a:rPr>
              <a:t>m</a:t>
            </a:r>
            <a:r>
              <a:rPr lang="cs-CZ" sz="2800" i="1" baseline="30000">
                <a:latin typeface="Arial" pitchFamily="34" charset="0"/>
              </a:rPr>
              <a:t>n</a:t>
            </a:r>
            <a:r>
              <a:rPr lang="cs-CZ" sz="2800">
                <a:latin typeface="Arial" pitchFamily="34" charset="0"/>
              </a:rPr>
              <a:t>.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3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E042A-419C-495A-81A1-9EC21BD84C18}" type="slidenum">
              <a:rPr lang="cs-CZ"/>
              <a:pPr/>
              <a:t>33</a:t>
            </a:fld>
            <a:endParaRPr lang="cs-CZ"/>
          </a:p>
        </p:txBody>
      </p:sp>
      <p:graphicFrame>
        <p:nvGraphicFramePr>
          <p:cNvPr id="396430" name="Group 142"/>
          <p:cNvGraphicFramePr>
            <a:graphicFrameLocks noGrp="1"/>
          </p:cNvGraphicFramePr>
          <p:nvPr>
            <p:ph idx="1"/>
          </p:nvPr>
        </p:nvGraphicFramePr>
        <p:xfrm>
          <a:off x="684213" y="1773238"/>
          <a:ext cx="7772400" cy="4094165"/>
        </p:xfrm>
        <a:graphic>
          <a:graphicData uri="http://schemas.openxmlformats.org/drawingml/2006/table">
            <a:tbl>
              <a:tblPr/>
              <a:tblGrid>
                <a:gridCol w="2663825"/>
                <a:gridCol w="1670050"/>
                <a:gridCol w="3438525"/>
              </a:tblGrid>
              <a:tr h="585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Pohon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Prostředí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Řízení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jaderný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silnice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řidič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benzin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vzduch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vlečení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nafta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voda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vedení drahou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pára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podzemí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elektronická mapa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elektřina ze sítě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pás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vyhýbání srážkám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baterie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železnice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žádné</a:t>
                      </a:r>
                      <a:endParaRPr kumimoji="0" lang="cs-CZ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6426" name="Rectangle 1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>
                <a:latin typeface="Arial" pitchFamily="34" charset="0"/>
              </a:rPr>
              <a:t>Morfologická analýza - příklad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F102-C4B8-4852-9159-150AC8E28CE7}" type="slidenum">
              <a:rPr lang="cs-CZ"/>
              <a:pPr/>
              <a:t>34</a:t>
            </a:fld>
            <a:endParaRPr lang="cs-CZ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Konfigurační analýza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vytvoříme seznam parametrů a možných hodnot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alternativy popisujeme výběrem množin hodnot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Při tomto postupu můžeme včas vylučovat zjevně nesmyslné varianty a zmenšíme tak rozměr úlohy.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Užitečná může být kombinace analýzy atributů a morfologické analýzy, při níž použijeme následujícího postupu: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Vytvoření seznamu atributů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Seznam alternativ pro každý atribut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Náhodný výběr alternativ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Studium nově vzniklých forem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4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8774-367A-4D8B-ABA3-77A090DE6FD4}" type="slidenum">
              <a:rPr lang="cs-CZ"/>
              <a:pPr/>
              <a:t>35</a:t>
            </a:fld>
            <a:endParaRPr lang="cs-CZ"/>
          </a:p>
        </p:txBody>
      </p:sp>
      <p:graphicFrame>
        <p:nvGraphicFramePr>
          <p:cNvPr id="398483" name="Group 147"/>
          <p:cNvGraphicFramePr>
            <a:graphicFrameLocks noGrp="1"/>
          </p:cNvGraphicFramePr>
          <p:nvPr>
            <p:ph idx="1"/>
          </p:nvPr>
        </p:nvGraphicFramePr>
        <p:xfrm>
          <a:off x="684213" y="1700213"/>
          <a:ext cx="7772400" cy="3524570"/>
        </p:xfrm>
        <a:graphic>
          <a:graphicData uri="http://schemas.openxmlformats.org/drawingml/2006/table">
            <a:tbl>
              <a:tblPr/>
              <a:tblGrid>
                <a:gridCol w="1939925"/>
                <a:gridCol w="1944687"/>
                <a:gridCol w="1943100"/>
                <a:gridCol w="1944688"/>
              </a:tblGrid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ATRIBUTY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460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Kulatá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Plastická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Nasouvací uzávěr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Kovová náplň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ALTERNATIVY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mnohohranná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kovová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připojený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žádná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čtvercová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skleněná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žádný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trvalá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korálková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dřevěná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zasouvací náplň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papírová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tvarovaná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papírová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čistící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inkoustová</a:t>
                      </a:r>
                      <a:endParaRPr kumimoji="0" lang="cs-CZ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8479" name="Rectangle 14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r>
              <a:rPr lang="cs-CZ" sz="3600" b="1">
                <a:latin typeface="Arial" pitchFamily="34" charset="0"/>
              </a:rPr>
              <a:t>Konfigurační analýza - příklad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FBED-4779-452F-9AD8-62E198E87CD9}" type="slidenum">
              <a:rPr lang="cs-CZ"/>
              <a:pPr/>
              <a:t>36</a:t>
            </a:fld>
            <a:endParaRPr lang="cs-CZ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Náhodná slova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seznam kontextově bohatých slov, z něhož se náhodně vybere a hledá se spojení mezi tímto slovem a zkoumaným problémem.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Př.: Máme řešit problém sprejerů (graffiti). Vybraným slovem nechť je slovo  kamera. Výsledkem pak může být: 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umístit televizní kamery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získat tvůrce graffiti pro fotografii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nabídnout kameru jako odměnu za chycení „umělce“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fotografovat kupce sprejů a barev; </a:t>
            </a:r>
          </a:p>
          <a:p>
            <a:pPr lvl="1">
              <a:lnSpc>
                <a:spcPct val="90000"/>
              </a:lnSpc>
            </a:pPr>
            <a:r>
              <a:rPr lang="cs-CZ" sz="2000">
                <a:latin typeface="Arial" pitchFamily="34" charset="0"/>
              </a:rPr>
              <a:t>nabídnout nudnou plochu vhodnou k oživení barvami s tím, že bude vytvořena reportáž o nejlepších výtvorech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838200" indent="-838200"/>
            <a:r>
              <a:rPr lang="cs-CZ" sz="5400" b="1" i="1" dirty="0"/>
              <a:t>Metody podpory skupinové kreativity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311B-B4DE-4147-A7BE-D8627936FA94}" type="slidenum">
              <a:rPr lang="cs-CZ"/>
              <a:pPr/>
              <a:t>38</a:t>
            </a:fld>
            <a:endParaRPr lang="cs-CZ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Brainstorming - zásady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vytvořit co nejvíc nápadů bez ohledu na kvalitu</a:t>
            </a:r>
          </a:p>
          <a:p>
            <a:pPr marL="609600" indent="-609600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kombinovat, modifikovat a využívat nápady ostatních</a:t>
            </a:r>
          </a:p>
          <a:p>
            <a:pPr marL="609600" indent="-609600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nekritizovat nápady</a:t>
            </a:r>
          </a:p>
          <a:p>
            <a:pPr marL="609600" indent="-609600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vyjadřovat své nápady okamžitě</a:t>
            </a:r>
          </a:p>
          <a:p>
            <a:pPr marL="609600" indent="-609600">
              <a:lnSpc>
                <a:spcPct val="90000"/>
              </a:lnSpc>
            </a:pPr>
            <a:r>
              <a:rPr lang="cs-CZ">
                <a:latin typeface="Arial" pitchFamily="34" charset="0"/>
              </a:rPr>
              <a:t>Prostředí musí být uvolněné a nesmí docházet k vyrušování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BC8C0-D0D3-409D-B22A-DB5DB7741AFD}" type="slidenum">
              <a:rPr lang="cs-CZ"/>
              <a:pPr/>
              <a:t>39</a:t>
            </a:fld>
            <a:endParaRPr lang="cs-CZ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731837"/>
          </a:xfrm>
        </p:spPr>
        <p:txBody>
          <a:bodyPr/>
          <a:lstStyle/>
          <a:p>
            <a:r>
              <a:rPr lang="cs-CZ" sz="4000" b="1">
                <a:latin typeface="Arial" pitchFamily="34" charset="0"/>
              </a:rPr>
              <a:t>Brainstorming - průběh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43211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Délka: doporučuje se 30 - 60 minut, nemělo by dojít k tomu, aby se účastníci nudili. Měli by se na sezení těšit, ne se ho bát.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Zahřívací kolo: pokud účastníci metodu neznají, je vhodné zařadit „zahřívací kolo“ - něco všem známého, ale netýkajícího se skutečného problému (např. Jak by se dala zlepšit klávesnice PC?)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Velikost skupiny: 6 - 12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Účastníci: rozliční, asi 1/3 těch, kterých se rozebíraný problém týká. Většinou není vhodné, aby se zúčastnili současně nadřízení a podřízení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Zapisovatel: často je nutné zestručňovat, lepší je něco zapsat víckrát než vynechat. Lze použít techniky - magnetofon, video, počítač... Výhodná je tabule, na které mohou všichni vidět dosavadní nápady (nalepovací lístky). Lze použít formy myšlenkové mapy.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Předsedající: zajišťuje hladký průběh, uděluje slovo, nehodnotí</a:t>
            </a:r>
          </a:p>
          <a:p>
            <a:pPr>
              <a:lnSpc>
                <a:spcPct val="80000"/>
              </a:lnSpc>
            </a:pPr>
            <a:r>
              <a:rPr lang="cs-CZ" sz="1800">
                <a:latin typeface="Arial" pitchFamily="34" charset="0"/>
              </a:rPr>
              <a:t>Formulace problému: příliš úzká definice může zúžit odpovědi</a:t>
            </a:r>
          </a:p>
          <a:p>
            <a:pPr lvl="1">
              <a:lnSpc>
                <a:spcPct val="80000"/>
              </a:lnSpc>
            </a:pPr>
            <a:r>
              <a:rPr lang="cs-CZ" sz="1600">
                <a:latin typeface="Arial" pitchFamily="34" charset="0"/>
              </a:rPr>
              <a:t>Př: Je lepší se zeptat, jak lze zlepšit komunikaci s pobočkami, než jak snížit počet služebních cest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3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BBD1-6F58-43DD-BF7D-DB554E665630}" type="slidenum">
              <a:rPr lang="cs-CZ"/>
              <a:pPr/>
              <a:t>4</a:t>
            </a:fld>
            <a:endParaRPr lang="cs-CZ"/>
          </a:p>
        </p:txBody>
      </p:sp>
      <p:sp>
        <p:nvSpPr>
          <p:cNvPr id="38195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803275"/>
          </a:xfrm>
        </p:spPr>
        <p:txBody>
          <a:bodyPr/>
          <a:lstStyle/>
          <a:p>
            <a:r>
              <a:rPr lang="cs-CZ">
                <a:latin typeface="Arial" pitchFamily="34" charset="0"/>
              </a:rPr>
              <a:t>Fáze kreativního procesu</a:t>
            </a:r>
          </a:p>
        </p:txBody>
      </p:sp>
      <p:graphicFrame>
        <p:nvGraphicFramePr>
          <p:cNvPr id="381995" name="Group 43"/>
          <p:cNvGraphicFramePr>
            <a:graphicFrameLocks noGrp="1"/>
          </p:cNvGraphicFramePr>
          <p:nvPr>
            <p:ph type="tbl" idx="1"/>
          </p:nvPr>
        </p:nvGraphicFramePr>
        <p:xfrm>
          <a:off x="323850" y="1557338"/>
          <a:ext cx="8496300" cy="4251960"/>
        </p:xfrm>
        <a:graphic>
          <a:graphicData uri="http://schemas.openxmlformats.org/drawingml/2006/table">
            <a:tbl>
              <a:tblPr/>
              <a:tblGrid>
                <a:gridCol w="547688"/>
                <a:gridCol w="2127250"/>
                <a:gridCol w="582136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Orientace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Poznání potřeby, úmysl něco vytvořit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Příprava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Získávání informací, formulace problému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Inkubace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Hledání řešení, promýšlení a zvažování různých variant, podvědomé myšlení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Osvícení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Syntéza, tvorba nápadů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Realizace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Převedení nápadu do reality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Verifikace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Vyhodnocení, zdokonalení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08A3-A581-4E48-9F59-BD7D8AD2FCEB}" type="slidenum">
              <a:rPr lang="cs-CZ"/>
              <a:pPr/>
              <a:t>40</a:t>
            </a:fld>
            <a:endParaRPr lang="cs-CZ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r>
              <a:rPr lang="cs-CZ" sz="3200" b="1">
                <a:latin typeface="Arial" pitchFamily="34" charset="0"/>
              </a:rPr>
              <a:t>Brainstorming – výhody a nevýhody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754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Nevýhody: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Potlačování hodnocení může vést k tomu, že někteří účastníci ztratí soustředění na problém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Protože nelze předpovědět, jaké nápady vzniknou, je obtížné se předem připravit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Dominantní jedinci ovlivňují ostatní a pokoušejí se ovládnout sezení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Někteří účastníci se v diskusi citově angažují a vnášejí do systému šum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Skupinová konformita způsobí nedostatek kreativity.</a:t>
            </a:r>
            <a:endParaRPr lang="cs-CZ" sz="2000" u="sng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Výhody: 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Odložení hodnocení může pomoci překonat bariéry kreativity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Vznikne větší množství nápadů</a:t>
            </a:r>
          </a:p>
          <a:p>
            <a:pPr lvl="1"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Protože nápady jsou dílem skupiny, je větší šance na jejich realizaci, než kdyby pocházely od jednotlivce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FE4B0-D83A-4722-A814-EC7CE8A2F4C4}" type="slidenum">
              <a:rPr lang="cs-CZ"/>
              <a:pPr/>
              <a:t>41</a:t>
            </a:fld>
            <a:endParaRPr lang="cs-CZ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r>
              <a:rPr lang="cs-CZ" sz="3600">
                <a:latin typeface="Arial" pitchFamily="34" charset="0"/>
              </a:rPr>
              <a:t>Zvýšení účinnosti brainstormingu</a:t>
            </a:r>
            <a:r>
              <a:rPr lang="cs-CZ" sz="4000"/>
              <a:t> 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4683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u="sng"/>
              <a:t>Zastavit a pokračovat</a:t>
            </a:r>
            <a:r>
              <a:rPr lang="cs-CZ" sz="2400"/>
              <a:t>: např. 5 min. na vznik nápadů, 5 min. přestávka na inkubaci atd.</a:t>
            </a:r>
            <a:endParaRPr lang="cs-CZ" sz="2400" u="sng"/>
          </a:p>
          <a:p>
            <a:pPr>
              <a:lnSpc>
                <a:spcPct val="80000"/>
              </a:lnSpc>
            </a:pPr>
            <a:r>
              <a:rPr lang="cs-CZ" sz="2400" u="sng"/>
              <a:t>Kolečko účastníků</a:t>
            </a:r>
            <a:r>
              <a:rPr lang="cs-CZ" sz="2400"/>
              <a:t>: účastníci dostávají slovo ve stanoveném pořadí, mohou se v daném kole vzdát slova - dostane se i na méně průbojné</a:t>
            </a:r>
            <a:endParaRPr lang="cs-CZ" sz="2400" u="sng"/>
          </a:p>
          <a:p>
            <a:pPr>
              <a:lnSpc>
                <a:spcPct val="80000"/>
              </a:lnSpc>
            </a:pPr>
            <a:r>
              <a:rPr lang="cs-CZ" sz="2400" u="sng"/>
              <a:t>Phillips 66</a:t>
            </a:r>
            <a:r>
              <a:rPr lang="cs-CZ" sz="2400"/>
              <a:t> - větší skupina se rozdělí na menší podskupiny (max. 6 lidí posuzuje 6 minut klady a zápory), v nichž probíhá klasický brainstorming. Na konci stanovené doby se vytvořené nápady vyhodnotí a celé skupině jsou předloženy ty nejlepší.</a:t>
            </a:r>
            <a:endParaRPr lang="cs-CZ" sz="2400" u="sng"/>
          </a:p>
          <a:p>
            <a:pPr>
              <a:lnSpc>
                <a:spcPct val="80000"/>
              </a:lnSpc>
            </a:pPr>
            <a:r>
              <a:rPr lang="cs-CZ" sz="2400" u="sng"/>
              <a:t>Banka nápadů, kartičky</a:t>
            </a:r>
            <a:r>
              <a:rPr lang="cs-CZ" sz="2400"/>
              <a:t>: nápady se anonymně zapisují na kartičky. Výhodou je snadné zpracování. Problémy je vhodné formulovat otázkou typu Jak?</a:t>
            </a:r>
            <a:endParaRPr lang="cs-CZ" sz="2400" u="sng"/>
          </a:p>
          <a:p>
            <a:pPr>
              <a:lnSpc>
                <a:spcPct val="80000"/>
              </a:lnSpc>
            </a:pPr>
            <a:r>
              <a:rPr lang="cs-CZ" sz="2400" u="sng"/>
              <a:t>Brainwriting</a:t>
            </a:r>
            <a:r>
              <a:rPr lang="cs-CZ" sz="2400"/>
              <a:t> - nápady se píší na kolující papíry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972A-A9E2-42D0-8B09-5687D4677A6B}" type="slidenum">
              <a:rPr lang="cs-CZ"/>
              <a:pPr/>
              <a:t>42</a:t>
            </a:fld>
            <a:endParaRPr lang="cs-CZ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Arial" pitchFamily="34" charset="0"/>
              </a:rPr>
              <a:t>Kreativní nástěnka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cs-CZ">
                <a:latin typeface="Arial" pitchFamily="34" charset="0"/>
              </a:rPr>
              <a:t>Výhody: všichni si mohou přečíst nápady ostatních a vycházet z nich, může trvat libovolně dlouho, nemusí se všichni sejít na jednom místě</a:t>
            </a:r>
            <a:r>
              <a:rPr lang="cs-CZ" sz="2400">
                <a:latin typeface="Arial" pitchFamily="34" charset="0"/>
              </a:rPr>
              <a:t>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25077-0A40-44D0-B473-C3B23E1C9774}" type="slidenum">
              <a:rPr lang="cs-CZ"/>
              <a:pPr/>
              <a:t>43</a:t>
            </a:fld>
            <a:endParaRPr lang="cs-CZ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Podpora ICT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latin typeface="Arial" pitchFamily="34" charset="0"/>
              </a:rPr>
              <a:t>Databáze nápadů</a:t>
            </a:r>
          </a:p>
          <a:p>
            <a:r>
              <a:rPr lang="cs-CZ" dirty="0" err="1">
                <a:latin typeface="Arial" pitchFamily="34" charset="0"/>
              </a:rPr>
              <a:t>Groupware</a:t>
            </a:r>
            <a:r>
              <a:rPr lang="cs-CZ" dirty="0">
                <a:latin typeface="Arial" pitchFamily="34" charset="0"/>
              </a:rPr>
              <a:t>, workflow</a:t>
            </a:r>
          </a:p>
          <a:p>
            <a:r>
              <a:rPr lang="cs-CZ" dirty="0">
                <a:latin typeface="Arial" pitchFamily="34" charset="0"/>
              </a:rPr>
              <a:t>Sdílený pracovní </a:t>
            </a:r>
            <a:r>
              <a:rPr lang="cs-CZ" dirty="0" smtClean="0">
                <a:latin typeface="Arial" pitchFamily="34" charset="0"/>
              </a:rPr>
              <a:t>prostor</a:t>
            </a:r>
          </a:p>
          <a:p>
            <a:r>
              <a:rPr lang="cs-CZ" dirty="0" err="1" smtClean="0">
                <a:latin typeface="Arial" pitchFamily="34" charset="0"/>
              </a:rPr>
              <a:t>Kolaborativní</a:t>
            </a:r>
            <a:r>
              <a:rPr lang="cs-CZ" dirty="0" smtClean="0">
                <a:latin typeface="Arial" pitchFamily="34" charset="0"/>
              </a:rPr>
              <a:t> nástroje (</a:t>
            </a:r>
            <a:r>
              <a:rPr lang="cs-CZ" dirty="0" err="1" smtClean="0">
                <a:latin typeface="Arial" pitchFamily="34" charset="0"/>
              </a:rPr>
              <a:t>Zoho</a:t>
            </a:r>
            <a:r>
              <a:rPr lang="cs-CZ" dirty="0" smtClean="0">
                <a:latin typeface="Arial" pitchFamily="34" charset="0"/>
              </a:rPr>
              <a:t>, </a:t>
            </a:r>
            <a:r>
              <a:rPr lang="cs-CZ" dirty="0" err="1" smtClean="0">
                <a:latin typeface="Arial" pitchFamily="34" charset="0"/>
              </a:rPr>
              <a:t>Google</a:t>
            </a:r>
            <a:r>
              <a:rPr lang="cs-CZ" dirty="0" smtClean="0">
                <a:latin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</a:rPr>
              <a:t>Docs</a:t>
            </a:r>
            <a:r>
              <a:rPr lang="cs-CZ" dirty="0" smtClean="0">
                <a:latin typeface="Arial" pitchFamily="34" charset="0"/>
              </a:rPr>
              <a:t>)</a:t>
            </a:r>
          </a:p>
          <a:p>
            <a:r>
              <a:rPr lang="cs-CZ" dirty="0" smtClean="0">
                <a:latin typeface="Arial" pitchFamily="34" charset="0"/>
                <a:hlinkClick r:id="rId3"/>
              </a:rPr>
              <a:t>www.</a:t>
            </a:r>
            <a:r>
              <a:rPr lang="cs-CZ" dirty="0" err="1" smtClean="0">
                <a:latin typeface="Arial" pitchFamily="34" charset="0"/>
                <a:hlinkClick r:id="rId3"/>
              </a:rPr>
              <a:t>innosupport.net</a:t>
            </a:r>
            <a:r>
              <a:rPr lang="cs-CZ" dirty="0" smtClean="0">
                <a:latin typeface="Arial" pitchFamily="34" charset="0"/>
              </a:rPr>
              <a:t> – Inovační dílny</a:t>
            </a:r>
            <a:endParaRPr lang="cs-CZ" dirty="0">
              <a:latin typeface="Arial" pitchFamily="34" charset="0"/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090-CE76-4A94-B38A-8D24CD62F634}" type="slidenum">
              <a:rPr lang="cs-CZ"/>
              <a:pPr/>
              <a:t>44</a:t>
            </a:fld>
            <a:endParaRPr lang="cs-CZ"/>
          </a:p>
        </p:txBody>
      </p:sp>
      <p:pic>
        <p:nvPicPr>
          <p:cNvPr id="423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60350"/>
            <a:ext cx="6913562" cy="6418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3663-1939-4946-AFEE-88FF5204616F}" type="slidenum">
              <a:rPr lang="cs-CZ"/>
              <a:pPr/>
              <a:t>45</a:t>
            </a:fld>
            <a:endParaRPr lang="cs-CZ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r>
              <a:rPr lang="cs-CZ">
                <a:latin typeface="Arial" pitchFamily="34" charset="0"/>
              </a:rPr>
              <a:t>TRIZ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772400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err="1">
                <a:latin typeface="Arial" pitchFamily="34" charset="0"/>
              </a:rPr>
              <a:t>Teorija</a:t>
            </a:r>
            <a:r>
              <a:rPr lang="cs-CZ" sz="2400" dirty="0">
                <a:latin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</a:rPr>
              <a:t>Rešenija</a:t>
            </a:r>
            <a:r>
              <a:rPr lang="cs-CZ" sz="2400" dirty="0">
                <a:latin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</a:rPr>
              <a:t>Izobretateĺskich</a:t>
            </a:r>
            <a:r>
              <a:rPr lang="cs-CZ" sz="2400" dirty="0">
                <a:latin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</a:rPr>
              <a:t>Zadač</a:t>
            </a:r>
            <a:endParaRPr lang="cs-CZ" sz="2400" dirty="0">
              <a:latin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TRIZ systematicky analyzuje problém a vytváří alternativy řešení s použitím řady postupů a nástrojů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Nejobtížnějším typem problémů při vývoji nových výrobků jsou rozpory (konflikty). V mnoha případech může požadované zlepšení jednoho parametru vést ke zhoršení jinde (</a:t>
            </a:r>
            <a:r>
              <a:rPr lang="cs-CZ" sz="2400" dirty="0" err="1">
                <a:latin typeface="Arial" pitchFamily="34" charset="0"/>
              </a:rPr>
              <a:t>např.snaha</a:t>
            </a:r>
            <a:r>
              <a:rPr lang="cs-CZ" sz="2400" dirty="0">
                <a:latin typeface="Arial" pitchFamily="34" charset="0"/>
              </a:rPr>
              <a:t> po zvýšení produktivity může vést ke snížení kvality). Je tedy nutné hledat rozumný kompromis.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</a:rPr>
              <a:t>Metodologie TRIZ poskytuje algoritmy pro řešení konfliktů mezi parametry výrobku.</a:t>
            </a:r>
          </a:p>
          <a:p>
            <a:pPr>
              <a:lnSpc>
                <a:spcPct val="90000"/>
              </a:lnSpc>
            </a:pPr>
            <a:endParaRPr lang="cs-CZ" sz="2400" dirty="0">
              <a:latin typeface="Arial" pitchFamily="34" charset="0"/>
            </a:endParaRPr>
          </a:p>
        </p:txBody>
      </p:sp>
      <p:sp>
        <p:nvSpPr>
          <p:cNvPr id="407556" name="Text Box 4"/>
          <p:cNvSpPr txBox="1">
            <a:spLocks noChangeArrowheads="1"/>
          </p:cNvSpPr>
          <p:nvPr/>
        </p:nvSpPr>
        <p:spPr bwMode="auto">
          <a:xfrm>
            <a:off x="1187450" y="5373688"/>
            <a:ext cx="4321175" cy="369332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hlinkClick r:id="rId3"/>
              </a:rPr>
              <a:t>podrobnější popis, příklady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4D78-23DE-4938-B78C-43B84E09B161}" type="slidenum">
              <a:rPr lang="cs-CZ"/>
              <a:pPr/>
              <a:t>46</a:t>
            </a:fld>
            <a:endParaRPr lang="cs-CZ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Prvky TRIZ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40 vynálezeckých principů</a:t>
            </a:r>
          </a:p>
          <a:p>
            <a:r>
              <a:rPr lang="cs-CZ" sz="2400">
                <a:latin typeface="Arial" pitchFamily="34" charset="0"/>
              </a:rPr>
              <a:t>39 inženýrských konfliktních parametrů</a:t>
            </a:r>
          </a:p>
          <a:p>
            <a:r>
              <a:rPr lang="cs-CZ" sz="2400">
                <a:latin typeface="Arial" pitchFamily="34" charset="0"/>
              </a:rPr>
              <a:t>IM – Invention Machine (expertní systém)</a:t>
            </a:r>
          </a:p>
          <a:p>
            <a:r>
              <a:rPr lang="cs-CZ" sz="2400">
                <a:latin typeface="Arial" pitchFamily="34" charset="0"/>
              </a:rPr>
              <a:t>Matice rozporů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DABB-E755-4041-B073-C0D235E0816F}" type="slidenum">
              <a:rPr lang="cs-CZ"/>
              <a:pPr/>
              <a:t>47</a:t>
            </a:fld>
            <a:endParaRPr lang="cs-CZ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Matice rozporů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24288"/>
          </a:xfrm>
        </p:spPr>
        <p:txBody>
          <a:bodyPr/>
          <a:lstStyle/>
          <a:p>
            <a:r>
              <a:rPr lang="cs-CZ" sz="2800">
                <a:latin typeface="Arial" pitchFamily="34" charset="0"/>
              </a:rPr>
              <a:t>matice 39 x 39 konfliktních parametrů</a:t>
            </a:r>
          </a:p>
          <a:p>
            <a:pPr lvl="1">
              <a:buFontTx/>
              <a:buNone/>
            </a:pPr>
            <a:endParaRPr lang="cs-CZ" sz="2400">
              <a:latin typeface="Arial" pitchFamily="34" charset="0"/>
            </a:endParaRPr>
          </a:p>
          <a:p>
            <a:r>
              <a:rPr lang="cs-CZ" sz="2800">
                <a:latin typeface="Arial" pitchFamily="34" charset="0"/>
              </a:rPr>
              <a:t>na svislé ose vybereme parametry, které chceme zlepšit</a:t>
            </a:r>
          </a:p>
          <a:p>
            <a:r>
              <a:rPr lang="cs-CZ" sz="2800">
                <a:latin typeface="Arial" pitchFamily="34" charset="0"/>
              </a:rPr>
              <a:t>na vodorovné ose vybereme parametry, které se zhorší</a:t>
            </a:r>
          </a:p>
          <a:p>
            <a:r>
              <a:rPr lang="cs-CZ" sz="2800">
                <a:latin typeface="Arial" pitchFamily="34" charset="0"/>
              </a:rPr>
              <a:t>průsečík: odkazy na doporučené vynálezecké principy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563938" y="2492375"/>
            <a:ext cx="2089150" cy="369332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cs-CZ" dirty="0">
                <a:hlinkClick r:id="rId3" action="ppaction://hlinkfile"/>
              </a:rPr>
              <a:t>matice rozporů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3E3-5474-41A7-B6E3-9FAEFF155B1A}" type="slidenum">
              <a:rPr lang="cs-CZ"/>
              <a:pPr/>
              <a:t>48</a:t>
            </a:fld>
            <a:endParaRPr lang="cs-CZ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Nedostatky TRIZ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960688"/>
          </a:xfrm>
        </p:spPr>
        <p:txBody>
          <a:bodyPr/>
          <a:lstStyle/>
          <a:p>
            <a:r>
              <a:rPr lang="cs-CZ" sz="2800">
                <a:latin typeface="Arial" pitchFamily="34" charset="0"/>
              </a:rPr>
              <a:t>seznam 39 parametrů neobsahuje parametr, který by se měl zlepšit nebo který se zhorší (např. odpor elektrického obvodu)</a:t>
            </a:r>
          </a:p>
          <a:p>
            <a:r>
              <a:rPr lang="cs-CZ" sz="2800">
                <a:latin typeface="Arial" pitchFamily="34" charset="0"/>
              </a:rPr>
              <a:t>je-li inženýrský rozpor způsoben fyzikálním rozporem, je účinnější řešit fyzikální rozpor</a:t>
            </a:r>
            <a:r>
              <a:rPr lang="cs-CZ" sz="2800"/>
              <a:t>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58EF8-ED3E-46BA-B20A-E69E6EB392CD}" type="slidenum">
              <a:rPr lang="cs-CZ"/>
              <a:pPr/>
              <a:t>49</a:t>
            </a:fld>
            <a:endParaRPr lang="cs-CZ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Zdokonalení metodiky: ARIZ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45586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sz="240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hledání ideálního řešení: zdokonalení systému s minimalizací nákladů a nežádoucích vedlejších efektů</a:t>
            </a:r>
          </a:p>
          <a:p>
            <a:pPr>
              <a:lnSpc>
                <a:spcPct val="80000"/>
              </a:lnSpc>
            </a:pPr>
            <a:r>
              <a:rPr lang="cs-CZ" sz="2400">
                <a:latin typeface="Arial" pitchFamily="34" charset="0"/>
              </a:rPr>
              <a:t>logika ARIZ: každý inženýrský rozpor je způsoben fyzikálním rozporem, kdy stejný parametr musí splňovat rozporné požadavky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D304-1001-4EB8-96FC-A7D3F2CA94EB}" type="slidenum">
              <a:rPr lang="cs-CZ"/>
              <a:pPr/>
              <a:t>5</a:t>
            </a:fld>
            <a:endParaRPr lang="cs-CZ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803275"/>
          </a:xfrm>
        </p:spPr>
        <p:txBody>
          <a:bodyPr/>
          <a:lstStyle/>
          <a:p>
            <a:r>
              <a:rPr lang="cs-CZ">
                <a:latin typeface="Arial" pitchFamily="34" charset="0"/>
              </a:rPr>
              <a:t>Pět složek kreativity (Guilford)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808"/>
            <a:ext cx="7772400" cy="446449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u="sng" dirty="0">
                <a:latin typeface="Arial" pitchFamily="34" charset="0"/>
              </a:rPr>
              <a:t>Nápaditost:</a:t>
            </a:r>
            <a:r>
              <a:rPr lang="cs-CZ" sz="2000" dirty="0">
                <a:latin typeface="Arial" pitchFamily="34" charset="0"/>
              </a:rPr>
              <a:t> schopnost vytvořit široký proud nápadů</a:t>
            </a:r>
            <a:endParaRPr lang="cs-CZ" sz="2000" u="sng" dirty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 u="sng" dirty="0">
                <a:latin typeface="Arial" pitchFamily="34" charset="0"/>
              </a:rPr>
              <a:t>Pohotovost</a:t>
            </a:r>
            <a:r>
              <a:rPr lang="cs-CZ" sz="2000" dirty="0">
                <a:latin typeface="Arial" pitchFamily="34" charset="0"/>
              </a:rPr>
              <a:t>, bystrost: schopnost modifikovat nápad nebo přeskakovat od jednoho nápadu k druhému. V proudu nápadů lidé obvykle vyčerpají jednu kategorii a teprve potom přejdou k jiné.</a:t>
            </a:r>
            <a:endParaRPr lang="cs-CZ" sz="2000" u="sng" dirty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 u="sng" dirty="0">
                <a:latin typeface="Arial" pitchFamily="34" charset="0"/>
              </a:rPr>
              <a:t>Originalita</a:t>
            </a:r>
            <a:r>
              <a:rPr lang="cs-CZ" sz="2000" dirty="0">
                <a:latin typeface="Arial" pitchFamily="34" charset="0"/>
              </a:rPr>
              <a:t>: neobvyklost vznikajících nápadů (červený </a:t>
            </a:r>
            <a:r>
              <a:rPr lang="cs-CZ" sz="2000" dirty="0">
                <a:latin typeface="Arial" pitchFamily="34" charset="0"/>
                <a:sym typeface="Symbol" pitchFamily="18" charset="2"/>
              </a:rPr>
              <a:t></a:t>
            </a:r>
            <a:r>
              <a:rPr lang="cs-CZ" sz="2000" dirty="0">
                <a:latin typeface="Arial" pitchFamily="34" charset="0"/>
              </a:rPr>
              <a:t> červená Karkulka). Tento typ myšlení podporují např. křížovky, slovní a logické hříčky, hlavolamy</a:t>
            </a:r>
            <a:endParaRPr lang="cs-CZ" sz="2000" u="sng" dirty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 u="sng" dirty="0">
                <a:latin typeface="Arial" pitchFamily="34" charset="0"/>
              </a:rPr>
              <a:t>Představivost:</a:t>
            </a:r>
            <a:r>
              <a:rPr lang="cs-CZ" sz="2000" dirty="0">
                <a:latin typeface="Arial" pitchFamily="34" charset="0"/>
              </a:rPr>
              <a:t> vznik nápadů, které nejsou na první pohled zřejmé</a:t>
            </a:r>
            <a:endParaRPr lang="cs-CZ" sz="2000" u="sng" dirty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 u="sng" dirty="0">
                <a:latin typeface="Arial" pitchFamily="34" charset="0"/>
              </a:rPr>
              <a:t>Snaha</a:t>
            </a:r>
            <a:r>
              <a:rPr lang="cs-CZ" sz="2000" dirty="0">
                <a:latin typeface="Arial" pitchFamily="34" charset="0"/>
              </a:rPr>
              <a:t> (</a:t>
            </a:r>
            <a:r>
              <a:rPr lang="cs-CZ" sz="2000" dirty="0" err="1">
                <a:latin typeface="Arial" pitchFamily="34" charset="0"/>
              </a:rPr>
              <a:t>zaťatost</a:t>
            </a:r>
            <a:r>
              <a:rPr lang="cs-CZ" sz="2000" dirty="0">
                <a:latin typeface="Arial" pitchFamily="34" charset="0"/>
              </a:rPr>
              <a:t>) - kreativita není pouze inspirace, ale i dřina. „Pokud se ti to nepovede napoprvé, zkus to znovu.“ Jestliže dosavadní nápady nestačí, musíme přijít s jinými, přistoupit k problému z jiné strany. Pokusy o vyřešení problému neznamenají, že budeme postupovat stále stejně, jen zarputileji. Musíme zkoušet jiné a širší cesty vedoucí k cíli (nebo vyjít mimo vychozené cesty).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C52E3-4394-49F2-B989-2B054A6ECF04}" type="slidenum">
              <a:rPr lang="cs-CZ"/>
              <a:pPr/>
              <a:t>50</a:t>
            </a:fld>
            <a:endParaRPr lang="cs-CZ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r>
              <a:rPr lang="cs-CZ" sz="4000">
                <a:latin typeface="Arial" pitchFamily="34" charset="0"/>
              </a:rPr>
              <a:t>Kroky řešení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248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Analýza systému: identifikace základních funkcí systému a zásadního rozporu, který je třeba vyřešit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Analýza zdrojů konfliktu: místo a frekvence výskytu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Modelování problému: analýza alternativ, výběr té, která je optimální pro základní funkce systému, vypracování postupu eliminace rozporu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Hodnocení vytvořených konceptů</a:t>
            </a:r>
          </a:p>
          <a:p>
            <a:pPr>
              <a:lnSpc>
                <a:spcPct val="80000"/>
              </a:lnSpc>
            </a:pPr>
            <a:r>
              <a:rPr lang="cs-CZ" sz="2800">
                <a:latin typeface="Arial" pitchFamily="34" charset="0"/>
              </a:rPr>
              <a:t>Vývoj nového produktu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F2BA-D92C-4F67-80FD-F7F6C648A431}" type="slidenum">
              <a:rPr lang="cs-CZ"/>
              <a:pPr/>
              <a:t>51</a:t>
            </a:fld>
            <a:endParaRPr lang="cs-CZ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87375"/>
          </a:xfrm>
        </p:spPr>
        <p:txBody>
          <a:bodyPr/>
          <a:lstStyle/>
          <a:p>
            <a:r>
              <a:rPr lang="cs-CZ" sz="4000" dirty="0">
                <a:latin typeface="Arial" pitchFamily="34" charset="0"/>
              </a:rPr>
              <a:t>Příklad </a:t>
            </a:r>
            <a:r>
              <a:rPr lang="cs-CZ" sz="4000" dirty="0" smtClean="0">
                <a:latin typeface="Arial" pitchFamily="34" charset="0"/>
              </a:rPr>
              <a:t>1</a:t>
            </a:r>
            <a:endParaRPr lang="cs-CZ" sz="4000" dirty="0">
              <a:latin typeface="Arial" pitchFamily="34" charset="0"/>
            </a:endParaRP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4754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Boeing: náhrada motorů 737 výkonnějšími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vyšší výkon motoru </a:t>
            </a:r>
            <a:r>
              <a:rPr lang="cs-CZ" sz="2000">
                <a:latin typeface="Arial" pitchFamily="34" charset="0"/>
                <a:sym typeface="Wingdings" pitchFamily="2" charset="2"/>
              </a:rPr>
              <a:t> potřebuje více vzduchu  větší průměr vstupního otvoru  malá vzdálenost motoru od země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>
                <a:latin typeface="Arial" pitchFamily="34" charset="0"/>
              </a:rPr>
              <a:t>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>
                <a:latin typeface="Arial" pitchFamily="34" charset="0"/>
              </a:rPr>
              <a:t> </a:t>
            </a:r>
          </a:p>
          <a:p>
            <a:pPr>
              <a:lnSpc>
                <a:spcPct val="80000"/>
              </a:lnSpc>
            </a:pPr>
            <a:endParaRPr lang="cs-CZ" sz="200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endParaRPr lang="cs-CZ" sz="200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endParaRPr lang="cs-CZ" sz="200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endParaRPr lang="cs-CZ" sz="200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Matice rozporů doporučuje několik způsobů řešení tohoto rozporu. Asymetrie (č. 4) navrhuje:</a:t>
            </a:r>
          </a:p>
          <a:p>
            <a:pPr marL="762000" lvl="1" indent="-304800">
              <a:lnSpc>
                <a:spcPct val="80000"/>
              </a:lnSpc>
              <a:buFontTx/>
              <a:buAutoNum type="alphaUcPeriod"/>
            </a:pPr>
            <a:r>
              <a:rPr lang="cs-CZ" sz="1800">
                <a:latin typeface="Arial" pitchFamily="34" charset="0"/>
              </a:rPr>
              <a:t>Změna symetrického tvaru objektu nebo jeho částí  na asymetrický.</a:t>
            </a:r>
          </a:p>
          <a:p>
            <a:pPr marL="762000" lvl="1" indent="-304800">
              <a:lnSpc>
                <a:spcPct val="80000"/>
              </a:lnSpc>
              <a:buFontTx/>
              <a:buAutoNum type="alphaUcPeriod"/>
            </a:pPr>
            <a:r>
              <a:rPr lang="cs-CZ" sz="1800">
                <a:latin typeface="Arial" pitchFamily="34" charset="0"/>
              </a:rPr>
              <a:t>Zvýšení stupně asymetrie.</a:t>
            </a:r>
          </a:p>
          <a:p>
            <a:pPr>
              <a:lnSpc>
                <a:spcPct val="80000"/>
              </a:lnSpc>
            </a:pPr>
            <a:r>
              <a:rPr lang="cs-CZ" sz="2000">
                <a:latin typeface="Arial" pitchFamily="34" charset="0"/>
              </a:rPr>
              <a:t>Řešení: elipsovitý tvar motoru – zachování plochy vstupního otvoru, zploštění ve vertikálním směru</a:t>
            </a:r>
          </a:p>
        </p:txBody>
      </p:sp>
      <p:pic>
        <p:nvPicPr>
          <p:cNvPr id="525316" name="Picture 4" descr="asi_9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2276475"/>
            <a:ext cx="4032250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4D0D-E6FB-4BD8-9636-6888895E9A1E}" type="slidenum">
              <a:rPr lang="cs-CZ"/>
              <a:pPr/>
              <a:t>52</a:t>
            </a:fld>
            <a:endParaRPr lang="cs-CZ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>
                <a:latin typeface="Arial" pitchFamily="34" charset="0"/>
              </a:rPr>
              <a:t>Příklad </a:t>
            </a:r>
            <a:r>
              <a:rPr lang="cs-CZ" sz="4000" dirty="0" smtClean="0">
                <a:latin typeface="Arial" pitchFamily="34" charset="0"/>
              </a:rPr>
              <a:t>2 – </a:t>
            </a:r>
            <a:r>
              <a:rPr lang="cs-CZ" sz="4000" dirty="0">
                <a:latin typeface="Arial" pitchFamily="34" charset="0"/>
              </a:rPr>
              <a:t>specifikace problému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24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Barevná laserová tiskárna obsahuje pohyblivý fotovodič, který nese kapky positivně nabitého kapalného toneru. Negativně nabitý válec rotuje v opačném směru a sbírá nadbytečný toner. 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Elektrostatická síla je nepřímo úměrná druhé mocnině vzdálenosti mezi válcem a kapkami </a:t>
            </a:r>
            <a:r>
              <a:rPr lang="cs-CZ" sz="2400">
                <a:latin typeface="Arial" pitchFamily="34" charset="0"/>
                <a:sym typeface="Wingdings" pitchFamily="2" charset="2"/>
              </a:rPr>
              <a:t> čím větší je průměr válce, tím lépe plní svou funkci, ale tím větší jsou rozměry celého systému.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Fyzikální rozpor: efektivita válce vs. rozměr</a:t>
            </a:r>
            <a:endParaRPr lang="cs-CZ" sz="2400">
              <a:latin typeface="Arial" pitchFamily="34" charset="0"/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  <a:sym typeface="Wingdings" pitchFamily="2" charset="2"/>
              </a:rPr>
              <a:t>Průměr válce </a:t>
            </a:r>
            <a:r>
              <a:rPr lang="cs-CZ" sz="2400">
                <a:latin typeface="Arial" pitchFamily="34" charset="0"/>
              </a:rPr>
              <a:t>20-30 mm je kompromisním řešením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725FA-3427-477F-B9F5-6711D74DC203}" type="slidenum">
              <a:rPr lang="cs-CZ"/>
              <a:pPr/>
              <a:t>53</a:t>
            </a:fld>
            <a:endParaRPr lang="cs-CZ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itchFamily="34" charset="0"/>
              </a:rPr>
              <a:t>Příklad </a:t>
            </a:r>
            <a:r>
              <a:rPr lang="cs-CZ" dirty="0" smtClean="0">
                <a:latin typeface="Arial" pitchFamily="34" charset="0"/>
              </a:rPr>
              <a:t>2 – </a:t>
            </a:r>
            <a:r>
              <a:rPr lang="cs-CZ" dirty="0">
                <a:latin typeface="Arial" pitchFamily="34" charset="0"/>
              </a:rPr>
              <a:t>řešení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032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Základní funkce válce: sběr nadbytečného toneru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Odstranění psychologického bloku: místo „válec“ říkejme „sběrač“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Fyzikální rozpor: sběrač musí mít větší plochu, aby se zvětšila elektrostatická síla, a musí zaujímat menší prostor, aby se minimalizovala velikost jednotky</a:t>
            </a:r>
          </a:p>
          <a:p>
            <a:pPr>
              <a:lnSpc>
                <a:spcPct val="90000"/>
              </a:lnSpc>
            </a:pPr>
            <a:r>
              <a:rPr lang="cs-CZ" sz="2400">
                <a:latin typeface="Arial" pitchFamily="34" charset="0"/>
              </a:rPr>
              <a:t>Řešení: plochý pás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92896"/>
            <a:ext cx="7772400" cy="1164704"/>
          </a:xfrm>
        </p:spPr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Týmová práce </a:t>
            </a:r>
            <a:endParaRPr lang="cs-CZ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Klíčové role v 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týmu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Company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worker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Implementor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(IMP)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Chairman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Coordinator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(CO)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Shaper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(SH)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Plant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(PL)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Resource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Investigator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(RI)</a:t>
            </a:r>
          </a:p>
          <a:p>
            <a:pPr>
              <a:lnSpc>
                <a:spcPct val="80000"/>
              </a:lnSpc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Monitor/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Evaluator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(ME)</a:t>
            </a:r>
          </a:p>
          <a:p>
            <a:pPr>
              <a:lnSpc>
                <a:spcPct val="80000"/>
              </a:lnSpc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Team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worker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(TW)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Completer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Finisher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(CF)</a:t>
            </a:r>
          </a:p>
          <a:p>
            <a:pPr>
              <a:lnSpc>
                <a:spcPct val="80000"/>
              </a:lnSpc>
            </a:pP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Specialist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(SP)</a:t>
            </a:r>
          </a:p>
        </p:txBody>
      </p:sp>
      <p:pic>
        <p:nvPicPr>
          <p:cNvPr id="4100" name="Picture 4" descr="jigsaw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92725" y="2060575"/>
            <a:ext cx="3582988" cy="3600450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55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Co jsou týmové role?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b="1" dirty="0" err="1" smtClean="0">
                <a:latin typeface="Arial" pitchFamily="34" charset="0"/>
                <a:cs typeface="Arial" pitchFamily="34" charset="0"/>
                <a:hlinkClick r:id="rId3"/>
              </a:rPr>
              <a:t>Dr</a:t>
            </a:r>
            <a:r>
              <a:rPr lang="cs-CZ" sz="2800" b="1" dirty="0" smtClean="0"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  <a:hlinkClick r:id="rId3"/>
              </a:rPr>
              <a:t>Meredith</a:t>
            </a:r>
            <a:r>
              <a:rPr lang="cs-CZ" sz="2800" b="1" dirty="0" smtClean="0"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  <a:hlinkClick r:id="rId3"/>
              </a:rPr>
              <a:t>Belbin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latin typeface="Arial" pitchFamily="34" charset="0"/>
                <a:cs typeface="Arial" pitchFamily="34" charset="0"/>
              </a:rPr>
              <a:t>"A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tendency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behave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contribute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interrelate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others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in a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particular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way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.„</a:t>
            </a:r>
          </a:p>
          <a:p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accurate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delineation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these TEAM ROLES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critical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understanding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dynamics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any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management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work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team.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cs-CZ" sz="2800" b="1" dirty="0" smtClean="0">
                <a:latin typeface="Arial" pitchFamily="34" charset="0"/>
                <a:cs typeface="Arial" pitchFamily="34" charset="0"/>
                <a:hlinkClick r:id="rId3"/>
              </a:rPr>
              <a:t>www.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  <a:hlinkClick r:id="rId3"/>
              </a:rPr>
              <a:t>belbin.com</a:t>
            </a:r>
            <a:r>
              <a:rPr lang="cs-CZ" sz="2800" b="1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  <a:hlinkClick r:id="rId3"/>
              </a:rPr>
              <a:t>meredith.html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Role orientované na akci </a:t>
            </a:r>
            <a:r>
              <a:rPr lang="cs-CZ" b="1" dirty="0" smtClean="0"/>
              <a:t>- </a:t>
            </a:r>
            <a:r>
              <a:rPr lang="cs-CZ" b="1" dirty="0" err="1" smtClean="0"/>
              <a:t>Shaper</a:t>
            </a:r>
            <a:r>
              <a:rPr lang="cs-CZ" b="1" dirty="0" smtClean="0"/>
              <a:t>, </a:t>
            </a:r>
            <a:r>
              <a:rPr lang="cs-CZ" b="1" dirty="0" err="1" smtClean="0"/>
              <a:t>Implementer</a:t>
            </a:r>
            <a:r>
              <a:rPr lang="cs-CZ" b="1" dirty="0" smtClean="0"/>
              <a:t>, </a:t>
            </a:r>
            <a:r>
              <a:rPr lang="cs-CZ" b="1" dirty="0" err="1" smtClean="0"/>
              <a:t>Completer</a:t>
            </a:r>
            <a:r>
              <a:rPr lang="cs-CZ" b="1" dirty="0" smtClean="0"/>
              <a:t> </a:t>
            </a:r>
            <a:r>
              <a:rPr lang="cs-CZ" b="1" dirty="0" err="1" smtClean="0"/>
              <a:t>Finisher</a:t>
            </a:r>
            <a:endParaRPr lang="cs-CZ" b="1" dirty="0" smtClean="0"/>
          </a:p>
          <a:p>
            <a:r>
              <a:rPr lang="cs-CZ" b="1" dirty="0" smtClean="0"/>
              <a:t>Role orientované </a:t>
            </a:r>
            <a:r>
              <a:rPr lang="cs-CZ" b="1" dirty="0" smtClean="0"/>
              <a:t>na lidi </a:t>
            </a:r>
            <a:r>
              <a:rPr lang="cs-CZ" b="1" dirty="0" smtClean="0"/>
              <a:t>- Co-</a:t>
            </a:r>
            <a:r>
              <a:rPr lang="cs-CZ" b="1" dirty="0" err="1" smtClean="0"/>
              <a:t>ordinator</a:t>
            </a:r>
            <a:r>
              <a:rPr lang="cs-CZ" b="1" dirty="0" smtClean="0"/>
              <a:t>, </a:t>
            </a:r>
            <a:r>
              <a:rPr lang="cs-CZ" b="1" dirty="0" err="1" smtClean="0"/>
              <a:t>Teamworker</a:t>
            </a:r>
            <a:r>
              <a:rPr lang="cs-CZ" b="1" dirty="0" smtClean="0"/>
              <a:t> </a:t>
            </a:r>
            <a:r>
              <a:rPr lang="cs-CZ" b="1" dirty="0" smtClean="0"/>
              <a:t>, </a:t>
            </a:r>
            <a:r>
              <a:rPr lang="cs-CZ" b="1" dirty="0" err="1" smtClean="0"/>
              <a:t>Resource</a:t>
            </a:r>
            <a:r>
              <a:rPr lang="cs-CZ" b="1" dirty="0" smtClean="0"/>
              <a:t> </a:t>
            </a:r>
            <a:r>
              <a:rPr lang="cs-CZ" b="1" dirty="0" err="1" smtClean="0"/>
              <a:t>Investigator</a:t>
            </a:r>
            <a:endParaRPr lang="cs-CZ" b="1" dirty="0" smtClean="0"/>
          </a:p>
          <a:p>
            <a:r>
              <a:rPr lang="cs-CZ" b="1" dirty="0" smtClean="0"/>
              <a:t>Role orientované na </a:t>
            </a:r>
            <a:r>
              <a:rPr lang="cs-CZ" b="1" dirty="0" smtClean="0"/>
              <a:t>mozek</a:t>
            </a:r>
            <a:r>
              <a:rPr lang="cs-CZ" b="1" dirty="0" smtClean="0"/>
              <a:t> </a:t>
            </a:r>
            <a:r>
              <a:rPr lang="cs-CZ" b="1" dirty="0" smtClean="0"/>
              <a:t>- </a:t>
            </a:r>
            <a:r>
              <a:rPr lang="cs-CZ" b="1" dirty="0" err="1" smtClean="0"/>
              <a:t>Plant</a:t>
            </a:r>
            <a:r>
              <a:rPr lang="cs-CZ" b="1" dirty="0" smtClean="0"/>
              <a:t>, Monitor </a:t>
            </a:r>
            <a:r>
              <a:rPr lang="cs-CZ" b="1" dirty="0" err="1" smtClean="0"/>
              <a:t>Evaluator</a:t>
            </a:r>
            <a:r>
              <a:rPr lang="cs-CZ" b="1" dirty="0" smtClean="0"/>
              <a:t>, </a:t>
            </a:r>
            <a:r>
              <a:rPr lang="cs-CZ" b="1" dirty="0" err="1" smtClean="0"/>
              <a:t>Specialist</a:t>
            </a:r>
            <a:endParaRPr lang="cs-CZ" b="1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cs-CZ" sz="4000" smtClean="0"/>
              <a:t>Company worker / Implementor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400" b="1" smtClean="0"/>
              <a:t>Typické vlastnosti</a:t>
            </a:r>
          </a:p>
          <a:p>
            <a:pPr lvl="1"/>
            <a:r>
              <a:rPr lang="cs-CZ" sz="2000" b="1" smtClean="0"/>
              <a:t>Konzervativní, opatrný, zná své povinnosti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Kladné kvality</a:t>
            </a:r>
          </a:p>
          <a:p>
            <a:pPr lvl="1"/>
            <a:r>
              <a:rPr lang="cs-CZ" sz="2000" b="1" smtClean="0"/>
              <a:t>Organizační schopnosti, rozum,zdravý tvrdě pracuje, disciplinovaný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Přijatelná rizika</a:t>
            </a:r>
          </a:p>
          <a:p>
            <a:pPr lvl="1"/>
            <a:r>
              <a:rPr lang="cs-CZ" sz="2000" b="1" smtClean="0"/>
              <a:t>Nedostatek pružnosti, málo pochopení pro nevyzkoušené myšlenky</a:t>
            </a:r>
            <a:r>
              <a:rPr lang="cs-CZ" sz="2000" smtClean="0"/>
              <a:t> </a:t>
            </a:r>
          </a:p>
        </p:txBody>
      </p:sp>
      <p:pic>
        <p:nvPicPr>
          <p:cNvPr id="7172" name="Picture 5" descr="BELBIN Implement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7544" y="548680"/>
            <a:ext cx="1008062" cy="774700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58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Chairman / Coordinator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400" b="1" smtClean="0"/>
              <a:t>Typické vlastnosti</a:t>
            </a:r>
          </a:p>
          <a:p>
            <a:pPr lvl="1"/>
            <a:r>
              <a:rPr lang="cs-CZ" sz="2000" b="1" smtClean="0"/>
              <a:t>Klidný, sebevědomý, ovládá se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Kladné kvality</a:t>
            </a:r>
          </a:p>
          <a:p>
            <a:pPr lvl="1"/>
            <a:r>
              <a:rPr lang="cs-CZ" sz="2000" b="1" smtClean="0"/>
              <a:t>Bez předsudků, dokáže využít potenciál členů a chápat specifičnost situace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Přijatelná rizika</a:t>
            </a:r>
          </a:p>
          <a:p>
            <a:pPr lvl="1"/>
            <a:r>
              <a:rPr lang="cs-CZ" sz="2000" smtClean="0"/>
              <a:t>Nepřevyšuje požadovanou úroveň inteligence a tvůrčích schopností </a:t>
            </a:r>
          </a:p>
        </p:txBody>
      </p:sp>
      <p:pic>
        <p:nvPicPr>
          <p:cNvPr id="8196" name="Picture 5" descr="BELBIN Co-ordinat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552" y="548680"/>
            <a:ext cx="863600" cy="793750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59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6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2202-710B-4413-BCC0-E7C839FF1C45}" type="slidenum">
              <a:rPr lang="cs-CZ"/>
              <a:pPr/>
              <a:t>6</a:t>
            </a:fld>
            <a:endParaRPr lang="cs-CZ"/>
          </a:p>
        </p:txBody>
      </p:sp>
      <p:sp>
        <p:nvSpPr>
          <p:cNvPr id="4587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835150" y="1989138"/>
            <a:ext cx="2301875" cy="1800225"/>
          </a:xfrm>
        </p:spPr>
        <p:txBody>
          <a:bodyPr/>
          <a:lstStyle/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Ever tried</a:t>
            </a:r>
          </a:p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Ever failed</a:t>
            </a:r>
          </a:p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No matter</a:t>
            </a:r>
          </a:p>
        </p:txBody>
      </p:sp>
      <p:sp>
        <p:nvSpPr>
          <p:cNvPr id="4587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2228850" cy="1808163"/>
          </a:xfrm>
        </p:spPr>
        <p:txBody>
          <a:bodyPr/>
          <a:lstStyle/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Try again</a:t>
            </a:r>
          </a:p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Fail again</a:t>
            </a:r>
          </a:p>
          <a:p>
            <a:pPr>
              <a:buFontTx/>
              <a:buNone/>
            </a:pPr>
            <a:r>
              <a:rPr lang="cs-CZ" b="1" i="1">
                <a:latin typeface="Arial" pitchFamily="34" charset="0"/>
              </a:rPr>
              <a:t>Fail better</a:t>
            </a:r>
          </a:p>
        </p:txBody>
      </p:sp>
      <p:sp>
        <p:nvSpPr>
          <p:cNvPr id="458759" name="Text Box 7"/>
          <p:cNvSpPr txBox="1">
            <a:spLocks noChangeArrowheads="1"/>
          </p:cNvSpPr>
          <p:nvPr/>
        </p:nvSpPr>
        <p:spPr bwMode="auto">
          <a:xfrm>
            <a:off x="5508625" y="4292600"/>
            <a:ext cx="302418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2800">
                <a:latin typeface="Arial" pitchFamily="34" charset="0"/>
              </a:rPr>
              <a:t>Samuel Beckett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Shaper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400" b="1" smtClean="0"/>
              <a:t>Typické vlastnosti</a:t>
            </a:r>
          </a:p>
          <a:p>
            <a:pPr lvl="1"/>
            <a:r>
              <a:rPr lang="cs-CZ" sz="2000" b="1" smtClean="0"/>
              <a:t>Silná motivace, usiluje o výkon, dynamický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Kladné kvality</a:t>
            </a:r>
          </a:p>
          <a:p>
            <a:pPr lvl="1"/>
            <a:r>
              <a:rPr lang="cs-CZ" sz="2000" b="1" smtClean="0"/>
              <a:t>Nesnáší sebeklam, sebeuspokojení a nevýkonnost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Přijatelná rizika</a:t>
            </a:r>
            <a:endParaRPr lang="cs-CZ" sz="2400" smtClean="0"/>
          </a:p>
          <a:p>
            <a:pPr lvl="1"/>
            <a:r>
              <a:rPr lang="cs-CZ" sz="2000" smtClean="0"/>
              <a:t>Sklon k netrpělivosti, podrážděnosti a provokaci </a:t>
            </a:r>
          </a:p>
        </p:txBody>
      </p:sp>
      <p:pic>
        <p:nvPicPr>
          <p:cNvPr id="9220" name="Picture 6" descr="BELBIN Shap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3568" y="548680"/>
            <a:ext cx="1019175" cy="777875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60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Plant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b="1" smtClean="0"/>
              <a:t>Typické vlastnosti</a:t>
            </a:r>
          </a:p>
          <a:p>
            <a:pPr lvl="1">
              <a:lnSpc>
                <a:spcPct val="90000"/>
              </a:lnSpc>
            </a:pPr>
            <a:r>
              <a:rPr lang="cs-CZ" b="1" smtClean="0"/>
              <a:t>Individualista, vážný, neprůměrný typ, neortodoxní</a:t>
            </a:r>
            <a:r>
              <a:rPr lang="cs-CZ" smtClean="0"/>
              <a:t> </a:t>
            </a:r>
            <a:endParaRPr lang="cs-CZ" b="1" smtClean="0"/>
          </a:p>
          <a:p>
            <a:pPr>
              <a:lnSpc>
                <a:spcPct val="90000"/>
              </a:lnSpc>
            </a:pPr>
            <a:r>
              <a:rPr lang="cs-CZ" b="1" smtClean="0"/>
              <a:t>Kladné kvality</a:t>
            </a:r>
          </a:p>
          <a:p>
            <a:pPr lvl="1">
              <a:lnSpc>
                <a:spcPct val="90000"/>
              </a:lnSpc>
            </a:pPr>
            <a:r>
              <a:rPr lang="cs-CZ" b="1" smtClean="0"/>
              <a:t>Nadání, představivost, inteligence, znalosti</a:t>
            </a:r>
            <a:r>
              <a:rPr lang="cs-CZ" smtClean="0"/>
              <a:t> </a:t>
            </a:r>
            <a:endParaRPr lang="cs-CZ" b="1" smtClean="0"/>
          </a:p>
          <a:p>
            <a:pPr>
              <a:lnSpc>
                <a:spcPct val="90000"/>
              </a:lnSpc>
            </a:pPr>
            <a:r>
              <a:rPr lang="cs-CZ" b="1" smtClean="0"/>
              <a:t>Přijatelná rizika</a:t>
            </a:r>
          </a:p>
          <a:p>
            <a:pPr lvl="1">
              <a:lnSpc>
                <a:spcPct val="90000"/>
              </a:lnSpc>
            </a:pPr>
            <a:r>
              <a:rPr lang="cs-CZ" b="1" smtClean="0"/>
              <a:t>Žije poněkud v jiném světě, přehlíží praktické detaily</a:t>
            </a:r>
            <a:r>
              <a:rPr lang="cs-CZ" smtClean="0"/>
              <a:t> </a:t>
            </a:r>
          </a:p>
        </p:txBody>
      </p:sp>
      <p:pic>
        <p:nvPicPr>
          <p:cNvPr id="10244" name="Picture 5" descr="BELBIN Pl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20688"/>
            <a:ext cx="1079500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61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Resource Investigator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400" b="1" smtClean="0"/>
              <a:t>Typické vlastnosti</a:t>
            </a:r>
          </a:p>
          <a:p>
            <a:pPr lvl="1"/>
            <a:r>
              <a:rPr lang="cs-CZ" sz="2000" b="1" smtClean="0"/>
              <a:t>Extrovert, snadno se nadchne, zvídavý, komunikativní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Kladné kvality</a:t>
            </a:r>
          </a:p>
          <a:p>
            <a:pPr lvl="1"/>
            <a:r>
              <a:rPr lang="cs-CZ" sz="2000" b="1" smtClean="0"/>
              <a:t>Snadno kontaktuje lidi, rád zkoumá nové věci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Přijatelná rizika</a:t>
            </a:r>
          </a:p>
          <a:p>
            <a:pPr lvl="1"/>
            <a:r>
              <a:rPr lang="cs-CZ" sz="2000" b="1" smtClean="0"/>
              <a:t>Snadno ztrácí zájem pomine-li kouzlo novosti</a:t>
            </a:r>
            <a:r>
              <a:rPr lang="cs-CZ" sz="2000" smtClean="0"/>
              <a:t> </a:t>
            </a:r>
          </a:p>
        </p:txBody>
      </p:sp>
      <p:pic>
        <p:nvPicPr>
          <p:cNvPr id="11268" name="Picture 5" descr="BELBIN Resource Investigat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552" y="548680"/>
            <a:ext cx="1152525" cy="757238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62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Monitor/ Evaluator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800" b="1" smtClean="0"/>
              <a:t>Typické vlastnosti</a:t>
            </a:r>
          </a:p>
          <a:p>
            <a:pPr lvl="1"/>
            <a:r>
              <a:rPr lang="cs-CZ" sz="2400" b="1" smtClean="0"/>
              <a:t>Střízlivý, bez emocí, opatrný</a:t>
            </a:r>
            <a:r>
              <a:rPr lang="cs-CZ" sz="2400" smtClean="0"/>
              <a:t> </a:t>
            </a:r>
            <a:endParaRPr lang="cs-CZ" sz="2400" b="1" smtClean="0"/>
          </a:p>
          <a:p>
            <a:r>
              <a:rPr lang="cs-CZ" sz="2800" b="1" smtClean="0"/>
              <a:t>Kladné kvality</a:t>
            </a:r>
          </a:p>
          <a:p>
            <a:pPr lvl="1"/>
            <a:r>
              <a:rPr lang="cs-CZ" sz="2400" b="1" smtClean="0"/>
              <a:t>Dovede hodnotit, opatrný, tvrdošíjný, diskrétní</a:t>
            </a:r>
            <a:r>
              <a:rPr lang="cs-CZ" sz="2400" smtClean="0"/>
              <a:t> </a:t>
            </a:r>
            <a:endParaRPr lang="cs-CZ" sz="2400" b="1" smtClean="0"/>
          </a:p>
          <a:p>
            <a:r>
              <a:rPr lang="cs-CZ" sz="2800" b="1" smtClean="0"/>
              <a:t>Přijatelná rizika</a:t>
            </a:r>
            <a:endParaRPr lang="cs-CZ" sz="2800" smtClean="0"/>
          </a:p>
          <a:p>
            <a:pPr lvl="1"/>
            <a:r>
              <a:rPr lang="cs-CZ" sz="2400" smtClean="0"/>
              <a:t>Nedostatek inspirace, slabě motivuje jiné</a:t>
            </a:r>
          </a:p>
        </p:txBody>
      </p:sp>
      <p:pic>
        <p:nvPicPr>
          <p:cNvPr id="12292" name="Picture 5" descr="BELBIN Monitor Evaluat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1560" y="620688"/>
            <a:ext cx="1008063" cy="774700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63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Team worker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18450" cy="4114800"/>
          </a:xfrm>
        </p:spPr>
        <p:txBody>
          <a:bodyPr/>
          <a:lstStyle/>
          <a:p>
            <a:r>
              <a:rPr lang="cs-CZ" sz="2800" b="1" smtClean="0"/>
              <a:t>Typické vlastnosti</a:t>
            </a:r>
          </a:p>
          <a:p>
            <a:pPr lvl="1"/>
            <a:r>
              <a:rPr lang="cs-CZ" sz="2400" b="1" smtClean="0"/>
              <a:t>Společensky orientovaný, spíš mírný, citlivý</a:t>
            </a:r>
            <a:r>
              <a:rPr lang="cs-CZ" sz="2400" smtClean="0"/>
              <a:t> </a:t>
            </a:r>
            <a:endParaRPr lang="cs-CZ" sz="2400" b="1" smtClean="0"/>
          </a:p>
          <a:p>
            <a:r>
              <a:rPr lang="cs-CZ" sz="2800" b="1" smtClean="0"/>
              <a:t>Kladné kvality</a:t>
            </a:r>
          </a:p>
          <a:p>
            <a:pPr lvl="1"/>
            <a:r>
              <a:rPr lang="cs-CZ" sz="2400" b="1" smtClean="0"/>
              <a:t>Dovede se přizpůsobit lidem i okolnostem a podporovat soudržnost týmu</a:t>
            </a:r>
            <a:r>
              <a:rPr lang="cs-CZ" sz="2400" smtClean="0"/>
              <a:t> </a:t>
            </a:r>
            <a:endParaRPr lang="cs-CZ" sz="2400" b="1" smtClean="0"/>
          </a:p>
          <a:p>
            <a:r>
              <a:rPr lang="cs-CZ" sz="2800" b="1" smtClean="0"/>
              <a:t>Přijatelná rizika</a:t>
            </a:r>
          </a:p>
          <a:p>
            <a:pPr lvl="1"/>
            <a:r>
              <a:rPr lang="cs-CZ" sz="2400" b="1" smtClean="0"/>
              <a:t>V kritických situacích nerozhodný</a:t>
            </a:r>
          </a:p>
        </p:txBody>
      </p:sp>
      <p:pic>
        <p:nvPicPr>
          <p:cNvPr id="13316" name="Picture 5" descr="BELBIN Team Work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576" y="692696"/>
            <a:ext cx="936625" cy="747713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64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Completer/ Finisher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sz="2400" b="1" smtClean="0"/>
              <a:t>Typické vlastnosti</a:t>
            </a:r>
          </a:p>
          <a:p>
            <a:pPr lvl="1"/>
            <a:r>
              <a:rPr lang="cs-CZ" sz="2000" b="1" smtClean="0"/>
              <a:t>Pečlivý a svědomitý, metodický, s chutí do práce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Kladné kvality</a:t>
            </a:r>
          </a:p>
          <a:p>
            <a:pPr lvl="1"/>
            <a:r>
              <a:rPr lang="cs-CZ" sz="2000" b="1" smtClean="0"/>
              <a:t>Perfekcionista, dovede dotáhnout projekty do konce</a:t>
            </a:r>
            <a:r>
              <a:rPr lang="cs-CZ" sz="2000" smtClean="0"/>
              <a:t> </a:t>
            </a:r>
            <a:endParaRPr lang="cs-CZ" sz="2000" b="1" smtClean="0"/>
          </a:p>
          <a:p>
            <a:r>
              <a:rPr lang="cs-CZ" sz="2400" b="1" smtClean="0"/>
              <a:t>Přijatelná rizika</a:t>
            </a:r>
          </a:p>
          <a:p>
            <a:pPr lvl="1"/>
            <a:r>
              <a:rPr lang="cs-CZ" sz="2000" b="1" smtClean="0"/>
              <a:t>Dokáže se rozčílit i kvůli detailům</a:t>
            </a:r>
          </a:p>
        </p:txBody>
      </p:sp>
      <p:pic>
        <p:nvPicPr>
          <p:cNvPr id="14340" name="Picture 5" descr="BELBIN Completer Finish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3568" y="548680"/>
            <a:ext cx="1152525" cy="758825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65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Specialista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smtClean="0"/>
              <a:t>Kladné kvality</a:t>
            </a:r>
            <a:r>
              <a:rPr lang="cs-CZ" smtClean="0"/>
              <a:t> </a:t>
            </a:r>
          </a:p>
          <a:p>
            <a:pPr lvl="1"/>
            <a:r>
              <a:rPr lang="cs-CZ" smtClean="0"/>
              <a:t>Single-minded, self-starting, dedicated. Provides knowledge and skills in rare supply. </a:t>
            </a:r>
          </a:p>
          <a:p>
            <a:r>
              <a:rPr lang="cs-CZ" b="1" smtClean="0"/>
              <a:t>Přijatelná rizika</a:t>
            </a:r>
          </a:p>
          <a:p>
            <a:pPr lvl="1"/>
            <a:r>
              <a:rPr lang="cs-CZ" b="1" smtClean="0"/>
              <a:t>Contributes only on a narrow front. Dwells on technicalities.</a:t>
            </a:r>
            <a:r>
              <a:rPr lang="cs-CZ" smtClean="0"/>
              <a:t> </a:t>
            </a:r>
          </a:p>
        </p:txBody>
      </p:sp>
      <p:pic>
        <p:nvPicPr>
          <p:cNvPr id="15364" name="Picture 5" descr="BELBIN Speciali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92696"/>
            <a:ext cx="1008063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66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Dotazník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fig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28663"/>
            <a:ext cx="76200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C6B710-F538-4B7D-8C14-9DE044E2714B}" type="slidenum">
              <a:rPr lang="cs-CZ" smtClean="0"/>
              <a:pPr>
                <a:defRPr/>
              </a:pPr>
              <a:t>68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400" dirty="0">
                <a:latin typeface="Arial" pitchFamily="34" charset="0"/>
              </a:rPr>
              <a:t>Doporučená literatura a další zdroje informací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6877-9B12-4E34-91EF-F5BD66568CAA}" type="slidenum">
              <a:rPr lang="cs-CZ"/>
              <a:pPr/>
              <a:t>7</a:t>
            </a:fld>
            <a:endParaRPr lang="cs-CZ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cs-CZ" b="1" i="1" dirty="0">
                <a:latin typeface="Arial" pitchFamily="34" charset="0"/>
                <a:cs typeface="Arial" pitchFamily="34" charset="0"/>
              </a:rPr>
              <a:t>Mentální bariéry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Šablonování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Bariéry vnímání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Citové bariéry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Kulturní bariéry,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bariéry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prostředí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Intelektuálové bariéry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39DA-C58D-42EC-93CC-E477E46D7C5E}" type="slidenum">
              <a:rPr lang="cs-CZ"/>
              <a:pPr/>
              <a:t>70</a:t>
            </a:fld>
            <a:endParaRPr lang="cs-CZ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Arial" pitchFamily="34" charset="0"/>
              </a:rPr>
              <a:t>Management </a:t>
            </a:r>
            <a:r>
              <a:rPr lang="cs-CZ" dirty="0" smtClean="0">
                <a:solidFill>
                  <a:schemeClr val="tx1"/>
                </a:solidFill>
                <a:latin typeface="Arial" pitchFamily="34" charset="0"/>
              </a:rPr>
              <a:t>inovací - 1</a:t>
            </a:r>
            <a:endParaRPr lang="cs-CZ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3957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</a:rPr>
              <a:t>DRUCKER P.F.:, </a:t>
            </a:r>
            <a:r>
              <a:rPr lang="cs-CZ" sz="2400" i="1" dirty="0">
                <a:latin typeface="Arial" pitchFamily="34" charset="0"/>
              </a:rPr>
              <a:t>Inovace a podnikavost</a:t>
            </a:r>
            <a:r>
              <a:rPr lang="cs-CZ" sz="2400" dirty="0">
                <a:latin typeface="Arial" pitchFamily="34" charset="0"/>
              </a:rPr>
              <a:t>, Management </a:t>
            </a:r>
            <a:r>
              <a:rPr lang="cs-CZ" sz="2400" dirty="0" err="1">
                <a:latin typeface="Arial" pitchFamily="34" charset="0"/>
              </a:rPr>
              <a:t>Press</a:t>
            </a:r>
            <a:r>
              <a:rPr lang="cs-CZ" sz="2400" dirty="0">
                <a:latin typeface="Arial" pitchFamily="34" charset="0"/>
              </a:rPr>
              <a:t>, Praha, 1993, ISBN 80-85603-29-2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</a:rPr>
              <a:t>PITRA Z., Management inovačních aktivit, Professional </a:t>
            </a:r>
            <a:r>
              <a:rPr lang="cs-CZ" sz="2400" dirty="0" err="1">
                <a:latin typeface="Arial" pitchFamily="34" charset="0"/>
              </a:rPr>
              <a:t>Publishing</a:t>
            </a:r>
            <a:r>
              <a:rPr lang="cs-CZ" sz="2400" dirty="0">
                <a:latin typeface="Arial" pitchFamily="34" charset="0"/>
              </a:rPr>
              <a:t>, Praha, 2006, ISBN 80-86946-10-X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</a:rPr>
              <a:t>INNOMAT – </a:t>
            </a:r>
            <a:r>
              <a:rPr lang="cs-CZ" sz="2400" i="1" dirty="0" err="1">
                <a:latin typeface="Arial" pitchFamily="34" charset="0"/>
              </a:rPr>
              <a:t>Innovation</a:t>
            </a:r>
            <a:r>
              <a:rPr lang="cs-CZ" sz="2400" i="1" dirty="0">
                <a:latin typeface="Arial" pitchFamily="34" charset="0"/>
              </a:rPr>
              <a:t> Management</a:t>
            </a:r>
            <a:r>
              <a:rPr lang="cs-CZ" sz="2400" dirty="0">
                <a:latin typeface="Arial" pitchFamily="34" charset="0"/>
              </a:rPr>
              <a:t> </a:t>
            </a:r>
            <a:r>
              <a:rPr lang="cs-CZ" sz="2400" i="1" dirty="0" err="1">
                <a:latin typeface="Arial" pitchFamily="34" charset="0"/>
              </a:rPr>
              <a:t>Tools</a:t>
            </a:r>
            <a:r>
              <a:rPr lang="cs-CZ" sz="2400" dirty="0">
                <a:latin typeface="Arial" pitchFamily="34" charset="0"/>
              </a:rPr>
              <a:t>, </a:t>
            </a:r>
            <a:r>
              <a:rPr lang="cs-CZ" sz="2400" dirty="0">
                <a:latin typeface="Arial" pitchFamily="34" charset="0"/>
                <a:cs typeface="Arial" pitchFamily="34" charset="0"/>
                <a:hlinkClick r:id="rId3"/>
              </a:rPr>
              <a:t>http://www.</a:t>
            </a:r>
            <a:r>
              <a:rPr lang="cs-CZ" sz="2400" dirty="0" err="1">
                <a:latin typeface="Arial" pitchFamily="34" charset="0"/>
                <a:cs typeface="Arial" pitchFamily="34" charset="0"/>
                <a:hlinkClick r:id="rId3"/>
              </a:rPr>
              <a:t>inno</a:t>
            </a:r>
            <a:r>
              <a:rPr lang="cs-CZ" sz="2400" dirty="0">
                <a:latin typeface="Arial" pitchFamily="34" charset="0"/>
                <a:cs typeface="Arial" pitchFamily="34" charset="0"/>
                <a:hlinkClick r:id="rId3"/>
              </a:rPr>
              <a:t>-pro.</a:t>
            </a:r>
            <a:r>
              <a:rPr lang="cs-CZ" sz="2400" dirty="0" err="1">
                <a:latin typeface="Arial" pitchFamily="34" charset="0"/>
                <a:cs typeface="Arial" pitchFamily="34" charset="0"/>
                <a:hlinkClick r:id="rId3"/>
              </a:rPr>
              <a:t>com</a:t>
            </a:r>
            <a:r>
              <a:rPr lang="cs-CZ" sz="2400" dirty="0">
                <a:latin typeface="Arial" pitchFamily="34" charset="0"/>
                <a:cs typeface="Arial" pitchFamily="34" charset="0"/>
                <a:hlinkClick r:id="rId3"/>
              </a:rPr>
              <a:t>/aainn0.htm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</a:rPr>
              <a:t>IMI – Integrovaný management inovací, </a:t>
            </a:r>
            <a:r>
              <a:rPr lang="cs-CZ" sz="2400" dirty="0">
                <a:solidFill>
                  <a:schemeClr val="bg1"/>
                </a:solidFill>
                <a:latin typeface="Arial" pitchFamily="34" charset="0"/>
                <a:hlinkClick r:id="rId4"/>
              </a:rPr>
              <a:t>http://www.</a:t>
            </a:r>
            <a:r>
              <a:rPr lang="cs-CZ" sz="2400" dirty="0" err="1">
                <a:solidFill>
                  <a:schemeClr val="bg1"/>
                </a:solidFill>
                <a:latin typeface="Arial" pitchFamily="34" charset="0"/>
                <a:hlinkClick r:id="rId4"/>
              </a:rPr>
              <a:t>kip.zcu.cz</a:t>
            </a:r>
            <a:r>
              <a:rPr lang="cs-CZ" sz="2400" dirty="0">
                <a:solidFill>
                  <a:schemeClr val="bg1"/>
                </a:solidFill>
                <a:latin typeface="Arial" pitchFamily="34" charset="0"/>
                <a:hlinkClick r:id="rId4"/>
              </a:rPr>
              <a:t>/kursy/</a:t>
            </a:r>
            <a:r>
              <a:rPr lang="cs-CZ" sz="2400" dirty="0" err="1">
                <a:solidFill>
                  <a:schemeClr val="bg1"/>
                </a:solidFill>
                <a:latin typeface="Arial" pitchFamily="34" charset="0"/>
                <a:hlinkClick r:id="rId4"/>
              </a:rPr>
              <a:t>imi</a:t>
            </a:r>
            <a:r>
              <a:rPr lang="cs-CZ" sz="2400" dirty="0">
                <a:solidFill>
                  <a:schemeClr val="bg1"/>
                </a:solidFill>
                <a:latin typeface="Arial" pitchFamily="34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</a:rPr>
              <a:t>TIDD J, BESANT J., PAVITT K., </a:t>
            </a:r>
            <a:r>
              <a:rPr lang="cs-CZ" sz="2400" i="1" dirty="0" err="1">
                <a:latin typeface="Arial" pitchFamily="34" charset="0"/>
              </a:rPr>
              <a:t>Managing</a:t>
            </a:r>
            <a:r>
              <a:rPr lang="cs-CZ" sz="2400" i="1" dirty="0">
                <a:latin typeface="Arial" pitchFamily="34" charset="0"/>
              </a:rPr>
              <a:t> </a:t>
            </a:r>
            <a:r>
              <a:rPr lang="cs-CZ" sz="2400" i="1" dirty="0" err="1">
                <a:latin typeface="Arial" pitchFamily="34" charset="0"/>
              </a:rPr>
              <a:t>Innovation</a:t>
            </a:r>
            <a:r>
              <a:rPr lang="cs-CZ" sz="2400" dirty="0">
                <a:latin typeface="Arial" pitchFamily="34" charset="0"/>
              </a:rPr>
              <a:t>, John </a:t>
            </a:r>
            <a:r>
              <a:rPr lang="cs-CZ" sz="2400" dirty="0" err="1">
                <a:latin typeface="Arial" pitchFamily="34" charset="0"/>
              </a:rPr>
              <a:t>Willey</a:t>
            </a:r>
            <a:r>
              <a:rPr lang="cs-CZ" sz="2400" dirty="0">
                <a:latin typeface="Arial" pitchFamily="34" charset="0"/>
              </a:rPr>
              <a:t> &amp; </a:t>
            </a:r>
            <a:r>
              <a:rPr lang="cs-CZ" sz="2400" dirty="0" err="1">
                <a:latin typeface="Arial" pitchFamily="34" charset="0"/>
              </a:rPr>
              <a:t>Sons</a:t>
            </a:r>
            <a:r>
              <a:rPr lang="cs-CZ" sz="2400" dirty="0">
                <a:latin typeface="Arial" pitchFamily="34" charset="0"/>
              </a:rPr>
              <a:t>, 2005, ISBN 0-470-09326-9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Arial" pitchFamily="34" charset="0"/>
              </a:rPr>
              <a:t>Management inovací - </a:t>
            </a:r>
            <a:r>
              <a:rPr lang="cs-CZ" dirty="0" smtClean="0">
                <a:solidFill>
                  <a:schemeClr val="tx1"/>
                </a:solidFill>
                <a:latin typeface="Arial" pitchFamily="34" charset="0"/>
              </a:rPr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innoskills.net</a:t>
            </a:r>
            <a:r>
              <a:rPr lang="cs-CZ" dirty="0" smtClean="0"/>
              <a:t>, </a:t>
            </a:r>
            <a:r>
              <a:rPr lang="cs-CZ" dirty="0" smtClean="0">
                <a:hlinkClick r:id="rId4"/>
              </a:rPr>
              <a:t>www.</a:t>
            </a:r>
            <a:r>
              <a:rPr lang="cs-CZ" dirty="0" err="1" smtClean="0">
                <a:hlinkClick r:id="rId4"/>
              </a:rPr>
              <a:t>innosupport.net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TRIZ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Altshuller Institute for TRIZ Studies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  <a:hlinkClick r:id="rId3"/>
              </a:rPr>
              <a:t>www.aitriz.org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TRIZ Journal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  <a:hlinkClick r:id="rId4"/>
              </a:rPr>
              <a:t>www.triz-journal.com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G.S. Altshuller Foundation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 smtClean="0">
                <a:latin typeface="Arial" pitchFamily="34" charset="0"/>
                <a:cs typeface="Arial" pitchFamily="34" charset="0"/>
                <a:hlinkClick r:id="rId5"/>
              </a:rPr>
              <a:t>www.altshuller.ru/world/eng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TRIZ Consulting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  <a:hlinkClick r:id="rId6"/>
              </a:rPr>
              <a:t>http://www.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  <a:hlinkClick r:id="rId6"/>
              </a:rPr>
              <a:t>trizconsulting.com</a:t>
            </a:r>
            <a:r>
              <a:rPr lang="cs-CZ" sz="2400" b="1" dirty="0" smtClean="0">
                <a:latin typeface="Arial" pitchFamily="34" charset="0"/>
                <a:cs typeface="Arial" pitchFamily="34" charset="0"/>
                <a:hlinkClick r:id="rId6"/>
              </a:rPr>
              <a:t>/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VOTRUBA L., Rozvíjení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tvořivosti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techniků, Academia, Praha, 2000, ISBN 80-200-0785-7</a:t>
            </a: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  <a:hlinkClick r:id="rId7" action="ppaction://hlinkfile"/>
              </a:rPr>
              <a:t>Theory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7" action="ppaction://hlinkfile"/>
              </a:rPr>
              <a:t>of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7" action="ppaction://hlinkfile"/>
              </a:rPr>
              <a:t>Inventive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7" action="ppaction://hlinkfile"/>
              </a:rPr>
              <a:t>Problem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7" action="ppaction://hlinkfile"/>
              </a:rPr>
              <a:t>Solving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7" action="ppaction://hlinkfile"/>
              </a:rPr>
              <a:t> (TRIZ)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  <a:hlinkClick r:id="rId8" action="ppaction://hlinkfile"/>
              </a:rPr>
              <a:t>L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8" action="ppaction://hlinkfile"/>
              </a:rPr>
              <a:t>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8" action="ppaction://hlinkfile"/>
              </a:rPr>
              <a:t>Shulyak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8" action="ppaction://hlinkfile"/>
              </a:rPr>
              <a:t>: 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8" action="ppaction://hlinkfile"/>
              </a:rPr>
              <a:t>Introduction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8" action="ppaction://hlinkfile"/>
              </a:rPr>
              <a:t> to TRIZ</a:t>
            </a:r>
            <a:endParaRPr lang="cs-CZ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dirty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2A8129-6B4B-4E9D-8210-F15D032AE2B5}" type="slidenum">
              <a:rPr lang="cs-CZ"/>
              <a:pPr/>
              <a:t>72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Osnova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Základní pojmy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Řízení projektů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Inovace a podnikání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“Soft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Skills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” ve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VaVaI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  <a:hlinkClick r:id="rId3" action="ppaction://hlinkpres?slideindex=1&amp;slidetitle="/>
              </a:rPr>
              <a:t>Transfer technologií - hodnocení a ochrana duševního vlastnictví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Podpora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VaVaI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Zpracování návrhu vlastního projektu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D77D-4253-4D0E-9BB1-997026DE63B8}" type="slidenum">
              <a:rPr lang="cs-CZ"/>
              <a:pPr/>
              <a:t>8</a:t>
            </a:fld>
            <a:endParaRPr lang="cs-CZ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658812"/>
          </a:xfrm>
        </p:spPr>
        <p:txBody>
          <a:bodyPr/>
          <a:lstStyle/>
          <a:p>
            <a:r>
              <a:rPr lang="cs-CZ" sz="4000" b="1" dirty="0">
                <a:latin typeface="Arial" pitchFamily="34" charset="0"/>
                <a:cs typeface="Arial" pitchFamily="34" charset="0"/>
              </a:rPr>
              <a:t>Šablonování - výhody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53425" cy="4683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Uspořádání informací do určitých ustálených struktur.</a:t>
            </a:r>
          </a:p>
          <a:p>
            <a:pPr>
              <a:lnSpc>
                <a:spcPct val="8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Výhody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Selektivita: podporuje výběr důležitých dat; př.- řízení auta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Spouštěče: šablona je v podstatě řetězcem událostí následovaných odezvou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Kódy: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kódy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 zastupují šablony -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př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: Pentium, ASCII, GPS, ...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Předvídání: šablony umožňují reagovat na událost dříve, než k ní dojde - př.: brzdová světla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Mapy: šablony umožňují vytvářet si vnitřní mapy prostředí -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př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:: vstávání v noci k dětem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Jmenovky: se šablonou je spojeno slovo nebo věta a nemusíme pokaždé procházet celou posloupností myšlenek - př.: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Mona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Lisa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, ...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1544A-65EB-4B70-99EE-FC4F88B8F466}" type="slidenum">
              <a:rPr lang="cs-CZ"/>
              <a:pPr/>
              <a:t>9</a:t>
            </a:fld>
            <a:endParaRPr lang="cs-CZ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Šablonování - nevýhody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Nevýhody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Nedostatek alternativ: při rozeznání šablony často nevyhledáváme alternativy. Proces tvorby alternativ je pro kreativitu zásadní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Ignorování alternativ: alternativy sice existují, ale při rozhodování nejsou brány v úvahu, protože nejsou součástí šablony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Zvyk jako železná košile: je mimořádně obtížné porušit ustálené šablony - př.: zvyk používat známé cesty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Nepružnost šablon: někdy je jednodušší vymyslet novou šablonu, než slepovat části existujících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revné knihy TC">
  <a:themeElements>
    <a:clrScheme name="Proudění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Proudění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udění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udění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Barevné knihy TC</Template>
  <TotalTime>309</TotalTime>
  <Words>4579</Words>
  <Application>Microsoft Office PowerPoint</Application>
  <PresentationFormat>Předvádění na obrazovce (4:3)</PresentationFormat>
  <Paragraphs>731</Paragraphs>
  <Slides>73</Slides>
  <Notes>73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73</vt:i4>
      </vt:variant>
    </vt:vector>
  </HeadingPairs>
  <TitlesOfParts>
    <vt:vector size="74" baseType="lpstr">
      <vt:lpstr>Barevné knihy TC</vt:lpstr>
      <vt:lpstr>“Soft Skills”  ve VaVaI</vt:lpstr>
      <vt:lpstr>Snímek 2</vt:lpstr>
      <vt:lpstr>Kreativita</vt:lpstr>
      <vt:lpstr>Fáze kreativního procesu</vt:lpstr>
      <vt:lpstr>Pět složek kreativity (Guilford)</vt:lpstr>
      <vt:lpstr>Snímek 6</vt:lpstr>
      <vt:lpstr>Mentální bariéry</vt:lpstr>
      <vt:lpstr>Šablonování - výhody</vt:lpstr>
      <vt:lpstr>Šablonování - nevýhody</vt:lpstr>
      <vt:lpstr>Bariéry vnímání</vt:lpstr>
      <vt:lpstr>Bariéry vnímání - 2</vt:lpstr>
      <vt:lpstr>Citové bariéry</vt:lpstr>
      <vt:lpstr>Citové bariéry - 2</vt:lpstr>
      <vt:lpstr>Kulturní bariéry, bariéry prostředí</vt:lpstr>
      <vt:lpstr>Kulturní bariéry, bariéry prostředí - 2</vt:lpstr>
      <vt:lpstr>Intelektuálové bariéry</vt:lpstr>
      <vt:lpstr>Odbourávání bariér</vt:lpstr>
      <vt:lpstr>Odbourávání bariér - 2</vt:lpstr>
      <vt:lpstr>Metody podpory individuální kreativity</vt:lpstr>
      <vt:lpstr>Snímek 20</vt:lpstr>
      <vt:lpstr>Laterální vs. vertikální myšlení</vt:lpstr>
      <vt:lpstr>Laterální vs. vertikální myšlení - 2</vt:lpstr>
      <vt:lpstr>Levá a pravá mozková hemisféra</vt:lpstr>
      <vt:lpstr>Odklad hodnocení</vt:lpstr>
      <vt:lpstr>Frakcionalizace, inverze, výstřižky</vt:lpstr>
      <vt:lpstr>Metafory a analogie</vt:lpstr>
      <vt:lpstr>Metafory a analogie - 2</vt:lpstr>
      <vt:lpstr>Myšlenkové mapy</vt:lpstr>
      <vt:lpstr>Snímek 29</vt:lpstr>
      <vt:lpstr>Kontrolní otázky (A.Osborne)</vt:lpstr>
      <vt:lpstr>Analýza atributů</vt:lpstr>
      <vt:lpstr>Morfologická analýza</vt:lpstr>
      <vt:lpstr>Morfologická analýza - příklad</vt:lpstr>
      <vt:lpstr>Konfigurační analýza</vt:lpstr>
      <vt:lpstr>Konfigurační analýza - příklad</vt:lpstr>
      <vt:lpstr>Náhodná slova</vt:lpstr>
      <vt:lpstr>Metody podpory skupinové kreativity</vt:lpstr>
      <vt:lpstr>Brainstorming - zásady</vt:lpstr>
      <vt:lpstr>Brainstorming - průběh</vt:lpstr>
      <vt:lpstr>Brainstorming – výhody a nevýhody</vt:lpstr>
      <vt:lpstr>Zvýšení účinnosti brainstormingu </vt:lpstr>
      <vt:lpstr>Kreativní nástěnka</vt:lpstr>
      <vt:lpstr>Podpora ICT</vt:lpstr>
      <vt:lpstr>Snímek 44</vt:lpstr>
      <vt:lpstr>TRIZ</vt:lpstr>
      <vt:lpstr>Prvky TRIZ</vt:lpstr>
      <vt:lpstr>Matice rozporů</vt:lpstr>
      <vt:lpstr>Nedostatky TRIZ</vt:lpstr>
      <vt:lpstr>Zdokonalení metodiky: ARIZ</vt:lpstr>
      <vt:lpstr>Kroky řešení</vt:lpstr>
      <vt:lpstr>Příklad 1</vt:lpstr>
      <vt:lpstr>Příklad 2 – specifikace problému</vt:lpstr>
      <vt:lpstr>Příklad 2 – řešení</vt:lpstr>
      <vt:lpstr>Týmová práce </vt:lpstr>
      <vt:lpstr>Klíčové role v týmu </vt:lpstr>
      <vt:lpstr>Co jsou týmové role?</vt:lpstr>
      <vt:lpstr>Snímek 57</vt:lpstr>
      <vt:lpstr>Company worker / Implementor</vt:lpstr>
      <vt:lpstr>Chairman / Coordinator</vt:lpstr>
      <vt:lpstr>Shaper</vt:lpstr>
      <vt:lpstr>Plant</vt:lpstr>
      <vt:lpstr>Resource Investigator</vt:lpstr>
      <vt:lpstr>Monitor/ Evaluator</vt:lpstr>
      <vt:lpstr>Team worker</vt:lpstr>
      <vt:lpstr>Completer/ Finisher</vt:lpstr>
      <vt:lpstr>Specialista</vt:lpstr>
      <vt:lpstr>Dotazník</vt:lpstr>
      <vt:lpstr>Snímek 68</vt:lpstr>
      <vt:lpstr>Doporučená literatura a další zdroje informací</vt:lpstr>
      <vt:lpstr>Management inovací - 1</vt:lpstr>
      <vt:lpstr>Management inovací - 2</vt:lpstr>
      <vt:lpstr>TRIZ</vt:lpstr>
      <vt:lpstr>Osnova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Barevné knihy TC</dc:title>
  <dc:creator>Jiří Vacek</dc:creator>
  <cp:lastModifiedBy>Jiří Vacek</cp:lastModifiedBy>
  <cp:revision>34</cp:revision>
  <cp:lastPrinted>1601-01-01T00:00:00Z</cp:lastPrinted>
  <dcterms:created xsi:type="dcterms:W3CDTF">2010-09-13T13:16:21Z</dcterms:created>
  <dcterms:modified xsi:type="dcterms:W3CDTF">2010-10-04T16:35:15Z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