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0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Override PartName="/ppt/notesSlides/notesSlide68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emf" ContentType="image/x-emf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Default Extension="vml" ContentType="application/vnd.openxmlformats-officedocument.vmlDrawing"/>
  <Override PartName="/ppt/notesSlides/notesSlide31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xls" ContentType="application/vnd.ms-exce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9" r:id="rId1"/>
  </p:sldMasterIdLst>
  <p:notesMasterIdLst>
    <p:notesMasterId r:id="rId75"/>
  </p:notesMasterIdLst>
  <p:handoutMasterIdLst>
    <p:handoutMasterId r:id="rId76"/>
  </p:handoutMasterIdLst>
  <p:sldIdLst>
    <p:sldId id="354" r:id="rId2"/>
    <p:sldId id="881" r:id="rId3"/>
    <p:sldId id="1117" r:id="rId4"/>
    <p:sldId id="882" r:id="rId5"/>
    <p:sldId id="883" r:id="rId6"/>
    <p:sldId id="884" r:id="rId7"/>
    <p:sldId id="885" r:id="rId8"/>
    <p:sldId id="886" r:id="rId9"/>
    <p:sldId id="887" r:id="rId10"/>
    <p:sldId id="888" r:id="rId11"/>
    <p:sldId id="889" r:id="rId12"/>
    <p:sldId id="890" r:id="rId13"/>
    <p:sldId id="891" r:id="rId14"/>
    <p:sldId id="892" r:id="rId15"/>
    <p:sldId id="893" r:id="rId16"/>
    <p:sldId id="894" r:id="rId17"/>
    <p:sldId id="895" r:id="rId18"/>
    <p:sldId id="896" r:id="rId19"/>
    <p:sldId id="897" r:id="rId20"/>
    <p:sldId id="898" r:id="rId21"/>
    <p:sldId id="899" r:id="rId22"/>
    <p:sldId id="900" r:id="rId23"/>
    <p:sldId id="901" r:id="rId24"/>
    <p:sldId id="902" r:id="rId25"/>
    <p:sldId id="903" r:id="rId26"/>
    <p:sldId id="904" r:id="rId27"/>
    <p:sldId id="905" r:id="rId28"/>
    <p:sldId id="906" r:id="rId29"/>
    <p:sldId id="907" r:id="rId30"/>
    <p:sldId id="908" r:id="rId31"/>
    <p:sldId id="909" r:id="rId32"/>
    <p:sldId id="910" r:id="rId33"/>
    <p:sldId id="911" r:id="rId34"/>
    <p:sldId id="913" r:id="rId35"/>
    <p:sldId id="914" r:id="rId36"/>
    <p:sldId id="915" r:id="rId37"/>
    <p:sldId id="916" r:id="rId38"/>
    <p:sldId id="917" r:id="rId39"/>
    <p:sldId id="918" r:id="rId40"/>
    <p:sldId id="919" r:id="rId41"/>
    <p:sldId id="920" r:id="rId42"/>
    <p:sldId id="921" r:id="rId43"/>
    <p:sldId id="922" r:id="rId44"/>
    <p:sldId id="923" r:id="rId45"/>
    <p:sldId id="924" r:id="rId46"/>
    <p:sldId id="925" r:id="rId47"/>
    <p:sldId id="926" r:id="rId48"/>
    <p:sldId id="927" r:id="rId49"/>
    <p:sldId id="928" r:id="rId50"/>
    <p:sldId id="929" r:id="rId51"/>
    <p:sldId id="930" r:id="rId52"/>
    <p:sldId id="931" r:id="rId53"/>
    <p:sldId id="932" r:id="rId54"/>
    <p:sldId id="934" r:id="rId55"/>
    <p:sldId id="935" r:id="rId56"/>
    <p:sldId id="936" r:id="rId57"/>
    <p:sldId id="937" r:id="rId58"/>
    <p:sldId id="938" r:id="rId59"/>
    <p:sldId id="939" r:id="rId60"/>
    <p:sldId id="940" r:id="rId61"/>
    <p:sldId id="941" r:id="rId62"/>
    <p:sldId id="942" r:id="rId63"/>
    <p:sldId id="943" r:id="rId64"/>
    <p:sldId id="944" r:id="rId65"/>
    <p:sldId id="945" r:id="rId66"/>
    <p:sldId id="946" r:id="rId67"/>
    <p:sldId id="947" r:id="rId68"/>
    <p:sldId id="948" r:id="rId69"/>
    <p:sldId id="949" r:id="rId70"/>
    <p:sldId id="950" r:id="rId71"/>
    <p:sldId id="951" r:id="rId72"/>
    <p:sldId id="952" r:id="rId73"/>
    <p:sldId id="1118" r:id="rId74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4660"/>
  </p:normalViewPr>
  <p:slideViewPr>
    <p:cSldViewPr>
      <p:cViewPr varScale="1">
        <p:scale>
          <a:sx n="102" d="100"/>
          <a:sy n="102" d="100"/>
        </p:scale>
        <p:origin x="-12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t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7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b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7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fld id="{89699777-E090-4080-9C1B-09580D57B0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t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99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5099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b" anchorCtr="0" compatLnSpc="1">
            <a:prstTxWarp prst="textNoShape">
              <a:avLst/>
            </a:prstTxWarp>
          </a:bodyPr>
          <a:lstStyle>
            <a:lvl1pPr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099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33" tIns="47767" rIns="95533" bIns="47767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latin typeface="Arial" charset="0"/>
              </a:defRPr>
            </a:lvl1pPr>
          </a:lstStyle>
          <a:p>
            <a:pPr>
              <a:defRPr/>
            </a:pPr>
            <a:fld id="{55BC2C05-0324-4791-983B-174C7F4A695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28</a:t>
            </a:fld>
            <a:endParaRPr lang="cs-CZ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29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30</a:t>
            </a:fld>
            <a:endParaRPr lang="cs-CZ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31</a:t>
            </a:fld>
            <a:endParaRPr lang="cs-CZ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32</a:t>
            </a:fld>
            <a:endParaRPr lang="cs-CZ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33</a:t>
            </a:fld>
            <a:endParaRPr lang="cs-CZ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0794CF-6A53-4D66-86C4-DB9A91E2A587}" type="slidenum">
              <a:rPr lang="cs-CZ"/>
              <a:pPr/>
              <a:t>34</a:t>
            </a:fld>
            <a:endParaRPr lang="cs-CZ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B89820-7FF7-4F48-B3A6-D383FA99FBD8}" type="slidenum">
              <a:rPr lang="cs-CZ"/>
              <a:pPr/>
              <a:t>35</a:t>
            </a:fld>
            <a:endParaRPr lang="cs-CZ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6E343D-736B-4250-A3C6-260470E48478}" type="slidenum">
              <a:rPr lang="cs-CZ"/>
              <a:pPr/>
              <a:t>36</a:t>
            </a:fld>
            <a:endParaRPr lang="cs-CZ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077ADF-87C5-479D-9436-65D43101EC25}" type="slidenum">
              <a:rPr lang="cs-CZ"/>
              <a:pPr/>
              <a:t>37</a:t>
            </a:fld>
            <a:endParaRPr lang="cs-CZ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9F6239-46C9-4D5D-9C83-D84BC9BABC98}" type="slidenum">
              <a:rPr lang="cs-CZ"/>
              <a:pPr/>
              <a:t>38</a:t>
            </a:fld>
            <a:endParaRPr lang="cs-CZ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628849-FF89-44D4-83AF-32F4507FD27B}" type="slidenum">
              <a:rPr lang="cs-CZ"/>
              <a:pPr/>
              <a:t>39</a:t>
            </a:fld>
            <a:endParaRPr lang="cs-CZ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735A3D-E0D4-427D-B5F6-CD0493EB5F26}" type="slidenum">
              <a:rPr lang="cs-CZ"/>
              <a:pPr/>
              <a:t>40</a:t>
            </a:fld>
            <a:endParaRPr lang="cs-CZ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BC57E1-B651-4E91-B5EC-6160309A2E7B}" type="slidenum">
              <a:rPr lang="cs-CZ"/>
              <a:pPr/>
              <a:t>41</a:t>
            </a:fld>
            <a:endParaRPr lang="cs-CZ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2DA5F1-008A-4F16-8548-BFCB3462544B}" type="slidenum">
              <a:rPr lang="cs-CZ"/>
              <a:pPr/>
              <a:t>42</a:t>
            </a:fld>
            <a:endParaRPr lang="cs-CZ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624F58-89AA-4F77-A516-B8F4F256CEC6}" type="slidenum">
              <a:rPr lang="cs-CZ"/>
              <a:pPr/>
              <a:t>43</a:t>
            </a:fld>
            <a:endParaRPr lang="cs-CZ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8EF98A-30AD-4ADB-8F13-71D671A3601D}" type="slidenum">
              <a:rPr lang="cs-CZ"/>
              <a:pPr/>
              <a:t>44</a:t>
            </a:fld>
            <a:endParaRPr lang="cs-CZ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41972F-980E-4080-8F65-F3A09220C584}" type="slidenum">
              <a:rPr lang="cs-CZ"/>
              <a:pPr/>
              <a:t>45</a:t>
            </a:fld>
            <a:endParaRPr lang="cs-CZ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E2EC77-A9A3-4DE1-96D8-1FFA3A855F8F}" type="slidenum">
              <a:rPr lang="cs-CZ"/>
              <a:pPr/>
              <a:t>46</a:t>
            </a:fld>
            <a:endParaRPr lang="cs-CZ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123703-477C-4B9A-A232-8BF5C28ADDAC}" type="slidenum">
              <a:rPr lang="cs-CZ"/>
              <a:pPr/>
              <a:t>47</a:t>
            </a:fld>
            <a:endParaRPr lang="cs-CZ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5BCC95-9EB3-48C8-9D8B-CA8C3067E41F}" type="slidenum">
              <a:rPr lang="cs-CZ"/>
              <a:pPr/>
              <a:t>48</a:t>
            </a:fld>
            <a:endParaRPr lang="cs-CZ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D65388-1888-4B92-AC07-AAAB98FB49FF}" type="slidenum">
              <a:rPr lang="cs-CZ"/>
              <a:pPr/>
              <a:t>49</a:t>
            </a:fld>
            <a:endParaRPr lang="cs-CZ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CC726B-A0C4-48B1-A541-29398F0580DA}" type="slidenum">
              <a:rPr lang="cs-CZ"/>
              <a:pPr/>
              <a:t>50</a:t>
            </a:fld>
            <a:endParaRPr lang="cs-CZ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774D0A-D9FC-4BEF-9653-1F62DC03F5EA}" type="slidenum">
              <a:rPr lang="cs-CZ"/>
              <a:pPr/>
              <a:t>51</a:t>
            </a:fld>
            <a:endParaRPr lang="cs-CZ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068072-CD7C-44BE-BE92-C43BC52FFCDB}" type="slidenum">
              <a:rPr lang="cs-CZ"/>
              <a:pPr/>
              <a:t>52</a:t>
            </a:fld>
            <a:endParaRPr lang="cs-CZ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240CEA-0D61-49F0-8D65-DD25D6456812}" type="slidenum">
              <a:rPr lang="cs-CZ"/>
              <a:pPr/>
              <a:t>53</a:t>
            </a:fld>
            <a:endParaRPr lang="cs-CZ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54</a:t>
            </a:fld>
            <a:endParaRPr lang="cs-CZ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55</a:t>
            </a:fld>
            <a:endParaRPr lang="cs-CZ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56</a:t>
            </a:fld>
            <a:endParaRPr lang="cs-CZ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57</a:t>
            </a:fld>
            <a:endParaRPr lang="cs-CZ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58</a:t>
            </a:fld>
            <a:endParaRPr lang="cs-CZ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59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60</a:t>
            </a:fld>
            <a:endParaRPr lang="cs-CZ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61</a:t>
            </a:fld>
            <a:endParaRPr lang="cs-CZ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62</a:t>
            </a:fld>
            <a:endParaRPr lang="cs-CZ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63</a:t>
            </a:fld>
            <a:endParaRPr lang="cs-CZ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64</a:t>
            </a:fld>
            <a:endParaRPr lang="cs-CZ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65</a:t>
            </a:fld>
            <a:endParaRPr lang="cs-CZ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66</a:t>
            </a:fld>
            <a:endParaRPr lang="cs-CZ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67</a:t>
            </a:fld>
            <a:endParaRPr lang="cs-CZ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68</a:t>
            </a:fld>
            <a:endParaRPr lang="cs-CZ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69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70</a:t>
            </a:fld>
            <a:endParaRPr lang="cs-CZ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71</a:t>
            </a:fld>
            <a:endParaRPr lang="cs-CZ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72</a:t>
            </a:fld>
            <a:endParaRPr lang="cs-CZ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73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C2C05-0324-4791-983B-174C7F4A695C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19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20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9" name="Freeform 21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0" name="Freeform 22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1" name="Freeform 23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12" name="Freeform 24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6" name="Freeform 25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41575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41575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A67ED-83E3-4A75-A500-841A18B1E8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8790E-DBB0-4D05-B22A-64C4255402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11990-9091-4C4B-A4EA-E2E90B3400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Nadpis a text nad obsah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233A-CA22-4812-93CA-EEBB2D06B4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F824D-1EBF-41C6-9AB3-20EB1C1FEB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cs-CZ" noProof="0" smtClean="0"/>
              <a:t>Klepnutím na ikonu přidáte tabulku.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87D97-B2BC-4A8C-B98F-CF8D6098F4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06C82-527F-400C-8F80-FF98EB19DC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A598D-4714-4C6C-B4FE-528B95FE2A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7DEAB-AD32-4217-8AE3-BD4DC1E510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30ECB-5182-4E6D-B716-58D46CADB2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D15D2-CC14-4E2C-A7A7-8E09F4BBD9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E34C3-0224-4E8C-BA06-E43542B686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6B710-F538-4B7D-8C14-9DE044E271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0E42A-435A-4A21-8397-5BF4A4D449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A3BD1-D818-45CB-BC17-97AFFE9FAA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33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414735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C5C6083-F67C-42FB-9A3B-2BA48B03729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1028" name="Group 19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18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414725" name="Freeform 5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4726" name="Freeform 6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4727" name="Freeform 7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4728" name="Freeform 8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  <p:sp>
            <p:nvSpPr>
              <p:cNvPr id="414729" name="Freeform 9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cs-CZ"/>
              </a:p>
            </p:txBody>
          </p:sp>
        </p:grpSp>
        <p:sp>
          <p:nvSpPr>
            <p:cNvPr id="414730" name="Freeform 10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14723" name="Freeform 3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414731" name="Rectangle 11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41473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  <p:sp>
        <p:nvSpPr>
          <p:cNvPr id="414740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8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  <p:sldLayoutId id="2147483770" r:id="rId15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List_aplikace_Microsoft_Office_Excel_97-20031.xls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List_aplikace_Microsoft_Office_Excel_97-20032.xls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List_aplikace_Microsoft_Office_Excel_97-20033.xls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rko.zcu.cz/file/dv.doc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ett.cz/" TargetMode="External"/><Relationship Id="rId5" Type="http://schemas.openxmlformats.org/officeDocument/2006/relationships/hyperlink" Target="http://www.upv.cz/" TargetMode="External"/><Relationship Id="rId4" Type="http://schemas.openxmlformats.org/officeDocument/2006/relationships/hyperlink" Target="http://rko.zcu.cz/file/autor.doc" TargetMode="Externa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http://www.economist.com/images/20051022/CSU520.gif" TargetMode="Externa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hyperlink" Target="prezentace_1019_podpora.pptx" TargetMode="Externa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ctrTitle" sz="quarter"/>
          </p:nvPr>
        </p:nvSpPr>
        <p:spPr>
          <a:xfrm>
            <a:off x="683568" y="1772816"/>
            <a:ext cx="7772400" cy="2460848"/>
          </a:xfrm>
        </p:spPr>
        <p:txBody>
          <a:bodyPr/>
          <a:lstStyle/>
          <a:p>
            <a:pPr lvl="0"/>
            <a:r>
              <a:rPr lang="cs-CZ" sz="4400" dirty="0" smtClean="0">
                <a:latin typeface="Arial" pitchFamily="34" charset="0"/>
                <a:cs typeface="Arial" pitchFamily="34" charset="0"/>
              </a:rPr>
              <a:t>TRANSFER TECHNOLOGIÍ.</a:t>
            </a:r>
            <a:br>
              <a:rPr lang="cs-CZ" sz="4400" dirty="0" smtClean="0">
                <a:latin typeface="Arial" pitchFamily="34" charset="0"/>
                <a:cs typeface="Arial" pitchFamily="34" charset="0"/>
              </a:rPr>
            </a:br>
            <a:r>
              <a:rPr lang="cs-CZ" sz="4400" dirty="0" smtClean="0">
                <a:latin typeface="Arial" pitchFamily="34" charset="0"/>
                <a:cs typeface="Arial" pitchFamily="34" charset="0"/>
              </a:rPr>
              <a:t>HODNOCENÍ A OCHRANA DUŠEVNÍHO VLASTNICTVÍ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Obchodní model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patenty jsou při ochraně inovací často méně účinné než utajení a rychlé uvedení na trh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aby byl obchodní model založený na prodeji licencí dlouhodobě úspěšný, musí být doprovázen doplňujícími produkty nebo službami (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know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-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how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apod.), které kupci licence pomohou k rychlému vstupu na trh. Místo seznamu přísad je třeba prodávat kompletní recepty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tři možnosti užití duševního vlastnictví firmy:</a:t>
            </a:r>
          </a:p>
          <a:p>
            <a:pPr lvl="1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využití ve vlastních produktech bez dalších příjmů z užití IP</a:t>
            </a:r>
          </a:p>
          <a:p>
            <a:pPr lvl="1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prosazování patentových nároků vůči ostatním</a:t>
            </a:r>
          </a:p>
          <a:p>
            <a:pPr lvl="1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prodej licencí</a:t>
            </a:r>
          </a:p>
          <a:p>
            <a:pPr>
              <a:lnSpc>
                <a:spcPct val="90000"/>
              </a:lnSpc>
            </a:pPr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„Obecné vlastnictví“ (</a:t>
            </a:r>
            <a:r>
              <a:rPr lang="cs-CZ" sz="3600" b="1" dirty="0" err="1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commons</a:t>
            </a:r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leden 2005: firma IBM uvolnila 500 patentů pro komunitu „open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source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“ softwaru -  nadměrná patentová ochrana se stává překážkou inovací; krátce poté udělaly podobný krok I další firmy – Nokia,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RedHat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Computer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Associates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a Sun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Microsystems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cs-CZ" sz="2400" dirty="0" err="1">
                <a:latin typeface="Arial" pitchFamily="34" charset="0"/>
                <a:cs typeface="Arial" pitchFamily="34" charset="0"/>
              </a:rPr>
              <a:t>Creative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Commons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– CC místo ©</a:t>
            </a: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každé vylepšení je k dispozici všem členům komunity; jediným způsobem prosazování je správná kultura komunity </a:t>
            </a:r>
          </a:p>
          <a:p>
            <a:pPr>
              <a:lnSpc>
                <a:spcPct val="90000"/>
              </a:lnSpc>
            </a:pP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Důvody pro otevřené standardy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ve prospěch otevřených standardů lze uvést několik argumentů:</a:t>
            </a:r>
          </a:p>
          <a:p>
            <a:pPr lvl="1"/>
            <a:r>
              <a:rPr lang="cs-CZ" sz="2400" b="1" i="1" dirty="0">
                <a:latin typeface="Arial" pitchFamily="34" charset="0"/>
                <a:cs typeface="Arial" pitchFamily="34" charset="0"/>
              </a:rPr>
              <a:t>růst komplexity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: ve snaze po udržení konkurenceschopnosti firmy přidávají do svých výrobků nové prvky, ale k tomu často potřebují využít inovací vzniklých jinde;</a:t>
            </a:r>
          </a:p>
          <a:p>
            <a:pPr lvl="1"/>
            <a:r>
              <a:rPr lang="cs-CZ" sz="2400" b="1" i="1" dirty="0">
                <a:latin typeface="Arial" pitchFamily="34" charset="0"/>
                <a:cs typeface="Arial" pitchFamily="34" charset="0"/>
              </a:rPr>
              <a:t>konvergence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: multimediální aplikace, např. nabídka televizních programů po telefonu</a:t>
            </a:r>
          </a:p>
          <a:p>
            <a:pPr lvl="1"/>
            <a:r>
              <a:rPr lang="cs-CZ" sz="2400" b="1" i="1" dirty="0" err="1">
                <a:latin typeface="Arial" pitchFamily="34" charset="0"/>
                <a:cs typeface="Arial" pitchFamily="34" charset="0"/>
              </a:rPr>
              <a:t>disagregace</a:t>
            </a:r>
            <a:r>
              <a:rPr lang="cs-CZ" sz="2400" b="1" i="1" dirty="0">
                <a:latin typeface="Arial" pitchFamily="34" charset="0"/>
                <a:cs typeface="Arial" pitchFamily="34" charset="0"/>
              </a:rPr>
              <a:t> a specializace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, rostoucí modularita a zaměnitelnost. </a:t>
            </a:r>
          </a:p>
          <a:p>
            <a:pPr>
              <a:lnSpc>
                <a:spcPct val="90000"/>
              </a:lnSpc>
            </a:pPr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Změna role a trh IP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změna role duševního vlastnictví: místo statku využívaného vlastníkem pro vlastní činnost (= uzavřená inovace) se stává vstupem do sítě inovačních firem sdružených v klastrech</a:t>
            </a: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vzniká trh duševního vlastnictví; efektivní sdílení, které vytváří přidanou hodnotu v inovacích, vyžaduje, aby existoval trh vlastnických práv, efektivní trhy jsou však podmíněny existencí institucí, které se vyvíjejí jen pomalu.</a:t>
            </a:r>
            <a:r>
              <a:rPr lang="cs-CZ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Tx/>
              <a:buNone/>
            </a:pP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Co dál?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pro informační věk jsou myšlenky tím, čím byly fyzické zdroje pro průmyslový věk: zdrojem ekonomického rozvoje</a:t>
            </a: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nadměrně přísný systém ochrany duševního vlastnictví může brzdit technologický pokrok</a:t>
            </a: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musíme podporovat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disruptivní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inovace, které ohrožující existující řád, ale potřeba ochrany myšlenek se nesmí stát omluvou pro nenasytnost </a:t>
            </a: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nalezení správné rovnováhy je úkolem pro průmysl, politiky i veřejnost</a:t>
            </a:r>
          </a:p>
          <a:p>
            <a:pPr>
              <a:buFontTx/>
              <a:buNone/>
            </a:pPr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FEE - </a:t>
            </a:r>
            <a:r>
              <a:rPr lang="cs-CZ" dirty="0" err="1" smtClean="0"/>
              <a:t>VaVaI</a:t>
            </a:r>
            <a:r>
              <a:rPr lang="cs-CZ" dirty="0" smtClean="0"/>
              <a:t>, TT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3B06C82-527F-400C-8F80-FF98EB19DC10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258888" y="2133600"/>
            <a:ext cx="7202487" cy="2557463"/>
            <a:chOff x="793" y="1344"/>
            <a:chExt cx="4537" cy="1611"/>
          </a:xfrm>
        </p:grpSpPr>
        <p:sp>
          <p:nvSpPr>
            <p:cNvPr id="19465" name="Text Box 9"/>
            <p:cNvSpPr txBox="1">
              <a:spLocks noChangeArrowheads="1"/>
            </p:cNvSpPr>
            <p:nvPr/>
          </p:nvSpPr>
          <p:spPr bwMode="auto">
            <a:xfrm>
              <a:off x="1655" y="1344"/>
              <a:ext cx="281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latin typeface="Arial" pitchFamily="34" charset="0"/>
                  <a:cs typeface="Arial" pitchFamily="34" charset="0"/>
                </a:rPr>
                <a:t>D</a:t>
              </a:r>
              <a:r>
                <a:rPr lang="cs-CZ" sz="2800" b="1" dirty="0">
                  <a:latin typeface="Arial" pitchFamily="34" charset="0"/>
                  <a:cs typeface="Arial" pitchFamily="34" charset="0"/>
                </a:rPr>
                <a:t>UŠEVNÍ VLASTNICTVÍ</a:t>
              </a:r>
            </a:p>
          </p:txBody>
        </p:sp>
        <p:sp>
          <p:nvSpPr>
            <p:cNvPr id="19466" name="Text Box 10"/>
            <p:cNvSpPr txBox="1">
              <a:spLocks noChangeArrowheads="1"/>
            </p:cNvSpPr>
            <p:nvPr/>
          </p:nvSpPr>
          <p:spPr bwMode="auto">
            <a:xfrm>
              <a:off x="793" y="2523"/>
              <a:ext cx="16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sz="2400" b="1" dirty="0">
                  <a:latin typeface="Arial" pitchFamily="34" charset="0"/>
                  <a:cs typeface="Arial" pitchFamily="34" charset="0"/>
                </a:rPr>
                <a:t>Autorské právo</a:t>
              </a:r>
            </a:p>
          </p:txBody>
        </p:sp>
        <p:sp>
          <p:nvSpPr>
            <p:cNvPr id="19467" name="Text Box 11"/>
            <p:cNvSpPr txBox="1">
              <a:spLocks noChangeArrowheads="1"/>
            </p:cNvSpPr>
            <p:nvPr/>
          </p:nvSpPr>
          <p:spPr bwMode="auto">
            <a:xfrm>
              <a:off x="2971" y="2432"/>
              <a:ext cx="2359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cs-CZ" sz="2400" b="1" dirty="0">
                  <a:latin typeface="Arial" pitchFamily="34" charset="0"/>
                  <a:cs typeface="Arial" pitchFamily="34" charset="0"/>
                </a:rPr>
                <a:t>Právo průmyslového vlastnictví</a:t>
              </a:r>
            </a:p>
          </p:txBody>
        </p:sp>
        <p:sp>
          <p:nvSpPr>
            <p:cNvPr id="19468" name="AutoShape 12"/>
            <p:cNvSpPr>
              <a:spLocks noChangeArrowheads="1"/>
            </p:cNvSpPr>
            <p:nvPr/>
          </p:nvSpPr>
          <p:spPr bwMode="auto">
            <a:xfrm rot="2535824">
              <a:off x="2154" y="1661"/>
              <a:ext cx="234" cy="884"/>
            </a:xfrm>
            <a:prstGeom prst="downArrow">
              <a:avLst>
                <a:gd name="adj1" fmla="val 50000"/>
                <a:gd name="adj2" fmla="val 94444"/>
              </a:avLst>
            </a:prstGeom>
            <a:solidFill>
              <a:srgbClr val="CC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9469" name="AutoShape 13"/>
            <p:cNvSpPr>
              <a:spLocks noChangeArrowheads="1"/>
            </p:cNvSpPr>
            <p:nvPr/>
          </p:nvSpPr>
          <p:spPr bwMode="auto">
            <a:xfrm rot="-24156108">
              <a:off x="3560" y="1661"/>
              <a:ext cx="234" cy="884"/>
            </a:xfrm>
            <a:prstGeom prst="downArrow">
              <a:avLst>
                <a:gd name="adj1" fmla="val 50000"/>
                <a:gd name="adj2" fmla="val 94444"/>
              </a:avLst>
            </a:prstGeom>
            <a:solidFill>
              <a:srgbClr val="CC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Autorské právo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Autorská práva včetně počítačových programů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Práva související s právem autorským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Právo pořizovatele databáze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Průmyslové vlastnictví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Výsledky tvůrčí činnosti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 lvl="1"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Vynálezy</a:t>
            </a:r>
          </a:p>
          <a:p>
            <a:pPr lvl="1"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Užitné vzory</a:t>
            </a:r>
          </a:p>
          <a:p>
            <a:pPr lvl="1"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Průmyslové vzory</a:t>
            </a:r>
          </a:p>
          <a:p>
            <a:pPr lvl="1"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Topografie polovodičů</a:t>
            </a:r>
          </a:p>
          <a:p>
            <a:pPr lvl="1"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Nové způsoby prevence, diagnostiky a léčení lidí a zvířat</a:t>
            </a:r>
          </a:p>
          <a:p>
            <a:pPr lvl="1"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Odrůdy rostlin a plemena zvířat</a:t>
            </a:r>
          </a:p>
          <a:p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Ochranná označení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Ochranné známky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Označení původu zboží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Obchodní jména</a:t>
            </a:r>
          </a:p>
          <a:p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FREE - </a:t>
            </a:r>
            <a:r>
              <a:rPr lang="cs-CZ" dirty="0" err="1" smtClean="0"/>
              <a:t>VaVaI</a:t>
            </a:r>
            <a:r>
              <a:rPr lang="cs-CZ" dirty="0" smtClean="0"/>
              <a:t>, TT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cs-CZ" sz="3600" b="1">
              <a:solidFill>
                <a:srgbClr val="9DB3FB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Další části duševního vlastnictví a ochrany proti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nekalé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soutěži</a:t>
            </a:r>
          </a:p>
          <a:p>
            <a:pPr lvl="1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Obchodní tajemství</a:t>
            </a:r>
          </a:p>
          <a:p>
            <a:pPr lvl="1">
              <a:lnSpc>
                <a:spcPct val="90000"/>
              </a:lnSpc>
            </a:pPr>
            <a:r>
              <a:rPr lang="cs-CZ" sz="2400" dirty="0" err="1">
                <a:latin typeface="Arial" pitchFamily="34" charset="0"/>
                <a:cs typeface="Arial" pitchFamily="34" charset="0"/>
              </a:rPr>
              <a:t>Know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-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how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90000"/>
              </a:lnSpc>
            </a:pP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Práva na ochranu osobitosti subjektu</a:t>
            </a:r>
          </a:p>
          <a:p>
            <a:pPr lvl="1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Ochrana osobnosti fyzické osoby</a:t>
            </a:r>
          </a:p>
          <a:p>
            <a:pPr lvl="1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Ochrana dobré pověsti právnické osoby</a:t>
            </a:r>
          </a:p>
          <a:p>
            <a:pPr lvl="1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Právo na ochranu osobních údajů</a:t>
            </a:r>
          </a:p>
          <a:p>
            <a:pPr>
              <a:lnSpc>
                <a:spcPct val="90000"/>
              </a:lnSpc>
            </a:pPr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565400"/>
            <a:ext cx="7772400" cy="1470025"/>
          </a:xfrm>
        </p:spPr>
        <p:txBody>
          <a:bodyPr/>
          <a:lstStyle/>
          <a:p>
            <a:r>
              <a:rPr lang="cs-CZ" sz="54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Ochrana duševního vlastnictví</a:t>
            </a:r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 flipH="1">
            <a:off x="6011863" y="6597650"/>
            <a:ext cx="2879725" cy="0"/>
          </a:xfrm>
          <a:prstGeom prst="line">
            <a:avLst/>
          </a:prstGeom>
          <a:noFill/>
          <a:ln w="25400">
            <a:solidFill>
              <a:srgbClr val="9DB3FB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 flipH="1">
            <a:off x="252413" y="6597650"/>
            <a:ext cx="2879725" cy="0"/>
          </a:xfrm>
          <a:prstGeom prst="line">
            <a:avLst/>
          </a:prstGeom>
          <a:noFill/>
          <a:ln w="25400">
            <a:solidFill>
              <a:srgbClr val="9DB3FB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Oceňování nehmotných statků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Tvorba ceny licence – viz brožura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CeTT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, str. 15-52</a:t>
            </a:r>
          </a:p>
          <a:p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Vyjednávací prostor</a:t>
            </a:r>
          </a:p>
        </p:txBody>
      </p:sp>
      <p:sp>
        <p:nvSpPr>
          <p:cNvPr id="18" name="Zástupný symbol pro datum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19" name="Zástupný symbol pro číslo snímku 1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971550" y="1700213"/>
            <a:ext cx="7200900" cy="3960812"/>
            <a:chOff x="612" y="1071"/>
            <a:chExt cx="4536" cy="2495"/>
          </a:xfrm>
        </p:grpSpPr>
        <p:sp>
          <p:nvSpPr>
            <p:cNvPr id="27656" name="Line 8"/>
            <p:cNvSpPr>
              <a:spLocks noChangeShapeType="1"/>
            </p:cNvSpPr>
            <p:nvPr/>
          </p:nvSpPr>
          <p:spPr bwMode="auto">
            <a:xfrm>
              <a:off x="657" y="1706"/>
              <a:ext cx="431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lg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27657" name="Line 9"/>
            <p:cNvSpPr>
              <a:spLocks noChangeShapeType="1"/>
            </p:cNvSpPr>
            <p:nvPr/>
          </p:nvSpPr>
          <p:spPr bwMode="auto">
            <a:xfrm>
              <a:off x="657" y="2614"/>
              <a:ext cx="431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lg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27658" name="Rectangle 10"/>
            <p:cNvSpPr>
              <a:spLocks noChangeArrowheads="1"/>
            </p:cNvSpPr>
            <p:nvPr/>
          </p:nvSpPr>
          <p:spPr bwMode="auto">
            <a:xfrm>
              <a:off x="657" y="1706"/>
              <a:ext cx="4310" cy="908"/>
            </a:xfrm>
            <a:prstGeom prst="rect">
              <a:avLst/>
            </a:prstGeom>
            <a:solidFill>
              <a:srgbClr val="FFFF00"/>
            </a:solidFill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7659" name="Line 11"/>
            <p:cNvSpPr>
              <a:spLocks noChangeShapeType="1"/>
            </p:cNvSpPr>
            <p:nvPr/>
          </p:nvSpPr>
          <p:spPr bwMode="auto">
            <a:xfrm>
              <a:off x="1066" y="1071"/>
              <a:ext cx="0" cy="1543"/>
            </a:xfrm>
            <a:prstGeom prst="line">
              <a:avLst/>
            </a:prstGeom>
            <a:noFill/>
            <a:ln w="31750" cap="sq">
              <a:solidFill>
                <a:schemeClr val="accent1">
                  <a:lumMod val="40000"/>
                  <a:lumOff val="60000"/>
                </a:schemeClr>
              </a:solidFill>
              <a:round/>
              <a:headEnd type="none" w="sm" len="sm"/>
              <a:tailEnd type="arrow" w="sm" len="sm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27660" name="Line 12"/>
            <p:cNvSpPr>
              <a:spLocks noChangeShapeType="1"/>
            </p:cNvSpPr>
            <p:nvPr/>
          </p:nvSpPr>
          <p:spPr bwMode="auto">
            <a:xfrm flipV="1">
              <a:off x="4513" y="1706"/>
              <a:ext cx="0" cy="1860"/>
            </a:xfrm>
            <a:prstGeom prst="line">
              <a:avLst/>
            </a:prstGeom>
            <a:noFill/>
            <a:ln w="31750" cap="sq">
              <a:solidFill>
                <a:schemeClr val="accent1">
                  <a:lumMod val="40000"/>
                  <a:lumOff val="60000"/>
                </a:schemeClr>
              </a:solidFill>
              <a:round/>
              <a:headEnd type="none" w="sm" len="sm"/>
              <a:tailEnd type="arrow" w="sm" len="sm"/>
            </a:ln>
            <a:effectLst/>
          </p:spPr>
          <p:txBody>
            <a:bodyPr/>
            <a:lstStyle/>
            <a:p>
              <a:endParaRPr lang="cs-CZ"/>
            </a:p>
          </p:txBody>
        </p:sp>
        <p:sp>
          <p:nvSpPr>
            <p:cNvPr id="27661" name="Text Box 13"/>
            <p:cNvSpPr txBox="1">
              <a:spLocks noChangeArrowheads="1"/>
            </p:cNvSpPr>
            <p:nvPr/>
          </p:nvSpPr>
          <p:spPr bwMode="auto">
            <a:xfrm>
              <a:off x="1156" y="1071"/>
              <a:ext cx="2404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sz="2400" dirty="0">
                  <a:latin typeface="Arial" pitchFamily="34" charset="0"/>
                  <a:cs typeface="Arial" pitchFamily="34" charset="0"/>
                </a:rPr>
                <a:t>cenová pozice majitele</a:t>
              </a:r>
            </a:p>
          </p:txBody>
        </p:sp>
        <p:sp>
          <p:nvSpPr>
            <p:cNvPr id="27662" name="Text Box 14"/>
            <p:cNvSpPr txBox="1">
              <a:spLocks noChangeArrowheads="1"/>
            </p:cNvSpPr>
            <p:nvPr/>
          </p:nvSpPr>
          <p:spPr bwMode="auto">
            <a:xfrm>
              <a:off x="1973" y="3249"/>
              <a:ext cx="2404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cs-CZ" sz="2400" dirty="0">
                  <a:latin typeface="Arial" pitchFamily="34" charset="0"/>
                  <a:cs typeface="Arial" pitchFamily="34" charset="0"/>
                </a:rPr>
                <a:t>cenová pozice zájemce</a:t>
              </a:r>
            </a:p>
          </p:txBody>
        </p:sp>
        <p:sp>
          <p:nvSpPr>
            <p:cNvPr id="27663" name="Text Box 15"/>
            <p:cNvSpPr txBox="1">
              <a:spLocks noChangeArrowheads="1"/>
            </p:cNvSpPr>
            <p:nvPr/>
          </p:nvSpPr>
          <p:spPr bwMode="auto">
            <a:xfrm>
              <a:off x="2381" y="1298"/>
              <a:ext cx="2767" cy="29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cs-CZ" sz="2400" dirty="0">
                  <a:latin typeface="Arial" pitchFamily="34" charset="0"/>
                  <a:cs typeface="Arial" pitchFamily="34" charset="0"/>
                </a:rPr>
                <a:t>maximální hranice zájemce</a:t>
              </a:r>
            </a:p>
          </p:txBody>
        </p:sp>
        <p:sp>
          <p:nvSpPr>
            <p:cNvPr id="27664" name="Text Box 16"/>
            <p:cNvSpPr txBox="1">
              <a:spLocks noChangeArrowheads="1"/>
            </p:cNvSpPr>
            <p:nvPr/>
          </p:nvSpPr>
          <p:spPr bwMode="auto">
            <a:xfrm>
              <a:off x="612" y="2750"/>
              <a:ext cx="2404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sz="2400" dirty="0">
                  <a:latin typeface="Arial" pitchFamily="34" charset="0"/>
                  <a:cs typeface="Arial" pitchFamily="34" charset="0"/>
                </a:rPr>
                <a:t>minimální hranice </a:t>
              </a:r>
              <a:r>
                <a:rPr lang="cs-CZ" sz="2400" dirty="0" smtClean="0">
                  <a:latin typeface="Arial" pitchFamily="34" charset="0"/>
                  <a:cs typeface="Arial" pitchFamily="34" charset="0"/>
                </a:rPr>
                <a:t>majitele</a:t>
              </a:r>
              <a:endParaRPr lang="cs-CZ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65" name="Text Box 17"/>
            <p:cNvSpPr txBox="1">
              <a:spLocks noChangeArrowheads="1"/>
            </p:cNvSpPr>
            <p:nvPr/>
          </p:nvSpPr>
          <p:spPr bwMode="auto">
            <a:xfrm>
              <a:off x="1247" y="1979"/>
              <a:ext cx="3130" cy="28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sz="2400" dirty="0">
                  <a:solidFill>
                    <a:schemeClr val="bg1"/>
                  </a:solidFill>
                  <a:latin typeface="Times New Roman" pitchFamily="18" charset="0"/>
                </a:rPr>
                <a:t>PROSTOR PRO CENOVÁ JEDNÁNÍ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Cenová pozice vlastníka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modely k ocenění licence</a:t>
            </a:r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cs-CZ" sz="2400" b="1" dirty="0">
                <a:latin typeface="Arial" pitchFamily="34" charset="0"/>
                <a:cs typeface="Arial" pitchFamily="34" charset="0"/>
              </a:rPr>
              <a:t>nákladový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: kolik prostředků majitel vynaložil?</a:t>
            </a:r>
          </a:p>
          <a:p>
            <a:pPr lvl="1"/>
            <a:r>
              <a:rPr lang="cs-CZ" sz="2400" b="1" dirty="0">
                <a:latin typeface="Arial" pitchFamily="34" charset="0"/>
                <a:cs typeface="Arial" pitchFamily="34" charset="0"/>
              </a:rPr>
              <a:t>srovnávací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: za kolik je možné koupit srovnatelnou licenci?</a:t>
            </a:r>
          </a:p>
          <a:p>
            <a:pPr lvl="1"/>
            <a:r>
              <a:rPr lang="cs-CZ" sz="2400" b="1" dirty="0">
                <a:latin typeface="Arial" pitchFamily="34" charset="0"/>
                <a:cs typeface="Arial" pitchFamily="34" charset="0"/>
              </a:rPr>
              <a:t>výnosový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: kolik příjmů licence přinese?</a:t>
            </a:r>
          </a:p>
          <a:p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Nákladový model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Očekáváme minimálně pokrytí vynaložených nákladů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Mzdové, stroje a další prostředky, míra jejich využití, externí služby, náklady průmyslově-právní ochrany</a:t>
            </a:r>
          </a:p>
          <a:p>
            <a:pPr>
              <a:lnSpc>
                <a:spcPct val="120000"/>
              </a:lnSpc>
            </a:pPr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Očekávané náklady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Kolik bude stát udržování patentu v budoucnosti?</a:t>
            </a:r>
          </a:p>
          <a:p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Srovnávací model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Kolik lze získat na trhu licencí?</a:t>
            </a:r>
          </a:p>
          <a:p>
            <a:pPr lvl="1"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Podobné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licenční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smlouvy vlastníka</a:t>
            </a:r>
          </a:p>
          <a:p>
            <a:pPr lvl="1"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Obdobné cizí transakce – komerční databáze</a:t>
            </a:r>
          </a:p>
          <a:p>
            <a:pPr lvl="1"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Průměrná oborová data</a:t>
            </a:r>
          </a:p>
          <a:p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Cenová pozice zájemce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modely ocenění:</a:t>
            </a:r>
          </a:p>
          <a:p>
            <a:pPr lvl="1"/>
            <a:r>
              <a:rPr lang="cs-CZ" sz="2400" dirty="0">
                <a:latin typeface="Arial" pitchFamily="34" charset="0"/>
                <a:cs typeface="Arial" pitchFamily="34" charset="0"/>
              </a:rPr>
              <a:t>Srovnatelné ceny: za kolik je možné na trhu pořídit obdobnou licenci?</a:t>
            </a:r>
          </a:p>
          <a:p>
            <a:pPr lvl="1"/>
            <a:r>
              <a:rPr lang="cs-CZ" sz="2400" dirty="0">
                <a:latin typeface="Arial" pitchFamily="34" charset="0"/>
                <a:cs typeface="Arial" pitchFamily="34" charset="0"/>
              </a:rPr>
              <a:t>Ekonomická únosnost nabídky: je nabídka majitele cenově únosná?</a:t>
            </a:r>
          </a:p>
          <a:p>
            <a:pPr lvl="1"/>
            <a:r>
              <a:rPr lang="cs-CZ" sz="2400" dirty="0">
                <a:latin typeface="Arial" pitchFamily="34" charset="0"/>
                <a:cs typeface="Arial" pitchFamily="34" charset="0"/>
              </a:rPr>
              <a:t>Náklady znovuvytvoření: kolik by stálo znovuvytvoření obdobného vynálezu?</a:t>
            </a:r>
          </a:p>
          <a:p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Srovnatelné ceny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Oborová data – rozpětí licenčních sazeb (v % čistých tržeb)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Vlastní zkušenosti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Průzkum trhu</a:t>
            </a:r>
          </a:p>
          <a:p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Ekonomická únosnost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Je cena licence přijatelná vzhledem k očekávaným ziskovým maržím?</a:t>
            </a: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Máme dodatečné zdroje pro přizpůsobení výrobních kapacit apod.?</a:t>
            </a: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Jaký by byl zisk z alternativní jiné výroby (ztráta příležitosti)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28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Náklady vlastního vytvoření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Jaké by byly náklady na vytvoření podobného řešení?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Je tato alternativa schůdná vzhledem k času a situaci na trhu?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Neriskujeme porušení práv?</a:t>
            </a:r>
          </a:p>
          <a:p>
            <a:pPr>
              <a:buFontTx/>
              <a:buNone/>
            </a:pPr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29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Autorské právo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Průmyslové vlastnictví – patenty, užitné a průmyslové vzory, ochranná označení, …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Otevřené standardy (</a:t>
            </a:r>
            <a:r>
              <a:rPr lang="cs-CZ" sz="2400" dirty="0" err="1" smtClean="0">
                <a:latin typeface="Arial" pitchFamily="34" charset="0"/>
                <a:cs typeface="Arial" pitchFamily="34" charset="0"/>
              </a:rPr>
              <a:t>commons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), obchodní tajemství, trh duševního vlastnictví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Oceňování nehmotných statků</a:t>
            </a:r>
          </a:p>
          <a:p>
            <a:pPr lvl="1"/>
            <a:r>
              <a:rPr lang="cs-CZ" sz="2400" dirty="0" smtClean="0">
                <a:latin typeface="Arial" pitchFamily="34" charset="0"/>
                <a:cs typeface="Arial" pitchFamily="34" charset="0"/>
              </a:rPr>
              <a:t>Patentové databáze jako zdroj důležitých inovací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Cenová pozice vlastníka</a:t>
            </a:r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>
            <p:ph idx="1"/>
          </p:nvPr>
        </p:nvGraphicFramePr>
        <p:xfrm>
          <a:off x="755650" y="1557338"/>
          <a:ext cx="7737475" cy="4318000"/>
        </p:xfrm>
        <a:graphic>
          <a:graphicData uri="http://schemas.openxmlformats.org/presentationml/2006/ole">
            <p:oleObj spid="_x0000_s219138" name="Graf" r:id="rId4" imgW="5257800" imgH="2933700" progId="Excel.Sheet.8">
              <p:embed/>
            </p:oleObj>
          </a:graphicData>
        </a:graphic>
      </p:graphicFrame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30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Cenová pozice zájemce</a:t>
            </a:r>
          </a:p>
        </p:txBody>
      </p:sp>
      <p:graphicFrame>
        <p:nvGraphicFramePr>
          <p:cNvPr id="38921" name="Object 9"/>
          <p:cNvGraphicFramePr>
            <a:graphicFrameLocks noChangeAspect="1"/>
          </p:cNvGraphicFramePr>
          <p:nvPr>
            <p:ph idx="1"/>
          </p:nvPr>
        </p:nvGraphicFramePr>
        <p:xfrm>
          <a:off x="827088" y="1484313"/>
          <a:ext cx="7478712" cy="4318000"/>
        </p:xfrm>
        <a:graphic>
          <a:graphicData uri="http://schemas.openxmlformats.org/presentationml/2006/ole">
            <p:oleObj spid="_x0000_s220162" name="Graf" r:id="rId4" imgW="5229149" imgH="3019349" progId="Excel.Sheet.8">
              <p:embed/>
            </p:oleObj>
          </a:graphicData>
        </a:graphic>
      </p:graphicFrame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31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>
                <a:solidFill>
                  <a:srgbClr val="9DB3FB"/>
                </a:solidFill>
              </a:rPr>
              <a:t>Vyjednávací prostor</a:t>
            </a:r>
          </a:p>
        </p:txBody>
      </p:sp>
      <p:graphicFrame>
        <p:nvGraphicFramePr>
          <p:cNvPr id="41991" name="Object 7"/>
          <p:cNvGraphicFramePr>
            <a:graphicFrameLocks noChangeAspect="1"/>
          </p:cNvGraphicFramePr>
          <p:nvPr>
            <p:ph idx="1"/>
          </p:nvPr>
        </p:nvGraphicFramePr>
        <p:xfrm>
          <a:off x="1570038" y="1600200"/>
          <a:ext cx="6002337" cy="4525963"/>
        </p:xfrm>
        <a:graphic>
          <a:graphicData uri="http://schemas.openxmlformats.org/presentationml/2006/ole">
            <p:oleObj spid="_x0000_s221186" name="Graf" r:id="rId4" imgW="9220200" imgH="6953402" progId="Excel.Sheet.8">
              <p:embed/>
            </p:oleObj>
          </a:graphicData>
        </a:graphic>
      </p:graphicFrame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32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Zdroje dalších informací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Přehled základních právních předpisů upravujících právo duševního vlastnictví</a:t>
            </a:r>
          </a:p>
          <a:p>
            <a:pPr lvl="1"/>
            <a:r>
              <a:rPr lang="cs-CZ" sz="2400" dirty="0">
                <a:latin typeface="Arial" pitchFamily="34" charset="0"/>
                <a:cs typeface="Arial" pitchFamily="34" charset="0"/>
                <a:hlinkClick r:id="rId3"/>
              </a:rPr>
              <a:t>http://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3"/>
              </a:rPr>
              <a:t>rko.zcu.cz/file/dv.doc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  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cs-CZ" sz="2400" dirty="0">
                <a:latin typeface="Arial" pitchFamily="34" charset="0"/>
                <a:cs typeface="Arial" pitchFamily="34" charset="0"/>
                <a:hlinkClick r:id="rId4"/>
              </a:rPr>
              <a:t>http://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4"/>
              </a:rPr>
              <a:t>rko.zcu.cz/file/autor.doc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r>
              <a:rPr lang="cs-CZ" sz="2400" i="1" dirty="0">
                <a:latin typeface="Arial" pitchFamily="34" charset="0"/>
                <a:cs typeface="Arial" pitchFamily="34" charset="0"/>
              </a:rPr>
              <a:t>Komercializace duševního vlastnictví ve veřejných výzkumných institucích,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Inženýrská akademie ČR, 2005, ISBN 80-85918-96-X </a:t>
            </a: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Materiály ÚPV, </a:t>
            </a:r>
            <a:r>
              <a:rPr lang="cs-CZ" sz="2400" dirty="0">
                <a:latin typeface="Arial" pitchFamily="34" charset="0"/>
                <a:cs typeface="Arial" pitchFamily="34" charset="0"/>
                <a:hlinkClick r:id="rId5"/>
              </a:rPr>
              <a:t>http://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5"/>
              </a:rPr>
              <a:t>www.</a:t>
            </a:r>
            <a:r>
              <a:rPr lang="cs-CZ" sz="2400" dirty="0" err="1" smtClean="0">
                <a:latin typeface="Arial" pitchFamily="34" charset="0"/>
                <a:cs typeface="Arial" pitchFamily="34" charset="0"/>
                <a:hlinkClick r:id="rId5"/>
              </a:rPr>
              <a:t>upv.cz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J. Kubíček, P. Svačina: Průmyslová práva a nehmotné statky, jejich licenční využití a oceňování, TC AV ČR, 2006, </a:t>
            </a:r>
            <a:r>
              <a:rPr lang="cs-CZ" sz="2400" dirty="0">
                <a:latin typeface="Arial" pitchFamily="34" charset="0"/>
                <a:cs typeface="Arial" pitchFamily="34" charset="0"/>
                <a:hlinkClick r:id="rId6"/>
              </a:rPr>
              <a:t>http://</a:t>
            </a:r>
            <a:r>
              <a:rPr lang="cs-CZ" sz="2400" dirty="0" smtClean="0">
                <a:latin typeface="Arial" pitchFamily="34" charset="0"/>
                <a:cs typeface="Arial" pitchFamily="34" charset="0"/>
                <a:hlinkClick r:id="rId6"/>
              </a:rPr>
              <a:t>www.</a:t>
            </a:r>
            <a:r>
              <a:rPr lang="cs-CZ" sz="2400" dirty="0" err="1" smtClean="0">
                <a:latin typeface="Arial" pitchFamily="34" charset="0"/>
                <a:cs typeface="Arial" pitchFamily="34" charset="0"/>
                <a:hlinkClick r:id="rId6"/>
              </a:rPr>
              <a:t>cett.cz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33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420938"/>
            <a:ext cx="7772400" cy="1470025"/>
          </a:xfrm>
        </p:spPr>
        <p:txBody>
          <a:bodyPr/>
          <a:lstStyle/>
          <a:p>
            <a:r>
              <a:rPr lang="cs-CZ" sz="54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Spolupráce podniků s výzkumem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Modely spolupráce V</a:t>
            </a:r>
            <a:r>
              <a:rPr lang="en-US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V - podnik</a:t>
            </a:r>
            <a:r>
              <a:rPr lang="cs-CZ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84388"/>
            <a:ext cx="8229600" cy="2217737"/>
          </a:xfrm>
        </p:spPr>
        <p:txBody>
          <a:bodyPr/>
          <a:lstStyle/>
          <a:p>
            <a:r>
              <a:rPr lang="cs-CZ" b="1" dirty="0">
                <a:latin typeface="Arial" pitchFamily="34" charset="0"/>
                <a:cs typeface="Arial" pitchFamily="34" charset="0"/>
              </a:rPr>
              <a:t>Klasický model</a:t>
            </a:r>
          </a:p>
          <a:p>
            <a:r>
              <a:rPr lang="cs-CZ" b="1" dirty="0">
                <a:latin typeface="Arial" pitchFamily="34" charset="0"/>
                <a:cs typeface="Arial" pitchFamily="34" charset="0"/>
              </a:rPr>
              <a:t>Tržní model</a:t>
            </a:r>
          </a:p>
          <a:p>
            <a:r>
              <a:rPr lang="cs-CZ" b="1" dirty="0">
                <a:latin typeface="Arial" pitchFamily="34" charset="0"/>
                <a:cs typeface="Arial" pitchFamily="34" charset="0"/>
              </a:rPr>
              <a:t>Partnerský model</a:t>
            </a:r>
            <a:endParaRPr lang="cs-CZ" sz="2800" b="1" dirty="0">
              <a:solidFill>
                <a:srgbClr val="9DB3FB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35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58812"/>
          </a:xfrm>
        </p:spPr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Klasický model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2400" cy="5183187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V vyvine nový produkt. Výzkumník se nestará o to, co podniky potřebují, snaží se vyvinout něco, co budou moci později podniky využít. Tato strategie se charakterizuje jako </a:t>
            </a:r>
            <a:r>
              <a:rPr lang="cs-CZ" sz="2400" b="1" i="1" dirty="0">
                <a:latin typeface="Arial" pitchFamily="34" charset="0"/>
                <a:cs typeface="Arial" pitchFamily="34" charset="0"/>
              </a:rPr>
              <a:t>tlak výzkumu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Řízení procesu interakce je v rukou výzkumníka, protože jen on má veškeré znalosti potřebné k provedení výzkumu, jehož výsledek může využít podnik. Ohnisko výzkumu je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monodisciplinární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. Výzkumník provádí výzkum v oblasti své odbornosti nebo již vyvinul produkt nebo dokončil výzkumnou zprávu a nyní hledá pro svůj výsledek využití.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36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58812"/>
          </a:xfrm>
        </p:spPr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Klasický model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12875"/>
            <a:ext cx="7772400" cy="460851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Produkt může být nabídnut prostřednictvím vzdělávacích programů, seminářů, veletrhů, workshopů apod. 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Výzkumník si zachovává autonomii ve volbě tématu svého výzkumu. Podnik si pak osvojuje vzniklé znalosti. 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Mohou vzniknout nové výzkumné projekty, což zvýší vědecký výkon výzkumníka a vytvoří dodatečné finanční zdroje pro výzkum</a:t>
            </a:r>
            <a:r>
              <a:rPr lang="cs-CZ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37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7772400" cy="719138"/>
          </a:xfrm>
        </p:spPr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Tržní model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341438"/>
            <a:ext cx="7775575" cy="475297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Výzkumník má zájem o uplatnění výsledků svého výzkumu. Bere v úvahu potřeby trhu a vytváří specifické produkty. </a:t>
            </a:r>
          </a:p>
          <a:p>
            <a:pPr>
              <a:lnSpc>
                <a:spcPct val="13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Podnik pod tlakem trhu hledá řešení svých problémů ve V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V. Kontaktuje výzkumníky, kteří pracují v oblastech blízkých jejich problému. Tato strategie se charakterizuje jako </a:t>
            </a:r>
            <a:r>
              <a:rPr lang="cs-CZ" sz="2400" i="1" dirty="0">
                <a:latin typeface="Arial" pitchFamily="34" charset="0"/>
                <a:cs typeface="Arial" pitchFamily="34" charset="0"/>
              </a:rPr>
              <a:t>tah trhu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38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7772400" cy="719138"/>
          </a:xfrm>
        </p:spPr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Tržní model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96975"/>
            <a:ext cx="7775575" cy="4752975"/>
          </a:xfrm>
        </p:spPr>
        <p:txBody>
          <a:bodyPr/>
          <a:lstStyle/>
          <a:p>
            <a:pPr>
              <a:buFontTx/>
              <a:buNone/>
            </a:pPr>
            <a:endParaRPr lang="cs-CZ" sz="3600" b="1" dirty="0">
              <a:solidFill>
                <a:srgbClr val="9DB3FB"/>
              </a:solidFill>
            </a:endParaRPr>
          </a:p>
          <a:p>
            <a:pPr>
              <a:lnSpc>
                <a:spcPct val="13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 zájmu výzkumníka je, aby získal pro svou organizaci (a pro sebe) potřebné zdroje. Ty lze získat poskytováním specializovaných služeb podnikům. Protože podnik má zájem o výsledky výzkumu, je výzkumník sice zodpovědný za řízení projektu, ale management podniku se ho zúčastní. Tím se vytváří zpětná vazba. 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39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Inovace a duševní vlastnictví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i="1" dirty="0">
                <a:latin typeface="Arial" pitchFamily="34" charset="0"/>
                <a:cs typeface="Arial" pitchFamily="34" charset="0"/>
              </a:rPr>
              <a:t>CUKIER K.: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A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survey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of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patents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and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technology</a:t>
            </a:r>
            <a:r>
              <a:rPr lang="cs-CZ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cs-CZ" sz="2400" i="1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cs-CZ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i="1" dirty="0" err="1">
                <a:latin typeface="Arial" pitchFamily="34" charset="0"/>
                <a:cs typeface="Arial" pitchFamily="34" charset="0"/>
              </a:rPr>
              <a:t>Economist</a:t>
            </a:r>
            <a:r>
              <a:rPr lang="cs-CZ" sz="2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cs-CZ" sz="2400" i="1" dirty="0" err="1">
                <a:latin typeface="Arial" pitchFamily="34" charset="0"/>
                <a:cs typeface="Arial" pitchFamily="34" charset="0"/>
              </a:rPr>
              <a:t>October</a:t>
            </a:r>
            <a:r>
              <a:rPr lang="cs-CZ" sz="2400" i="1" dirty="0">
                <a:latin typeface="Arial" pitchFamily="34" charset="0"/>
                <a:cs typeface="Arial" pitchFamily="34" charset="0"/>
              </a:rPr>
              <a:t> 22, 2005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nové nápady jsou zdrojem  inovace, které se staly nejdůležitějším zdrojem ekonomického růstu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cca  ¾ hodnoty veřejně obchodovatelných společností v USA jsou nehmotná aktiva</a:t>
            </a:r>
          </a:p>
        </p:txBody>
      </p:sp>
      <p:pic>
        <p:nvPicPr>
          <p:cNvPr id="4106" name="Picture 10" descr="http://www.economist.com/images/20051022/CSU520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r:link="rId4" cstate="print"/>
          <a:srcRect/>
          <a:stretch>
            <a:fillRect/>
          </a:stretch>
        </p:blipFill>
        <p:spPr>
          <a:xfrm>
            <a:off x="4787900" y="2420938"/>
            <a:ext cx="3600450" cy="3490912"/>
          </a:xfrm>
          <a:noFill/>
          <a:ln/>
        </p:spPr>
      </p:pic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4643438" y="1628775"/>
            <a:ext cx="4032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Celosvětové příjmy z duševního vlastnictví</a:t>
            </a:r>
          </a:p>
        </p:txBody>
      </p:sp>
      <p:sp>
        <p:nvSpPr>
          <p:cNvPr id="9" name="Zástupný symbol pro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9F824D-1EBF-41C6-9AB3-20EB1C1FEBD6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7772400" cy="719138"/>
          </a:xfrm>
        </p:spPr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Tržní model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84313"/>
            <a:ext cx="7775575" cy="475297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Ohnisko výzkumu může být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multi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- nebo interdisciplinární, spoluúčast různých disciplin může přispět k vytvoření produktu, který bude nejlépe vyhovovat požadavkům zákazníka. </a:t>
            </a:r>
          </a:p>
          <a:p>
            <a:pPr>
              <a:lnSpc>
                <a:spcPct val="13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 tomto modelu je vzájemný vztah plánovitý. Jsou-li známé požadavky trhu, je možné vytvořit program a definovat průběh výzkumných činností. Indikátorem úspěchu je uspokojení klienta.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40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Partnerský model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772400" cy="4827587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Nové ekonomické a sociální trendy ovlivňují jak podniky, tak V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V. Oba typy organizací se musí připravovat na budoucnost. Podniky se stávají otevřenějšími a V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V začínají promýšlet svou roli v nové realitě. 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 partnerském modelu se hledá </a:t>
            </a:r>
            <a:r>
              <a:rPr lang="cs-CZ" sz="2400" b="1" i="1" dirty="0">
                <a:latin typeface="Arial" pitchFamily="34" charset="0"/>
                <a:cs typeface="Arial" pitchFamily="34" charset="0"/>
              </a:rPr>
              <a:t>rovnováha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mezi nabídkou vytvářenou univerzitami nebo výzkumnými ústavy a požadavky, které vznikají nebo mohou v blízké budoucnosti vzniknout na trhu. V tomto modelu se oba partneři snaží o vytvoření společné, vzájemně výhodné strategie.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41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Partnerský model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557338"/>
            <a:ext cx="7486650" cy="4538662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Zodpovědnost za řízení procesu mají oba partneři. Rozhodnutí ovlivní obě organizace a přijímají se proto po oboustranném souhlasu. Ohnisko výzkumu je stále interdisciplinární, ale důraz je kladen na integrované činnosti, které vedou ke vzniku inovace. 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42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Vztah obou partnerů je symbiotický, to je takový, v němž jsou dva různí partneři na sobě navzájem závislí při snaze o dosažení určité výhody. V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V a podnik tedy vytvářejí vzájemně výhodný vztah za účelem inovace produktu nebo procesu. </a:t>
            </a:r>
          </a:p>
          <a:p>
            <a:pPr>
              <a:lnSpc>
                <a:spcPct val="13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V má znalosti a podnik má trh, na němž se mohou uplatnit výsledky plynoucí z využití těchto znalostí. V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V a podnik spolu musí komunikovat a vyměňovat si informace.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258888" y="549275"/>
            <a:ext cx="66976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Partnerský model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43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Financování výzkumu je často podpořeno vládou, protože výsledky partnerství přispívají k místnímu nebo regionálnímu ekonomickému rozvoji. Pro usnadnění a posílení spolupráce v tomto modelu se často vytvářejí takové mechanismy jako inkubátory technologických firem, spin-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off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podniky, střediska transferu technologií, technologické parky.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555875" y="549275"/>
            <a:ext cx="401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Partnerský model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44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Indikátorem úspěchu procesu spolupráce je úspěch klienta při zavedení produktu, založeného na výsledcích výzkumu, na trh, a rozšíření znalostí výzkumníků, často jiných oblastech</a:t>
            </a:r>
            <a:r>
              <a:rPr lang="cs-CZ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555875" y="549275"/>
            <a:ext cx="4019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Partnerský model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45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Modely spolupráce V</a:t>
            </a:r>
            <a:r>
              <a:rPr lang="en-US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V a podniku - shrnutí</a:t>
            </a:r>
          </a:p>
        </p:txBody>
      </p:sp>
      <p:graphicFrame>
        <p:nvGraphicFramePr>
          <p:cNvPr id="18474" name="Group 42"/>
          <p:cNvGraphicFramePr>
            <a:graphicFrameLocks noGrp="1"/>
          </p:cNvGraphicFramePr>
          <p:nvPr/>
        </p:nvGraphicFramePr>
        <p:xfrm>
          <a:off x="755650" y="1557338"/>
          <a:ext cx="7848600" cy="4403726"/>
        </p:xfrm>
        <a:graphic>
          <a:graphicData uri="http://schemas.openxmlformats.org/drawingml/2006/table">
            <a:tbl>
              <a:tblPr/>
              <a:tblGrid>
                <a:gridCol w="1584325"/>
                <a:gridCol w="1903413"/>
                <a:gridCol w="2179637"/>
                <a:gridCol w="2181225"/>
              </a:tblGrid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Model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Klasický model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Tržní model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Partnerský model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Strategie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Tlak výzkumu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Tah trhu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Rovnováha mezi technologií a trhem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Zodpovědnost za řízení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Výzkumník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Výzkumník s účastí podniku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Společně výzkumník a podnik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67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Ohnisko výzkumu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Monodisciplinární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Multi- nebo interdisciplinární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Interdisciplinární s uvážením integrovaných činností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Vztah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Tradiční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Plánovitý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Symbiotický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Indikátor úspěchu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Předání znalostí podniku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Uspokojení klienta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Úspěch klienta a rozšíření znalostí výzkumníka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72" name="Rectangle 40"/>
          <p:cNvSpPr>
            <a:spLocks noChangeArrowheads="1"/>
          </p:cNvSpPr>
          <p:nvPr/>
        </p:nvSpPr>
        <p:spPr bwMode="auto">
          <a:xfrm>
            <a:off x="158750" y="4403725"/>
            <a:ext cx="184150" cy="625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cs-CZ" sz="1100">
                <a:latin typeface="Times New Roman" pitchFamily="18" charset="0"/>
              </a:rPr>
              <a:t/>
            </a:r>
            <a:br>
              <a:rPr lang="cs-CZ" sz="1100">
                <a:latin typeface="Times New Roman" pitchFamily="18" charset="0"/>
              </a:rPr>
            </a:br>
            <a:endParaRPr lang="cs-CZ" sz="2400">
              <a:latin typeface="Times New Roman" pitchFamily="18" charset="0"/>
            </a:endParaRP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79E34C3-0224-4E8C-BA06-E43542B686D0}" type="slidenum">
              <a:rPr lang="cs-CZ" smtClean="0"/>
              <a:pPr>
                <a:defRPr/>
              </a:pPr>
              <a:t>46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731838"/>
          </a:xfrm>
        </p:spPr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Co může V</a:t>
            </a:r>
            <a:r>
              <a:rPr lang="en-US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V nabídnout MSP</a:t>
            </a:r>
            <a:r>
              <a:rPr lang="cs-CZ" sz="40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772400" cy="446722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Transfer technologií: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podpora při přenosu výsledků V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V do praxe. K podpoře transferu technologií se často zakládají specializovaná pracoviště, technologické parky apod. Je důležité si uvědomit, že součástí transferu technologií je i mobilita pracovníků univerzit (včetně studentů a doktorandů)  a podniků</a:t>
            </a:r>
            <a:r>
              <a:rPr lang="cs-CZ" sz="2400" dirty="0"/>
              <a:t>.</a:t>
            </a:r>
            <a:endParaRPr lang="cs-CZ" sz="2400" b="1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47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731838"/>
          </a:xfrm>
        </p:spPr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Co může V</a:t>
            </a:r>
            <a:r>
              <a:rPr lang="en-US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V nabídnout MSP</a:t>
            </a:r>
            <a:r>
              <a:rPr lang="cs-CZ" sz="40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28775"/>
            <a:ext cx="7772400" cy="446722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Vytváření spin-</a:t>
            </a:r>
            <a:r>
              <a:rPr lang="cs-CZ" sz="2400" b="1" dirty="0" err="1">
                <a:latin typeface="Arial" pitchFamily="34" charset="0"/>
                <a:cs typeface="Arial" pitchFamily="34" charset="0"/>
              </a:rPr>
              <a:t>off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 podniků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: Univerzita může vytvořit podmínky vhodné pro vznik spin-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off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podniků. které mohou být velice efektivní při zavádění nových technologií na trh a současně poskytují výzkumu důležité zpětné vazby z podnikatelského prostředí.</a:t>
            </a:r>
            <a:endParaRPr lang="cs-CZ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48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31837"/>
          </a:xfrm>
        </p:spPr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Co může V</a:t>
            </a:r>
            <a:r>
              <a:rPr lang="en-US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V nabídnout MSP</a:t>
            </a:r>
            <a:r>
              <a:rPr lang="cs-CZ" sz="40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2400" cy="5256212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cs-CZ" sz="2300" b="1" dirty="0">
                <a:latin typeface="Arial" pitchFamily="34" charset="0"/>
                <a:cs typeface="Arial" pitchFamily="34" charset="0"/>
              </a:rPr>
              <a:t>Informační podpora, zdroj inovačních podnětů</a:t>
            </a:r>
            <a:r>
              <a:rPr lang="cs-CZ" sz="2300" dirty="0">
                <a:latin typeface="Arial" pitchFamily="34" charset="0"/>
                <a:cs typeface="Arial" pitchFamily="34" charset="0"/>
              </a:rPr>
              <a:t>: Pracoviště V</a:t>
            </a:r>
            <a:r>
              <a:rPr lang="en-US" sz="2300" dirty="0">
                <a:latin typeface="Arial" pitchFamily="34" charset="0"/>
                <a:cs typeface="Arial" pitchFamily="34" charset="0"/>
              </a:rPr>
              <a:t>&amp;</a:t>
            </a:r>
            <a:r>
              <a:rPr lang="cs-CZ" sz="2300" dirty="0">
                <a:latin typeface="Arial" pitchFamily="34" charset="0"/>
                <a:cs typeface="Arial" pitchFamily="34" charset="0"/>
              </a:rPr>
              <a:t>V mají často dobré přímé i nepřímé kontakty s domácími i zahraničními pracovišti podobného zaměření, přístup k informačním zdrojům, výzkumní pracovníci se zúčastní různých konferencí, workshopů a podobných akcí. Všechny tyto činnosti se mohou stát bohatým zdrojem informací o tom, co je v daném oboru nového, co se ve světě děje. Např. univerzita má potenciál nahradit dřívější střediska vědeckotechnických a ekonomických informací (dnes business </a:t>
            </a:r>
            <a:r>
              <a:rPr lang="cs-CZ" sz="2300" dirty="0" err="1">
                <a:latin typeface="Arial" pitchFamily="34" charset="0"/>
                <a:cs typeface="Arial" pitchFamily="34" charset="0"/>
              </a:rPr>
              <a:t>and</a:t>
            </a:r>
            <a:r>
              <a:rPr lang="cs-CZ" sz="23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300" dirty="0" err="1">
                <a:latin typeface="Arial" pitchFamily="34" charset="0"/>
                <a:cs typeface="Arial" pitchFamily="34" charset="0"/>
              </a:rPr>
              <a:t>technological</a:t>
            </a:r>
            <a:r>
              <a:rPr lang="cs-CZ" sz="23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300" dirty="0" err="1">
                <a:latin typeface="Arial" pitchFamily="34" charset="0"/>
                <a:cs typeface="Arial" pitchFamily="34" charset="0"/>
              </a:rPr>
              <a:t>intelligence</a:t>
            </a:r>
            <a:r>
              <a:rPr lang="cs-CZ" sz="2300" dirty="0">
                <a:latin typeface="Arial" pitchFamily="34" charset="0"/>
                <a:cs typeface="Arial" pitchFamily="34" charset="0"/>
              </a:rPr>
              <a:t>), která byla i u velkých firem zrušena a MSP si je těžko mohou dovolit.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49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Prosazování otevřených inovací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nové obchodní modely v „průmyslu“ duševního vlastnictví a na nich založené firmy, které vytvářejí trh nápadů, na kterém pak působí jako zprostředkovatelé</a:t>
            </a:r>
          </a:p>
          <a:p>
            <a:pPr>
              <a:lnSpc>
                <a:spcPct val="12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koncept otevřených inovací se prosazuje u stále většího počtu firem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576" y="1340767"/>
            <a:ext cx="7631112" cy="37800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Zpracování studií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:  Pracoviště V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V mohou vytvořit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multidisciplinární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tým, který může pro MSP zpracovat studii podle konkrétního zadání; ta může pokrýt široký rozsah od technického řešení přes podnikatelské, finanční, právní a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socioekonomické aspekty</a:t>
            </a:r>
            <a:r>
              <a:rPr lang="cs-CZ" dirty="0">
                <a:latin typeface="Arial" pitchFamily="34" charset="0"/>
                <a:cs typeface="Arial" pitchFamily="34" charset="0"/>
              </a:rPr>
              <a:t>.</a:t>
            </a:r>
            <a:endParaRPr lang="cs-CZ" b="1" dirty="0">
              <a:latin typeface="Arial" pitchFamily="34" charset="0"/>
              <a:cs typeface="Arial" pitchFamily="34" charset="0"/>
            </a:endParaRPr>
          </a:p>
          <a:p>
            <a:endParaRPr lang="cs-CZ" b="1" dirty="0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950913" y="712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cs-CZ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31837"/>
          </a:xfrm>
          <a:noFill/>
          <a:ln/>
        </p:spPr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Co může V</a:t>
            </a:r>
            <a:r>
              <a:rPr lang="en-US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V nabídnout MSP</a:t>
            </a:r>
            <a:r>
              <a:rPr lang="cs-CZ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50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341438"/>
            <a:ext cx="7772400" cy="4754562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Využití experimentálních zařízení: 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V některých případech má univerzita nebo pracoviště V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V k dispozici unikátní experimentální zařízení, jehož volné kapacity může nabídnout k využití MSP.</a:t>
            </a:r>
            <a:endParaRPr lang="cs-CZ" sz="2400" b="1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30000"/>
              </a:lnSpc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Spolupráce se studenty: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MSP má možnost využít spolupráce se studenty tím, že zadá zpracování nějakého problému ve formě semestrální, bakalářské nebo diplomové práce. Přitom si firma může vytipovat vhodné budoucí zaměstnance nebo spolupracovníky.</a:t>
            </a:r>
            <a:endParaRPr lang="cs-CZ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31837"/>
          </a:xfrm>
          <a:noFill/>
          <a:ln/>
        </p:spPr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Co může V</a:t>
            </a:r>
            <a:r>
              <a:rPr lang="en-US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V nabídnout MSP</a:t>
            </a:r>
            <a:r>
              <a:rPr lang="cs-CZ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51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213" y="1341438"/>
            <a:ext cx="7772400" cy="4827587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Vzdělávání managementu a pracovníků MSP: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Vzdělávání je základní činností univerzity. V řadě případů je v možnostech univerzity přizpůsobit a doplnit existující kursy tak, aby splnily požadavky MSP. V současné době není problémem využít dostupných informačních a komunikačních technologií a s jejich využitím vytvořit distanční kursy, které jsou přístupné v místě a čase vhodném pro školené pracovníky.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31837"/>
          </a:xfrm>
          <a:noFill/>
          <a:ln/>
        </p:spPr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Co může V</a:t>
            </a:r>
            <a:r>
              <a:rPr lang="en-US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V nabídnout MSP</a:t>
            </a:r>
            <a:r>
              <a:rPr lang="cs-CZ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52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1773238"/>
            <a:ext cx="7772400" cy="3887787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Aby mohly MSP těchto služeb využít, musí být schopny definovat své požadavky, např. ve formě seznamu klíčových slov z oblastí, které je zajímají, a musí mít dostatečnou 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absorpční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kapacitu.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31837"/>
          </a:xfrm>
          <a:noFill/>
          <a:ln/>
        </p:spPr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Co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může V</a:t>
            </a:r>
            <a:r>
              <a:rPr lang="en-US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&amp;</a:t>
            </a:r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V nabídnout MSP</a:t>
            </a:r>
            <a:r>
              <a:rPr lang="cs-CZ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53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Vývoj produktu - nutné zlo</a:t>
            </a: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3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Stávající produkty mají omezený životní cyklus;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Aktivity konkurence;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Vývoj nových výrobních technologií;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Měnící se poptávka vlivem měnících se zákazníků;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Měnící se makroprostředí;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Pozitivní vztah managementu k inovacím.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54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/>
              <a:t/>
            </a:r>
            <a:br>
              <a:rPr lang="cs-CZ" b="1"/>
            </a:br>
            <a:endParaRPr lang="cs-CZ" b="1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827088" y="620713"/>
            <a:ext cx="76327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Životní cyklus produktu - P.L.C.</a:t>
            </a:r>
          </a:p>
        </p:txBody>
      </p:sp>
      <p:pic>
        <p:nvPicPr>
          <p:cNvPr id="14345" name="Picture 9" descr="produkt_PLC_220327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31913" y="2230438"/>
            <a:ext cx="6400800" cy="340518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Proč je tak obtížné vyvíjet nový produkt?</a:t>
            </a: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>
              <a:lnSpc>
                <a:spcPct val="70000"/>
              </a:lnSpc>
              <a:spcBef>
                <a:spcPts val="1200"/>
              </a:spcBef>
              <a:spcAft>
                <a:spcPts val="600"/>
              </a:spcAft>
              <a:buFontTx/>
              <a:buNone/>
            </a:pPr>
            <a:r>
              <a:rPr lang="cs-C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Externí důvody</a:t>
            </a:r>
          </a:p>
          <a:p>
            <a:pPr>
              <a:lnSpc>
                <a:spcPct val="70000"/>
              </a:lnSpc>
              <a:spcBef>
                <a:spcPts val="1200"/>
              </a:spcBef>
              <a:spcAft>
                <a:spcPts val="600"/>
              </a:spcAft>
              <a:buClr>
                <a:schemeClr val="tx1"/>
              </a:buClr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Opravdu nových výrobků je málo</a:t>
            </a:r>
          </a:p>
          <a:p>
            <a:pPr>
              <a:lnSpc>
                <a:spcPct val="70000"/>
              </a:lnSpc>
              <a:spcAft>
                <a:spcPts val="600"/>
              </a:spcAft>
              <a:buClr>
                <a:schemeClr val="tx1"/>
              </a:buClr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Zavádění produktů na (příliš) malé trhy</a:t>
            </a:r>
          </a:p>
          <a:p>
            <a:pPr>
              <a:lnSpc>
                <a:spcPct val="70000"/>
              </a:lnSpc>
              <a:spcAft>
                <a:spcPts val="600"/>
              </a:spcAft>
              <a:buClr>
                <a:schemeClr val="tx1"/>
              </a:buClr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Rostoucí sociální a vládní omezení</a:t>
            </a:r>
          </a:p>
          <a:p>
            <a:pPr>
              <a:lnSpc>
                <a:spcPct val="70000"/>
              </a:lnSpc>
              <a:spcAft>
                <a:spcPts val="600"/>
              </a:spcAft>
              <a:buClr>
                <a:schemeClr val="tx1"/>
              </a:buClr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Zkracující se životní cykly výrobků</a:t>
            </a:r>
            <a:endParaRPr lang="cs-CZ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70000"/>
              </a:lnSpc>
              <a:spcAft>
                <a:spcPts val="600"/>
              </a:spcAft>
              <a:buClr>
                <a:schemeClr val="tx1"/>
              </a:buClr>
              <a:buFontTx/>
              <a:buNone/>
            </a:pPr>
            <a:r>
              <a:rPr lang="cs-CZ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cs-CZ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Interní důvody</a:t>
            </a:r>
          </a:p>
          <a:p>
            <a:pPr>
              <a:lnSpc>
                <a:spcPct val="70000"/>
              </a:lnSpc>
              <a:spcAft>
                <a:spcPts val="600"/>
              </a:spcAft>
              <a:buClr>
                <a:schemeClr val="tx1"/>
              </a:buClr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Špatná organizace vývoje produktu</a:t>
            </a:r>
          </a:p>
          <a:p>
            <a:pPr>
              <a:lnSpc>
                <a:spcPct val="70000"/>
              </a:lnSpc>
              <a:spcAft>
                <a:spcPts val="600"/>
              </a:spcAft>
              <a:buClr>
                <a:schemeClr val="tx1"/>
              </a:buClr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Špatné postupy při vývoji výrobku </a:t>
            </a:r>
          </a:p>
          <a:p>
            <a:pPr>
              <a:lnSpc>
                <a:spcPct val="70000"/>
              </a:lnSpc>
              <a:spcAft>
                <a:spcPts val="600"/>
              </a:spcAft>
              <a:buClr>
                <a:schemeClr val="tx1"/>
              </a:buClr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Nedostatek chápání a znalostí trhu </a:t>
            </a:r>
          </a:p>
          <a:p>
            <a:pPr>
              <a:lnSpc>
                <a:spcPct val="70000"/>
              </a:lnSpc>
              <a:spcAft>
                <a:spcPts val="600"/>
              </a:spcAft>
              <a:buClr>
                <a:schemeClr val="tx1"/>
              </a:buClr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Problémy dané výrobou a vývojem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56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Organizace vývoje produktu</a:t>
            </a:r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5073650"/>
          </a:xfrm>
        </p:spPr>
        <p:txBody>
          <a:bodyPr/>
          <a:lstStyle/>
          <a:p>
            <a:pPr algn="ctr">
              <a:lnSpc>
                <a:spcPct val="50000"/>
              </a:lnSpc>
              <a:spcAft>
                <a:spcPts val="600"/>
              </a:spcAft>
              <a:buFontTx/>
              <a:buNone/>
            </a:pPr>
            <a:endParaRPr lang="cs-CZ" sz="2400" b="1" dirty="0"/>
          </a:p>
          <a:p>
            <a:pPr algn="ctr">
              <a:lnSpc>
                <a:spcPct val="50000"/>
              </a:lnSpc>
              <a:spcAft>
                <a:spcPts val="600"/>
              </a:spcAft>
              <a:buFontTx/>
              <a:buNone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Požadavky spojené s vývojem nových produktů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50000"/>
              </a:lnSpc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Obměna produktu</a:t>
            </a:r>
          </a:p>
          <a:p>
            <a:pPr algn="just">
              <a:lnSpc>
                <a:spcPct val="50000"/>
              </a:lnSpc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Inovace</a:t>
            </a:r>
          </a:p>
          <a:p>
            <a:pPr algn="just">
              <a:lnSpc>
                <a:spcPct val="50000"/>
              </a:lnSpc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Příbuzné trhy/produkty </a:t>
            </a:r>
          </a:p>
          <a:p>
            <a:pPr algn="just">
              <a:lnSpc>
                <a:spcPct val="50000"/>
              </a:lnSpc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Personální politika</a:t>
            </a:r>
          </a:p>
          <a:p>
            <a:pPr algn="just">
              <a:lnSpc>
                <a:spcPct val="50000"/>
              </a:lnSpc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Odvaha a vize</a:t>
            </a:r>
          </a:p>
          <a:p>
            <a:pPr algn="just">
              <a:lnSpc>
                <a:spcPct val="50000"/>
              </a:lnSpc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Orientace na potencionální problémy</a:t>
            </a:r>
          </a:p>
          <a:p>
            <a:pPr algn="just">
              <a:lnSpc>
                <a:spcPct val="50000"/>
              </a:lnSpc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Touha po změně</a:t>
            </a:r>
          </a:p>
          <a:p>
            <a:pPr algn="just">
              <a:lnSpc>
                <a:spcPct val="50000"/>
              </a:lnSpc>
              <a:spcAft>
                <a:spcPts val="600"/>
              </a:spcAft>
            </a:pP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50000"/>
              </a:lnSpc>
              <a:spcAft>
                <a:spcPts val="600"/>
              </a:spcAft>
              <a:buFontTx/>
              <a:buNone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Organizační struktura vývoje produktu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60000"/>
              </a:lnSpc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Manažeři výrobků </a:t>
            </a:r>
          </a:p>
          <a:p>
            <a:pPr algn="just">
              <a:lnSpc>
                <a:spcPct val="60000"/>
              </a:lnSpc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Manažeři nových výrobků </a:t>
            </a:r>
          </a:p>
          <a:p>
            <a:pPr algn="just">
              <a:lnSpc>
                <a:spcPct val="60000"/>
              </a:lnSpc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Tým, vytvořený pro nový výrobek </a:t>
            </a:r>
          </a:p>
          <a:p>
            <a:pPr algn="just">
              <a:lnSpc>
                <a:spcPct val="60000"/>
              </a:lnSpc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Oddělení nových produktů a projektů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57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Proces vývoje produktu</a:t>
            </a: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Vytváření nápadů</a:t>
            </a:r>
            <a:r>
              <a:rPr lang="cs-CZ" sz="2400" i="1" dirty="0">
                <a:latin typeface="Arial" pitchFamily="34" charset="0"/>
                <a:cs typeface="Arial" pitchFamily="34" charset="0"/>
              </a:rPr>
              <a:t> -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Vytvořit co nejvíce nápadů</a:t>
            </a:r>
          </a:p>
          <a:p>
            <a:pPr marL="609600" indent="-609600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Třídění nápadů</a:t>
            </a:r>
            <a:r>
              <a:rPr lang="cs-CZ" sz="2400" i="1" dirty="0">
                <a:latin typeface="Arial" pitchFamily="34" charset="0"/>
                <a:cs typeface="Arial" pitchFamily="34" charset="0"/>
              </a:rPr>
              <a:t> -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Vytřídit nápady, které vyhovují strategii firmy a jsou komerčně atraktivní</a:t>
            </a:r>
          </a:p>
          <a:p>
            <a:pPr marL="609600" indent="-609600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Vývoj a testování koncepce</a:t>
            </a:r>
            <a:r>
              <a:rPr lang="cs-CZ" sz="2400" i="1" dirty="0">
                <a:latin typeface="Arial" pitchFamily="34" charset="0"/>
                <a:cs typeface="Arial" pitchFamily="34" charset="0"/>
              </a:rPr>
              <a:t> -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Převedení vybraných nápadů do konceptu (návrhu) produktu</a:t>
            </a:r>
          </a:p>
          <a:p>
            <a:pPr marL="609600" indent="-609600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Podnikatelská analýza a vývoj -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Vývoj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globálního plánu</a:t>
            </a:r>
          </a:p>
          <a:p>
            <a:pPr marL="609600" indent="-609600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Vývoj a testování prototypu</a:t>
            </a:r>
            <a:r>
              <a:rPr lang="cs-CZ" sz="2400" i="1" dirty="0">
                <a:latin typeface="Arial" pitchFamily="34" charset="0"/>
                <a:cs typeface="Arial" pitchFamily="34" charset="0"/>
              </a:rPr>
              <a:t> -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Přeměna vybraných konceptů na prototypy</a:t>
            </a:r>
          </a:p>
          <a:p>
            <a:pPr marL="609600" indent="-609600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Provedení tržních testů</a:t>
            </a:r>
            <a:r>
              <a:rPr lang="cs-CZ" sz="2400" i="1" dirty="0">
                <a:latin typeface="Arial" pitchFamily="34" charset="0"/>
                <a:cs typeface="Arial" pitchFamily="34" charset="0"/>
              </a:rPr>
              <a:t> -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Zjištění, zdali produkt obstojí v tržní situaci (v malém měřítku)</a:t>
            </a:r>
          </a:p>
          <a:p>
            <a:pPr marL="609600" indent="-609600"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Komercionalizace</a:t>
            </a:r>
            <a:r>
              <a:rPr lang="cs-CZ" sz="2400" i="1" dirty="0">
                <a:latin typeface="Arial" pitchFamily="34" charset="0"/>
                <a:cs typeface="Arial" pitchFamily="34" charset="0"/>
              </a:rPr>
              <a:t> -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Dát produkty na trh a optimalizovat politiku prodeje</a:t>
            </a:r>
          </a:p>
          <a:p>
            <a:pPr marL="609600" indent="-609600">
              <a:lnSpc>
                <a:spcPct val="80000"/>
              </a:lnSpc>
            </a:pPr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58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8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Fáze 0: Definice oblastí pro hledání strategie</a:t>
            </a:r>
          </a:p>
        </p:txBody>
      </p:sp>
      <p:sp>
        <p:nvSpPr>
          <p:cNvPr id="24589" name="Rectangle 1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just">
              <a:spcAft>
                <a:spcPts val="600"/>
              </a:spcAft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pokračující využívání jeho silných stránek,</a:t>
            </a:r>
          </a:p>
          <a:p>
            <a:pPr lvl="1" algn="just">
              <a:spcAft>
                <a:spcPts val="600"/>
              </a:spcAft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eliminaci jeho slabostí,</a:t>
            </a:r>
          </a:p>
          <a:p>
            <a:pPr lvl="1" algn="just">
              <a:spcAft>
                <a:spcPts val="600"/>
              </a:spcAft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nejlepší využití jeho možností,</a:t>
            </a:r>
          </a:p>
          <a:p>
            <a:pPr lvl="1" algn="just">
              <a:spcAft>
                <a:spcPts val="600"/>
              </a:spcAft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vyhnutí se nebo čelení hrozbám,</a:t>
            </a:r>
          </a:p>
          <a:p>
            <a:pPr lvl="1" algn="just">
              <a:spcAft>
                <a:spcPts val="600"/>
              </a:spcAft>
              <a:buFontTx/>
              <a:buChar char="•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nákup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subdodávek od jiných dodavatelů či prostřednictvím  jiných kanálů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,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59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Důvody změn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I velké firmy ochotnější využívat inovačních nápadů, které vznikly jinde. Vertikální integrace se stává minulostí. Otevírá se prostor pro malé firmy, které perfektně zvládají úzce zaměřené technologie, patentují výsledky své práce a prodávají licence.</a:t>
            </a: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Řada firem vytváří více inovačních podnětů, než je schopna využít. Investice do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VaV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jsou stále krátkodobější. Jednou z možností, jak zvýšit jejich návratnost, je licencování technologií.</a:t>
            </a:r>
          </a:p>
          <a:p>
            <a:endParaRPr lang="cs-CZ" sz="28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Fáze 0: Definice oblastí pro hledání strategie</a:t>
            </a:r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600"/>
              </a:spcAft>
              <a:buFontTx/>
              <a:buChar char="•"/>
            </a:pPr>
            <a:r>
              <a:rPr lang="cs-CZ" sz="2400" dirty="0" smtClean="0">
                <a:latin typeface="Arial" pitchFamily="34" charset="0"/>
                <a:cs typeface="Arial" pitchFamily="34" charset="0"/>
              </a:rPr>
              <a:t>Změna orientace</a:t>
            </a:r>
          </a:p>
          <a:p>
            <a:pPr lvl="1" algn="just">
              <a:spcAft>
                <a:spcPts val="600"/>
              </a:spcAft>
              <a:buFontTx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na jiný výrobní/vývojový proces nebo adaptaci nové technologie,</a:t>
            </a:r>
          </a:p>
          <a:p>
            <a:pPr lvl="1" algn="just">
              <a:spcAft>
                <a:spcPts val="600"/>
              </a:spcAft>
              <a:buFontTx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na jiné složení výrobku,</a:t>
            </a:r>
            <a:endParaRPr lang="cs-CZ" sz="1800" dirty="0" smtClean="0">
              <a:latin typeface="Arial" pitchFamily="34" charset="0"/>
              <a:cs typeface="Arial" pitchFamily="34" charset="0"/>
            </a:endParaRPr>
          </a:p>
          <a:p>
            <a:pPr lvl="1" algn="just">
              <a:lnSpc>
                <a:spcPct val="90000"/>
              </a:lnSpc>
              <a:spcAft>
                <a:spcPts val="600"/>
              </a:spcAft>
              <a:buFontTx/>
              <a:buChar char="•"/>
            </a:pPr>
            <a:r>
              <a:rPr lang="cs-CZ" sz="2000" dirty="0" smtClean="0">
                <a:latin typeface="Arial" pitchFamily="34" charset="0"/>
                <a:cs typeface="Arial" pitchFamily="34" charset="0"/>
              </a:rPr>
              <a:t>na 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jiné složení výrobku,</a:t>
            </a:r>
          </a:p>
          <a:p>
            <a:pPr lvl="1" algn="just">
              <a:lnSpc>
                <a:spcPct val="90000"/>
              </a:lnSpc>
              <a:spcAft>
                <a:spcPts val="600"/>
              </a:spcAft>
              <a:buFontTx/>
              <a:buChar char="•"/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na jiný proces fyzické distribuce výrobku,</a:t>
            </a:r>
          </a:p>
          <a:p>
            <a:pPr lvl="1" algn="just">
              <a:lnSpc>
                <a:spcPct val="90000"/>
              </a:lnSpc>
              <a:spcAft>
                <a:spcPts val="600"/>
              </a:spcAft>
              <a:buFontTx/>
              <a:buChar char="•"/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na jiné metody prodeje,</a:t>
            </a:r>
          </a:p>
          <a:p>
            <a:pPr lvl="1" algn="just">
              <a:lnSpc>
                <a:spcPct val="90000"/>
              </a:lnSpc>
              <a:spcAft>
                <a:spcPts val="600"/>
              </a:spcAft>
              <a:buFontTx/>
              <a:buChar char="•"/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na jiný způsob umisťování na trhu (</a:t>
            </a:r>
            <a:r>
              <a:rPr lang="cs-CZ" sz="2000" dirty="0" err="1">
                <a:latin typeface="Arial" pitchFamily="34" charset="0"/>
                <a:cs typeface="Arial" pitchFamily="34" charset="0"/>
              </a:rPr>
              <a:t>positioning</a:t>
            </a:r>
            <a:r>
              <a:rPr lang="cs-CZ" sz="2000" dirty="0">
                <a:latin typeface="Arial" pitchFamily="34" charset="0"/>
                <a:cs typeface="Arial" pitchFamily="34" charset="0"/>
              </a:rPr>
              <a:t>),</a:t>
            </a:r>
          </a:p>
          <a:p>
            <a:pPr lvl="1" algn="just">
              <a:lnSpc>
                <a:spcPct val="90000"/>
              </a:lnSpc>
              <a:spcAft>
                <a:spcPts val="600"/>
              </a:spcAft>
              <a:buFontTx/>
              <a:buChar char="•"/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na jiné balení,</a:t>
            </a:r>
          </a:p>
          <a:p>
            <a:pPr lvl="1" algn="just">
              <a:lnSpc>
                <a:spcPct val="90000"/>
              </a:lnSpc>
              <a:spcAft>
                <a:spcPts val="600"/>
              </a:spcAft>
              <a:buFontTx/>
              <a:buChar char="•"/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na novou aplikaci,</a:t>
            </a:r>
          </a:p>
          <a:p>
            <a:pPr lvl="1" algn="just">
              <a:lnSpc>
                <a:spcPct val="90000"/>
              </a:lnSpc>
              <a:spcAft>
                <a:spcPts val="600"/>
              </a:spcAft>
              <a:buFontTx/>
              <a:buChar char="•"/>
            </a:pPr>
            <a:r>
              <a:rPr lang="cs-CZ" sz="2000" dirty="0">
                <a:latin typeface="Arial" pitchFamily="34" charset="0"/>
                <a:cs typeface="Arial" pitchFamily="34" charset="0"/>
              </a:rPr>
              <a:t>na jiný trh.</a:t>
            </a:r>
          </a:p>
          <a:p>
            <a:pPr>
              <a:lnSpc>
                <a:spcPct val="90000"/>
              </a:lnSpc>
            </a:pPr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60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Fáze 1: Vytváření nápadů</a:t>
            </a:r>
          </a:p>
        </p:txBody>
      </p:sp>
      <p:sp>
        <p:nvSpPr>
          <p:cNvPr id="32778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spcAft>
                <a:spcPts val="600"/>
              </a:spcAft>
              <a:buFontTx/>
              <a:buNone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Zdroje nápadů, které se týkají nových produktů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Zákazníci a uživatelé </a:t>
            </a:r>
          </a:p>
          <a:p>
            <a:pPr algn="just"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Oddělení výzkumu a vývoje </a:t>
            </a:r>
          </a:p>
          <a:p>
            <a:pPr algn="just"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Konkurence </a:t>
            </a:r>
          </a:p>
          <a:p>
            <a:pPr algn="just"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Obchodní zástupci, dealeři a agenti </a:t>
            </a:r>
          </a:p>
          <a:p>
            <a:pPr algn="just"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Vlastní zaměstnanci</a:t>
            </a:r>
          </a:p>
          <a:p>
            <a:pPr algn="just"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Vrcholový management </a:t>
            </a:r>
          </a:p>
          <a:p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61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Fáze 1: Vytváření nápadů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spcAft>
                <a:spcPts val="600"/>
              </a:spcAft>
              <a:buFontTx/>
              <a:buNone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Techniky při získávání nových nápadů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Brainstorming je nejběžnější technikou</a:t>
            </a:r>
          </a:p>
          <a:p>
            <a:pPr algn="just"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Technika práce týmové skupiny </a:t>
            </a:r>
          </a:p>
          <a:p>
            <a:pPr algn="just"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Problémová analýza</a:t>
            </a:r>
          </a:p>
          <a:p>
            <a:pPr algn="just"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Analýza systému spotřeby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62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Fáze 2: Třídění a nápadů podle stanovených priorit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just">
              <a:spcAft>
                <a:spcPts val="600"/>
              </a:spcAft>
              <a:buFont typeface="Arial" pitchFamily="34" charset="0"/>
              <a:buAutoNum type="arabicPeriod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Existuje pro to trh a odpovídá tento trh firmě? </a:t>
            </a:r>
          </a:p>
          <a:p>
            <a:pPr marL="609600" indent="-609600" algn="just">
              <a:spcAft>
                <a:spcPts val="600"/>
              </a:spcAft>
              <a:buFont typeface="Arial" pitchFamily="34" charset="0"/>
              <a:buAutoNum type="arabicPeriod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Roste tento trh? </a:t>
            </a:r>
          </a:p>
          <a:p>
            <a:pPr marL="609600" indent="-609600" algn="just">
              <a:spcAft>
                <a:spcPts val="600"/>
              </a:spcAft>
              <a:buFont typeface="Arial" pitchFamily="34" charset="0"/>
              <a:buAutoNum type="arabicPeriod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Dokáže se s tím náš výzkum a vývoj vyrovnat?</a:t>
            </a:r>
          </a:p>
          <a:p>
            <a:pPr marL="609600" indent="-609600" algn="just">
              <a:spcAft>
                <a:spcPts val="600"/>
              </a:spcAft>
              <a:buFont typeface="Arial" pitchFamily="34" charset="0"/>
              <a:buAutoNum type="arabicPeriod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Máme finance na zavedení?</a:t>
            </a:r>
          </a:p>
          <a:p>
            <a:pPr marL="609600" indent="-609600" algn="just">
              <a:spcAft>
                <a:spcPts val="600"/>
              </a:spcAft>
              <a:buFont typeface="Arial" pitchFamily="34" charset="0"/>
              <a:buAutoNum type="arabicPeriod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Dokážeme se s tím vyrovnat s ohledem na technologii výroby?</a:t>
            </a:r>
            <a:r>
              <a:rPr lang="cs-CZ" sz="2400" dirty="0"/>
              <a:t> </a:t>
            </a:r>
          </a:p>
          <a:p>
            <a:pPr marL="609600" indent="-609600" algn="ctr">
              <a:spcAft>
                <a:spcPts val="600"/>
              </a:spcAft>
              <a:buFontTx/>
              <a:buNone/>
            </a:pPr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63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Fáze 3: Vývoj a testování koncepce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marL="609600" indent="-609600">
              <a:lnSpc>
                <a:spcPct val="70000"/>
              </a:lnSpc>
              <a:spcAft>
                <a:spcPts val="600"/>
              </a:spcAft>
              <a:buFontTx/>
              <a:buNone/>
            </a:pPr>
            <a:endParaRPr lang="cs-CZ" sz="2400" b="1" dirty="0"/>
          </a:p>
          <a:p>
            <a:pPr marL="609600" indent="-609600" algn="ctr">
              <a:lnSpc>
                <a:spcPct val="70000"/>
              </a:lnSpc>
              <a:spcAft>
                <a:spcPts val="600"/>
              </a:spcAft>
              <a:buFontTx/>
              <a:buNone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Od nápadu ke konceptu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1. Jaká je cílová skupina?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2. Pro jakou uživatelskou situaci je tento koncept zamýšlen?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3. Jaká je funkce nebo úloha, kterou koncept za této situace  nabízí?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4. Které konkurenční produkty jsou nyní k dispozici?</a:t>
            </a:r>
          </a:p>
          <a:p>
            <a:pPr marL="609600" indent="-609600" algn="ctr">
              <a:spcAft>
                <a:spcPts val="600"/>
              </a:spcAft>
              <a:buFontTx/>
              <a:buNone/>
            </a:pPr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64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Fáze 3: Vývoj a testování </a:t>
            </a:r>
            <a:r>
              <a:rPr lang="cs-CZ" sz="3600" b="1" dirty="0" smtClean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konceptu</a:t>
            </a:r>
            <a:endParaRPr lang="cs-CZ" sz="3600" b="1" dirty="0">
              <a:solidFill>
                <a:srgbClr val="9DB3FB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5184775"/>
          </a:xfrm>
        </p:spPr>
        <p:txBody>
          <a:bodyPr/>
          <a:lstStyle/>
          <a:p>
            <a:pPr marL="609600" indent="-609600">
              <a:lnSpc>
                <a:spcPct val="70000"/>
              </a:lnSpc>
              <a:spcAft>
                <a:spcPts val="600"/>
              </a:spcAft>
              <a:buFontTx/>
              <a:buNone/>
            </a:pPr>
            <a:endParaRPr lang="cs-CZ" sz="2800" b="1" dirty="0"/>
          </a:p>
          <a:p>
            <a:pPr marL="609600" indent="-609600" algn="ctr">
              <a:spcAft>
                <a:spcPts val="600"/>
              </a:spcAft>
              <a:buFontTx/>
              <a:buNone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Testování konceptu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1. Je koncept produktu jasný?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2. Které aspekty jsou podle zákazníka důležité a které méně?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3. Co říká produkt o uživateli ("image")?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4. Vidí cílová skupina zřetelné výhody vzhledem k produktu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     konkurence?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endParaRPr lang="cs-CZ" sz="2400" dirty="0"/>
          </a:p>
          <a:p>
            <a:pPr marL="609600" indent="-609600" algn="ctr">
              <a:spcAft>
                <a:spcPts val="600"/>
              </a:spcAft>
              <a:buFontTx/>
              <a:buNone/>
            </a:pPr>
            <a:endParaRPr lang="cs-CZ" sz="16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65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Fáze 3: Vývoj a testování </a:t>
            </a:r>
            <a:r>
              <a:rPr lang="cs-CZ" sz="3600" b="1" dirty="0" smtClean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konceptu</a:t>
            </a:r>
            <a:endParaRPr lang="cs-CZ" sz="3600" b="1" dirty="0">
              <a:solidFill>
                <a:srgbClr val="9DB3FB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5184775"/>
          </a:xfrm>
        </p:spPr>
        <p:txBody>
          <a:bodyPr/>
          <a:lstStyle/>
          <a:p>
            <a:pPr marL="609600" indent="-609600">
              <a:lnSpc>
                <a:spcPct val="70000"/>
              </a:lnSpc>
              <a:spcAft>
                <a:spcPts val="600"/>
              </a:spcAft>
              <a:buFontTx/>
              <a:buNone/>
            </a:pPr>
            <a:endParaRPr lang="cs-CZ" sz="1800" dirty="0"/>
          </a:p>
          <a:p>
            <a:pPr marL="609600" indent="-609600">
              <a:lnSpc>
                <a:spcPct val="70000"/>
              </a:lnSpc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5.</a:t>
            </a:r>
            <a:r>
              <a:rPr lang="cs-CZ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Můžeme věřit tomu, že na produkt narazíme?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6. Dá zákazník přednost našemu konceptu před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    konkurenčním  produktem?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7. Bude produkt skutečně řešit existující problém?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8. Jak často si dotazovaní lidé myslí, že budou produkt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    používat?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9. Myslí si dotazovaní, že by mohl být produkt nějak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    vylepšen?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10.Jaká je přijatelná cena produktu?</a:t>
            </a:r>
          </a:p>
          <a:p>
            <a:pPr marL="609600" indent="-609600">
              <a:spcAft>
                <a:spcPts val="600"/>
              </a:spcAft>
              <a:buFontTx/>
              <a:buNone/>
            </a:pPr>
            <a:endParaRPr lang="cs-CZ" sz="2400" dirty="0"/>
          </a:p>
          <a:p>
            <a:pPr marL="609600" indent="-609600" algn="ctr">
              <a:spcAft>
                <a:spcPts val="600"/>
              </a:spcAft>
              <a:buFontTx/>
              <a:buNone/>
            </a:pPr>
            <a:endParaRPr lang="cs-CZ" sz="16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66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Fáze 4: Podnikatelská analýza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just">
              <a:spcAft>
                <a:spcPts val="600"/>
              </a:spcAft>
              <a:buFontTx/>
              <a:buAutoNum type="arabicPeriod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Typ, rozsah a složení trhu, pro který je produkt určen,     jeho žádoucí umístění a podíl na trhu, obrat a zisk v prvním  roce.</a:t>
            </a:r>
          </a:p>
          <a:p>
            <a:pPr marL="457200" indent="-457200" algn="just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2. Stanovení ceny, strategie distribuce a rozpočtu na reklamu  a propagaci v prvním roce.</a:t>
            </a:r>
          </a:p>
          <a:p>
            <a:pPr marL="457200" indent="-457200" algn="just"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3. Plánovaný podíl na trhu, obrat, zisk a dlouhodobá strategie  marketingového mixu.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67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Fáze 5: Vývoj produktu a testování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spcAft>
                <a:spcPts val="600"/>
              </a:spcAft>
              <a:buFontTx/>
              <a:buNone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Prototyp musí:</a:t>
            </a:r>
          </a:p>
          <a:p>
            <a:pPr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1. Fungovat v normálních provozních podmínkách.</a:t>
            </a:r>
          </a:p>
          <a:p>
            <a:pPr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2. Splňovat požadavky zákazníka a daný koncept.</a:t>
            </a:r>
          </a:p>
          <a:p>
            <a:pPr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3. Být vyráběn ve standardní produkci v rámci rozpočtovaných  výrobních nákladů.</a:t>
            </a:r>
          </a:p>
          <a:p>
            <a:pPr>
              <a:buFontTx/>
              <a:buNone/>
            </a:pPr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68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spcAft>
                <a:spcPts val="600"/>
              </a:spcAft>
              <a:buFontTx/>
              <a:buNone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Jakmile je prototyp dokončen, projde řadou funkčních a výrobkových testů.</a:t>
            </a:r>
            <a:endParaRPr lang="cs-CZ" sz="2800" b="1" dirty="0">
              <a:latin typeface="Arial" pitchFamily="34" charset="0"/>
              <a:cs typeface="Arial" pitchFamily="34" charset="0"/>
            </a:endParaRPr>
          </a:p>
          <a:p>
            <a:pPr lvl="1" algn="just">
              <a:spcAft>
                <a:spcPts val="600"/>
              </a:spcAft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Funkční testy</a:t>
            </a:r>
          </a:p>
          <a:p>
            <a:pPr lvl="1" algn="just">
              <a:spcAft>
                <a:spcPts val="600"/>
              </a:spcAft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Při výrobkových testech </a:t>
            </a:r>
          </a:p>
          <a:p>
            <a:pPr lvl="1" algn="just">
              <a:spcAft>
                <a:spcPts val="600"/>
              </a:spcAft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Testy naslepo </a:t>
            </a:r>
          </a:p>
          <a:p>
            <a:pPr lvl="1" algn="just">
              <a:spcAft>
                <a:spcPts val="600"/>
              </a:spcAft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Tržní testy (as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marketed</a:t>
            </a:r>
            <a:r>
              <a:rPr lang="cs-CZ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69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Důvody změn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Zákazníci vyžadují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interoperabilitu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, ta často vyžaduje sdílení patentů nebo křížové licence.</a:t>
            </a: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Generování intelektuálního kapitálu je méně kapitálově náročné a proto je atraktivní pro vznikající firmy. Rizikový kapitál, který do takových firem investuje, často vyžaduje patentování –aby byla blokována konkurence a aby vznikla aktiva, která je možné v případě prodeje firmy zahrnout do její hodnoty.</a:t>
            </a:r>
          </a:p>
          <a:p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Fáze 6. Tržní testy a testový marketing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>
              <a:spcAft>
                <a:spcPts val="600"/>
              </a:spcAft>
              <a:buFontTx/>
              <a:buNone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Nastupuje výzkum produktu a marketingového mixu v reálném tržním prostředí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 marL="609600" indent="-609600" algn="just">
              <a:lnSpc>
                <a:spcPct val="85000"/>
              </a:lnSpc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1. Jak velké procento cílové skupiny je seznámeno s </a:t>
            </a:r>
          </a:p>
          <a:p>
            <a:pPr marL="609600" indent="-609600" algn="just">
              <a:lnSpc>
                <a:spcPct val="85000"/>
              </a:lnSpc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    produktem?</a:t>
            </a:r>
          </a:p>
          <a:p>
            <a:pPr marL="609600" indent="-609600" algn="just">
              <a:lnSpc>
                <a:spcPct val="85000"/>
              </a:lnSpc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2. Jak velké procento cílové skupiny si kupuje produkt</a:t>
            </a:r>
          </a:p>
          <a:p>
            <a:pPr marL="609600" indent="-609600" algn="just">
              <a:lnSpc>
                <a:spcPct val="85000"/>
              </a:lnSpc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    poprvé  (nákup na zkoušku)?</a:t>
            </a:r>
          </a:p>
          <a:p>
            <a:pPr marL="609600" indent="-609600" algn="just">
              <a:lnSpc>
                <a:spcPct val="85000"/>
              </a:lnSpc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3. Jak velké procento cílové skupiny si i nadále kupuje</a:t>
            </a:r>
          </a:p>
          <a:p>
            <a:pPr marL="609600" indent="-609600" algn="just">
              <a:lnSpc>
                <a:spcPct val="85000"/>
              </a:lnSpc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    produkt  (opakovaný nákup)?</a:t>
            </a:r>
          </a:p>
          <a:p>
            <a:pPr marL="609600" indent="-609600" algn="just">
              <a:lnSpc>
                <a:spcPct val="85000"/>
              </a:lnSpc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4. Jak často a kolik produktů zákazníci užívají (koupě  a</a:t>
            </a:r>
          </a:p>
          <a:p>
            <a:pPr marL="609600" indent="-609600" algn="just">
              <a:lnSpc>
                <a:spcPct val="85000"/>
              </a:lnSpc>
              <a:spcAft>
                <a:spcPts val="600"/>
              </a:spcAft>
              <a:buFontTx/>
              <a:buNone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    frekvence užití)?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cs-CZ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70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Fáze 6. Tržní testy a testový marketing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>
              <a:spcAft>
                <a:spcPts val="600"/>
              </a:spcAft>
              <a:buFontTx/>
              <a:buNone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Metody, které se zde používají:</a:t>
            </a:r>
          </a:p>
          <a:p>
            <a:pPr marL="609600" indent="-609600" algn="just">
              <a:spcAft>
                <a:spcPts val="600"/>
              </a:spcAft>
            </a:pPr>
            <a:r>
              <a:rPr lang="cs-CZ" sz="2400" dirty="0" err="1">
                <a:latin typeface="Arial" pitchFamily="34" charset="0"/>
                <a:cs typeface="Arial" pitchFamily="34" charset="0"/>
              </a:rPr>
              <a:t>Minitestování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 marL="609600" indent="-609600" algn="just">
              <a:spcAft>
                <a:spcPts val="600"/>
              </a:spcAft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Experimenty prodejních vln (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sales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wave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):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71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Fáze 7: Komercializace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spcAft>
                <a:spcPts val="600"/>
              </a:spcAft>
              <a:buFontTx/>
              <a:buNone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Měl být nový produkt puštěn na trh nebo ne?</a:t>
            </a:r>
            <a:endParaRPr lang="cs-CZ" sz="2400" dirty="0">
              <a:latin typeface="Arial" pitchFamily="34" charset="0"/>
              <a:cs typeface="Arial" pitchFamily="34" charset="0"/>
            </a:endParaRPr>
          </a:p>
          <a:p>
            <a:pPr lvl="1">
              <a:spcAft>
                <a:spcPts val="600"/>
              </a:spcAft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určit moment zavedení produktu na trh,</a:t>
            </a:r>
          </a:p>
          <a:p>
            <a:pPr lvl="1">
              <a:spcAft>
                <a:spcPts val="600"/>
              </a:spcAft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určit oblast zavedení (lokální, národní, mezinárodní),</a:t>
            </a:r>
          </a:p>
          <a:p>
            <a:pPr lvl="1">
              <a:spcAft>
                <a:spcPts val="600"/>
              </a:spcAft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určit cílovou skupinu (Kdo jsou naši první zákazníci),</a:t>
            </a:r>
          </a:p>
          <a:p>
            <a:pPr lvl="1"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určit strategii zavedení (Jak by měl být produkt zaveden? Jaká  je politika firmy ve vztahu k veřejnosti a jaký je přístup k trhu?)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673100" y="18161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</a:pPr>
            <a:endParaRPr lang="cs-CZ" sz="2400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72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Osnova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pPr lvl="0"/>
            <a:r>
              <a:rPr lang="cs-CZ" dirty="0" smtClean="0">
                <a:latin typeface="Arial" pitchFamily="34" charset="0"/>
                <a:cs typeface="Arial" pitchFamily="34" charset="0"/>
              </a:rPr>
              <a:t>Základní pojmy</a:t>
            </a:r>
          </a:p>
          <a:p>
            <a:pPr lvl="0"/>
            <a:r>
              <a:rPr lang="cs-CZ" dirty="0" smtClean="0">
                <a:latin typeface="Arial" pitchFamily="34" charset="0"/>
                <a:cs typeface="Arial" pitchFamily="34" charset="0"/>
              </a:rPr>
              <a:t>Řízení projektů</a:t>
            </a:r>
          </a:p>
          <a:p>
            <a:pPr lvl="0"/>
            <a:r>
              <a:rPr lang="cs-CZ" dirty="0" smtClean="0">
                <a:latin typeface="Arial" pitchFamily="34" charset="0"/>
                <a:cs typeface="Arial" pitchFamily="34" charset="0"/>
              </a:rPr>
              <a:t>Inovace a podnikání</a:t>
            </a:r>
          </a:p>
          <a:p>
            <a:pPr lvl="0"/>
            <a:r>
              <a:rPr lang="cs-CZ" dirty="0" smtClean="0">
                <a:latin typeface="Arial" pitchFamily="34" charset="0"/>
                <a:cs typeface="Arial" pitchFamily="34" charset="0"/>
              </a:rPr>
              <a:t>“Soft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Skills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” ve </a:t>
            </a:r>
            <a:r>
              <a:rPr lang="cs-CZ" dirty="0" err="1" smtClean="0">
                <a:latin typeface="Arial" pitchFamily="34" charset="0"/>
                <a:cs typeface="Arial" pitchFamily="34" charset="0"/>
              </a:rPr>
              <a:t>VaVaI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cs-CZ" dirty="0" smtClean="0">
                <a:latin typeface="Arial" pitchFamily="34" charset="0"/>
                <a:cs typeface="Arial" pitchFamily="34" charset="0"/>
              </a:rPr>
              <a:t>Transfer technologií - hodnocení a ochrana duševního vlastnictví</a:t>
            </a:r>
          </a:p>
          <a:p>
            <a:pPr lvl="0"/>
            <a:r>
              <a:rPr lang="cs-CZ" dirty="0" smtClean="0">
                <a:latin typeface="Arial" pitchFamily="34" charset="0"/>
                <a:cs typeface="Arial" pitchFamily="34" charset="0"/>
                <a:hlinkClick r:id="rId3" action="ppaction://hlinkpres?slideindex=1&amp;slidetitle="/>
              </a:rPr>
              <a:t>Podpora </a:t>
            </a:r>
            <a:r>
              <a:rPr lang="cs-CZ" dirty="0" err="1" smtClean="0">
                <a:latin typeface="Arial" pitchFamily="34" charset="0"/>
                <a:cs typeface="Arial" pitchFamily="34" charset="0"/>
                <a:hlinkClick r:id="rId3" action="ppaction://hlinkpres?slideindex=1&amp;slidetitle="/>
              </a:rPr>
              <a:t>VaVaI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cs-CZ" dirty="0" smtClean="0">
                <a:latin typeface="Arial" pitchFamily="34" charset="0"/>
                <a:cs typeface="Arial" pitchFamily="34" charset="0"/>
              </a:rPr>
              <a:t>Zpracování návrhu vlastního projektu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73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Některé důsledky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2400" dirty="0">
                <a:latin typeface="Arial" pitchFamily="34" charset="0"/>
                <a:cs typeface="Arial" pitchFamily="34" charset="0"/>
              </a:rPr>
              <a:t>Součástí vývojových týmů nových technologických výrobků se kromě inženýrů stávají právníci</a:t>
            </a: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Hromadění patentů se často stává nejen ochranou vlastních vynálezů, ale i obranou proti konkurentům. Při velkém množství patentů je skoro nemožné vyhnout se porušení něčích práv, je tedy nutná sebeobrana a ta je často založena na vyvažování </a:t>
            </a:r>
          </a:p>
          <a:p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solidFill>
                  <a:srgbClr val="9DB3FB"/>
                </a:solidFill>
                <a:latin typeface="Arial" pitchFamily="34" charset="0"/>
                <a:cs typeface="Arial" pitchFamily="34" charset="0"/>
              </a:rPr>
              <a:t>Některé důsledky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Počet patentů roste s růstem nákladů na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VaV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; technologické firmy v oblasti IT registrují skoro dva patenty na každý milión dolarů investovaných do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VaV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Počet patentů roste dokonce rychleji než výdaje na 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VaV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, to znamená, že roste počet „levných“ patentů.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latin typeface="Arial" pitchFamily="34" charset="0"/>
                <a:cs typeface="Arial" pitchFamily="34" charset="0"/>
              </a:rPr>
              <a:t>Asi jen 5% patentů přináší skutečnou hodnotu a jen malá část z nich se podílí na převážné většině příjmů z patentů. </a:t>
            </a:r>
          </a:p>
          <a:p>
            <a:pPr>
              <a:lnSpc>
                <a:spcPct val="90000"/>
              </a:lnSpc>
            </a:pPr>
            <a:endParaRPr lang="cs-CZ" sz="2400" dirty="0"/>
          </a:p>
          <a:p>
            <a:pPr>
              <a:lnSpc>
                <a:spcPct val="90000"/>
              </a:lnSpc>
            </a:pPr>
            <a:endParaRPr lang="cs-CZ" sz="240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19.-20.10.2010</a:t>
            </a:r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0A598D-4714-4C6C-B4FE-528B95FE2A6D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FREE - VaVaI, TT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revné knihy TC">
  <a:themeElements>
    <a:clrScheme name="Proudění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Proudění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udění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udění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udění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Barevné knihy TC</Template>
  <TotalTime>197</TotalTime>
  <Words>3687</Words>
  <Application>Microsoft Office PowerPoint</Application>
  <PresentationFormat>Předvádění na obrazovce (4:3)</PresentationFormat>
  <Paragraphs>632</Paragraphs>
  <Slides>73</Slides>
  <Notes>73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73</vt:i4>
      </vt:variant>
    </vt:vector>
  </HeadingPairs>
  <TitlesOfParts>
    <vt:vector size="75" baseType="lpstr">
      <vt:lpstr>Barevné knihy TC</vt:lpstr>
      <vt:lpstr>Graf</vt:lpstr>
      <vt:lpstr>TRANSFER TECHNOLOGIÍ. HODNOCENÍ A OCHRANA DUŠEVNÍHO VLASTNICTVÍ</vt:lpstr>
      <vt:lpstr>Ochrana duševního vlastnictví</vt:lpstr>
      <vt:lpstr>Snímek 3</vt:lpstr>
      <vt:lpstr>Inovace a duševní vlastnictví</vt:lpstr>
      <vt:lpstr>Prosazování otevřených inovací</vt:lpstr>
      <vt:lpstr>Důvody změn</vt:lpstr>
      <vt:lpstr>Důvody změn</vt:lpstr>
      <vt:lpstr>Některé důsledky</vt:lpstr>
      <vt:lpstr>Některé důsledky</vt:lpstr>
      <vt:lpstr>Obchodní model</vt:lpstr>
      <vt:lpstr>„Obecné vlastnictví“ (commons)</vt:lpstr>
      <vt:lpstr>Důvody pro otevřené standardy</vt:lpstr>
      <vt:lpstr>Změna role a trh IP</vt:lpstr>
      <vt:lpstr>Co dál?</vt:lpstr>
      <vt:lpstr>Snímek 15</vt:lpstr>
      <vt:lpstr>Autorské právo</vt:lpstr>
      <vt:lpstr>Průmyslové vlastnictví</vt:lpstr>
      <vt:lpstr>Ochranná označení</vt:lpstr>
      <vt:lpstr>Snímek 19</vt:lpstr>
      <vt:lpstr>Oceňování nehmotných statků</vt:lpstr>
      <vt:lpstr>Vyjednávací prostor</vt:lpstr>
      <vt:lpstr>Cenová pozice vlastníka</vt:lpstr>
      <vt:lpstr>Nákladový model</vt:lpstr>
      <vt:lpstr>Očekávané náklady</vt:lpstr>
      <vt:lpstr>Srovnávací model</vt:lpstr>
      <vt:lpstr>Cenová pozice zájemce</vt:lpstr>
      <vt:lpstr>Srovnatelné ceny</vt:lpstr>
      <vt:lpstr>Ekonomická únosnost</vt:lpstr>
      <vt:lpstr>Náklady vlastního vytvoření</vt:lpstr>
      <vt:lpstr>Cenová pozice vlastníka</vt:lpstr>
      <vt:lpstr>Cenová pozice zájemce</vt:lpstr>
      <vt:lpstr>Vyjednávací prostor</vt:lpstr>
      <vt:lpstr>Zdroje dalších informací</vt:lpstr>
      <vt:lpstr>Spolupráce podniků s výzkumem</vt:lpstr>
      <vt:lpstr>Modely spolupráce V&amp;V - podnik </vt:lpstr>
      <vt:lpstr>Klasický model</vt:lpstr>
      <vt:lpstr>Klasický model</vt:lpstr>
      <vt:lpstr>Tržní model</vt:lpstr>
      <vt:lpstr>Tržní model</vt:lpstr>
      <vt:lpstr>Tržní model</vt:lpstr>
      <vt:lpstr>Partnerský model</vt:lpstr>
      <vt:lpstr>Partnerský model</vt:lpstr>
      <vt:lpstr>Snímek 43</vt:lpstr>
      <vt:lpstr>Snímek 44</vt:lpstr>
      <vt:lpstr>Snímek 45</vt:lpstr>
      <vt:lpstr>Modely spolupráce V&amp;V a podniku - shrnutí</vt:lpstr>
      <vt:lpstr>Co může V&amp;V nabídnout MSP </vt:lpstr>
      <vt:lpstr>Co může V&amp;V nabídnout MSP </vt:lpstr>
      <vt:lpstr>Co může V&amp;V nabídnout MSP </vt:lpstr>
      <vt:lpstr>Co může V&amp;V nabídnout MSP </vt:lpstr>
      <vt:lpstr>Co může V&amp;V nabídnout MSP </vt:lpstr>
      <vt:lpstr>Co může V&amp;V nabídnout MSP </vt:lpstr>
      <vt:lpstr>Co může V&amp;V nabídnout MSP </vt:lpstr>
      <vt:lpstr>Vývoj produktu - nutné zlo</vt:lpstr>
      <vt:lpstr> </vt:lpstr>
      <vt:lpstr>Proč je tak obtížné vyvíjet nový produkt?</vt:lpstr>
      <vt:lpstr>Organizace vývoje produktu</vt:lpstr>
      <vt:lpstr>Proces vývoje produktu</vt:lpstr>
      <vt:lpstr>Fáze 0: Definice oblastí pro hledání strategie</vt:lpstr>
      <vt:lpstr>Fáze 0: Definice oblastí pro hledání strategie</vt:lpstr>
      <vt:lpstr>Fáze 1: Vytváření nápadů</vt:lpstr>
      <vt:lpstr>Fáze 1: Vytváření nápadů</vt:lpstr>
      <vt:lpstr>Fáze 2: Třídění a nápadů podle stanovených priorit</vt:lpstr>
      <vt:lpstr>Fáze 3: Vývoj a testování koncepce</vt:lpstr>
      <vt:lpstr>Fáze 3: Vývoj a testování konceptu</vt:lpstr>
      <vt:lpstr>Fáze 3: Vývoj a testování konceptu</vt:lpstr>
      <vt:lpstr>Fáze 4: Podnikatelská analýza</vt:lpstr>
      <vt:lpstr>Fáze 5: Vývoj produktu a testování</vt:lpstr>
      <vt:lpstr>Snímek 69</vt:lpstr>
      <vt:lpstr>Fáze 6. Tržní testy a testový marketing</vt:lpstr>
      <vt:lpstr>Fáze 6. Tržní testy a testový marketing</vt:lpstr>
      <vt:lpstr>Fáze 7: Komercializace</vt:lpstr>
      <vt:lpstr>Osnova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Barevné knihy TC</dc:title>
  <dc:creator>Jiří Vacek</dc:creator>
  <cp:lastModifiedBy>Jiří Vacek</cp:lastModifiedBy>
  <cp:revision>28</cp:revision>
  <cp:lastPrinted>1601-01-01T00:00:00Z</cp:lastPrinted>
  <dcterms:created xsi:type="dcterms:W3CDTF">2010-09-13T13:16:21Z</dcterms:created>
  <dcterms:modified xsi:type="dcterms:W3CDTF">2010-10-05T15:12:23Z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