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48"/>
  </p:notesMasterIdLst>
  <p:handoutMasterIdLst>
    <p:handoutMasterId r:id="rId49"/>
  </p:handoutMasterIdLst>
  <p:sldIdLst>
    <p:sldId id="256" r:id="rId2"/>
    <p:sldId id="348" r:id="rId3"/>
    <p:sldId id="349" r:id="rId4"/>
    <p:sldId id="530" r:id="rId5"/>
    <p:sldId id="531" r:id="rId6"/>
    <p:sldId id="532" r:id="rId7"/>
    <p:sldId id="1179" r:id="rId8"/>
    <p:sldId id="533" r:id="rId9"/>
    <p:sldId id="534" r:id="rId10"/>
    <p:sldId id="535" r:id="rId11"/>
    <p:sldId id="536" r:id="rId12"/>
    <p:sldId id="537" r:id="rId13"/>
    <p:sldId id="538" r:id="rId14"/>
    <p:sldId id="539" r:id="rId15"/>
    <p:sldId id="540" r:id="rId16"/>
    <p:sldId id="1180" r:id="rId17"/>
    <p:sldId id="541" r:id="rId18"/>
    <p:sldId id="543" r:id="rId19"/>
    <p:sldId id="542" r:id="rId20"/>
    <p:sldId id="544" r:id="rId21"/>
    <p:sldId id="545" r:id="rId22"/>
    <p:sldId id="546" r:id="rId23"/>
    <p:sldId id="547" r:id="rId24"/>
    <p:sldId id="548" r:id="rId25"/>
    <p:sldId id="549" r:id="rId26"/>
    <p:sldId id="550" r:id="rId27"/>
    <p:sldId id="551" r:id="rId28"/>
    <p:sldId id="552" r:id="rId29"/>
    <p:sldId id="553" r:id="rId30"/>
    <p:sldId id="554" r:id="rId31"/>
    <p:sldId id="555" r:id="rId32"/>
    <p:sldId id="556" r:id="rId33"/>
    <p:sldId id="557" r:id="rId34"/>
    <p:sldId id="1182" r:id="rId35"/>
    <p:sldId id="1181" r:id="rId36"/>
    <p:sldId id="559" r:id="rId37"/>
    <p:sldId id="560" r:id="rId38"/>
    <p:sldId id="561" r:id="rId39"/>
    <p:sldId id="562" r:id="rId40"/>
    <p:sldId id="563" r:id="rId41"/>
    <p:sldId id="564" r:id="rId42"/>
    <p:sldId id="1177" r:id="rId43"/>
    <p:sldId id="565" r:id="rId44"/>
    <p:sldId id="566" r:id="rId45"/>
    <p:sldId id="567" r:id="rId46"/>
    <p:sldId id="1178" r:id="rId4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107" d="100"/>
          <a:sy n="10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3" tIns="47767" rIns="95533" bIns="47767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3" tIns="47767" rIns="95533" bIns="47767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7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3" tIns="47767" rIns="95533" bIns="47767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7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3" tIns="47767" rIns="95533" bIns="47767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</a:defRPr>
            </a:lvl1pPr>
          </a:lstStyle>
          <a:p>
            <a:pPr>
              <a:defRPr/>
            </a:pPr>
            <a:fld id="{89699777-E090-4080-9C1B-09580D57B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3" tIns="47767" rIns="95533" bIns="47767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3" tIns="47767" rIns="95533" bIns="47767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9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3" tIns="47767" rIns="95533" bIns="47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09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3" tIns="47767" rIns="95533" bIns="47767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9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3" tIns="47767" rIns="95533" bIns="47767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</a:defRPr>
            </a:lvl1pPr>
          </a:lstStyle>
          <a:p>
            <a:pPr>
              <a:defRPr/>
            </a:pPr>
            <a:fld id="{55BC2C05-0324-4791-983B-174C7F4A69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1E57D3-678F-42B6-89DB-BF49372A8D20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D13AA-B3CF-4FE8-99C2-0726842CC355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45B73-0ED5-4926-9EE9-9D464278E289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41576-6CCA-4678-91AC-EDBAAF42F43F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D3D8D-8B64-490C-B37E-3C8F6FD9DF89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7DE71-1983-48A0-A520-66645DB88073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62A06-1B3A-42C9-B465-7CDFF6C9DE45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C2C05-0324-4791-983B-174C7F4A695C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98622-FDC9-46F8-8DDB-199EFC0F27E6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41467-4A8D-4571-A4A0-753405EF9AC6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1C4CF-0297-4002-AFFC-3D7964938862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C2C05-0324-4791-983B-174C7F4A695C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CD9A7-BD8C-42E0-81E4-0B70765E6C47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87A7A-4BC1-40DF-A731-743183135A48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8C15A-83F4-4FC7-A293-9D64C7969D23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140F7-5FBD-42F6-9CA2-F806D246024E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C2112-08E2-41C5-B465-60D0A68C0DEB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710A6D-7EF0-4CBD-98EC-BD3794D37CF1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BBA14-8050-47FB-87F4-BE7D24EC2AEC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382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5E6DB-1574-4195-AEA3-F883ECFAEEAE}" type="slidenum">
              <a:rPr lang="cs-CZ" smtClean="0"/>
              <a:pPr/>
              <a:t>27</a:t>
            </a:fld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392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7BAF1-7D85-4844-917E-AF5AFB1D42C5}" type="slidenum">
              <a:rPr lang="cs-CZ" smtClean="0"/>
              <a:pPr/>
              <a:t>28</a:t>
            </a:fld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402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579D6-343D-4682-B2EB-3BDA9019B158}" type="slidenum">
              <a:rPr lang="cs-CZ" smtClean="0"/>
              <a:pPr/>
              <a:t>29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C2C05-0324-4791-983B-174C7F4A695C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413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9FB4B9-D039-467E-A5E5-CC1178F7502C}" type="slidenum">
              <a:rPr lang="cs-CZ" smtClean="0"/>
              <a:pPr/>
              <a:t>30</a:t>
            </a:fld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423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A24ED-50EF-46B8-ABFF-6BA6DAAC1BE7}" type="slidenum">
              <a:rPr lang="cs-CZ" smtClean="0"/>
              <a:pPr/>
              <a:t>31</a:t>
            </a:fld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433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E70B8-8F8B-4281-B96B-9E194F907F64}" type="slidenum">
              <a:rPr lang="cs-CZ" smtClean="0"/>
              <a:pPr/>
              <a:t>32</a:t>
            </a:fld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2DC26-DBDC-4157-91ED-F79DAD147B0F}" type="slidenum">
              <a:rPr lang="cs-CZ" smtClean="0"/>
              <a:pPr/>
              <a:t>33</a:t>
            </a:fld>
            <a:endParaRPr lang="cs-CZ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C2C05-0324-4791-983B-174C7F4A695C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C2C05-0324-4791-983B-174C7F4A695C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3AD65-2536-4645-9DAF-E9CFDFCA1A38}" type="slidenum">
              <a:rPr lang="cs-CZ" smtClean="0"/>
              <a:pPr/>
              <a:t>36</a:t>
            </a:fld>
            <a:endParaRPr lang="cs-CZ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6FE05-F538-41D6-A70A-3186498C57E8}" type="slidenum">
              <a:rPr lang="cs-CZ" smtClean="0"/>
              <a:pPr/>
              <a:t>37</a:t>
            </a:fld>
            <a:endParaRPr lang="cs-CZ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3ACB7-3250-4DE3-B906-78E91618C173}" type="slidenum">
              <a:rPr lang="cs-CZ" smtClean="0"/>
              <a:pPr/>
              <a:t>38</a:t>
            </a:fld>
            <a:endParaRPr lang="cs-CZ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59471F-79A1-4716-9D97-EE4359571D63}" type="slidenum">
              <a:rPr lang="cs-CZ" smtClean="0"/>
              <a:pPr/>
              <a:t>39</a:t>
            </a:fld>
            <a:endParaRPr lang="cs-CZ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4E2D70-BE41-434F-A867-F41A36CF8490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A56E6A-7C07-491D-8AB2-1DE9D67160B2}" type="slidenum">
              <a:rPr lang="cs-CZ" smtClean="0"/>
              <a:pPr/>
              <a:t>40</a:t>
            </a:fld>
            <a:endParaRPr lang="cs-CZ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242B6C-1705-4A22-8AE8-B3C8FD4B7484}" type="slidenum">
              <a:rPr lang="cs-CZ" smtClean="0"/>
              <a:pPr/>
              <a:t>41</a:t>
            </a:fld>
            <a:endParaRPr lang="cs-CZ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C2C05-0324-4791-983B-174C7F4A695C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6EC60-455A-448B-8E48-C4504B12BAB8}" type="slidenum">
              <a:rPr lang="cs-CZ" smtClean="0"/>
              <a:pPr/>
              <a:t>43</a:t>
            </a:fld>
            <a:endParaRPr lang="cs-CZ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2A6778-45CA-4A6E-89BC-315BA9012D57}" type="slidenum">
              <a:rPr lang="cs-CZ" smtClean="0"/>
              <a:pPr/>
              <a:t>44</a:t>
            </a:fld>
            <a:endParaRPr lang="cs-CZ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546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1E5FC-C2F4-4A45-B48E-085F333DEF06}" type="slidenum">
              <a:rPr lang="cs-CZ" smtClean="0"/>
              <a:pPr/>
              <a:t>45</a:t>
            </a:fld>
            <a:endParaRPr 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C2C05-0324-4791-983B-174C7F4A695C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C73FD-767A-4D58-B5E0-54A59B45315A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187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2FFB9-C472-43A2-A18A-7CAAE95E49C4}" type="slidenum">
              <a:rPr lang="cs-CZ" smtClean="0"/>
              <a:pPr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C2C05-0324-4791-983B-174C7F4A695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DCC020-E13A-431E-9D79-CF652BD60DE3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7AECF-62C5-4DA2-B78D-CC0F1BB4B957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1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2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" name="Freeform 2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" name="Freeform 2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2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2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6" name="Freeform 2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A67ED-83E3-4A75-A500-841A18B1E8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8790E-DBB0-4D05-B22A-64C4255402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11990-9091-4C4B-A4EA-E2E90B3400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0233A-CA22-4812-93CA-EEBB2D06B4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F824D-1EBF-41C6-9AB3-20EB1C1FEB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cs-CZ" noProof="0" smtClean="0"/>
              <a:t>Klepnutím na ikonu přidáte tabulku.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87D97-B2BC-4A8C-B98F-CF8D6098F4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19.-20.10.2010</a:t>
            </a:r>
            <a:endParaRPr lang="en-CA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FREE - VaVaI, TT</a:t>
            </a:r>
            <a:endParaRPr lang="en-CA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5D326-7C2A-4019-87CF-915F093B3B7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06C82-527F-400C-8F80-FF98EB19DC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A598D-4714-4C6C-B4FE-528B95FE2A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7DEAB-AD32-4217-8AE3-BD4DC1E510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30ECB-5182-4E6D-B716-58D46CADB2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D15D2-CC14-4E2C-A7A7-8E09F4BBD9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E34C3-0224-4E8C-BA06-E43542B686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6B710-F538-4B7D-8C14-9DE044E271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0E42A-435A-4A21-8397-5BF4A4D449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A3BD1-D818-45CB-BC17-97AFFE9FAA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4147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C5C6083-F67C-42FB-9A3B-2BA48B0372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28" name="Group 19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18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472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1472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1472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41473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414731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14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  <p:sp>
        <p:nvSpPr>
          <p:cNvPr id="4147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9" r:id="rId15"/>
    <p:sldLayoutId id="2147483770" r:id="rId1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rdis.europa.e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prezentace_1019_projekt.pptx" TargetMode="External"/><Relationship Id="rId3" Type="http://schemas.openxmlformats.org/officeDocument/2006/relationships/hyperlink" Target="prezentace_1019_rizeni_projektu.pptx" TargetMode="External"/><Relationship Id="rId7" Type="http://schemas.openxmlformats.org/officeDocument/2006/relationships/hyperlink" Target="prezentace_1019_podpora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rezentace_1019_transfer_IPR.pptx" TargetMode="External"/><Relationship Id="rId5" Type="http://schemas.openxmlformats.org/officeDocument/2006/relationships/hyperlink" Target="prezentace_1019_soft_skills.pptx" TargetMode="External"/><Relationship Id="rId4" Type="http://schemas.openxmlformats.org/officeDocument/2006/relationships/hyperlink" Target="prezentace_1019_inovace_a_podnikani.ppt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AEDS_2006_Marek.pp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pcr.cz/doc/inovace-2009-zavery-2-12-2009/Velebny.pp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ntipro-group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List_aplikace_Microsoft_Office_Excel_97-20031.xls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hyperlink" Target="http://www.3m.com/us/office/postit/pastpresent/history_ws.html" TargetMode="External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multimedia.mmm.com/mws/mediawebserver.dyn?6666660Zjcf6lVs6EVs666IMhCOrrrrQ-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olutions.3m.com/wps/portal/3M/en_US/About/3M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orporate.igo.com/about_us.asp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ityelectronics.com/power/igotech/index.htm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corporate.igo.com/pdf/Power_Patent_Brochure_01-15-09.pdf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g-olufsen.com/czech-republic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ang-olufsen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hyperlink" Target="The%20PUB%20Prezentace.ppt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m.com/search/?en=utf&amp;v=14&amp;lang=en&amp;cc=us&amp;lv=c&amp;q=case+study+innovation&amp;x=13&amp;y=5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-1.ibm.com/businesscenter/smb/us/en/mbpodcasts?&amp;ca=smbIndustryPodcasts101706&amp;tactic=&amp;me=W&amp;met=inli&amp;re=smbibmcomTopPagesIndustriesPromo1usen101706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energy/nn/nn_pu/article_1078_en.htm" TargetMode="External"/><Relationship Id="rId7" Type="http://schemas.openxmlformats.org/officeDocument/2006/relationships/hyperlink" Target="http://www.kerio.cz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erio.com/" TargetMode="External"/><Relationship Id="rId5" Type="http://schemas.openxmlformats.org/officeDocument/2006/relationships/hyperlink" Target="http://www.zoner.cz/" TargetMode="External"/><Relationship Id="rId4" Type="http://schemas.openxmlformats.org/officeDocument/2006/relationships/hyperlink" Target="http://www.zoner.com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nbr/site/features/special/subdir/top-30-innovations_slide-show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prezentace_1019_rizeni_projektu.pptx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rowse.oecdbookshop.org/oecd/pdfs/browseit/9205111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2214563"/>
            <a:ext cx="7772400" cy="1920875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latin typeface="Arial" pitchFamily="34" charset="0"/>
                <a:cs typeface="Arial" pitchFamily="34" charset="0"/>
              </a:rPr>
              <a:t>Řízení projektů VaV, </a:t>
            </a:r>
            <a:r>
              <a:rPr lang="cs-C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4000" dirty="0" smtClean="0">
                <a:latin typeface="Arial" pitchFamily="34" charset="0"/>
                <a:cs typeface="Arial" pitchFamily="34" charset="0"/>
              </a:rPr>
            </a:br>
            <a:r>
              <a:rPr lang="en-GB" sz="4000" dirty="0" smtClean="0">
                <a:latin typeface="Arial" pitchFamily="34" charset="0"/>
                <a:cs typeface="Arial" pitchFamily="34" charset="0"/>
              </a:rPr>
              <a:t>inovace a transfer technologií</a:t>
            </a:r>
            <a:endParaRPr lang="cs-CZ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8688" y="4869159"/>
            <a:ext cx="7345362" cy="1384003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>
                <a:latin typeface="Arial" charset="0"/>
              </a:rPr>
              <a:t>19.-20.10.2010</a:t>
            </a:r>
          </a:p>
          <a:p>
            <a:pPr eaLnBrk="1" hangingPunct="1">
              <a:defRPr/>
            </a:pPr>
            <a:r>
              <a:rPr lang="cs-CZ" sz="2800" dirty="0" smtClean="0">
                <a:latin typeface="Arial" charset="0"/>
              </a:rPr>
              <a:t>Jiří Vacek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401905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2736304" cy="58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48680"/>
            <a:ext cx="36957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Inovace jako příležitost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Systematická inovace je založena na cílevědomém vyhledávání změn a na systematické analýze možností ekonomických nebo sociálních inovací založených na těchto změnách.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Inovátoři považují změnu ne za hrozbu, ale za příležitost.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 (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opportunity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 ve SWOT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0713"/>
            <a:ext cx="7772400" cy="863600"/>
          </a:xfrm>
        </p:spPr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Nutnost koncentrace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395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omezené zdroje  </a:t>
            </a:r>
            <a:r>
              <a:rPr lang="cs-CZ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efektivní využití, koncentrace na: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provozní výkonnost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- cenová výhodnost a uspokojení zákazníka, minimalizace režijních nákladů, eliminace nadbytečných činností, snížení transakčních nákladů a optimalizace podnikových  procesů</a:t>
            </a:r>
            <a:endParaRPr lang="cs-CZ" sz="2000" b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špičkové produkty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- vytvoření řady špičkových produktů založených na kreativním přístupu, rychlá komercializace nápadů a důsledné vyhledávání nových řešení i za cenu vyřazení svých vlastních produktů</a:t>
            </a:r>
            <a:endParaRPr lang="cs-CZ" sz="2000" b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důvěrná znalost zákazníků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- přizpůsobení a personalizace produktů tak, aby byly uspokojeny stále rostoucí specifické a individuální požadavky zákazníků.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 smtClean="0">
                <a:latin typeface="Arial" pitchFamily="34" charset="0"/>
                <a:cs typeface="Arial" pitchFamily="34" charset="0"/>
              </a:rPr>
              <a:t>Řešení problémů</a:t>
            </a:r>
          </a:p>
        </p:txBody>
      </p:sp>
      <p:graphicFrame>
        <p:nvGraphicFramePr>
          <p:cNvPr id="171053" name="Group 45"/>
          <p:cNvGraphicFramePr>
            <a:graphicFrameLocks noGrp="1"/>
          </p:cNvGraphicFramePr>
          <p:nvPr>
            <p:ph type="tbl" idx="1"/>
          </p:nvPr>
        </p:nvGraphicFramePr>
        <p:xfrm>
          <a:off x="611560" y="1628800"/>
          <a:ext cx="7772400" cy="4115436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82232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Klasifikace chyb při řešení problému</a:t>
                      </a:r>
                      <a:r>
                        <a:rPr kumimoji="1" lang="cs-CZ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ŘEŠENÍ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DEFINICE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správné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nesprávné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správná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chceme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zkusit jinak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nesprávná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snad ne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87D97-B2BC-4A8C-B98F-CF8D6098F4F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Cíl a metodika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Cíl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: správné vyřešení problému, který je správně definován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Realizace inovace: </a:t>
            </a:r>
          </a:p>
          <a:p>
            <a:pPr lvl="1"/>
            <a:r>
              <a:rPr lang="cs-CZ" b="1" dirty="0" smtClean="0">
                <a:latin typeface="Arial" pitchFamily="34" charset="0"/>
                <a:cs typeface="Arial" pitchFamily="34" charset="0"/>
              </a:rPr>
              <a:t>projekt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projektový a strategický management  </a:t>
            </a:r>
          </a:p>
          <a:p>
            <a:pPr lvl="1"/>
            <a:r>
              <a:rPr lang="cs-CZ" b="1" dirty="0" smtClean="0">
                <a:latin typeface="Arial" pitchFamily="34" charset="0"/>
                <a:cs typeface="Arial" pitchFamily="34" charset="0"/>
              </a:rPr>
              <a:t>proces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 procesní management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Formalizace a strukturování problému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Analýza rizik, finanční analýzy 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scénáře a modely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Problémy, s nimiž se setkáváme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většina nových produktů je příliš složitá (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overenginnering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), obsahují mnoho vlastností, které uživatel nechce nebo neumí používat (nestojí o ně, ale musí za ně platit)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většina podniků komercializuje méně než  20% slibných nápadů 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největší bariérou je nedostatek schopných lidí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Možná řešení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technologická excelence je nutnou, ale často nikoliv postačující podmínkou úspěchu inovace (VHS vs.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Betamax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důležitý je obchodní model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technické dovednosti musí být kombinovány s podnikatelskými a manažerskými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informační a komunikační technologie mohou podpořit všechny fáze inovačního procesu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Možnosti zvýšení zisku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Zisk = výnosy – náklady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Zvýšení zisku:</a:t>
            </a:r>
          </a:p>
          <a:p>
            <a:pPr lvl="1"/>
            <a:r>
              <a:rPr lang="cs-CZ" dirty="0" smtClean="0">
                <a:latin typeface="Arial" pitchFamily="34" charset="0"/>
                <a:cs typeface="Arial" pitchFamily="34" charset="0"/>
              </a:rPr>
              <a:t>Zvýšení výnosů – vyšší obrat, vyšší marže, úspory z rozsahu, …</a:t>
            </a:r>
          </a:p>
          <a:p>
            <a:pPr lvl="1"/>
            <a:r>
              <a:rPr lang="cs-CZ" dirty="0" smtClean="0">
                <a:latin typeface="Arial" pitchFamily="34" charset="0"/>
                <a:cs typeface="Arial" pitchFamily="34" charset="0"/>
              </a:rPr>
              <a:t>Snížení nákladů: Promítá se do zisku přímo, zvýšení výnosů je zatíženo daněmi, odvody, …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ALE: pouhým šetřením ještě nikdo nezbohatl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cs-CZ" b="1" dirty="0" smtClean="0">
                <a:latin typeface="Arial" pitchFamily="34" charset="0"/>
                <a:cs typeface="Arial" pitchFamily="34" charset="0"/>
              </a:rPr>
              <a:t>Snížení nákladů ve fázi vývoje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Náklady lze významně ovlivnit ve fázi vývoje nového produktu:</a:t>
            </a:r>
          </a:p>
          <a:p>
            <a:pPr lvl="1">
              <a:lnSpc>
                <a:spcPct val="8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 každé fázi se uplatňuje procesní řízení</a:t>
            </a:r>
          </a:p>
          <a:p>
            <a:pPr lvl="1">
              <a:lnSpc>
                <a:spcPct val="8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Jsou stanoveny cíle a postup je transparentně monitorován</a:t>
            </a:r>
          </a:p>
          <a:p>
            <a:pPr lvl="1">
              <a:lnSpc>
                <a:spcPct val="8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Týmy jsou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mezifunkční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překračují organizační bariéry</a:t>
            </a:r>
          </a:p>
          <a:p>
            <a:pPr lvl="1">
              <a:lnSpc>
                <a:spcPct val="8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Organizační kultura (a motivační systém) podporují spolupráci a kreativitu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Management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podporuje inovační proces, uvolňuje zdroje a dává projektovým týmům pravomoci k přijímání a implementaci rozhodnutí.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632700" cy="866775"/>
          </a:xfrm>
        </p:spPr>
        <p:txBody>
          <a:bodyPr/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CHARAKTERISTIKY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ÚSPĚŠNÝCH  INOVAČNÍCH FIREM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7772400" cy="4464521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cs-CZ" sz="2000" b="1" dirty="0" smtClean="0"/>
          </a:p>
          <a:p>
            <a:pPr>
              <a:lnSpc>
                <a:spcPct val="8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Systematický sběr inovačních impulsů</a:t>
            </a:r>
          </a:p>
          <a:p>
            <a:pPr>
              <a:lnSpc>
                <a:spcPct val="8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Kreativita zaměstnanců</a:t>
            </a:r>
          </a:p>
          <a:p>
            <a:pPr>
              <a:lnSpc>
                <a:spcPct val="8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Schopnost vyhodnotit potenciál inovačního nápadu</a:t>
            </a:r>
          </a:p>
          <a:p>
            <a:pPr>
              <a:lnSpc>
                <a:spcPct val="8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Dobrá týmová práce</a:t>
            </a:r>
          </a:p>
          <a:p>
            <a:pPr>
              <a:lnSpc>
                <a:spcPct val="8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Projektový přístup, schopnost řídit projekty</a:t>
            </a:r>
          </a:p>
          <a:p>
            <a:pPr>
              <a:lnSpc>
                <a:spcPct val="8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Spolupráce s externími experty (university, výzkumné laboratoře,…)</a:t>
            </a:r>
          </a:p>
          <a:p>
            <a:pPr>
              <a:lnSpc>
                <a:spcPct val="8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Přiměřená schopnost riskovat</a:t>
            </a:r>
          </a:p>
          <a:p>
            <a:pPr>
              <a:lnSpc>
                <a:spcPct val="8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Motivace zaměstnanců (zaměstnanci jsou ochotni zlepšovat jak produkty, tak procesy firmy)</a:t>
            </a:r>
          </a:p>
          <a:p>
            <a:pPr>
              <a:lnSpc>
                <a:spcPct val="8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Celoživotní učení se</a:t>
            </a:r>
          </a:p>
          <a:p>
            <a:pPr>
              <a:lnSpc>
                <a:spcPct val="8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Schopnost financovat inovační aktivity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PŘÍPADOVÉ STUDIE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71625"/>
            <a:ext cx="7772400" cy="5000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Linet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Želevčice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TOSHULIN</a:t>
            </a:r>
          </a:p>
          <a:p>
            <a:pPr>
              <a:lnSpc>
                <a:spcPct val="90000"/>
              </a:lnSpc>
            </a:pP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Contipro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Group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3M a post-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lístky</a:t>
            </a:r>
          </a:p>
          <a:p>
            <a:pPr>
              <a:lnSpc>
                <a:spcPct val="90000"/>
              </a:lnSpc>
            </a:pP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iGO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- distribuce baterií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Řízení energie větru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TEMAGUIDE (12 případových studií)</a:t>
            </a:r>
          </a:p>
          <a:p>
            <a:pPr>
              <a:lnSpc>
                <a:spcPct val="90000"/>
              </a:lnSpc>
            </a:pP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Bang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Olufsen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Projekty RP EU –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hlinkClick r:id="rId3"/>
              </a:rPr>
              <a:t>http://cordis.europa.eu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Osnova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lvl="0"/>
            <a:r>
              <a:rPr lang="cs-CZ" dirty="0" smtClean="0">
                <a:latin typeface="Arial" pitchFamily="34" charset="0"/>
                <a:cs typeface="Arial" pitchFamily="34" charset="0"/>
              </a:rPr>
              <a:t>Základní pojmy, případové studie</a:t>
            </a:r>
          </a:p>
          <a:p>
            <a:pPr lvl="0"/>
            <a:r>
              <a:rPr lang="cs-CZ" dirty="0" smtClean="0">
                <a:latin typeface="Arial" pitchFamily="34" charset="0"/>
                <a:cs typeface="Arial" pitchFamily="34" charset="0"/>
                <a:hlinkClick r:id="rId3" action="ppaction://hlinkpres?slideindex=1&amp;slidetitle="/>
              </a:rPr>
              <a:t>Řízení projektů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dirty="0" smtClean="0">
                <a:latin typeface="Arial" pitchFamily="34" charset="0"/>
                <a:cs typeface="Arial" pitchFamily="34" charset="0"/>
                <a:hlinkClick r:id="rId4" action="ppaction://hlinkpres?slideindex=1&amp;slidetitle="/>
              </a:rPr>
              <a:t>Inovace a podnikání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dirty="0" smtClean="0">
                <a:latin typeface="Arial" pitchFamily="34" charset="0"/>
                <a:cs typeface="Arial" pitchFamily="34" charset="0"/>
                <a:hlinkClick r:id="rId5" action="ppaction://hlinkpres?slideindex=1&amp;slidetitle="/>
              </a:rPr>
              <a:t>“Soft 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5" action="ppaction://hlinkpres?slideindex=1&amp;slidetitle="/>
              </a:rPr>
              <a:t>Skills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5" action="ppaction://hlinkpres?slideindex=1&amp;slidetitle="/>
              </a:rPr>
              <a:t>” ve 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5" action="ppaction://hlinkpres?slideindex=1&amp;slidetitle="/>
              </a:rPr>
              <a:t>VaVaI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dirty="0" smtClean="0">
                <a:latin typeface="Arial" pitchFamily="34" charset="0"/>
                <a:cs typeface="Arial" pitchFamily="34" charset="0"/>
                <a:hlinkClick r:id="rId6" action="ppaction://hlinkpres?slideindex=1&amp;slidetitle="/>
              </a:rPr>
              <a:t>Transfer technologií - hodnocení a ochrana duševního vlastnictví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dirty="0" smtClean="0">
                <a:latin typeface="Arial" pitchFamily="34" charset="0"/>
                <a:cs typeface="Arial" pitchFamily="34" charset="0"/>
                <a:hlinkClick r:id="rId7" action="ppaction://hlinkpres?slideindex=1&amp;slidetitle="/>
              </a:rPr>
              <a:t>Podpora 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7" action="ppaction://hlinkpres?slideindex=1&amp;slidetitle="/>
              </a:rPr>
              <a:t>VaVaI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dirty="0" smtClean="0">
                <a:latin typeface="Arial" pitchFamily="34" charset="0"/>
                <a:cs typeface="Arial" pitchFamily="34" charset="0"/>
                <a:hlinkClick r:id="rId8" action="ppaction://hlinkpres?slideindex=1&amp;slidetitle="/>
              </a:rPr>
              <a:t>Zpracování návrhu vlastního projektu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err="1" smtClean="0">
                <a:latin typeface="Arial" pitchFamily="34" charset="0"/>
                <a:cs typeface="Arial" pitchFamily="34" charset="0"/>
              </a:rPr>
              <a:t>Linet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Želevčice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3988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1600" dirty="0" smtClean="0"/>
          </a:p>
          <a:p>
            <a:pPr>
              <a:lnSpc>
                <a:spcPct val="80000"/>
              </a:lnSpc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"Od prvopočátku jsme se snažili vyrábět v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tech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provedení a vysoké kvalitě. Upřednostňovali jsme nejen atraktivní, ale i funkční design."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"Naučili jsme se poznávat a poslouchat naše zákazníky a analyzovat psychologii jejich myšlení. Respektovali jsme jejich přání a požadavky. Přihlédli jsme k postavení a roli zákazníka. … Naučili jsme se poznávat, co podvědomě dobývá tu důvěru zákazníka vůči nám, jejich přesvědčení o kvalitě našich výrobků.“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ředitel Ing.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Frolík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55576" y="5085184"/>
            <a:ext cx="80645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M. Matějka: Radikální inovace i pro malé a střední podniky, Moderní řízení 8/2000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2533" name="Picture 5" descr="logo_Linet_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692150"/>
            <a:ext cx="2857500" cy="809625"/>
          </a:xfrm>
          <a:noFill/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9F824D-1EBF-41C6-9AB3-20EB1C1FEBD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Citace z </a:t>
            </a:r>
            <a:r>
              <a:rPr lang="cs-CZ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cs-CZ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linet.cz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Klademe důraz nejen na to, aby zdravotnické a pečovatelské vybavení bylo maximálně funkční, ale splňovalo i vysoké estetické nároky. Díky  zvládnutému designu, barevným kombinacím a vhodně řešenému interiéru působí námi realizované projekty příjemnou atmosférou.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Výrobky značky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Linet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se vyznačují unikátním technologickým řešením podpořeným skvělým designem. Pravidelně jsou oceňovány v prestižních designérských soutěžích.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Beze slov</a:t>
            </a:r>
          </a:p>
        </p:txBody>
      </p:sp>
      <p:pic>
        <p:nvPicPr>
          <p:cNvPr id="24579" name="Picture 3" descr="1990(7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773238"/>
            <a:ext cx="31051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2004_linet_18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00113" y="3933825"/>
            <a:ext cx="3036887" cy="2160588"/>
          </a:xfr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427538" y="1916113"/>
            <a:ext cx="2592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dirty="0">
                <a:latin typeface="Arial" pitchFamily="34" charset="0"/>
                <a:cs typeface="Arial" pitchFamily="34" charset="0"/>
              </a:rPr>
              <a:t>1990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500563" y="4149725"/>
            <a:ext cx="2808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dirty="0">
                <a:latin typeface="Arial" pitchFamily="34" charset="0"/>
                <a:cs typeface="Arial" pitchFamily="34" charset="0"/>
              </a:rPr>
              <a:t>2005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cs-CZ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Linet</a:t>
            </a:r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získal zakázku v Jižní Americe</a:t>
            </a:r>
            <a:r>
              <a:rPr lang="cs-CZ" sz="4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KLADNO Výrobce zdravotnického vybavení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Linet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z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Želevčic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u Slaného letos počítá s meziročním nárůstem obratu zhruba o dvě pětiny na 1,6 miliardy korun. Důvodem jsou úspěchy na mezinárodních trzích. Firma minulý týden získala rekordní zakázku na prodej 5000 nemocničních lůžek za 250 milionů korun do Latinské Ameriky a zakázku v hodnotě 180 milionů korun má také z Francie.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Obrat za první pololetí obchodního roku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Linetu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meziročně vzrostl o 62 procent a dosáhl 650 milionů korun.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					Lidové noviny, 13.9.2006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b="1" dirty="0" smtClean="0">
                <a:latin typeface="Arial" pitchFamily="34" charset="0"/>
                <a:cs typeface="Arial" pitchFamily="34" charset="0"/>
              </a:rPr>
              <a:t>TOSHULIN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kumimoji="0" lang="cs-CZ" b="1" dirty="0" smtClean="0">
                <a:latin typeface="Arial" pitchFamily="34" charset="0"/>
                <a:cs typeface="Arial" pitchFamily="34" charset="0"/>
              </a:rPr>
              <a:t>rovádí vývoj nových strojů dvojím způsobem:</a:t>
            </a:r>
          </a:p>
          <a:p>
            <a:pPr marL="533400" indent="-533400">
              <a:buFontTx/>
              <a:buAutoNum type="arabicPeriod"/>
            </a:pPr>
            <a:r>
              <a:rPr kumimoji="0" lang="cs-CZ" b="1" dirty="0" smtClean="0">
                <a:latin typeface="Arial" pitchFamily="34" charset="0"/>
                <a:cs typeface="Arial" pitchFamily="34" charset="0"/>
              </a:rPr>
              <a:t>Vývoj zákaznicky orientovaných strojů – přímo na zákazníka. Pro prototyp existuje zákazník a firma dodává tzv. </a:t>
            </a:r>
            <a:r>
              <a:rPr kumimoji="0" lang="cs-CZ" b="1" dirty="0" err="1" smtClean="0">
                <a:latin typeface="Arial" pitchFamily="34" charset="0"/>
                <a:cs typeface="Arial" pitchFamily="34" charset="0"/>
              </a:rPr>
              <a:t>customizovaný</a:t>
            </a:r>
            <a:r>
              <a:rPr kumimoji="0" lang="cs-CZ" b="1" dirty="0" smtClean="0">
                <a:latin typeface="Arial" pitchFamily="34" charset="0"/>
                <a:cs typeface="Arial" pitchFamily="34" charset="0"/>
              </a:rPr>
              <a:t> stroj. </a:t>
            </a:r>
          </a:p>
          <a:p>
            <a:pPr marL="533400" indent="-533400">
              <a:buFontTx/>
              <a:buAutoNum type="arabicPeriod"/>
            </a:pPr>
            <a:r>
              <a:rPr kumimoji="0" lang="cs-CZ" b="1" dirty="0" smtClean="0">
                <a:latin typeface="Arial" pitchFamily="34" charset="0"/>
                <a:cs typeface="Arial" pitchFamily="34" charset="0"/>
              </a:rPr>
              <a:t>Vývoj prototypů bez zákazníka.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597" name="Object 5"/>
          <p:cNvGraphicFramePr>
            <a:graphicFrameLocks noChangeAspect="1"/>
          </p:cNvGraphicFramePr>
          <p:nvPr>
            <p:ph idx="1"/>
          </p:nvPr>
        </p:nvGraphicFramePr>
        <p:xfrm>
          <a:off x="611188" y="1412875"/>
          <a:ext cx="8066087" cy="4176365"/>
        </p:xfrm>
        <a:graphic>
          <a:graphicData uri="http://schemas.openxmlformats.org/presentationml/2006/ole">
            <p:oleObj spid="_x0000_s210946" name="Graf" r:id="rId4" imgW="5486400" imgH="2581275" progId="MSGraph.Chart.8">
              <p:embed/>
            </p:oleObj>
          </a:graphicData>
        </a:graphic>
      </p:graphicFrame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en-CA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5D326-7C2A-4019-87CF-915F093B3B73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FREE - VaVaI, TT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3859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584" y="620688"/>
            <a:ext cx="7785341" cy="5179427"/>
            <a:chOff x="1237" y="1777"/>
            <a:chExt cx="9671" cy="5349"/>
          </a:xfrm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4241" y="1777"/>
              <a:ext cx="3667" cy="669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  <a:latin typeface="Arial" charset="0"/>
                </a:rPr>
                <a:t>Typy konstruktérů</a:t>
              </a:r>
              <a:r>
                <a:rPr lang="cs-CZ" b="1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endParaRPr lang="cs-CZ" sz="2000" dirty="0">
                <a:solidFill>
                  <a:schemeClr val="bg1"/>
                </a:solidFill>
              </a:endParaRPr>
            </a:p>
          </p:txBody>
        </p:sp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1237" y="3608"/>
              <a:ext cx="1800" cy="757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1400" b="1" dirty="0" smtClean="0">
                  <a:solidFill>
                    <a:schemeClr val="bg1"/>
                  </a:solidFill>
                  <a:latin typeface="Arial" charset="0"/>
                </a:rPr>
                <a:t>Chrlič nápadů</a:t>
              </a:r>
              <a:endParaRPr lang="cs-CZ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1240" y="4368"/>
              <a:ext cx="1800" cy="207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36000" rIns="72000" bIns="36000"/>
            <a:lstStyle/>
            <a:p>
              <a:pPr algn="ctr"/>
              <a:r>
                <a:rPr lang="cs-CZ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Navrhuje konstrukční řešení a řešení problémů, nezabývá se detailní analýzou všech možných výsledků a jejich důsledků</a:t>
              </a:r>
              <a:endPara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3220" y="3591"/>
              <a:ext cx="1800" cy="757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Ins="36000"/>
            <a:lstStyle/>
            <a:p>
              <a:pPr algn="ctr"/>
              <a:r>
                <a:rPr lang="cs-CZ" sz="1400" b="1" dirty="0" smtClean="0">
                  <a:solidFill>
                    <a:schemeClr val="bg1"/>
                  </a:solidFill>
                  <a:latin typeface="Arial" charset="0"/>
                </a:rPr>
                <a:t>Systémový konstruktér</a:t>
              </a:r>
              <a:endParaRPr lang="cs-CZ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3231" y="4351"/>
              <a:ext cx="1800" cy="2089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36000" rIns="72000" bIns="36000"/>
            <a:lstStyle/>
            <a:p>
              <a:pPr algn="ctr"/>
              <a:r>
                <a:rPr lang="cs-CZ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Systematicky zkoumá všechny nápady a návrhy</a:t>
              </a:r>
              <a:endPara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5225" y="3609"/>
              <a:ext cx="1800" cy="757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1400" b="1" dirty="0" smtClean="0">
                  <a:solidFill>
                    <a:schemeClr val="bg1"/>
                  </a:solidFill>
                  <a:latin typeface="Arial" charset="0"/>
                </a:rPr>
                <a:t>Dotahovač nápadů</a:t>
              </a:r>
              <a:endParaRPr lang="cs-CZ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5197" y="4345"/>
              <a:ext cx="1800" cy="20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36000" rIns="72000" bIns="36000"/>
            <a:lstStyle/>
            <a:p>
              <a:pPr algn="ctr"/>
              <a:r>
                <a:rPr lang="cs-CZ" sz="1200" b="1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Samostatně podrobně rozpracovává nápady jiných</a:t>
              </a:r>
              <a:endParaRPr lang="cs-CZ" sz="10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7177" y="3591"/>
              <a:ext cx="1800" cy="757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1400" b="1" dirty="0" smtClean="0">
                  <a:solidFill>
                    <a:schemeClr val="bg1"/>
                  </a:solidFill>
                  <a:latin typeface="Arial" charset="0"/>
                </a:rPr>
                <a:t>Rutinér</a:t>
              </a:r>
              <a:endParaRPr lang="cs-CZ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7177" y="4345"/>
              <a:ext cx="1800" cy="20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36000" rIns="72000" bIns="36000"/>
            <a:lstStyle/>
            <a:p>
              <a:pPr algn="ctr"/>
              <a:r>
                <a:rPr lang="cs-CZ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Efektivní a spolehlivý inženýr, kterému chybí kreativní přístup </a:t>
              </a:r>
              <a:endPara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9108" y="3562"/>
              <a:ext cx="1800" cy="757"/>
            </a:xfrm>
            <a:prstGeom prst="rect">
              <a:avLst/>
            </a:prstGeom>
            <a:solidFill>
              <a:srgbClr val="33CCCC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1400" b="1" dirty="0" smtClean="0">
                  <a:solidFill>
                    <a:schemeClr val="bg1"/>
                  </a:solidFill>
                  <a:latin typeface="Arial" charset="0"/>
                </a:rPr>
                <a:t>Pomahač</a:t>
              </a:r>
              <a:r>
                <a:rPr lang="cs-CZ" sz="1300" b="1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endParaRPr lang="cs-CZ" sz="13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9071" y="4352"/>
              <a:ext cx="1800" cy="209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36000" rIns="72000" bIns="36000"/>
            <a:lstStyle/>
            <a:p>
              <a:pPr algn="ctr"/>
              <a:r>
                <a:rPr lang="cs-CZ" sz="1200" b="1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Provádí rutinní úkoly</a:t>
              </a:r>
              <a:endParaRPr lang="cs-CZ" sz="1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2" name="Line 14"/>
            <p:cNvSpPr>
              <a:spLocks noChangeShapeType="1"/>
            </p:cNvSpPr>
            <p:nvPr/>
          </p:nvSpPr>
          <p:spPr bwMode="auto">
            <a:xfrm>
              <a:off x="6097" y="2497"/>
              <a:ext cx="0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63" name="Line 15"/>
            <p:cNvSpPr>
              <a:spLocks noChangeShapeType="1"/>
            </p:cNvSpPr>
            <p:nvPr/>
          </p:nvSpPr>
          <p:spPr bwMode="auto">
            <a:xfrm>
              <a:off x="2137" y="2857"/>
              <a:ext cx="79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>
              <a:off x="2144" y="2869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65" name="Line 17"/>
            <p:cNvSpPr>
              <a:spLocks noChangeShapeType="1"/>
            </p:cNvSpPr>
            <p:nvPr/>
          </p:nvSpPr>
          <p:spPr bwMode="auto">
            <a:xfrm>
              <a:off x="4117" y="2857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66" name="Line 18"/>
            <p:cNvSpPr>
              <a:spLocks noChangeShapeType="1"/>
            </p:cNvSpPr>
            <p:nvPr/>
          </p:nvSpPr>
          <p:spPr bwMode="auto">
            <a:xfrm>
              <a:off x="6097" y="2857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>
              <a:off x="8077" y="2857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>
              <a:off x="10057" y="2857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69" name="Rectangle 21"/>
            <p:cNvSpPr>
              <a:spLocks noChangeArrowheads="1"/>
            </p:cNvSpPr>
            <p:nvPr/>
          </p:nvSpPr>
          <p:spPr bwMode="auto">
            <a:xfrm>
              <a:off x="1597" y="6586"/>
              <a:ext cx="108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/>
            <a:lstStyle/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Arial" charset="0"/>
                </a:rPr>
                <a:t>[1%]</a:t>
              </a:r>
            </a:p>
          </p:txBody>
        </p:sp>
        <p:sp>
          <p:nvSpPr>
            <p:cNvPr id="27670" name="Rectangle 22"/>
            <p:cNvSpPr>
              <a:spLocks noChangeArrowheads="1"/>
            </p:cNvSpPr>
            <p:nvPr/>
          </p:nvSpPr>
          <p:spPr bwMode="auto">
            <a:xfrm>
              <a:off x="3615" y="6583"/>
              <a:ext cx="108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/>
            <a:lstStyle/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Arial" charset="0"/>
                </a:rPr>
                <a:t>[5%]</a:t>
              </a:r>
            </a:p>
          </p:txBody>
        </p:sp>
        <p:sp>
          <p:nvSpPr>
            <p:cNvPr id="27671" name="Rectangle 23"/>
            <p:cNvSpPr>
              <a:spLocks noChangeArrowheads="1"/>
            </p:cNvSpPr>
            <p:nvPr/>
          </p:nvSpPr>
          <p:spPr bwMode="auto">
            <a:xfrm>
              <a:off x="5557" y="6586"/>
              <a:ext cx="108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/>
            <a:lstStyle/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Arial" charset="0"/>
                </a:rPr>
                <a:t>[54%]</a:t>
              </a:r>
            </a:p>
          </p:txBody>
        </p:sp>
        <p:sp>
          <p:nvSpPr>
            <p:cNvPr id="27672" name="Rectangle 24"/>
            <p:cNvSpPr>
              <a:spLocks noChangeArrowheads="1"/>
            </p:cNvSpPr>
            <p:nvPr/>
          </p:nvSpPr>
          <p:spPr bwMode="auto">
            <a:xfrm>
              <a:off x="7571" y="6586"/>
              <a:ext cx="108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/>
            <a:lstStyle/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Arial" charset="0"/>
                </a:rPr>
                <a:t>[30%]</a:t>
              </a:r>
            </a:p>
          </p:txBody>
        </p:sp>
        <p:sp>
          <p:nvSpPr>
            <p:cNvPr id="27673" name="Rectangle 25"/>
            <p:cNvSpPr>
              <a:spLocks noChangeArrowheads="1"/>
            </p:cNvSpPr>
            <p:nvPr/>
          </p:nvSpPr>
          <p:spPr bwMode="auto">
            <a:xfrm>
              <a:off x="9250" y="6583"/>
              <a:ext cx="108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/>
            <a:lstStyle/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Arial" charset="0"/>
                </a:rPr>
                <a:t>[10%]</a:t>
              </a:r>
            </a:p>
          </p:txBody>
        </p:sp>
      </p:grp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C6B710-F538-4B7D-8C14-9DE044E2714B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  <p:sp>
        <p:nvSpPr>
          <p:cNvPr id="29" name="TextovéPole 28"/>
          <p:cNvSpPr txBox="1"/>
          <p:nvPr/>
        </p:nvSpPr>
        <p:spPr>
          <a:xfrm>
            <a:off x="2339752" y="5805264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Podle: </a:t>
            </a:r>
            <a:r>
              <a:rPr lang="cs-CZ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hlinkClick r:id="rId3" action="ppaction://hlinkpres?slideindex=1&amp;slidetitle="/>
              </a:rPr>
              <a:t>Jak dál v metodice konstruování obráběcích strojů?</a:t>
            </a:r>
            <a:endParaRPr lang="cs-CZ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AEDS 2006 Workshop</a:t>
            </a:r>
          </a:p>
          <a:p>
            <a:pPr eaLnBrk="1" hangingPunct="1"/>
            <a:r>
              <a:rPr lang="cs-CZ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doc.Dr.Ing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 Jiří MAREK – technický ředitel TOSHULIN,a.s.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203575" y="3068961"/>
            <a:ext cx="367268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</a:t>
            </a:r>
            <a:r>
              <a:rPr lang="en-US" sz="32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nective 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      </a:t>
            </a:r>
            <a:r>
              <a:rPr lang="en-US" sz="3200" b="1" dirty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ti</a:t>
            </a:r>
            <a:r>
              <a:rPr lang="en-US" sz="32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ssue 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</a:t>
            </a:r>
            <a:r>
              <a:rPr lang="en-US" sz="3200" b="1" dirty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pro</a:t>
            </a:r>
            <a:r>
              <a:rPr lang="en-US" sz="32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ducts</a:t>
            </a:r>
          </a:p>
          <a:p>
            <a:endParaRPr lang="en-US" sz="32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TextovéPole 2"/>
          <p:cNvSpPr txBox="1">
            <a:spLocks noChangeArrowheads="1"/>
          </p:cNvSpPr>
          <p:nvPr/>
        </p:nvSpPr>
        <p:spPr bwMode="auto">
          <a:xfrm>
            <a:off x="4286250" y="5572125"/>
            <a:ext cx="4429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latin typeface="Arial" pitchFamily="34" charset="0"/>
                <a:cs typeface="Arial" pitchFamily="34" charset="0"/>
              </a:rPr>
              <a:t>RNDr. Vladimír Velebný, CSc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  <a:hlinkClick r:id="rId3"/>
              </a:rPr>
              <a:t>celá prezentace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Obdélník 3"/>
          <p:cNvSpPr>
            <a:spLocks noChangeArrowheads="1"/>
          </p:cNvSpPr>
          <p:nvPr/>
        </p:nvSpPr>
        <p:spPr bwMode="auto">
          <a:xfrm>
            <a:off x="2555776" y="1556792"/>
            <a:ext cx="4607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7200" b="1" dirty="0" err="1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hlinkClick r:id="rId4"/>
              </a:rPr>
              <a:t>Contipro</a:t>
            </a:r>
            <a:endParaRPr lang="cs-CZ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C6B710-F538-4B7D-8C14-9DE044E2714B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auto">
          <a:xfrm>
            <a:off x="2035175" y="1562100"/>
            <a:ext cx="4872038" cy="4297363"/>
          </a:xfrm>
          <a:custGeom>
            <a:avLst/>
            <a:gdLst>
              <a:gd name="T0" fmla="*/ 2147483647 w 3069"/>
              <a:gd name="T1" fmla="*/ 120967520 h 2707"/>
              <a:gd name="T2" fmla="*/ 2147483647 w 3069"/>
              <a:gd name="T3" fmla="*/ 211693172 h 2707"/>
              <a:gd name="T4" fmla="*/ 2147483647 w 3069"/>
              <a:gd name="T5" fmla="*/ 529232882 h 2707"/>
              <a:gd name="T6" fmla="*/ 2147483647 w 3069"/>
              <a:gd name="T7" fmla="*/ 771167822 h 2707"/>
              <a:gd name="T8" fmla="*/ 2147483647 w 3069"/>
              <a:gd name="T9" fmla="*/ 1013102962 h 2707"/>
              <a:gd name="T10" fmla="*/ 2147483647 w 3069"/>
              <a:gd name="T11" fmla="*/ 1179433234 h 2707"/>
              <a:gd name="T12" fmla="*/ 2147483647 w 3069"/>
              <a:gd name="T13" fmla="*/ 1466730976 h 2707"/>
              <a:gd name="T14" fmla="*/ 1728827609 w 3069"/>
              <a:gd name="T15" fmla="*/ 1859875652 h 2707"/>
              <a:gd name="T16" fmla="*/ 1320561987 w 3069"/>
              <a:gd name="T17" fmla="*/ 2071568725 h 2707"/>
              <a:gd name="T18" fmla="*/ 1018143302 w 3069"/>
              <a:gd name="T19" fmla="*/ 2147483647 h 2707"/>
              <a:gd name="T20" fmla="*/ 1018143302 w 3069"/>
              <a:gd name="T21" fmla="*/ 2147483647 h 2707"/>
              <a:gd name="T22" fmla="*/ 1698585740 w 3069"/>
              <a:gd name="T23" fmla="*/ 2147483647 h 2707"/>
              <a:gd name="T24" fmla="*/ 2147483647 w 3069"/>
              <a:gd name="T25" fmla="*/ 2147483647 h 2707"/>
              <a:gd name="T26" fmla="*/ 2147483647 w 3069"/>
              <a:gd name="T27" fmla="*/ 2147483647 h 2707"/>
              <a:gd name="T28" fmla="*/ 2147483647 w 3069"/>
              <a:gd name="T29" fmla="*/ 2147483647 h 2707"/>
              <a:gd name="T30" fmla="*/ 2147483647 w 3069"/>
              <a:gd name="T31" fmla="*/ 2147483647 h 2707"/>
              <a:gd name="T32" fmla="*/ 2147483647 w 3069"/>
              <a:gd name="T33" fmla="*/ 2147483647 h 2707"/>
              <a:gd name="T34" fmla="*/ 2147483647 w 3069"/>
              <a:gd name="T35" fmla="*/ 2147483647 h 2707"/>
              <a:gd name="T36" fmla="*/ 2147483647 w 3069"/>
              <a:gd name="T37" fmla="*/ 2147483647 h 2707"/>
              <a:gd name="T38" fmla="*/ 2147483647 w 3069"/>
              <a:gd name="T39" fmla="*/ 2147483647 h 2707"/>
              <a:gd name="T40" fmla="*/ 2147483647 w 3069"/>
              <a:gd name="T41" fmla="*/ 2147483647 h 2707"/>
              <a:gd name="T42" fmla="*/ 2147483647 w 3069"/>
              <a:gd name="T43" fmla="*/ 2147483647 h 2707"/>
              <a:gd name="T44" fmla="*/ 2147483647 w 3069"/>
              <a:gd name="T45" fmla="*/ 2147483647 h 2707"/>
              <a:gd name="T46" fmla="*/ 2147483647 w 3069"/>
              <a:gd name="T47" fmla="*/ 2147483647 h 2707"/>
              <a:gd name="T48" fmla="*/ 2147483647 w 3069"/>
              <a:gd name="T49" fmla="*/ 2147483647 h 2707"/>
              <a:gd name="T50" fmla="*/ 2147483647 w 3069"/>
              <a:gd name="T51" fmla="*/ 2147483647 h 2707"/>
              <a:gd name="T52" fmla="*/ 2121971899 w 3069"/>
              <a:gd name="T53" fmla="*/ 2147483647 h 2707"/>
              <a:gd name="T54" fmla="*/ 2147483647 w 3069"/>
              <a:gd name="T55" fmla="*/ 2147483647 h 2707"/>
              <a:gd name="T56" fmla="*/ 2147483647 w 3069"/>
              <a:gd name="T57" fmla="*/ 2147483647 h 2707"/>
              <a:gd name="T58" fmla="*/ 2147483647 w 3069"/>
              <a:gd name="T59" fmla="*/ 2147483647 h 2707"/>
              <a:gd name="T60" fmla="*/ 2147483647 w 3069"/>
              <a:gd name="T61" fmla="*/ 2147483647 h 2707"/>
              <a:gd name="T62" fmla="*/ 2147483647 w 3069"/>
              <a:gd name="T63" fmla="*/ 2147483647 h 2707"/>
              <a:gd name="T64" fmla="*/ 2147483647 w 3069"/>
              <a:gd name="T65" fmla="*/ 2147483647 h 2707"/>
              <a:gd name="T66" fmla="*/ 2147483647 w 3069"/>
              <a:gd name="T67" fmla="*/ 2147483647 h 2707"/>
              <a:gd name="T68" fmla="*/ 2147483647 w 3069"/>
              <a:gd name="T69" fmla="*/ 2147483647 h 2707"/>
              <a:gd name="T70" fmla="*/ 2147483647 w 3069"/>
              <a:gd name="T71" fmla="*/ 2147483647 h 2707"/>
              <a:gd name="T72" fmla="*/ 2147483647 w 3069"/>
              <a:gd name="T73" fmla="*/ 2147483647 h 2707"/>
              <a:gd name="T74" fmla="*/ 2147483647 w 3069"/>
              <a:gd name="T75" fmla="*/ 2147483647 h 2707"/>
              <a:gd name="T76" fmla="*/ 2147483647 w 3069"/>
              <a:gd name="T77" fmla="*/ 2147483647 h 2707"/>
              <a:gd name="T78" fmla="*/ 2147483647 w 3069"/>
              <a:gd name="T79" fmla="*/ 2147483647 h 2707"/>
              <a:gd name="T80" fmla="*/ 2147483647 w 3069"/>
              <a:gd name="T81" fmla="*/ 2147483647 h 2707"/>
              <a:gd name="T82" fmla="*/ 1804432280 w 3069"/>
              <a:gd name="T83" fmla="*/ 2147483647 h 2707"/>
              <a:gd name="T84" fmla="*/ 519152274 w 3069"/>
              <a:gd name="T85" fmla="*/ 2147483647 h 2707"/>
              <a:gd name="T86" fmla="*/ 126007835 w 3069"/>
              <a:gd name="T87" fmla="*/ 2147483647 h 2707"/>
              <a:gd name="T88" fmla="*/ 186491572 w 3069"/>
              <a:gd name="T89" fmla="*/ 2147483647 h 2707"/>
              <a:gd name="T90" fmla="*/ 882054894 w 3069"/>
              <a:gd name="T91" fmla="*/ 1980843122 h 2707"/>
              <a:gd name="T92" fmla="*/ 1350803856 w 3069"/>
              <a:gd name="T93" fmla="*/ 1784270983 h 2707"/>
              <a:gd name="T94" fmla="*/ 1592738804 w 3069"/>
              <a:gd name="T95" fmla="*/ 1663303115 h 2707"/>
              <a:gd name="T96" fmla="*/ 1925399754 w 3069"/>
              <a:gd name="T97" fmla="*/ 1466730976 h 2707"/>
              <a:gd name="T98" fmla="*/ 2091730030 w 3069"/>
              <a:gd name="T99" fmla="*/ 1436489108 h 2707"/>
              <a:gd name="T100" fmla="*/ 2147483647 w 3069"/>
              <a:gd name="T101" fmla="*/ 1330642572 h 2707"/>
              <a:gd name="T102" fmla="*/ 2147483647 w 3069"/>
              <a:gd name="T103" fmla="*/ 1073586697 h 2707"/>
              <a:gd name="T104" fmla="*/ 2147483647 w 3069"/>
              <a:gd name="T105" fmla="*/ 801409690 h 2707"/>
              <a:gd name="T106" fmla="*/ 2147483647 w 3069"/>
              <a:gd name="T107" fmla="*/ 892135491 h 2707"/>
              <a:gd name="T108" fmla="*/ 2147483647 w 3069"/>
              <a:gd name="T109" fmla="*/ 771167822 h 2707"/>
              <a:gd name="T110" fmla="*/ 2147483647 w 3069"/>
              <a:gd name="T111" fmla="*/ 332660643 h 2707"/>
              <a:gd name="T112" fmla="*/ 2147483647 w 3069"/>
              <a:gd name="T113" fmla="*/ 0 h 270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069"/>
              <a:gd name="T172" fmla="*/ 0 h 2707"/>
              <a:gd name="T173" fmla="*/ 3069 w 3069"/>
              <a:gd name="T174" fmla="*/ 2707 h 270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069" h="2707">
                <a:moveTo>
                  <a:pt x="1400" y="0"/>
                </a:moveTo>
                <a:cubicBezTo>
                  <a:pt x="1451" y="17"/>
                  <a:pt x="1494" y="15"/>
                  <a:pt x="1550" y="18"/>
                </a:cubicBezTo>
                <a:cubicBezTo>
                  <a:pt x="1611" y="38"/>
                  <a:pt x="1742" y="36"/>
                  <a:pt x="1742" y="36"/>
                </a:cubicBezTo>
                <a:cubicBezTo>
                  <a:pt x="1754" y="40"/>
                  <a:pt x="1766" y="44"/>
                  <a:pt x="1778" y="48"/>
                </a:cubicBezTo>
                <a:cubicBezTo>
                  <a:pt x="1784" y="50"/>
                  <a:pt x="1796" y="54"/>
                  <a:pt x="1796" y="54"/>
                </a:cubicBezTo>
                <a:cubicBezTo>
                  <a:pt x="1808" y="89"/>
                  <a:pt x="1793" y="64"/>
                  <a:pt x="1820" y="60"/>
                </a:cubicBezTo>
                <a:cubicBezTo>
                  <a:pt x="1828" y="59"/>
                  <a:pt x="1836" y="64"/>
                  <a:pt x="1844" y="66"/>
                </a:cubicBezTo>
                <a:cubicBezTo>
                  <a:pt x="1855" y="73"/>
                  <a:pt x="1870" y="76"/>
                  <a:pt x="1880" y="84"/>
                </a:cubicBezTo>
                <a:cubicBezTo>
                  <a:pt x="1886" y="89"/>
                  <a:pt x="1887" y="97"/>
                  <a:pt x="1892" y="102"/>
                </a:cubicBezTo>
                <a:cubicBezTo>
                  <a:pt x="1897" y="107"/>
                  <a:pt x="1904" y="110"/>
                  <a:pt x="1910" y="114"/>
                </a:cubicBezTo>
                <a:cubicBezTo>
                  <a:pt x="1921" y="146"/>
                  <a:pt x="1925" y="150"/>
                  <a:pt x="1910" y="198"/>
                </a:cubicBezTo>
                <a:cubicBezTo>
                  <a:pt x="1908" y="205"/>
                  <a:pt x="1898" y="205"/>
                  <a:pt x="1892" y="210"/>
                </a:cubicBezTo>
                <a:cubicBezTo>
                  <a:pt x="1885" y="215"/>
                  <a:pt x="1881" y="224"/>
                  <a:pt x="1874" y="228"/>
                </a:cubicBezTo>
                <a:cubicBezTo>
                  <a:pt x="1863" y="234"/>
                  <a:pt x="1838" y="240"/>
                  <a:pt x="1838" y="240"/>
                </a:cubicBezTo>
                <a:cubicBezTo>
                  <a:pt x="1828" y="269"/>
                  <a:pt x="1800" y="267"/>
                  <a:pt x="1772" y="276"/>
                </a:cubicBezTo>
                <a:cubicBezTo>
                  <a:pt x="1754" y="282"/>
                  <a:pt x="1736" y="299"/>
                  <a:pt x="1718" y="306"/>
                </a:cubicBezTo>
                <a:cubicBezTo>
                  <a:pt x="1703" y="312"/>
                  <a:pt x="1686" y="313"/>
                  <a:pt x="1670" y="318"/>
                </a:cubicBezTo>
                <a:cubicBezTo>
                  <a:pt x="1650" y="347"/>
                  <a:pt x="1639" y="339"/>
                  <a:pt x="1604" y="348"/>
                </a:cubicBezTo>
                <a:cubicBezTo>
                  <a:pt x="1580" y="354"/>
                  <a:pt x="1556" y="364"/>
                  <a:pt x="1532" y="372"/>
                </a:cubicBezTo>
                <a:cubicBezTo>
                  <a:pt x="1505" y="381"/>
                  <a:pt x="1521" y="388"/>
                  <a:pt x="1496" y="402"/>
                </a:cubicBezTo>
                <a:cubicBezTo>
                  <a:pt x="1463" y="420"/>
                  <a:pt x="1418" y="427"/>
                  <a:pt x="1382" y="438"/>
                </a:cubicBezTo>
                <a:cubicBezTo>
                  <a:pt x="1370" y="442"/>
                  <a:pt x="1357" y="443"/>
                  <a:pt x="1346" y="450"/>
                </a:cubicBezTo>
                <a:cubicBezTo>
                  <a:pt x="1340" y="454"/>
                  <a:pt x="1335" y="460"/>
                  <a:pt x="1328" y="462"/>
                </a:cubicBezTo>
                <a:cubicBezTo>
                  <a:pt x="1316" y="466"/>
                  <a:pt x="1304" y="465"/>
                  <a:pt x="1292" y="468"/>
                </a:cubicBezTo>
                <a:cubicBezTo>
                  <a:pt x="1210" y="488"/>
                  <a:pt x="1289" y="469"/>
                  <a:pt x="1238" y="492"/>
                </a:cubicBezTo>
                <a:cubicBezTo>
                  <a:pt x="1213" y="503"/>
                  <a:pt x="1186" y="507"/>
                  <a:pt x="1160" y="516"/>
                </a:cubicBezTo>
                <a:cubicBezTo>
                  <a:pt x="1147" y="554"/>
                  <a:pt x="1112" y="553"/>
                  <a:pt x="1076" y="558"/>
                </a:cubicBezTo>
                <a:cubicBezTo>
                  <a:pt x="1031" y="573"/>
                  <a:pt x="1085" y="551"/>
                  <a:pt x="1046" y="582"/>
                </a:cubicBezTo>
                <a:cubicBezTo>
                  <a:pt x="1028" y="597"/>
                  <a:pt x="973" y="598"/>
                  <a:pt x="956" y="600"/>
                </a:cubicBezTo>
                <a:cubicBezTo>
                  <a:pt x="933" y="615"/>
                  <a:pt x="908" y="624"/>
                  <a:pt x="884" y="636"/>
                </a:cubicBezTo>
                <a:cubicBezTo>
                  <a:pt x="841" y="658"/>
                  <a:pt x="805" y="680"/>
                  <a:pt x="758" y="696"/>
                </a:cubicBezTo>
                <a:cubicBezTo>
                  <a:pt x="732" y="705"/>
                  <a:pt x="713" y="729"/>
                  <a:pt x="686" y="738"/>
                </a:cubicBezTo>
                <a:cubicBezTo>
                  <a:pt x="682" y="744"/>
                  <a:pt x="680" y="752"/>
                  <a:pt x="674" y="756"/>
                </a:cubicBezTo>
                <a:cubicBezTo>
                  <a:pt x="663" y="763"/>
                  <a:pt x="649" y="761"/>
                  <a:pt x="638" y="768"/>
                </a:cubicBezTo>
                <a:cubicBezTo>
                  <a:pt x="614" y="784"/>
                  <a:pt x="588" y="791"/>
                  <a:pt x="560" y="798"/>
                </a:cubicBezTo>
                <a:cubicBezTo>
                  <a:pt x="548" y="806"/>
                  <a:pt x="529" y="808"/>
                  <a:pt x="524" y="822"/>
                </a:cubicBezTo>
                <a:cubicBezTo>
                  <a:pt x="522" y="828"/>
                  <a:pt x="522" y="835"/>
                  <a:pt x="518" y="840"/>
                </a:cubicBezTo>
                <a:cubicBezTo>
                  <a:pt x="505" y="857"/>
                  <a:pt x="477" y="858"/>
                  <a:pt x="458" y="864"/>
                </a:cubicBezTo>
                <a:cubicBezTo>
                  <a:pt x="430" y="905"/>
                  <a:pt x="448" y="895"/>
                  <a:pt x="416" y="906"/>
                </a:cubicBezTo>
                <a:cubicBezTo>
                  <a:pt x="412" y="918"/>
                  <a:pt x="411" y="931"/>
                  <a:pt x="404" y="942"/>
                </a:cubicBezTo>
                <a:cubicBezTo>
                  <a:pt x="400" y="948"/>
                  <a:pt x="395" y="953"/>
                  <a:pt x="392" y="960"/>
                </a:cubicBezTo>
                <a:cubicBezTo>
                  <a:pt x="387" y="972"/>
                  <a:pt x="380" y="996"/>
                  <a:pt x="380" y="996"/>
                </a:cubicBezTo>
                <a:cubicBezTo>
                  <a:pt x="382" y="1016"/>
                  <a:pt x="379" y="1037"/>
                  <a:pt x="386" y="1056"/>
                </a:cubicBezTo>
                <a:cubicBezTo>
                  <a:pt x="388" y="1062"/>
                  <a:pt x="398" y="1060"/>
                  <a:pt x="404" y="1062"/>
                </a:cubicBezTo>
                <a:cubicBezTo>
                  <a:pt x="411" y="1064"/>
                  <a:pt x="410" y="1076"/>
                  <a:pt x="416" y="1080"/>
                </a:cubicBezTo>
                <a:cubicBezTo>
                  <a:pt x="447" y="1099"/>
                  <a:pt x="500" y="1109"/>
                  <a:pt x="536" y="1116"/>
                </a:cubicBezTo>
                <a:cubicBezTo>
                  <a:pt x="540" y="1122"/>
                  <a:pt x="542" y="1131"/>
                  <a:pt x="548" y="1134"/>
                </a:cubicBezTo>
                <a:cubicBezTo>
                  <a:pt x="573" y="1146"/>
                  <a:pt x="647" y="1154"/>
                  <a:pt x="674" y="1158"/>
                </a:cubicBezTo>
                <a:cubicBezTo>
                  <a:pt x="705" y="1168"/>
                  <a:pt x="734" y="1190"/>
                  <a:pt x="764" y="1200"/>
                </a:cubicBezTo>
                <a:cubicBezTo>
                  <a:pt x="805" y="1214"/>
                  <a:pt x="860" y="1220"/>
                  <a:pt x="902" y="1224"/>
                </a:cubicBezTo>
                <a:cubicBezTo>
                  <a:pt x="916" y="1266"/>
                  <a:pt x="991" y="1256"/>
                  <a:pt x="1028" y="1260"/>
                </a:cubicBezTo>
                <a:cubicBezTo>
                  <a:pt x="1068" y="1273"/>
                  <a:pt x="1097" y="1274"/>
                  <a:pt x="1142" y="1278"/>
                </a:cubicBezTo>
                <a:cubicBezTo>
                  <a:pt x="1180" y="1287"/>
                  <a:pt x="1203" y="1302"/>
                  <a:pt x="1244" y="1308"/>
                </a:cubicBezTo>
                <a:cubicBezTo>
                  <a:pt x="1294" y="1325"/>
                  <a:pt x="1353" y="1323"/>
                  <a:pt x="1406" y="1332"/>
                </a:cubicBezTo>
                <a:cubicBezTo>
                  <a:pt x="1483" y="1383"/>
                  <a:pt x="1523" y="1364"/>
                  <a:pt x="1640" y="1368"/>
                </a:cubicBezTo>
                <a:cubicBezTo>
                  <a:pt x="1696" y="1405"/>
                  <a:pt x="1774" y="1396"/>
                  <a:pt x="1838" y="1404"/>
                </a:cubicBezTo>
                <a:cubicBezTo>
                  <a:pt x="1866" y="1423"/>
                  <a:pt x="1897" y="1418"/>
                  <a:pt x="1928" y="1428"/>
                </a:cubicBezTo>
                <a:cubicBezTo>
                  <a:pt x="1961" y="1477"/>
                  <a:pt x="1930" y="1441"/>
                  <a:pt x="2048" y="1452"/>
                </a:cubicBezTo>
                <a:cubicBezTo>
                  <a:pt x="2074" y="1454"/>
                  <a:pt x="2100" y="1475"/>
                  <a:pt x="2126" y="1476"/>
                </a:cubicBezTo>
                <a:cubicBezTo>
                  <a:pt x="2162" y="1478"/>
                  <a:pt x="2198" y="1480"/>
                  <a:pt x="2234" y="1482"/>
                </a:cubicBezTo>
                <a:cubicBezTo>
                  <a:pt x="2277" y="1511"/>
                  <a:pt x="2225" y="1480"/>
                  <a:pt x="2318" y="1500"/>
                </a:cubicBezTo>
                <a:cubicBezTo>
                  <a:pt x="2325" y="1502"/>
                  <a:pt x="2329" y="1509"/>
                  <a:pt x="2336" y="1512"/>
                </a:cubicBezTo>
                <a:cubicBezTo>
                  <a:pt x="2385" y="1534"/>
                  <a:pt x="2412" y="1526"/>
                  <a:pt x="2474" y="1530"/>
                </a:cubicBezTo>
                <a:cubicBezTo>
                  <a:pt x="2488" y="1532"/>
                  <a:pt x="2502" y="1532"/>
                  <a:pt x="2516" y="1536"/>
                </a:cubicBezTo>
                <a:cubicBezTo>
                  <a:pt x="2556" y="1548"/>
                  <a:pt x="2512" y="1549"/>
                  <a:pt x="2552" y="1554"/>
                </a:cubicBezTo>
                <a:cubicBezTo>
                  <a:pt x="2576" y="1557"/>
                  <a:pt x="2600" y="1558"/>
                  <a:pt x="2624" y="1560"/>
                </a:cubicBezTo>
                <a:cubicBezTo>
                  <a:pt x="2636" y="1564"/>
                  <a:pt x="2648" y="1568"/>
                  <a:pt x="2660" y="1572"/>
                </a:cubicBezTo>
                <a:cubicBezTo>
                  <a:pt x="2666" y="1574"/>
                  <a:pt x="2660" y="1588"/>
                  <a:pt x="2666" y="1590"/>
                </a:cubicBezTo>
                <a:cubicBezTo>
                  <a:pt x="2689" y="1597"/>
                  <a:pt x="2714" y="1594"/>
                  <a:pt x="2738" y="1596"/>
                </a:cubicBezTo>
                <a:cubicBezTo>
                  <a:pt x="2748" y="1598"/>
                  <a:pt x="2758" y="1598"/>
                  <a:pt x="2768" y="1602"/>
                </a:cubicBezTo>
                <a:cubicBezTo>
                  <a:pt x="2775" y="1605"/>
                  <a:pt x="2779" y="1612"/>
                  <a:pt x="2786" y="1614"/>
                </a:cubicBezTo>
                <a:cubicBezTo>
                  <a:pt x="2805" y="1620"/>
                  <a:pt x="2826" y="1621"/>
                  <a:pt x="2846" y="1626"/>
                </a:cubicBezTo>
                <a:cubicBezTo>
                  <a:pt x="2879" y="1648"/>
                  <a:pt x="2848" y="1631"/>
                  <a:pt x="2900" y="1644"/>
                </a:cubicBezTo>
                <a:cubicBezTo>
                  <a:pt x="2929" y="1651"/>
                  <a:pt x="2945" y="1665"/>
                  <a:pt x="2972" y="1674"/>
                </a:cubicBezTo>
                <a:cubicBezTo>
                  <a:pt x="2982" y="1705"/>
                  <a:pt x="3009" y="1700"/>
                  <a:pt x="3038" y="1710"/>
                </a:cubicBezTo>
                <a:cubicBezTo>
                  <a:pt x="3047" y="1738"/>
                  <a:pt x="3052" y="1758"/>
                  <a:pt x="3068" y="1782"/>
                </a:cubicBezTo>
                <a:cubicBezTo>
                  <a:pt x="3066" y="1812"/>
                  <a:pt x="3069" y="1843"/>
                  <a:pt x="3062" y="1872"/>
                </a:cubicBezTo>
                <a:cubicBezTo>
                  <a:pt x="3060" y="1878"/>
                  <a:pt x="3049" y="1874"/>
                  <a:pt x="3044" y="1878"/>
                </a:cubicBezTo>
                <a:cubicBezTo>
                  <a:pt x="3038" y="1883"/>
                  <a:pt x="3035" y="1890"/>
                  <a:pt x="3032" y="1896"/>
                </a:cubicBezTo>
                <a:cubicBezTo>
                  <a:pt x="3026" y="1907"/>
                  <a:pt x="3027" y="1924"/>
                  <a:pt x="3014" y="1932"/>
                </a:cubicBezTo>
                <a:cubicBezTo>
                  <a:pt x="3014" y="1932"/>
                  <a:pt x="2969" y="1947"/>
                  <a:pt x="2960" y="1950"/>
                </a:cubicBezTo>
                <a:cubicBezTo>
                  <a:pt x="2954" y="1952"/>
                  <a:pt x="2942" y="1956"/>
                  <a:pt x="2942" y="1956"/>
                </a:cubicBezTo>
                <a:cubicBezTo>
                  <a:pt x="2916" y="1982"/>
                  <a:pt x="2882" y="1990"/>
                  <a:pt x="2852" y="2010"/>
                </a:cubicBezTo>
                <a:cubicBezTo>
                  <a:pt x="2824" y="2052"/>
                  <a:pt x="2771" y="2061"/>
                  <a:pt x="2726" y="2076"/>
                </a:cubicBezTo>
                <a:cubicBezTo>
                  <a:pt x="2704" y="2109"/>
                  <a:pt x="2671" y="2099"/>
                  <a:pt x="2642" y="2118"/>
                </a:cubicBezTo>
                <a:cubicBezTo>
                  <a:pt x="2599" y="2147"/>
                  <a:pt x="2573" y="2154"/>
                  <a:pt x="2522" y="2160"/>
                </a:cubicBezTo>
                <a:cubicBezTo>
                  <a:pt x="2481" y="2174"/>
                  <a:pt x="2468" y="2178"/>
                  <a:pt x="2432" y="2202"/>
                </a:cubicBezTo>
                <a:cubicBezTo>
                  <a:pt x="2432" y="2202"/>
                  <a:pt x="2387" y="2217"/>
                  <a:pt x="2378" y="2220"/>
                </a:cubicBezTo>
                <a:cubicBezTo>
                  <a:pt x="2372" y="2222"/>
                  <a:pt x="2360" y="2226"/>
                  <a:pt x="2360" y="2226"/>
                </a:cubicBezTo>
                <a:cubicBezTo>
                  <a:pt x="2358" y="2232"/>
                  <a:pt x="2359" y="2240"/>
                  <a:pt x="2354" y="2244"/>
                </a:cubicBezTo>
                <a:cubicBezTo>
                  <a:pt x="2327" y="2263"/>
                  <a:pt x="2264" y="2270"/>
                  <a:pt x="2234" y="2274"/>
                </a:cubicBezTo>
                <a:cubicBezTo>
                  <a:pt x="2189" y="2289"/>
                  <a:pt x="2243" y="2267"/>
                  <a:pt x="2204" y="2298"/>
                </a:cubicBezTo>
                <a:cubicBezTo>
                  <a:pt x="2177" y="2319"/>
                  <a:pt x="2136" y="2308"/>
                  <a:pt x="2102" y="2310"/>
                </a:cubicBezTo>
                <a:cubicBezTo>
                  <a:pt x="2043" y="2330"/>
                  <a:pt x="2126" y="2298"/>
                  <a:pt x="2072" y="2334"/>
                </a:cubicBezTo>
                <a:cubicBezTo>
                  <a:pt x="2052" y="2347"/>
                  <a:pt x="1992" y="2350"/>
                  <a:pt x="1976" y="2352"/>
                </a:cubicBezTo>
                <a:cubicBezTo>
                  <a:pt x="1952" y="2360"/>
                  <a:pt x="1951" y="2377"/>
                  <a:pt x="1928" y="2388"/>
                </a:cubicBezTo>
                <a:cubicBezTo>
                  <a:pt x="1874" y="2415"/>
                  <a:pt x="1842" y="2419"/>
                  <a:pt x="1778" y="2424"/>
                </a:cubicBezTo>
                <a:cubicBezTo>
                  <a:pt x="1741" y="2436"/>
                  <a:pt x="1720" y="2443"/>
                  <a:pt x="1682" y="2448"/>
                </a:cubicBezTo>
                <a:cubicBezTo>
                  <a:pt x="1648" y="2471"/>
                  <a:pt x="1632" y="2467"/>
                  <a:pt x="1586" y="2472"/>
                </a:cubicBezTo>
                <a:cubicBezTo>
                  <a:pt x="1539" y="2503"/>
                  <a:pt x="1564" y="2491"/>
                  <a:pt x="1514" y="2508"/>
                </a:cubicBezTo>
                <a:cubicBezTo>
                  <a:pt x="1508" y="2510"/>
                  <a:pt x="1496" y="2514"/>
                  <a:pt x="1496" y="2514"/>
                </a:cubicBezTo>
                <a:cubicBezTo>
                  <a:pt x="1460" y="2550"/>
                  <a:pt x="1425" y="2546"/>
                  <a:pt x="1376" y="2550"/>
                </a:cubicBezTo>
                <a:cubicBezTo>
                  <a:pt x="1340" y="2562"/>
                  <a:pt x="1304" y="2574"/>
                  <a:pt x="1268" y="2586"/>
                </a:cubicBezTo>
                <a:cubicBezTo>
                  <a:pt x="1236" y="2597"/>
                  <a:pt x="1199" y="2590"/>
                  <a:pt x="1166" y="2598"/>
                </a:cubicBezTo>
                <a:cubicBezTo>
                  <a:pt x="1139" y="2605"/>
                  <a:pt x="1120" y="2622"/>
                  <a:pt x="1094" y="2628"/>
                </a:cubicBezTo>
                <a:cubicBezTo>
                  <a:pt x="1052" y="2637"/>
                  <a:pt x="1011" y="2639"/>
                  <a:pt x="974" y="2664"/>
                </a:cubicBezTo>
                <a:cubicBezTo>
                  <a:pt x="945" y="2707"/>
                  <a:pt x="975" y="2674"/>
                  <a:pt x="878" y="2688"/>
                </a:cubicBezTo>
                <a:cubicBezTo>
                  <a:pt x="865" y="2690"/>
                  <a:pt x="842" y="2700"/>
                  <a:pt x="842" y="2700"/>
                </a:cubicBezTo>
                <a:cubicBezTo>
                  <a:pt x="830" y="2665"/>
                  <a:pt x="815" y="2635"/>
                  <a:pt x="794" y="2604"/>
                </a:cubicBezTo>
                <a:cubicBezTo>
                  <a:pt x="776" y="2577"/>
                  <a:pt x="776" y="2542"/>
                  <a:pt x="758" y="2514"/>
                </a:cubicBezTo>
                <a:cubicBezTo>
                  <a:pt x="834" y="2489"/>
                  <a:pt x="770" y="2497"/>
                  <a:pt x="920" y="2490"/>
                </a:cubicBezTo>
                <a:cubicBezTo>
                  <a:pt x="944" y="2482"/>
                  <a:pt x="962" y="2472"/>
                  <a:pt x="926" y="2460"/>
                </a:cubicBezTo>
                <a:cubicBezTo>
                  <a:pt x="848" y="2473"/>
                  <a:pt x="877" y="2464"/>
                  <a:pt x="836" y="2478"/>
                </a:cubicBezTo>
                <a:cubicBezTo>
                  <a:pt x="832" y="2484"/>
                  <a:pt x="817" y="2494"/>
                  <a:pt x="824" y="2496"/>
                </a:cubicBezTo>
                <a:cubicBezTo>
                  <a:pt x="836" y="2499"/>
                  <a:pt x="860" y="2484"/>
                  <a:pt x="860" y="2484"/>
                </a:cubicBezTo>
                <a:cubicBezTo>
                  <a:pt x="893" y="2435"/>
                  <a:pt x="851" y="2488"/>
                  <a:pt x="968" y="2460"/>
                </a:cubicBezTo>
                <a:cubicBezTo>
                  <a:pt x="974" y="2459"/>
                  <a:pt x="968" y="2445"/>
                  <a:pt x="974" y="2442"/>
                </a:cubicBezTo>
                <a:cubicBezTo>
                  <a:pt x="987" y="2436"/>
                  <a:pt x="1002" y="2438"/>
                  <a:pt x="1016" y="2436"/>
                </a:cubicBezTo>
                <a:cubicBezTo>
                  <a:pt x="1067" y="2419"/>
                  <a:pt x="1039" y="2426"/>
                  <a:pt x="1100" y="2418"/>
                </a:cubicBezTo>
                <a:cubicBezTo>
                  <a:pt x="1136" y="2394"/>
                  <a:pt x="1153" y="2398"/>
                  <a:pt x="1202" y="2394"/>
                </a:cubicBezTo>
                <a:cubicBezTo>
                  <a:pt x="1264" y="2373"/>
                  <a:pt x="1251" y="2370"/>
                  <a:pt x="1334" y="2364"/>
                </a:cubicBezTo>
                <a:cubicBezTo>
                  <a:pt x="1362" y="2355"/>
                  <a:pt x="1375" y="2345"/>
                  <a:pt x="1406" y="2340"/>
                </a:cubicBezTo>
                <a:cubicBezTo>
                  <a:pt x="1463" y="2302"/>
                  <a:pt x="1460" y="2310"/>
                  <a:pt x="1544" y="2304"/>
                </a:cubicBezTo>
                <a:cubicBezTo>
                  <a:pt x="1597" y="2269"/>
                  <a:pt x="1644" y="2272"/>
                  <a:pt x="1700" y="2244"/>
                </a:cubicBezTo>
                <a:cubicBezTo>
                  <a:pt x="1714" y="2202"/>
                  <a:pt x="1730" y="2212"/>
                  <a:pt x="1760" y="2232"/>
                </a:cubicBezTo>
                <a:cubicBezTo>
                  <a:pt x="1798" y="2230"/>
                  <a:pt x="1847" y="2247"/>
                  <a:pt x="1874" y="2220"/>
                </a:cubicBezTo>
                <a:cubicBezTo>
                  <a:pt x="1878" y="2216"/>
                  <a:pt x="1876" y="2207"/>
                  <a:pt x="1880" y="2202"/>
                </a:cubicBezTo>
                <a:cubicBezTo>
                  <a:pt x="1902" y="2169"/>
                  <a:pt x="1921" y="2182"/>
                  <a:pt x="1964" y="2178"/>
                </a:cubicBezTo>
                <a:cubicBezTo>
                  <a:pt x="1970" y="2174"/>
                  <a:pt x="1977" y="2172"/>
                  <a:pt x="1982" y="2166"/>
                </a:cubicBezTo>
                <a:cubicBezTo>
                  <a:pt x="1986" y="2161"/>
                  <a:pt x="1982" y="2149"/>
                  <a:pt x="1988" y="2148"/>
                </a:cubicBezTo>
                <a:cubicBezTo>
                  <a:pt x="2049" y="2135"/>
                  <a:pt x="2112" y="2141"/>
                  <a:pt x="2174" y="2136"/>
                </a:cubicBezTo>
                <a:cubicBezTo>
                  <a:pt x="2178" y="2130"/>
                  <a:pt x="2183" y="2124"/>
                  <a:pt x="2186" y="2118"/>
                </a:cubicBezTo>
                <a:cubicBezTo>
                  <a:pt x="2189" y="2112"/>
                  <a:pt x="2198" y="2100"/>
                  <a:pt x="2192" y="2100"/>
                </a:cubicBezTo>
                <a:cubicBezTo>
                  <a:pt x="2185" y="2100"/>
                  <a:pt x="2186" y="2114"/>
                  <a:pt x="2180" y="2118"/>
                </a:cubicBezTo>
                <a:cubicBezTo>
                  <a:pt x="2164" y="2128"/>
                  <a:pt x="2142" y="2125"/>
                  <a:pt x="2126" y="2136"/>
                </a:cubicBezTo>
                <a:cubicBezTo>
                  <a:pt x="2120" y="2140"/>
                  <a:pt x="2108" y="2141"/>
                  <a:pt x="2108" y="2148"/>
                </a:cubicBezTo>
                <a:cubicBezTo>
                  <a:pt x="2108" y="2154"/>
                  <a:pt x="2120" y="2144"/>
                  <a:pt x="2126" y="2142"/>
                </a:cubicBezTo>
                <a:cubicBezTo>
                  <a:pt x="2138" y="2106"/>
                  <a:pt x="2172" y="2116"/>
                  <a:pt x="2210" y="2112"/>
                </a:cubicBezTo>
                <a:cubicBezTo>
                  <a:pt x="2224" y="2071"/>
                  <a:pt x="2251" y="2080"/>
                  <a:pt x="2294" y="2076"/>
                </a:cubicBezTo>
                <a:cubicBezTo>
                  <a:pt x="2348" y="2040"/>
                  <a:pt x="2257" y="2097"/>
                  <a:pt x="2354" y="2058"/>
                </a:cubicBezTo>
                <a:cubicBezTo>
                  <a:pt x="2369" y="2052"/>
                  <a:pt x="2376" y="2035"/>
                  <a:pt x="2390" y="2028"/>
                </a:cubicBezTo>
                <a:cubicBezTo>
                  <a:pt x="2407" y="2020"/>
                  <a:pt x="2435" y="2018"/>
                  <a:pt x="2450" y="2016"/>
                </a:cubicBezTo>
                <a:cubicBezTo>
                  <a:pt x="2493" y="2002"/>
                  <a:pt x="2475" y="2011"/>
                  <a:pt x="2504" y="1992"/>
                </a:cubicBezTo>
                <a:cubicBezTo>
                  <a:pt x="2513" y="1965"/>
                  <a:pt x="2525" y="1963"/>
                  <a:pt x="2552" y="1956"/>
                </a:cubicBezTo>
                <a:cubicBezTo>
                  <a:pt x="2582" y="1911"/>
                  <a:pt x="2542" y="1963"/>
                  <a:pt x="2588" y="1932"/>
                </a:cubicBezTo>
                <a:cubicBezTo>
                  <a:pt x="2599" y="1925"/>
                  <a:pt x="2594" y="1902"/>
                  <a:pt x="2606" y="1896"/>
                </a:cubicBezTo>
                <a:cubicBezTo>
                  <a:pt x="2619" y="1890"/>
                  <a:pt x="2634" y="1892"/>
                  <a:pt x="2648" y="1890"/>
                </a:cubicBezTo>
                <a:cubicBezTo>
                  <a:pt x="2643" y="1782"/>
                  <a:pt x="2677" y="1759"/>
                  <a:pt x="2600" y="1740"/>
                </a:cubicBezTo>
                <a:cubicBezTo>
                  <a:pt x="2543" y="1702"/>
                  <a:pt x="2474" y="1686"/>
                  <a:pt x="2408" y="1668"/>
                </a:cubicBezTo>
                <a:cubicBezTo>
                  <a:pt x="2377" y="1660"/>
                  <a:pt x="2349" y="1652"/>
                  <a:pt x="2318" y="1644"/>
                </a:cubicBezTo>
                <a:cubicBezTo>
                  <a:pt x="2306" y="1641"/>
                  <a:pt x="2294" y="1636"/>
                  <a:pt x="2282" y="1632"/>
                </a:cubicBezTo>
                <a:cubicBezTo>
                  <a:pt x="2275" y="1630"/>
                  <a:pt x="2271" y="1621"/>
                  <a:pt x="2264" y="1620"/>
                </a:cubicBezTo>
                <a:cubicBezTo>
                  <a:pt x="2236" y="1615"/>
                  <a:pt x="2208" y="1616"/>
                  <a:pt x="2180" y="1614"/>
                </a:cubicBezTo>
                <a:cubicBezTo>
                  <a:pt x="2146" y="1603"/>
                  <a:pt x="2113" y="1591"/>
                  <a:pt x="2078" y="1584"/>
                </a:cubicBezTo>
                <a:cubicBezTo>
                  <a:pt x="2048" y="1594"/>
                  <a:pt x="2032" y="1585"/>
                  <a:pt x="2006" y="1572"/>
                </a:cubicBezTo>
                <a:cubicBezTo>
                  <a:pt x="1990" y="1564"/>
                  <a:pt x="1969" y="1564"/>
                  <a:pt x="1952" y="1560"/>
                </a:cubicBezTo>
                <a:cubicBezTo>
                  <a:pt x="1916" y="1552"/>
                  <a:pt x="1922" y="1543"/>
                  <a:pt x="1874" y="1536"/>
                </a:cubicBezTo>
                <a:cubicBezTo>
                  <a:pt x="1783" y="1506"/>
                  <a:pt x="1831" y="1512"/>
                  <a:pt x="1670" y="1506"/>
                </a:cubicBezTo>
                <a:cubicBezTo>
                  <a:pt x="1644" y="1489"/>
                  <a:pt x="1628" y="1468"/>
                  <a:pt x="1598" y="1458"/>
                </a:cubicBezTo>
                <a:cubicBezTo>
                  <a:pt x="1558" y="1484"/>
                  <a:pt x="1548" y="1473"/>
                  <a:pt x="1508" y="1446"/>
                </a:cubicBezTo>
                <a:cubicBezTo>
                  <a:pt x="1476" y="1425"/>
                  <a:pt x="1432" y="1442"/>
                  <a:pt x="1394" y="1440"/>
                </a:cubicBezTo>
                <a:cubicBezTo>
                  <a:pt x="1366" y="1431"/>
                  <a:pt x="1341" y="1426"/>
                  <a:pt x="1316" y="1410"/>
                </a:cubicBezTo>
                <a:cubicBezTo>
                  <a:pt x="1245" y="1416"/>
                  <a:pt x="1191" y="1408"/>
                  <a:pt x="1124" y="1386"/>
                </a:cubicBezTo>
                <a:cubicBezTo>
                  <a:pt x="1090" y="1375"/>
                  <a:pt x="1052" y="1382"/>
                  <a:pt x="1016" y="1380"/>
                </a:cubicBezTo>
                <a:cubicBezTo>
                  <a:pt x="1004" y="1376"/>
                  <a:pt x="992" y="1372"/>
                  <a:pt x="980" y="1368"/>
                </a:cubicBezTo>
                <a:cubicBezTo>
                  <a:pt x="974" y="1366"/>
                  <a:pt x="962" y="1362"/>
                  <a:pt x="962" y="1362"/>
                </a:cubicBezTo>
                <a:cubicBezTo>
                  <a:pt x="935" y="1321"/>
                  <a:pt x="818" y="1332"/>
                  <a:pt x="818" y="1332"/>
                </a:cubicBezTo>
                <a:cubicBezTo>
                  <a:pt x="764" y="1296"/>
                  <a:pt x="796" y="1309"/>
                  <a:pt x="716" y="1302"/>
                </a:cubicBezTo>
                <a:cubicBezTo>
                  <a:pt x="634" y="1275"/>
                  <a:pt x="573" y="1265"/>
                  <a:pt x="488" y="1260"/>
                </a:cubicBezTo>
                <a:cubicBezTo>
                  <a:pt x="458" y="1253"/>
                  <a:pt x="413" y="1245"/>
                  <a:pt x="386" y="1230"/>
                </a:cubicBezTo>
                <a:cubicBezTo>
                  <a:pt x="341" y="1205"/>
                  <a:pt x="339" y="1204"/>
                  <a:pt x="290" y="1188"/>
                </a:cubicBezTo>
                <a:cubicBezTo>
                  <a:pt x="257" y="1193"/>
                  <a:pt x="237" y="1202"/>
                  <a:pt x="206" y="1194"/>
                </a:cubicBezTo>
                <a:cubicBezTo>
                  <a:pt x="216" y="1192"/>
                  <a:pt x="238" y="1198"/>
                  <a:pt x="236" y="1188"/>
                </a:cubicBezTo>
                <a:cubicBezTo>
                  <a:pt x="233" y="1174"/>
                  <a:pt x="214" y="1169"/>
                  <a:pt x="200" y="1164"/>
                </a:cubicBezTo>
                <a:cubicBezTo>
                  <a:pt x="188" y="1160"/>
                  <a:pt x="164" y="1152"/>
                  <a:pt x="164" y="1152"/>
                </a:cubicBezTo>
                <a:cubicBezTo>
                  <a:pt x="129" y="1099"/>
                  <a:pt x="112" y="1090"/>
                  <a:pt x="50" y="1080"/>
                </a:cubicBezTo>
                <a:cubicBezTo>
                  <a:pt x="33" y="1054"/>
                  <a:pt x="30" y="1030"/>
                  <a:pt x="8" y="1008"/>
                </a:cubicBezTo>
                <a:cubicBezTo>
                  <a:pt x="22" y="965"/>
                  <a:pt x="0" y="1014"/>
                  <a:pt x="38" y="984"/>
                </a:cubicBezTo>
                <a:cubicBezTo>
                  <a:pt x="43" y="980"/>
                  <a:pt x="41" y="972"/>
                  <a:pt x="44" y="966"/>
                </a:cubicBezTo>
                <a:cubicBezTo>
                  <a:pt x="50" y="953"/>
                  <a:pt x="63" y="938"/>
                  <a:pt x="74" y="930"/>
                </a:cubicBezTo>
                <a:cubicBezTo>
                  <a:pt x="85" y="921"/>
                  <a:pt x="110" y="906"/>
                  <a:pt x="110" y="906"/>
                </a:cubicBezTo>
                <a:cubicBezTo>
                  <a:pt x="122" y="835"/>
                  <a:pt x="160" y="851"/>
                  <a:pt x="230" y="846"/>
                </a:cubicBezTo>
                <a:cubicBezTo>
                  <a:pt x="253" y="823"/>
                  <a:pt x="263" y="817"/>
                  <a:pt x="296" y="810"/>
                </a:cubicBezTo>
                <a:cubicBezTo>
                  <a:pt x="323" y="769"/>
                  <a:pt x="287" y="814"/>
                  <a:pt x="350" y="786"/>
                </a:cubicBezTo>
                <a:cubicBezTo>
                  <a:pt x="357" y="783"/>
                  <a:pt x="356" y="773"/>
                  <a:pt x="362" y="768"/>
                </a:cubicBezTo>
                <a:cubicBezTo>
                  <a:pt x="370" y="762"/>
                  <a:pt x="416" y="756"/>
                  <a:pt x="416" y="756"/>
                </a:cubicBezTo>
                <a:cubicBezTo>
                  <a:pt x="439" y="733"/>
                  <a:pt x="473" y="721"/>
                  <a:pt x="506" y="714"/>
                </a:cubicBezTo>
                <a:cubicBezTo>
                  <a:pt x="516" y="712"/>
                  <a:pt x="526" y="711"/>
                  <a:pt x="536" y="708"/>
                </a:cubicBezTo>
                <a:cubicBezTo>
                  <a:pt x="548" y="705"/>
                  <a:pt x="572" y="696"/>
                  <a:pt x="572" y="696"/>
                </a:cubicBezTo>
                <a:cubicBezTo>
                  <a:pt x="574" y="690"/>
                  <a:pt x="573" y="681"/>
                  <a:pt x="578" y="678"/>
                </a:cubicBezTo>
                <a:cubicBezTo>
                  <a:pt x="589" y="672"/>
                  <a:pt x="602" y="676"/>
                  <a:pt x="614" y="672"/>
                </a:cubicBezTo>
                <a:cubicBezTo>
                  <a:pt x="621" y="670"/>
                  <a:pt x="625" y="662"/>
                  <a:pt x="632" y="660"/>
                </a:cubicBezTo>
                <a:cubicBezTo>
                  <a:pt x="644" y="656"/>
                  <a:pt x="656" y="656"/>
                  <a:pt x="668" y="654"/>
                </a:cubicBezTo>
                <a:cubicBezTo>
                  <a:pt x="680" y="617"/>
                  <a:pt x="701" y="623"/>
                  <a:pt x="740" y="618"/>
                </a:cubicBezTo>
                <a:cubicBezTo>
                  <a:pt x="746" y="614"/>
                  <a:pt x="754" y="612"/>
                  <a:pt x="758" y="606"/>
                </a:cubicBezTo>
                <a:cubicBezTo>
                  <a:pt x="763" y="599"/>
                  <a:pt x="756" y="582"/>
                  <a:pt x="764" y="582"/>
                </a:cubicBezTo>
                <a:cubicBezTo>
                  <a:pt x="772" y="582"/>
                  <a:pt x="764" y="600"/>
                  <a:pt x="770" y="606"/>
                </a:cubicBezTo>
                <a:cubicBezTo>
                  <a:pt x="776" y="612"/>
                  <a:pt x="786" y="610"/>
                  <a:pt x="794" y="612"/>
                </a:cubicBezTo>
                <a:cubicBezTo>
                  <a:pt x="802" y="610"/>
                  <a:pt x="813" y="612"/>
                  <a:pt x="818" y="606"/>
                </a:cubicBezTo>
                <a:cubicBezTo>
                  <a:pt x="826" y="596"/>
                  <a:pt x="830" y="570"/>
                  <a:pt x="830" y="570"/>
                </a:cubicBezTo>
                <a:cubicBezTo>
                  <a:pt x="885" y="588"/>
                  <a:pt x="852" y="590"/>
                  <a:pt x="878" y="564"/>
                </a:cubicBezTo>
                <a:cubicBezTo>
                  <a:pt x="883" y="559"/>
                  <a:pt x="889" y="554"/>
                  <a:pt x="896" y="552"/>
                </a:cubicBezTo>
                <a:cubicBezTo>
                  <a:pt x="912" y="548"/>
                  <a:pt x="928" y="548"/>
                  <a:pt x="944" y="546"/>
                </a:cubicBezTo>
                <a:cubicBezTo>
                  <a:pt x="955" y="539"/>
                  <a:pt x="970" y="536"/>
                  <a:pt x="980" y="528"/>
                </a:cubicBezTo>
                <a:cubicBezTo>
                  <a:pt x="996" y="515"/>
                  <a:pt x="986" y="503"/>
                  <a:pt x="1010" y="498"/>
                </a:cubicBezTo>
                <a:cubicBezTo>
                  <a:pt x="1034" y="493"/>
                  <a:pt x="1058" y="494"/>
                  <a:pt x="1082" y="492"/>
                </a:cubicBezTo>
                <a:cubicBezTo>
                  <a:pt x="1111" y="449"/>
                  <a:pt x="1163" y="477"/>
                  <a:pt x="1208" y="462"/>
                </a:cubicBezTo>
                <a:cubicBezTo>
                  <a:pt x="1224" y="438"/>
                  <a:pt x="1234" y="433"/>
                  <a:pt x="1262" y="426"/>
                </a:cubicBezTo>
                <a:cubicBezTo>
                  <a:pt x="1315" y="391"/>
                  <a:pt x="1284" y="403"/>
                  <a:pt x="1358" y="396"/>
                </a:cubicBezTo>
                <a:cubicBezTo>
                  <a:pt x="1419" y="355"/>
                  <a:pt x="1380" y="373"/>
                  <a:pt x="1484" y="366"/>
                </a:cubicBezTo>
                <a:cubicBezTo>
                  <a:pt x="1496" y="362"/>
                  <a:pt x="1516" y="366"/>
                  <a:pt x="1520" y="354"/>
                </a:cubicBezTo>
                <a:cubicBezTo>
                  <a:pt x="1531" y="322"/>
                  <a:pt x="1519" y="348"/>
                  <a:pt x="1544" y="318"/>
                </a:cubicBezTo>
                <a:cubicBezTo>
                  <a:pt x="1549" y="312"/>
                  <a:pt x="1549" y="300"/>
                  <a:pt x="1556" y="300"/>
                </a:cubicBezTo>
                <a:cubicBezTo>
                  <a:pt x="1562" y="300"/>
                  <a:pt x="1554" y="313"/>
                  <a:pt x="1550" y="318"/>
                </a:cubicBezTo>
                <a:cubicBezTo>
                  <a:pt x="1545" y="324"/>
                  <a:pt x="1538" y="326"/>
                  <a:pt x="1532" y="330"/>
                </a:cubicBezTo>
                <a:cubicBezTo>
                  <a:pt x="1505" y="371"/>
                  <a:pt x="1541" y="326"/>
                  <a:pt x="1472" y="354"/>
                </a:cubicBezTo>
                <a:cubicBezTo>
                  <a:pt x="1465" y="357"/>
                  <a:pt x="1466" y="367"/>
                  <a:pt x="1460" y="372"/>
                </a:cubicBezTo>
                <a:cubicBezTo>
                  <a:pt x="1455" y="376"/>
                  <a:pt x="1438" y="382"/>
                  <a:pt x="1442" y="378"/>
                </a:cubicBezTo>
                <a:cubicBezTo>
                  <a:pt x="1483" y="337"/>
                  <a:pt x="1520" y="329"/>
                  <a:pt x="1574" y="324"/>
                </a:cubicBezTo>
                <a:cubicBezTo>
                  <a:pt x="1572" y="318"/>
                  <a:pt x="1564" y="311"/>
                  <a:pt x="1568" y="306"/>
                </a:cubicBezTo>
                <a:cubicBezTo>
                  <a:pt x="1573" y="299"/>
                  <a:pt x="1584" y="303"/>
                  <a:pt x="1592" y="300"/>
                </a:cubicBezTo>
                <a:cubicBezTo>
                  <a:pt x="1614" y="291"/>
                  <a:pt x="1628" y="282"/>
                  <a:pt x="1652" y="276"/>
                </a:cubicBezTo>
                <a:cubicBezTo>
                  <a:pt x="1669" y="224"/>
                  <a:pt x="1670" y="236"/>
                  <a:pt x="1730" y="228"/>
                </a:cubicBezTo>
                <a:cubicBezTo>
                  <a:pt x="1751" y="196"/>
                  <a:pt x="1760" y="146"/>
                  <a:pt x="1718" y="132"/>
                </a:cubicBezTo>
                <a:cubicBezTo>
                  <a:pt x="1684" y="80"/>
                  <a:pt x="1729" y="141"/>
                  <a:pt x="1688" y="108"/>
                </a:cubicBezTo>
                <a:cubicBezTo>
                  <a:pt x="1647" y="75"/>
                  <a:pt x="1725" y="97"/>
                  <a:pt x="1634" y="84"/>
                </a:cubicBezTo>
                <a:cubicBezTo>
                  <a:pt x="1569" y="62"/>
                  <a:pt x="1611" y="73"/>
                  <a:pt x="1508" y="66"/>
                </a:cubicBezTo>
                <a:cubicBezTo>
                  <a:pt x="1449" y="58"/>
                  <a:pt x="1435" y="47"/>
                  <a:pt x="1400" y="0"/>
                </a:cubicBezTo>
                <a:close/>
              </a:path>
            </a:pathLst>
          </a:custGeom>
          <a:solidFill>
            <a:srgbClr val="969696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99" name="Freeform 3"/>
          <p:cNvSpPr>
            <a:spLocks/>
          </p:cNvSpPr>
          <p:nvPr/>
        </p:nvSpPr>
        <p:spPr bwMode="auto">
          <a:xfrm>
            <a:off x="2363788" y="1557338"/>
            <a:ext cx="4656137" cy="4319587"/>
          </a:xfrm>
          <a:custGeom>
            <a:avLst/>
            <a:gdLst>
              <a:gd name="T0" fmla="*/ 2094945593 w 2533"/>
              <a:gd name="T1" fmla="*/ 0 h 2721"/>
              <a:gd name="T2" fmla="*/ 2147483647 w 2533"/>
              <a:gd name="T3" fmla="*/ 456147469 h 2721"/>
              <a:gd name="T4" fmla="*/ 560905519 w 2533"/>
              <a:gd name="T5" fmla="*/ 2147483647 h 2721"/>
              <a:gd name="T6" fmla="*/ 2147483647 w 2533"/>
              <a:gd name="T7" fmla="*/ 2147483647 h 2721"/>
              <a:gd name="T8" fmla="*/ 1635408669 w 2533"/>
              <a:gd name="T9" fmla="*/ 2147483647 h 27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3"/>
              <a:gd name="T16" fmla="*/ 0 h 2721"/>
              <a:gd name="T17" fmla="*/ 2533 w 2533"/>
              <a:gd name="T18" fmla="*/ 2721 h 27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3" h="2721">
                <a:moveTo>
                  <a:pt x="620" y="0"/>
                </a:moveTo>
                <a:cubicBezTo>
                  <a:pt x="1089" y="3"/>
                  <a:pt x="1558" y="7"/>
                  <a:pt x="1482" y="181"/>
                </a:cubicBezTo>
                <a:cubicBezTo>
                  <a:pt x="1406" y="355"/>
                  <a:pt x="0" y="778"/>
                  <a:pt x="166" y="1043"/>
                </a:cubicBezTo>
                <a:cubicBezTo>
                  <a:pt x="332" y="1308"/>
                  <a:pt x="2427" y="1489"/>
                  <a:pt x="2480" y="1769"/>
                </a:cubicBezTo>
                <a:cubicBezTo>
                  <a:pt x="2533" y="2049"/>
                  <a:pt x="1508" y="2385"/>
                  <a:pt x="484" y="2721"/>
                </a:cubicBezTo>
              </a:path>
            </a:pathLst>
          </a:custGeom>
          <a:noFill/>
          <a:ln w="889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1835150" y="1557338"/>
            <a:ext cx="4608513" cy="4019550"/>
          </a:xfrm>
          <a:custGeom>
            <a:avLst/>
            <a:gdLst>
              <a:gd name="T0" fmla="*/ 2147483647 w 2903"/>
              <a:gd name="T1" fmla="*/ 0 h 2532"/>
              <a:gd name="T2" fmla="*/ 2147483647 w 2903"/>
              <a:gd name="T3" fmla="*/ 529232807 h 2532"/>
              <a:gd name="T4" fmla="*/ 393144385 w 2903"/>
              <a:gd name="T5" fmla="*/ 2147483647 h 2532"/>
              <a:gd name="T6" fmla="*/ 2147483647 w 2903"/>
              <a:gd name="T7" fmla="*/ 2147483647 h 2532"/>
              <a:gd name="T8" fmla="*/ 2011085023 w 2903"/>
              <a:gd name="T9" fmla="*/ 2147483647 h 25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3"/>
              <a:gd name="T16" fmla="*/ 0 h 2532"/>
              <a:gd name="T17" fmla="*/ 2903 w 2903"/>
              <a:gd name="T18" fmla="*/ 2532 h 25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3" h="2532">
                <a:moveTo>
                  <a:pt x="1050" y="0"/>
                </a:moveTo>
                <a:cubicBezTo>
                  <a:pt x="1185" y="35"/>
                  <a:pt x="2009" y="34"/>
                  <a:pt x="1860" y="210"/>
                </a:cubicBezTo>
                <a:cubicBezTo>
                  <a:pt x="1711" y="386"/>
                  <a:pt x="0" y="791"/>
                  <a:pt x="156" y="1056"/>
                </a:cubicBezTo>
                <a:cubicBezTo>
                  <a:pt x="312" y="1321"/>
                  <a:pt x="2689" y="1554"/>
                  <a:pt x="2796" y="1800"/>
                </a:cubicBezTo>
                <a:cubicBezTo>
                  <a:pt x="2903" y="2046"/>
                  <a:pt x="1214" y="2380"/>
                  <a:pt x="798" y="2532"/>
                </a:cubicBezTo>
              </a:path>
            </a:pathLst>
          </a:custGeom>
          <a:noFill/>
          <a:ln w="1016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539750" y="476250"/>
            <a:ext cx="914400" cy="431800"/>
          </a:xfrm>
          <a:prstGeom prst="wedgeRoundRectCallout">
            <a:avLst>
              <a:gd name="adj1" fmla="val 275000"/>
              <a:gd name="adj2" fmla="val 187866"/>
              <a:gd name="adj3" fmla="val 16667"/>
            </a:avLst>
          </a:prstGeom>
          <a:solidFill>
            <a:srgbClr val="FFCC00">
              <a:alpha val="70195"/>
            </a:srgbClr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b="1"/>
              <a:t>1990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508625" y="981075"/>
            <a:ext cx="34559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zahájen vývoj fermentačně vyráběného hyaluronátu sodného</a:t>
            </a:r>
            <a:endParaRPr lang="cs-CZ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6011863" y="549275"/>
            <a:ext cx="914400" cy="431800"/>
          </a:xfrm>
          <a:prstGeom prst="wedgeRoundRectCallout">
            <a:avLst>
              <a:gd name="adj1" fmla="val -234375"/>
              <a:gd name="adj2" fmla="val 172426"/>
              <a:gd name="adj3" fmla="val 16667"/>
            </a:avLst>
          </a:prstGeom>
          <a:solidFill>
            <a:srgbClr val="FFCC00">
              <a:alpha val="70195"/>
            </a:srgbClr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b="1"/>
              <a:t>1991</a:t>
            </a:r>
          </a:p>
        </p:txBody>
      </p:sp>
      <p:sp>
        <p:nvSpPr>
          <p:cNvPr id="33800" name="Tree"/>
          <p:cNvSpPr>
            <a:spLocks noEditPoints="1" noChangeArrowheads="1"/>
          </p:cNvSpPr>
          <p:nvPr/>
        </p:nvSpPr>
        <p:spPr bwMode="auto">
          <a:xfrm>
            <a:off x="3203575" y="908050"/>
            <a:ext cx="615950" cy="5445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3801" name="Tree"/>
          <p:cNvSpPr>
            <a:spLocks noEditPoints="1" noChangeArrowheads="1"/>
          </p:cNvSpPr>
          <p:nvPr/>
        </p:nvSpPr>
        <p:spPr bwMode="auto">
          <a:xfrm>
            <a:off x="3995738" y="981075"/>
            <a:ext cx="615950" cy="5445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787900" y="1916113"/>
            <a:ext cx="43561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hyaluronát sodný kosmetické kvality uveden na trh, začíná se postupné budování celosvětové distribuční sítě</a:t>
            </a:r>
            <a:endParaRPr lang="cs-CZ" sz="1400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7740650" y="1484313"/>
            <a:ext cx="914400" cy="431800"/>
          </a:xfrm>
          <a:prstGeom prst="wedgeRoundRectCallout">
            <a:avLst>
              <a:gd name="adj1" fmla="val -336458"/>
              <a:gd name="adj2" fmla="val 44486"/>
              <a:gd name="adj3" fmla="val 16667"/>
            </a:avLst>
          </a:prstGeom>
          <a:solidFill>
            <a:srgbClr val="FFCC00">
              <a:alpha val="70195"/>
            </a:srgbClr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b="1"/>
              <a:t>1992</a:t>
            </a:r>
          </a:p>
        </p:txBody>
      </p:sp>
      <p:sp>
        <p:nvSpPr>
          <p:cNvPr id="33804" name="Tree"/>
          <p:cNvSpPr>
            <a:spLocks noEditPoints="1" noChangeArrowheads="1"/>
          </p:cNvSpPr>
          <p:nvPr/>
        </p:nvSpPr>
        <p:spPr bwMode="auto">
          <a:xfrm>
            <a:off x="4787900" y="1341438"/>
            <a:ext cx="615950" cy="5445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1258888" y="6237288"/>
            <a:ext cx="914400" cy="431800"/>
          </a:xfrm>
          <a:prstGeom prst="wedgeRoundRectCallout">
            <a:avLst>
              <a:gd name="adj1" fmla="val 168750"/>
              <a:gd name="adj2" fmla="val -229046"/>
              <a:gd name="adj3" fmla="val 16667"/>
            </a:avLst>
          </a:prstGeom>
          <a:solidFill>
            <a:srgbClr val="FFCC00">
              <a:alpha val="70195"/>
            </a:srgbClr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b="1"/>
              <a:t>2003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2700338" y="5949950"/>
            <a:ext cx="24479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první PCT přihláška na zdravotnický prostředek Hyiodine®</a:t>
            </a:r>
            <a:endParaRPr lang="cs-CZ" sz="1400"/>
          </a:p>
        </p:txBody>
      </p:sp>
      <p:sp>
        <p:nvSpPr>
          <p:cNvPr id="33809" name="Tree"/>
          <p:cNvSpPr>
            <a:spLocks noEditPoints="1" noChangeArrowheads="1"/>
          </p:cNvSpPr>
          <p:nvPr/>
        </p:nvSpPr>
        <p:spPr bwMode="auto">
          <a:xfrm>
            <a:off x="6659563" y="3933825"/>
            <a:ext cx="615950" cy="5445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3810" name="AutoShape 18"/>
          <p:cNvSpPr>
            <a:spLocks noChangeArrowheads="1"/>
          </p:cNvSpPr>
          <p:nvPr/>
        </p:nvSpPr>
        <p:spPr bwMode="auto">
          <a:xfrm>
            <a:off x="6443663" y="5516563"/>
            <a:ext cx="914400" cy="431800"/>
          </a:xfrm>
          <a:prstGeom prst="wedgeRoundRectCallout">
            <a:avLst>
              <a:gd name="adj1" fmla="val -40102"/>
              <a:gd name="adj2" fmla="val -150366"/>
              <a:gd name="adj3" fmla="val 16667"/>
            </a:avLst>
          </a:prstGeom>
          <a:solidFill>
            <a:srgbClr val="FFCC00">
              <a:alpha val="70195"/>
            </a:srgbClr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b="1"/>
              <a:t>2000</a:t>
            </a:r>
          </a:p>
        </p:txBody>
      </p:sp>
      <p:sp>
        <p:nvSpPr>
          <p:cNvPr id="33811" name="Tree"/>
          <p:cNvSpPr>
            <a:spLocks noEditPoints="1" noChangeArrowheads="1"/>
          </p:cNvSpPr>
          <p:nvPr/>
        </p:nvSpPr>
        <p:spPr bwMode="auto">
          <a:xfrm>
            <a:off x="5795963" y="4076700"/>
            <a:ext cx="615950" cy="5445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3812" name="AutoShape 20"/>
          <p:cNvSpPr>
            <a:spLocks noChangeArrowheads="1"/>
          </p:cNvSpPr>
          <p:nvPr/>
        </p:nvSpPr>
        <p:spPr bwMode="auto">
          <a:xfrm>
            <a:off x="250825" y="4941888"/>
            <a:ext cx="914400" cy="431800"/>
          </a:xfrm>
          <a:prstGeom prst="wedgeRoundRectCallout">
            <a:avLst>
              <a:gd name="adj1" fmla="val 587500"/>
              <a:gd name="adj2" fmla="val -118750"/>
              <a:gd name="adj3" fmla="val 16667"/>
            </a:avLst>
          </a:prstGeom>
          <a:solidFill>
            <a:srgbClr val="FFCC00">
              <a:alpha val="70195"/>
            </a:srgbClr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b="1"/>
              <a:t>2000</a:t>
            </a:r>
          </a:p>
        </p:txBody>
      </p:sp>
      <p:sp>
        <p:nvSpPr>
          <p:cNvPr id="33813" name="AutoShape 21"/>
          <p:cNvSpPr>
            <a:spLocks noChangeArrowheads="1"/>
          </p:cNvSpPr>
          <p:nvPr/>
        </p:nvSpPr>
        <p:spPr bwMode="auto">
          <a:xfrm>
            <a:off x="7740650" y="4005263"/>
            <a:ext cx="914400" cy="431800"/>
          </a:xfrm>
          <a:prstGeom prst="wedgeRoundRectCallout">
            <a:avLst>
              <a:gd name="adj1" fmla="val -117708"/>
              <a:gd name="adj2" fmla="val 64338"/>
              <a:gd name="adj3" fmla="val 16667"/>
            </a:avLst>
          </a:prstGeom>
          <a:solidFill>
            <a:srgbClr val="FFCC00">
              <a:alpha val="70195"/>
            </a:srgbClr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b="1"/>
              <a:t>2000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6877050" y="4581525"/>
            <a:ext cx="20161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prodána divize finálních kosmetických a výživových produktů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250825" y="5373688"/>
            <a:ext cx="23050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na český trh uveden první farmaceutický produkt (Bonharen®)</a:t>
            </a:r>
            <a:endParaRPr lang="cs-CZ" sz="1400"/>
          </a:p>
        </p:txBody>
      </p:sp>
      <p:sp>
        <p:nvSpPr>
          <p:cNvPr id="33816" name="AutoShape 24"/>
          <p:cNvSpPr>
            <a:spLocks noChangeArrowheads="1"/>
          </p:cNvSpPr>
          <p:nvPr/>
        </p:nvSpPr>
        <p:spPr bwMode="auto">
          <a:xfrm>
            <a:off x="179388" y="3429000"/>
            <a:ext cx="914400" cy="431800"/>
          </a:xfrm>
          <a:prstGeom prst="wedgeRoundRectCallout">
            <a:avLst>
              <a:gd name="adj1" fmla="val 368750"/>
              <a:gd name="adj2" fmla="val 37866"/>
              <a:gd name="adj3" fmla="val 16667"/>
            </a:avLst>
          </a:prstGeom>
          <a:solidFill>
            <a:srgbClr val="FFCC00">
              <a:alpha val="70195"/>
            </a:srgbClr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b="1"/>
              <a:t>1998</a:t>
            </a:r>
          </a:p>
        </p:txBody>
      </p:sp>
      <p:sp>
        <p:nvSpPr>
          <p:cNvPr id="33817" name="AutoShape 25"/>
          <p:cNvSpPr>
            <a:spLocks noChangeArrowheads="1"/>
          </p:cNvSpPr>
          <p:nvPr/>
        </p:nvSpPr>
        <p:spPr bwMode="auto">
          <a:xfrm>
            <a:off x="2411413" y="1989138"/>
            <a:ext cx="914400" cy="431800"/>
          </a:xfrm>
          <a:prstGeom prst="wedgeRoundRectCallout">
            <a:avLst>
              <a:gd name="adj1" fmla="val -64583"/>
              <a:gd name="adj2" fmla="val 240810"/>
              <a:gd name="adj3" fmla="val 16667"/>
            </a:avLst>
          </a:prstGeom>
          <a:solidFill>
            <a:srgbClr val="FFCC00">
              <a:alpha val="70195"/>
            </a:srgbClr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b="1"/>
              <a:t>1997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250825" y="2133600"/>
            <a:ext cx="23764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/>
              <a:t>založení CPN, na trh postupně uváděny další aktivní látky pro  kosmetiku</a:t>
            </a:r>
            <a:r>
              <a:rPr lang="cs-CZ" b="1"/>
              <a:t> </a:t>
            </a:r>
            <a:endParaRPr lang="cs-CZ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107950" y="3933825"/>
            <a:ext cx="52562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dokončen vývoj farmaceutického hyaluronátu sodného, započat vývoj finálních farmaceutických produktů na bázi hyaluronátu sodného</a:t>
            </a:r>
            <a:endParaRPr lang="cs-CZ" sz="1400"/>
          </a:p>
        </p:txBody>
      </p:sp>
      <p:sp>
        <p:nvSpPr>
          <p:cNvPr id="33820" name="AutoShape 28"/>
          <p:cNvSpPr>
            <a:spLocks noChangeArrowheads="1"/>
          </p:cNvSpPr>
          <p:nvPr/>
        </p:nvSpPr>
        <p:spPr bwMode="auto">
          <a:xfrm>
            <a:off x="4140200" y="2708275"/>
            <a:ext cx="914400" cy="431800"/>
          </a:xfrm>
          <a:prstGeom prst="wedgeRoundRectCallout">
            <a:avLst>
              <a:gd name="adj1" fmla="val -165625"/>
              <a:gd name="adj2" fmla="val 106250"/>
              <a:gd name="adj3" fmla="val 16667"/>
            </a:avLst>
          </a:prstGeom>
          <a:solidFill>
            <a:srgbClr val="FFCC00">
              <a:alpha val="70195"/>
            </a:srgbClr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b="1"/>
              <a:t>1997</a:t>
            </a: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5148263" y="2708275"/>
            <a:ext cx="37449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na trh uveden hyaluronát sodný výživové kvality (jako první na   světě jsme představili tuto aplikaci)</a:t>
            </a:r>
            <a:endParaRPr lang="cs-CZ" sz="1400"/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250825" y="981075"/>
            <a:ext cx="29527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založena firma Contipro, zahájena výroba výživy pro sportovce a kosmetiky</a:t>
            </a:r>
            <a:endParaRPr lang="cs-CZ" sz="1400"/>
          </a:p>
        </p:txBody>
      </p:sp>
      <p:sp>
        <p:nvSpPr>
          <p:cNvPr id="33823" name="Tree"/>
          <p:cNvSpPr>
            <a:spLocks noEditPoints="1" noChangeArrowheads="1"/>
          </p:cNvSpPr>
          <p:nvPr/>
        </p:nvSpPr>
        <p:spPr bwMode="auto">
          <a:xfrm>
            <a:off x="1908175" y="2852738"/>
            <a:ext cx="615950" cy="5445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3824" name="Tree"/>
          <p:cNvSpPr>
            <a:spLocks noEditPoints="1" noChangeArrowheads="1"/>
          </p:cNvSpPr>
          <p:nvPr/>
        </p:nvSpPr>
        <p:spPr bwMode="auto">
          <a:xfrm>
            <a:off x="2700338" y="2852738"/>
            <a:ext cx="615950" cy="5445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3825" name="Tree"/>
          <p:cNvSpPr>
            <a:spLocks noEditPoints="1" noChangeArrowheads="1"/>
          </p:cNvSpPr>
          <p:nvPr/>
        </p:nvSpPr>
        <p:spPr bwMode="auto">
          <a:xfrm>
            <a:off x="2987675" y="4868863"/>
            <a:ext cx="615950" cy="5445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3826" name="Tree"/>
          <p:cNvSpPr>
            <a:spLocks noEditPoints="1" noChangeArrowheads="1"/>
          </p:cNvSpPr>
          <p:nvPr/>
        </p:nvSpPr>
        <p:spPr bwMode="auto">
          <a:xfrm>
            <a:off x="3779838" y="3284538"/>
            <a:ext cx="615950" cy="5445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3827" name="Tree"/>
          <p:cNvSpPr>
            <a:spLocks noEditPoints="1" noChangeArrowheads="1"/>
          </p:cNvSpPr>
          <p:nvPr/>
        </p:nvSpPr>
        <p:spPr bwMode="auto">
          <a:xfrm>
            <a:off x="6156325" y="4508500"/>
            <a:ext cx="615950" cy="5445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9730" name="Text Box 37"/>
          <p:cNvSpPr txBox="1">
            <a:spLocks noChangeArrowheads="1"/>
          </p:cNvSpPr>
          <p:nvPr/>
        </p:nvSpPr>
        <p:spPr bwMode="auto">
          <a:xfrm>
            <a:off x="5795963" y="6083300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Začalo budování R</a:t>
            </a:r>
            <a:r>
              <a:rPr lang="en-US" sz="1400" b="1">
                <a:cs typeface="Times New Roman" pitchFamily="18" charset="0"/>
              </a:rPr>
              <a:t>&amp;</a:t>
            </a:r>
            <a:r>
              <a:rPr lang="cs-CZ" sz="1400" b="1">
                <a:cs typeface="Times New Roman" pitchFamily="18" charset="0"/>
              </a:rPr>
              <a:t>D</a:t>
            </a:r>
            <a:endParaRPr lang="en-US" sz="1400" b="1">
              <a:cs typeface="Times New Roman" pitchFamily="18" charset="0"/>
            </a:endParaRPr>
          </a:p>
        </p:txBody>
      </p:sp>
      <p:sp>
        <p:nvSpPr>
          <p:cNvPr id="35" name="Zástupný symbol pro datum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36" name="Zástupný symbol pro číslo snímku 3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C6B710-F538-4B7D-8C14-9DE044E2714B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sp>
        <p:nvSpPr>
          <p:cNvPr id="37" name="Zástupný symbol pro zápatí 3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/>
      <p:bldP spid="33799" grpId="0" animBg="1"/>
      <p:bldP spid="33802" grpId="0"/>
      <p:bldP spid="33803" grpId="0" animBg="1"/>
      <p:bldP spid="33806" grpId="0" animBg="1"/>
      <p:bldP spid="33807" grpId="0"/>
      <p:bldP spid="33810" grpId="0" animBg="1"/>
      <p:bldP spid="33812" grpId="0" animBg="1"/>
      <p:bldP spid="33813" grpId="0" animBg="1"/>
      <p:bldP spid="33814" grpId="0"/>
      <p:bldP spid="33815" grpId="0"/>
      <p:bldP spid="33816" grpId="0" animBg="1"/>
      <p:bldP spid="33817" grpId="0" animBg="1"/>
      <p:bldP spid="33818" grpId="0"/>
      <p:bldP spid="33819" grpId="0"/>
      <p:bldP spid="33820" grpId="0" animBg="1"/>
      <p:bldP spid="33821" grpId="0"/>
      <p:bldP spid="338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460"/>
          <p:cNvSpPr>
            <a:spLocks/>
          </p:cNvSpPr>
          <p:nvPr/>
        </p:nvSpPr>
        <p:spPr bwMode="auto">
          <a:xfrm>
            <a:off x="2073955" y="1269789"/>
            <a:ext cx="4872038" cy="4297362"/>
          </a:xfrm>
          <a:custGeom>
            <a:avLst/>
            <a:gdLst>
              <a:gd name="T0" fmla="*/ 2147483647 w 3069"/>
              <a:gd name="T1" fmla="*/ 120967492 h 2707"/>
              <a:gd name="T2" fmla="*/ 2147483647 w 3069"/>
              <a:gd name="T3" fmla="*/ 211693123 h 2707"/>
              <a:gd name="T4" fmla="*/ 2147483647 w 3069"/>
              <a:gd name="T5" fmla="*/ 529232758 h 2707"/>
              <a:gd name="T6" fmla="*/ 2147483647 w 3069"/>
              <a:gd name="T7" fmla="*/ 771167643 h 2707"/>
              <a:gd name="T8" fmla="*/ 2147483647 w 3069"/>
              <a:gd name="T9" fmla="*/ 1013102726 h 2707"/>
              <a:gd name="T10" fmla="*/ 2147483647 w 3069"/>
              <a:gd name="T11" fmla="*/ 1179432959 h 2707"/>
              <a:gd name="T12" fmla="*/ 2147483647 w 3069"/>
              <a:gd name="T13" fmla="*/ 1466730635 h 2707"/>
              <a:gd name="T14" fmla="*/ 1728827609 w 3069"/>
              <a:gd name="T15" fmla="*/ 1859875219 h 2707"/>
              <a:gd name="T16" fmla="*/ 1320561987 w 3069"/>
              <a:gd name="T17" fmla="*/ 2071568243 h 2707"/>
              <a:gd name="T18" fmla="*/ 1018143302 w 3069"/>
              <a:gd name="T19" fmla="*/ 2147483647 h 2707"/>
              <a:gd name="T20" fmla="*/ 1018143302 w 3069"/>
              <a:gd name="T21" fmla="*/ 2147483647 h 2707"/>
              <a:gd name="T22" fmla="*/ 1698585740 w 3069"/>
              <a:gd name="T23" fmla="*/ 2147483647 h 2707"/>
              <a:gd name="T24" fmla="*/ 2147483647 w 3069"/>
              <a:gd name="T25" fmla="*/ 2147483647 h 2707"/>
              <a:gd name="T26" fmla="*/ 2147483647 w 3069"/>
              <a:gd name="T27" fmla="*/ 2147483647 h 2707"/>
              <a:gd name="T28" fmla="*/ 2147483647 w 3069"/>
              <a:gd name="T29" fmla="*/ 2147483647 h 2707"/>
              <a:gd name="T30" fmla="*/ 2147483647 w 3069"/>
              <a:gd name="T31" fmla="*/ 2147483647 h 2707"/>
              <a:gd name="T32" fmla="*/ 2147483647 w 3069"/>
              <a:gd name="T33" fmla="*/ 2147483647 h 2707"/>
              <a:gd name="T34" fmla="*/ 2147483647 w 3069"/>
              <a:gd name="T35" fmla="*/ 2147483647 h 2707"/>
              <a:gd name="T36" fmla="*/ 2147483647 w 3069"/>
              <a:gd name="T37" fmla="*/ 2147483647 h 2707"/>
              <a:gd name="T38" fmla="*/ 2147483647 w 3069"/>
              <a:gd name="T39" fmla="*/ 2147483647 h 2707"/>
              <a:gd name="T40" fmla="*/ 2147483647 w 3069"/>
              <a:gd name="T41" fmla="*/ 2147483647 h 2707"/>
              <a:gd name="T42" fmla="*/ 2147483647 w 3069"/>
              <a:gd name="T43" fmla="*/ 2147483647 h 2707"/>
              <a:gd name="T44" fmla="*/ 2147483647 w 3069"/>
              <a:gd name="T45" fmla="*/ 2147483647 h 2707"/>
              <a:gd name="T46" fmla="*/ 2147483647 w 3069"/>
              <a:gd name="T47" fmla="*/ 2147483647 h 2707"/>
              <a:gd name="T48" fmla="*/ 2147483647 w 3069"/>
              <a:gd name="T49" fmla="*/ 2147483647 h 2707"/>
              <a:gd name="T50" fmla="*/ 2147483647 w 3069"/>
              <a:gd name="T51" fmla="*/ 2147483647 h 2707"/>
              <a:gd name="T52" fmla="*/ 2121971899 w 3069"/>
              <a:gd name="T53" fmla="*/ 2147483647 h 2707"/>
              <a:gd name="T54" fmla="*/ 2147483647 w 3069"/>
              <a:gd name="T55" fmla="*/ 2147483647 h 2707"/>
              <a:gd name="T56" fmla="*/ 2147483647 w 3069"/>
              <a:gd name="T57" fmla="*/ 2147483647 h 2707"/>
              <a:gd name="T58" fmla="*/ 2147483647 w 3069"/>
              <a:gd name="T59" fmla="*/ 2147483647 h 2707"/>
              <a:gd name="T60" fmla="*/ 2147483647 w 3069"/>
              <a:gd name="T61" fmla="*/ 2147483647 h 2707"/>
              <a:gd name="T62" fmla="*/ 2147483647 w 3069"/>
              <a:gd name="T63" fmla="*/ 2147483647 h 2707"/>
              <a:gd name="T64" fmla="*/ 2147483647 w 3069"/>
              <a:gd name="T65" fmla="*/ 2147483647 h 2707"/>
              <a:gd name="T66" fmla="*/ 2147483647 w 3069"/>
              <a:gd name="T67" fmla="*/ 2147483647 h 2707"/>
              <a:gd name="T68" fmla="*/ 2147483647 w 3069"/>
              <a:gd name="T69" fmla="*/ 2147483647 h 2707"/>
              <a:gd name="T70" fmla="*/ 2147483647 w 3069"/>
              <a:gd name="T71" fmla="*/ 2147483647 h 2707"/>
              <a:gd name="T72" fmla="*/ 2147483647 w 3069"/>
              <a:gd name="T73" fmla="*/ 2147483647 h 2707"/>
              <a:gd name="T74" fmla="*/ 2147483647 w 3069"/>
              <a:gd name="T75" fmla="*/ 2147483647 h 2707"/>
              <a:gd name="T76" fmla="*/ 2147483647 w 3069"/>
              <a:gd name="T77" fmla="*/ 2147483647 h 2707"/>
              <a:gd name="T78" fmla="*/ 2147483647 w 3069"/>
              <a:gd name="T79" fmla="*/ 2147483647 h 2707"/>
              <a:gd name="T80" fmla="*/ 2147483647 w 3069"/>
              <a:gd name="T81" fmla="*/ 2147483647 h 2707"/>
              <a:gd name="T82" fmla="*/ 1804432280 w 3069"/>
              <a:gd name="T83" fmla="*/ 2147483647 h 2707"/>
              <a:gd name="T84" fmla="*/ 519152274 w 3069"/>
              <a:gd name="T85" fmla="*/ 2147483647 h 2707"/>
              <a:gd name="T86" fmla="*/ 126007835 w 3069"/>
              <a:gd name="T87" fmla="*/ 2147483647 h 2707"/>
              <a:gd name="T88" fmla="*/ 186491572 w 3069"/>
              <a:gd name="T89" fmla="*/ 2147483647 h 2707"/>
              <a:gd name="T90" fmla="*/ 882054894 w 3069"/>
              <a:gd name="T91" fmla="*/ 1980842661 h 2707"/>
              <a:gd name="T92" fmla="*/ 1350803856 w 3069"/>
              <a:gd name="T93" fmla="*/ 1784270567 h 2707"/>
              <a:gd name="T94" fmla="*/ 1592738804 w 3069"/>
              <a:gd name="T95" fmla="*/ 1663302728 h 2707"/>
              <a:gd name="T96" fmla="*/ 1925399754 w 3069"/>
              <a:gd name="T97" fmla="*/ 1466730635 h 2707"/>
              <a:gd name="T98" fmla="*/ 2091730030 w 3069"/>
              <a:gd name="T99" fmla="*/ 1436488774 h 2707"/>
              <a:gd name="T100" fmla="*/ 2147483647 w 3069"/>
              <a:gd name="T101" fmla="*/ 1330642262 h 2707"/>
              <a:gd name="T102" fmla="*/ 2147483647 w 3069"/>
              <a:gd name="T103" fmla="*/ 1073586447 h 2707"/>
              <a:gd name="T104" fmla="*/ 2147483647 w 3069"/>
              <a:gd name="T105" fmla="*/ 801409504 h 2707"/>
              <a:gd name="T106" fmla="*/ 2147483647 w 3069"/>
              <a:gd name="T107" fmla="*/ 892135284 h 2707"/>
              <a:gd name="T108" fmla="*/ 2147483647 w 3069"/>
              <a:gd name="T109" fmla="*/ 771167643 h 2707"/>
              <a:gd name="T110" fmla="*/ 2147483647 w 3069"/>
              <a:gd name="T111" fmla="*/ 332660566 h 2707"/>
              <a:gd name="T112" fmla="*/ 2147483647 w 3069"/>
              <a:gd name="T113" fmla="*/ 0 h 270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069"/>
              <a:gd name="T172" fmla="*/ 0 h 2707"/>
              <a:gd name="T173" fmla="*/ 3069 w 3069"/>
              <a:gd name="T174" fmla="*/ 2707 h 270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069" h="2707">
                <a:moveTo>
                  <a:pt x="1400" y="0"/>
                </a:moveTo>
                <a:cubicBezTo>
                  <a:pt x="1451" y="17"/>
                  <a:pt x="1494" y="15"/>
                  <a:pt x="1550" y="18"/>
                </a:cubicBezTo>
                <a:cubicBezTo>
                  <a:pt x="1611" y="38"/>
                  <a:pt x="1742" y="36"/>
                  <a:pt x="1742" y="36"/>
                </a:cubicBezTo>
                <a:cubicBezTo>
                  <a:pt x="1754" y="40"/>
                  <a:pt x="1766" y="44"/>
                  <a:pt x="1778" y="48"/>
                </a:cubicBezTo>
                <a:cubicBezTo>
                  <a:pt x="1784" y="50"/>
                  <a:pt x="1796" y="54"/>
                  <a:pt x="1796" y="54"/>
                </a:cubicBezTo>
                <a:cubicBezTo>
                  <a:pt x="1808" y="89"/>
                  <a:pt x="1793" y="64"/>
                  <a:pt x="1820" y="60"/>
                </a:cubicBezTo>
                <a:cubicBezTo>
                  <a:pt x="1828" y="59"/>
                  <a:pt x="1836" y="64"/>
                  <a:pt x="1844" y="66"/>
                </a:cubicBezTo>
                <a:cubicBezTo>
                  <a:pt x="1855" y="73"/>
                  <a:pt x="1870" y="76"/>
                  <a:pt x="1880" y="84"/>
                </a:cubicBezTo>
                <a:cubicBezTo>
                  <a:pt x="1886" y="89"/>
                  <a:pt x="1887" y="97"/>
                  <a:pt x="1892" y="102"/>
                </a:cubicBezTo>
                <a:cubicBezTo>
                  <a:pt x="1897" y="107"/>
                  <a:pt x="1904" y="110"/>
                  <a:pt x="1910" y="114"/>
                </a:cubicBezTo>
                <a:cubicBezTo>
                  <a:pt x="1921" y="146"/>
                  <a:pt x="1925" y="150"/>
                  <a:pt x="1910" y="198"/>
                </a:cubicBezTo>
                <a:cubicBezTo>
                  <a:pt x="1908" y="205"/>
                  <a:pt x="1898" y="205"/>
                  <a:pt x="1892" y="210"/>
                </a:cubicBezTo>
                <a:cubicBezTo>
                  <a:pt x="1885" y="215"/>
                  <a:pt x="1881" y="224"/>
                  <a:pt x="1874" y="228"/>
                </a:cubicBezTo>
                <a:cubicBezTo>
                  <a:pt x="1863" y="234"/>
                  <a:pt x="1838" y="240"/>
                  <a:pt x="1838" y="240"/>
                </a:cubicBezTo>
                <a:cubicBezTo>
                  <a:pt x="1828" y="269"/>
                  <a:pt x="1800" y="267"/>
                  <a:pt x="1772" y="276"/>
                </a:cubicBezTo>
                <a:cubicBezTo>
                  <a:pt x="1754" y="282"/>
                  <a:pt x="1736" y="299"/>
                  <a:pt x="1718" y="306"/>
                </a:cubicBezTo>
                <a:cubicBezTo>
                  <a:pt x="1703" y="312"/>
                  <a:pt x="1686" y="313"/>
                  <a:pt x="1670" y="318"/>
                </a:cubicBezTo>
                <a:cubicBezTo>
                  <a:pt x="1650" y="347"/>
                  <a:pt x="1639" y="339"/>
                  <a:pt x="1604" y="348"/>
                </a:cubicBezTo>
                <a:cubicBezTo>
                  <a:pt x="1580" y="354"/>
                  <a:pt x="1556" y="364"/>
                  <a:pt x="1532" y="372"/>
                </a:cubicBezTo>
                <a:cubicBezTo>
                  <a:pt x="1505" y="381"/>
                  <a:pt x="1521" y="388"/>
                  <a:pt x="1496" y="402"/>
                </a:cubicBezTo>
                <a:cubicBezTo>
                  <a:pt x="1463" y="420"/>
                  <a:pt x="1418" y="427"/>
                  <a:pt x="1382" y="438"/>
                </a:cubicBezTo>
                <a:cubicBezTo>
                  <a:pt x="1370" y="442"/>
                  <a:pt x="1357" y="443"/>
                  <a:pt x="1346" y="450"/>
                </a:cubicBezTo>
                <a:cubicBezTo>
                  <a:pt x="1340" y="454"/>
                  <a:pt x="1335" y="460"/>
                  <a:pt x="1328" y="462"/>
                </a:cubicBezTo>
                <a:cubicBezTo>
                  <a:pt x="1316" y="466"/>
                  <a:pt x="1304" y="465"/>
                  <a:pt x="1292" y="468"/>
                </a:cubicBezTo>
                <a:cubicBezTo>
                  <a:pt x="1210" y="488"/>
                  <a:pt x="1289" y="469"/>
                  <a:pt x="1238" y="492"/>
                </a:cubicBezTo>
                <a:cubicBezTo>
                  <a:pt x="1213" y="503"/>
                  <a:pt x="1186" y="507"/>
                  <a:pt x="1160" y="516"/>
                </a:cubicBezTo>
                <a:cubicBezTo>
                  <a:pt x="1147" y="554"/>
                  <a:pt x="1112" y="553"/>
                  <a:pt x="1076" y="558"/>
                </a:cubicBezTo>
                <a:cubicBezTo>
                  <a:pt x="1031" y="573"/>
                  <a:pt x="1085" y="551"/>
                  <a:pt x="1046" y="582"/>
                </a:cubicBezTo>
                <a:cubicBezTo>
                  <a:pt x="1028" y="597"/>
                  <a:pt x="973" y="598"/>
                  <a:pt x="956" y="600"/>
                </a:cubicBezTo>
                <a:cubicBezTo>
                  <a:pt x="933" y="615"/>
                  <a:pt x="908" y="624"/>
                  <a:pt x="884" y="636"/>
                </a:cubicBezTo>
                <a:cubicBezTo>
                  <a:pt x="841" y="658"/>
                  <a:pt x="805" y="680"/>
                  <a:pt x="758" y="696"/>
                </a:cubicBezTo>
                <a:cubicBezTo>
                  <a:pt x="732" y="705"/>
                  <a:pt x="713" y="729"/>
                  <a:pt x="686" y="738"/>
                </a:cubicBezTo>
                <a:cubicBezTo>
                  <a:pt x="682" y="744"/>
                  <a:pt x="680" y="752"/>
                  <a:pt x="674" y="756"/>
                </a:cubicBezTo>
                <a:cubicBezTo>
                  <a:pt x="663" y="763"/>
                  <a:pt x="649" y="761"/>
                  <a:pt x="638" y="768"/>
                </a:cubicBezTo>
                <a:cubicBezTo>
                  <a:pt x="614" y="784"/>
                  <a:pt x="588" y="791"/>
                  <a:pt x="560" y="798"/>
                </a:cubicBezTo>
                <a:cubicBezTo>
                  <a:pt x="548" y="806"/>
                  <a:pt x="529" y="808"/>
                  <a:pt x="524" y="822"/>
                </a:cubicBezTo>
                <a:cubicBezTo>
                  <a:pt x="522" y="828"/>
                  <a:pt x="522" y="835"/>
                  <a:pt x="518" y="840"/>
                </a:cubicBezTo>
                <a:cubicBezTo>
                  <a:pt x="505" y="857"/>
                  <a:pt x="477" y="858"/>
                  <a:pt x="458" y="864"/>
                </a:cubicBezTo>
                <a:cubicBezTo>
                  <a:pt x="430" y="905"/>
                  <a:pt x="448" y="895"/>
                  <a:pt x="416" y="906"/>
                </a:cubicBezTo>
                <a:cubicBezTo>
                  <a:pt x="412" y="918"/>
                  <a:pt x="411" y="931"/>
                  <a:pt x="404" y="942"/>
                </a:cubicBezTo>
                <a:cubicBezTo>
                  <a:pt x="400" y="948"/>
                  <a:pt x="395" y="953"/>
                  <a:pt x="392" y="960"/>
                </a:cubicBezTo>
                <a:cubicBezTo>
                  <a:pt x="387" y="972"/>
                  <a:pt x="380" y="996"/>
                  <a:pt x="380" y="996"/>
                </a:cubicBezTo>
                <a:cubicBezTo>
                  <a:pt x="382" y="1016"/>
                  <a:pt x="379" y="1037"/>
                  <a:pt x="386" y="1056"/>
                </a:cubicBezTo>
                <a:cubicBezTo>
                  <a:pt x="388" y="1062"/>
                  <a:pt x="398" y="1060"/>
                  <a:pt x="404" y="1062"/>
                </a:cubicBezTo>
                <a:cubicBezTo>
                  <a:pt x="411" y="1064"/>
                  <a:pt x="410" y="1076"/>
                  <a:pt x="416" y="1080"/>
                </a:cubicBezTo>
                <a:cubicBezTo>
                  <a:pt x="447" y="1099"/>
                  <a:pt x="500" y="1109"/>
                  <a:pt x="536" y="1116"/>
                </a:cubicBezTo>
                <a:cubicBezTo>
                  <a:pt x="540" y="1122"/>
                  <a:pt x="542" y="1131"/>
                  <a:pt x="548" y="1134"/>
                </a:cubicBezTo>
                <a:cubicBezTo>
                  <a:pt x="573" y="1146"/>
                  <a:pt x="647" y="1154"/>
                  <a:pt x="674" y="1158"/>
                </a:cubicBezTo>
                <a:cubicBezTo>
                  <a:pt x="705" y="1168"/>
                  <a:pt x="734" y="1190"/>
                  <a:pt x="764" y="1200"/>
                </a:cubicBezTo>
                <a:cubicBezTo>
                  <a:pt x="805" y="1214"/>
                  <a:pt x="860" y="1220"/>
                  <a:pt x="902" y="1224"/>
                </a:cubicBezTo>
                <a:cubicBezTo>
                  <a:pt x="916" y="1266"/>
                  <a:pt x="991" y="1256"/>
                  <a:pt x="1028" y="1260"/>
                </a:cubicBezTo>
                <a:cubicBezTo>
                  <a:pt x="1068" y="1273"/>
                  <a:pt x="1097" y="1274"/>
                  <a:pt x="1142" y="1278"/>
                </a:cubicBezTo>
                <a:cubicBezTo>
                  <a:pt x="1180" y="1287"/>
                  <a:pt x="1203" y="1302"/>
                  <a:pt x="1244" y="1308"/>
                </a:cubicBezTo>
                <a:cubicBezTo>
                  <a:pt x="1294" y="1325"/>
                  <a:pt x="1353" y="1323"/>
                  <a:pt x="1406" y="1332"/>
                </a:cubicBezTo>
                <a:cubicBezTo>
                  <a:pt x="1483" y="1383"/>
                  <a:pt x="1523" y="1364"/>
                  <a:pt x="1640" y="1368"/>
                </a:cubicBezTo>
                <a:cubicBezTo>
                  <a:pt x="1696" y="1405"/>
                  <a:pt x="1774" y="1396"/>
                  <a:pt x="1838" y="1404"/>
                </a:cubicBezTo>
                <a:cubicBezTo>
                  <a:pt x="1866" y="1423"/>
                  <a:pt x="1897" y="1418"/>
                  <a:pt x="1928" y="1428"/>
                </a:cubicBezTo>
                <a:cubicBezTo>
                  <a:pt x="1961" y="1477"/>
                  <a:pt x="1930" y="1441"/>
                  <a:pt x="2048" y="1452"/>
                </a:cubicBezTo>
                <a:cubicBezTo>
                  <a:pt x="2074" y="1454"/>
                  <a:pt x="2100" y="1475"/>
                  <a:pt x="2126" y="1476"/>
                </a:cubicBezTo>
                <a:cubicBezTo>
                  <a:pt x="2162" y="1478"/>
                  <a:pt x="2198" y="1480"/>
                  <a:pt x="2234" y="1482"/>
                </a:cubicBezTo>
                <a:cubicBezTo>
                  <a:pt x="2277" y="1511"/>
                  <a:pt x="2225" y="1480"/>
                  <a:pt x="2318" y="1500"/>
                </a:cubicBezTo>
                <a:cubicBezTo>
                  <a:pt x="2325" y="1502"/>
                  <a:pt x="2329" y="1509"/>
                  <a:pt x="2336" y="1512"/>
                </a:cubicBezTo>
                <a:cubicBezTo>
                  <a:pt x="2385" y="1534"/>
                  <a:pt x="2412" y="1526"/>
                  <a:pt x="2474" y="1530"/>
                </a:cubicBezTo>
                <a:cubicBezTo>
                  <a:pt x="2488" y="1532"/>
                  <a:pt x="2502" y="1532"/>
                  <a:pt x="2516" y="1536"/>
                </a:cubicBezTo>
                <a:cubicBezTo>
                  <a:pt x="2556" y="1548"/>
                  <a:pt x="2512" y="1549"/>
                  <a:pt x="2552" y="1554"/>
                </a:cubicBezTo>
                <a:cubicBezTo>
                  <a:pt x="2576" y="1557"/>
                  <a:pt x="2600" y="1558"/>
                  <a:pt x="2624" y="1560"/>
                </a:cubicBezTo>
                <a:cubicBezTo>
                  <a:pt x="2636" y="1564"/>
                  <a:pt x="2648" y="1568"/>
                  <a:pt x="2660" y="1572"/>
                </a:cubicBezTo>
                <a:cubicBezTo>
                  <a:pt x="2666" y="1574"/>
                  <a:pt x="2660" y="1588"/>
                  <a:pt x="2666" y="1590"/>
                </a:cubicBezTo>
                <a:cubicBezTo>
                  <a:pt x="2689" y="1597"/>
                  <a:pt x="2714" y="1594"/>
                  <a:pt x="2738" y="1596"/>
                </a:cubicBezTo>
                <a:cubicBezTo>
                  <a:pt x="2748" y="1598"/>
                  <a:pt x="2758" y="1598"/>
                  <a:pt x="2768" y="1602"/>
                </a:cubicBezTo>
                <a:cubicBezTo>
                  <a:pt x="2775" y="1605"/>
                  <a:pt x="2779" y="1612"/>
                  <a:pt x="2786" y="1614"/>
                </a:cubicBezTo>
                <a:cubicBezTo>
                  <a:pt x="2805" y="1620"/>
                  <a:pt x="2826" y="1621"/>
                  <a:pt x="2846" y="1626"/>
                </a:cubicBezTo>
                <a:cubicBezTo>
                  <a:pt x="2879" y="1648"/>
                  <a:pt x="2848" y="1631"/>
                  <a:pt x="2900" y="1644"/>
                </a:cubicBezTo>
                <a:cubicBezTo>
                  <a:pt x="2929" y="1651"/>
                  <a:pt x="2945" y="1665"/>
                  <a:pt x="2972" y="1674"/>
                </a:cubicBezTo>
                <a:cubicBezTo>
                  <a:pt x="2982" y="1705"/>
                  <a:pt x="3009" y="1700"/>
                  <a:pt x="3038" y="1710"/>
                </a:cubicBezTo>
                <a:cubicBezTo>
                  <a:pt x="3047" y="1738"/>
                  <a:pt x="3052" y="1758"/>
                  <a:pt x="3068" y="1782"/>
                </a:cubicBezTo>
                <a:cubicBezTo>
                  <a:pt x="3066" y="1812"/>
                  <a:pt x="3069" y="1843"/>
                  <a:pt x="3062" y="1872"/>
                </a:cubicBezTo>
                <a:cubicBezTo>
                  <a:pt x="3060" y="1878"/>
                  <a:pt x="3049" y="1874"/>
                  <a:pt x="3044" y="1878"/>
                </a:cubicBezTo>
                <a:cubicBezTo>
                  <a:pt x="3038" y="1883"/>
                  <a:pt x="3035" y="1890"/>
                  <a:pt x="3032" y="1896"/>
                </a:cubicBezTo>
                <a:cubicBezTo>
                  <a:pt x="3026" y="1907"/>
                  <a:pt x="3027" y="1924"/>
                  <a:pt x="3014" y="1932"/>
                </a:cubicBezTo>
                <a:cubicBezTo>
                  <a:pt x="3014" y="1932"/>
                  <a:pt x="2969" y="1947"/>
                  <a:pt x="2960" y="1950"/>
                </a:cubicBezTo>
                <a:cubicBezTo>
                  <a:pt x="2954" y="1952"/>
                  <a:pt x="2942" y="1956"/>
                  <a:pt x="2942" y="1956"/>
                </a:cubicBezTo>
                <a:cubicBezTo>
                  <a:pt x="2916" y="1982"/>
                  <a:pt x="2882" y="1990"/>
                  <a:pt x="2852" y="2010"/>
                </a:cubicBezTo>
                <a:cubicBezTo>
                  <a:pt x="2824" y="2052"/>
                  <a:pt x="2771" y="2061"/>
                  <a:pt x="2726" y="2076"/>
                </a:cubicBezTo>
                <a:cubicBezTo>
                  <a:pt x="2704" y="2109"/>
                  <a:pt x="2671" y="2099"/>
                  <a:pt x="2642" y="2118"/>
                </a:cubicBezTo>
                <a:cubicBezTo>
                  <a:pt x="2599" y="2147"/>
                  <a:pt x="2573" y="2154"/>
                  <a:pt x="2522" y="2160"/>
                </a:cubicBezTo>
                <a:cubicBezTo>
                  <a:pt x="2481" y="2174"/>
                  <a:pt x="2468" y="2178"/>
                  <a:pt x="2432" y="2202"/>
                </a:cubicBezTo>
                <a:cubicBezTo>
                  <a:pt x="2432" y="2202"/>
                  <a:pt x="2387" y="2217"/>
                  <a:pt x="2378" y="2220"/>
                </a:cubicBezTo>
                <a:cubicBezTo>
                  <a:pt x="2372" y="2222"/>
                  <a:pt x="2360" y="2226"/>
                  <a:pt x="2360" y="2226"/>
                </a:cubicBezTo>
                <a:cubicBezTo>
                  <a:pt x="2358" y="2232"/>
                  <a:pt x="2359" y="2240"/>
                  <a:pt x="2354" y="2244"/>
                </a:cubicBezTo>
                <a:cubicBezTo>
                  <a:pt x="2327" y="2263"/>
                  <a:pt x="2264" y="2270"/>
                  <a:pt x="2234" y="2274"/>
                </a:cubicBezTo>
                <a:cubicBezTo>
                  <a:pt x="2189" y="2289"/>
                  <a:pt x="2243" y="2267"/>
                  <a:pt x="2204" y="2298"/>
                </a:cubicBezTo>
                <a:cubicBezTo>
                  <a:pt x="2177" y="2319"/>
                  <a:pt x="2136" y="2308"/>
                  <a:pt x="2102" y="2310"/>
                </a:cubicBezTo>
                <a:cubicBezTo>
                  <a:pt x="2043" y="2330"/>
                  <a:pt x="2126" y="2298"/>
                  <a:pt x="2072" y="2334"/>
                </a:cubicBezTo>
                <a:cubicBezTo>
                  <a:pt x="2052" y="2347"/>
                  <a:pt x="1992" y="2350"/>
                  <a:pt x="1976" y="2352"/>
                </a:cubicBezTo>
                <a:cubicBezTo>
                  <a:pt x="1952" y="2360"/>
                  <a:pt x="1951" y="2377"/>
                  <a:pt x="1928" y="2388"/>
                </a:cubicBezTo>
                <a:cubicBezTo>
                  <a:pt x="1874" y="2415"/>
                  <a:pt x="1842" y="2419"/>
                  <a:pt x="1778" y="2424"/>
                </a:cubicBezTo>
                <a:cubicBezTo>
                  <a:pt x="1741" y="2436"/>
                  <a:pt x="1720" y="2443"/>
                  <a:pt x="1682" y="2448"/>
                </a:cubicBezTo>
                <a:cubicBezTo>
                  <a:pt x="1648" y="2471"/>
                  <a:pt x="1632" y="2467"/>
                  <a:pt x="1586" y="2472"/>
                </a:cubicBezTo>
                <a:cubicBezTo>
                  <a:pt x="1539" y="2503"/>
                  <a:pt x="1564" y="2491"/>
                  <a:pt x="1514" y="2508"/>
                </a:cubicBezTo>
                <a:cubicBezTo>
                  <a:pt x="1508" y="2510"/>
                  <a:pt x="1496" y="2514"/>
                  <a:pt x="1496" y="2514"/>
                </a:cubicBezTo>
                <a:cubicBezTo>
                  <a:pt x="1460" y="2550"/>
                  <a:pt x="1425" y="2546"/>
                  <a:pt x="1376" y="2550"/>
                </a:cubicBezTo>
                <a:cubicBezTo>
                  <a:pt x="1340" y="2562"/>
                  <a:pt x="1304" y="2574"/>
                  <a:pt x="1268" y="2586"/>
                </a:cubicBezTo>
                <a:cubicBezTo>
                  <a:pt x="1236" y="2597"/>
                  <a:pt x="1199" y="2590"/>
                  <a:pt x="1166" y="2598"/>
                </a:cubicBezTo>
                <a:cubicBezTo>
                  <a:pt x="1139" y="2605"/>
                  <a:pt x="1120" y="2622"/>
                  <a:pt x="1094" y="2628"/>
                </a:cubicBezTo>
                <a:cubicBezTo>
                  <a:pt x="1052" y="2637"/>
                  <a:pt x="1011" y="2639"/>
                  <a:pt x="974" y="2664"/>
                </a:cubicBezTo>
                <a:cubicBezTo>
                  <a:pt x="945" y="2707"/>
                  <a:pt x="975" y="2674"/>
                  <a:pt x="878" y="2688"/>
                </a:cubicBezTo>
                <a:cubicBezTo>
                  <a:pt x="865" y="2690"/>
                  <a:pt x="842" y="2700"/>
                  <a:pt x="842" y="2700"/>
                </a:cubicBezTo>
                <a:cubicBezTo>
                  <a:pt x="830" y="2665"/>
                  <a:pt x="815" y="2635"/>
                  <a:pt x="794" y="2604"/>
                </a:cubicBezTo>
                <a:cubicBezTo>
                  <a:pt x="776" y="2577"/>
                  <a:pt x="776" y="2542"/>
                  <a:pt x="758" y="2514"/>
                </a:cubicBezTo>
                <a:cubicBezTo>
                  <a:pt x="834" y="2489"/>
                  <a:pt x="770" y="2497"/>
                  <a:pt x="920" y="2490"/>
                </a:cubicBezTo>
                <a:cubicBezTo>
                  <a:pt x="944" y="2482"/>
                  <a:pt x="962" y="2472"/>
                  <a:pt x="926" y="2460"/>
                </a:cubicBezTo>
                <a:cubicBezTo>
                  <a:pt x="848" y="2473"/>
                  <a:pt x="877" y="2464"/>
                  <a:pt x="836" y="2478"/>
                </a:cubicBezTo>
                <a:cubicBezTo>
                  <a:pt x="832" y="2484"/>
                  <a:pt x="817" y="2494"/>
                  <a:pt x="824" y="2496"/>
                </a:cubicBezTo>
                <a:cubicBezTo>
                  <a:pt x="836" y="2499"/>
                  <a:pt x="860" y="2484"/>
                  <a:pt x="860" y="2484"/>
                </a:cubicBezTo>
                <a:cubicBezTo>
                  <a:pt x="893" y="2435"/>
                  <a:pt x="851" y="2488"/>
                  <a:pt x="968" y="2460"/>
                </a:cubicBezTo>
                <a:cubicBezTo>
                  <a:pt x="974" y="2459"/>
                  <a:pt x="968" y="2445"/>
                  <a:pt x="974" y="2442"/>
                </a:cubicBezTo>
                <a:cubicBezTo>
                  <a:pt x="987" y="2436"/>
                  <a:pt x="1002" y="2438"/>
                  <a:pt x="1016" y="2436"/>
                </a:cubicBezTo>
                <a:cubicBezTo>
                  <a:pt x="1067" y="2419"/>
                  <a:pt x="1039" y="2426"/>
                  <a:pt x="1100" y="2418"/>
                </a:cubicBezTo>
                <a:cubicBezTo>
                  <a:pt x="1136" y="2394"/>
                  <a:pt x="1153" y="2398"/>
                  <a:pt x="1202" y="2394"/>
                </a:cubicBezTo>
                <a:cubicBezTo>
                  <a:pt x="1264" y="2373"/>
                  <a:pt x="1251" y="2370"/>
                  <a:pt x="1334" y="2364"/>
                </a:cubicBezTo>
                <a:cubicBezTo>
                  <a:pt x="1362" y="2355"/>
                  <a:pt x="1375" y="2345"/>
                  <a:pt x="1406" y="2340"/>
                </a:cubicBezTo>
                <a:cubicBezTo>
                  <a:pt x="1463" y="2302"/>
                  <a:pt x="1460" y="2310"/>
                  <a:pt x="1544" y="2304"/>
                </a:cubicBezTo>
                <a:cubicBezTo>
                  <a:pt x="1597" y="2269"/>
                  <a:pt x="1644" y="2272"/>
                  <a:pt x="1700" y="2244"/>
                </a:cubicBezTo>
                <a:cubicBezTo>
                  <a:pt x="1714" y="2202"/>
                  <a:pt x="1730" y="2212"/>
                  <a:pt x="1760" y="2232"/>
                </a:cubicBezTo>
                <a:cubicBezTo>
                  <a:pt x="1798" y="2230"/>
                  <a:pt x="1847" y="2247"/>
                  <a:pt x="1874" y="2220"/>
                </a:cubicBezTo>
                <a:cubicBezTo>
                  <a:pt x="1878" y="2216"/>
                  <a:pt x="1876" y="2207"/>
                  <a:pt x="1880" y="2202"/>
                </a:cubicBezTo>
                <a:cubicBezTo>
                  <a:pt x="1902" y="2169"/>
                  <a:pt x="1921" y="2182"/>
                  <a:pt x="1964" y="2178"/>
                </a:cubicBezTo>
                <a:cubicBezTo>
                  <a:pt x="1970" y="2174"/>
                  <a:pt x="1977" y="2172"/>
                  <a:pt x="1982" y="2166"/>
                </a:cubicBezTo>
                <a:cubicBezTo>
                  <a:pt x="1986" y="2161"/>
                  <a:pt x="1982" y="2149"/>
                  <a:pt x="1988" y="2148"/>
                </a:cubicBezTo>
                <a:cubicBezTo>
                  <a:pt x="2049" y="2135"/>
                  <a:pt x="2112" y="2141"/>
                  <a:pt x="2174" y="2136"/>
                </a:cubicBezTo>
                <a:cubicBezTo>
                  <a:pt x="2178" y="2130"/>
                  <a:pt x="2183" y="2124"/>
                  <a:pt x="2186" y="2118"/>
                </a:cubicBezTo>
                <a:cubicBezTo>
                  <a:pt x="2189" y="2112"/>
                  <a:pt x="2198" y="2100"/>
                  <a:pt x="2192" y="2100"/>
                </a:cubicBezTo>
                <a:cubicBezTo>
                  <a:pt x="2185" y="2100"/>
                  <a:pt x="2186" y="2114"/>
                  <a:pt x="2180" y="2118"/>
                </a:cubicBezTo>
                <a:cubicBezTo>
                  <a:pt x="2164" y="2128"/>
                  <a:pt x="2142" y="2125"/>
                  <a:pt x="2126" y="2136"/>
                </a:cubicBezTo>
                <a:cubicBezTo>
                  <a:pt x="2120" y="2140"/>
                  <a:pt x="2108" y="2141"/>
                  <a:pt x="2108" y="2148"/>
                </a:cubicBezTo>
                <a:cubicBezTo>
                  <a:pt x="2108" y="2154"/>
                  <a:pt x="2120" y="2144"/>
                  <a:pt x="2126" y="2142"/>
                </a:cubicBezTo>
                <a:cubicBezTo>
                  <a:pt x="2138" y="2106"/>
                  <a:pt x="2172" y="2116"/>
                  <a:pt x="2210" y="2112"/>
                </a:cubicBezTo>
                <a:cubicBezTo>
                  <a:pt x="2224" y="2071"/>
                  <a:pt x="2251" y="2080"/>
                  <a:pt x="2294" y="2076"/>
                </a:cubicBezTo>
                <a:cubicBezTo>
                  <a:pt x="2348" y="2040"/>
                  <a:pt x="2257" y="2097"/>
                  <a:pt x="2354" y="2058"/>
                </a:cubicBezTo>
                <a:cubicBezTo>
                  <a:pt x="2369" y="2052"/>
                  <a:pt x="2376" y="2035"/>
                  <a:pt x="2390" y="2028"/>
                </a:cubicBezTo>
                <a:cubicBezTo>
                  <a:pt x="2407" y="2020"/>
                  <a:pt x="2435" y="2018"/>
                  <a:pt x="2450" y="2016"/>
                </a:cubicBezTo>
                <a:cubicBezTo>
                  <a:pt x="2493" y="2002"/>
                  <a:pt x="2475" y="2011"/>
                  <a:pt x="2504" y="1992"/>
                </a:cubicBezTo>
                <a:cubicBezTo>
                  <a:pt x="2513" y="1965"/>
                  <a:pt x="2525" y="1963"/>
                  <a:pt x="2552" y="1956"/>
                </a:cubicBezTo>
                <a:cubicBezTo>
                  <a:pt x="2582" y="1911"/>
                  <a:pt x="2542" y="1963"/>
                  <a:pt x="2588" y="1932"/>
                </a:cubicBezTo>
                <a:cubicBezTo>
                  <a:pt x="2599" y="1925"/>
                  <a:pt x="2594" y="1902"/>
                  <a:pt x="2606" y="1896"/>
                </a:cubicBezTo>
                <a:cubicBezTo>
                  <a:pt x="2619" y="1890"/>
                  <a:pt x="2634" y="1892"/>
                  <a:pt x="2648" y="1890"/>
                </a:cubicBezTo>
                <a:cubicBezTo>
                  <a:pt x="2643" y="1782"/>
                  <a:pt x="2677" y="1759"/>
                  <a:pt x="2600" y="1740"/>
                </a:cubicBezTo>
                <a:cubicBezTo>
                  <a:pt x="2543" y="1702"/>
                  <a:pt x="2474" y="1686"/>
                  <a:pt x="2408" y="1668"/>
                </a:cubicBezTo>
                <a:cubicBezTo>
                  <a:pt x="2377" y="1660"/>
                  <a:pt x="2349" y="1652"/>
                  <a:pt x="2318" y="1644"/>
                </a:cubicBezTo>
                <a:cubicBezTo>
                  <a:pt x="2306" y="1641"/>
                  <a:pt x="2294" y="1636"/>
                  <a:pt x="2282" y="1632"/>
                </a:cubicBezTo>
                <a:cubicBezTo>
                  <a:pt x="2275" y="1630"/>
                  <a:pt x="2271" y="1621"/>
                  <a:pt x="2264" y="1620"/>
                </a:cubicBezTo>
                <a:cubicBezTo>
                  <a:pt x="2236" y="1615"/>
                  <a:pt x="2208" y="1616"/>
                  <a:pt x="2180" y="1614"/>
                </a:cubicBezTo>
                <a:cubicBezTo>
                  <a:pt x="2146" y="1603"/>
                  <a:pt x="2113" y="1591"/>
                  <a:pt x="2078" y="1584"/>
                </a:cubicBezTo>
                <a:cubicBezTo>
                  <a:pt x="2048" y="1594"/>
                  <a:pt x="2032" y="1585"/>
                  <a:pt x="2006" y="1572"/>
                </a:cubicBezTo>
                <a:cubicBezTo>
                  <a:pt x="1990" y="1564"/>
                  <a:pt x="1969" y="1564"/>
                  <a:pt x="1952" y="1560"/>
                </a:cubicBezTo>
                <a:cubicBezTo>
                  <a:pt x="1916" y="1552"/>
                  <a:pt x="1922" y="1543"/>
                  <a:pt x="1874" y="1536"/>
                </a:cubicBezTo>
                <a:cubicBezTo>
                  <a:pt x="1783" y="1506"/>
                  <a:pt x="1831" y="1512"/>
                  <a:pt x="1670" y="1506"/>
                </a:cubicBezTo>
                <a:cubicBezTo>
                  <a:pt x="1644" y="1489"/>
                  <a:pt x="1628" y="1468"/>
                  <a:pt x="1598" y="1458"/>
                </a:cubicBezTo>
                <a:cubicBezTo>
                  <a:pt x="1558" y="1484"/>
                  <a:pt x="1548" y="1473"/>
                  <a:pt x="1508" y="1446"/>
                </a:cubicBezTo>
                <a:cubicBezTo>
                  <a:pt x="1476" y="1425"/>
                  <a:pt x="1432" y="1442"/>
                  <a:pt x="1394" y="1440"/>
                </a:cubicBezTo>
                <a:cubicBezTo>
                  <a:pt x="1366" y="1431"/>
                  <a:pt x="1341" y="1426"/>
                  <a:pt x="1316" y="1410"/>
                </a:cubicBezTo>
                <a:cubicBezTo>
                  <a:pt x="1245" y="1416"/>
                  <a:pt x="1191" y="1408"/>
                  <a:pt x="1124" y="1386"/>
                </a:cubicBezTo>
                <a:cubicBezTo>
                  <a:pt x="1090" y="1375"/>
                  <a:pt x="1052" y="1382"/>
                  <a:pt x="1016" y="1380"/>
                </a:cubicBezTo>
                <a:cubicBezTo>
                  <a:pt x="1004" y="1376"/>
                  <a:pt x="992" y="1372"/>
                  <a:pt x="980" y="1368"/>
                </a:cubicBezTo>
                <a:cubicBezTo>
                  <a:pt x="974" y="1366"/>
                  <a:pt x="962" y="1362"/>
                  <a:pt x="962" y="1362"/>
                </a:cubicBezTo>
                <a:cubicBezTo>
                  <a:pt x="935" y="1321"/>
                  <a:pt x="818" y="1332"/>
                  <a:pt x="818" y="1332"/>
                </a:cubicBezTo>
                <a:cubicBezTo>
                  <a:pt x="764" y="1296"/>
                  <a:pt x="796" y="1309"/>
                  <a:pt x="716" y="1302"/>
                </a:cubicBezTo>
                <a:cubicBezTo>
                  <a:pt x="634" y="1275"/>
                  <a:pt x="573" y="1265"/>
                  <a:pt x="488" y="1260"/>
                </a:cubicBezTo>
                <a:cubicBezTo>
                  <a:pt x="458" y="1253"/>
                  <a:pt x="413" y="1245"/>
                  <a:pt x="386" y="1230"/>
                </a:cubicBezTo>
                <a:cubicBezTo>
                  <a:pt x="341" y="1205"/>
                  <a:pt x="339" y="1204"/>
                  <a:pt x="290" y="1188"/>
                </a:cubicBezTo>
                <a:cubicBezTo>
                  <a:pt x="257" y="1193"/>
                  <a:pt x="237" y="1202"/>
                  <a:pt x="206" y="1194"/>
                </a:cubicBezTo>
                <a:cubicBezTo>
                  <a:pt x="216" y="1192"/>
                  <a:pt x="238" y="1198"/>
                  <a:pt x="236" y="1188"/>
                </a:cubicBezTo>
                <a:cubicBezTo>
                  <a:pt x="233" y="1174"/>
                  <a:pt x="214" y="1169"/>
                  <a:pt x="200" y="1164"/>
                </a:cubicBezTo>
                <a:cubicBezTo>
                  <a:pt x="188" y="1160"/>
                  <a:pt x="164" y="1152"/>
                  <a:pt x="164" y="1152"/>
                </a:cubicBezTo>
                <a:cubicBezTo>
                  <a:pt x="129" y="1099"/>
                  <a:pt x="112" y="1090"/>
                  <a:pt x="50" y="1080"/>
                </a:cubicBezTo>
                <a:cubicBezTo>
                  <a:pt x="33" y="1054"/>
                  <a:pt x="30" y="1030"/>
                  <a:pt x="8" y="1008"/>
                </a:cubicBezTo>
                <a:cubicBezTo>
                  <a:pt x="22" y="965"/>
                  <a:pt x="0" y="1014"/>
                  <a:pt x="38" y="984"/>
                </a:cubicBezTo>
                <a:cubicBezTo>
                  <a:pt x="43" y="980"/>
                  <a:pt x="41" y="972"/>
                  <a:pt x="44" y="966"/>
                </a:cubicBezTo>
                <a:cubicBezTo>
                  <a:pt x="50" y="953"/>
                  <a:pt x="63" y="938"/>
                  <a:pt x="74" y="930"/>
                </a:cubicBezTo>
                <a:cubicBezTo>
                  <a:pt x="85" y="921"/>
                  <a:pt x="110" y="906"/>
                  <a:pt x="110" y="906"/>
                </a:cubicBezTo>
                <a:cubicBezTo>
                  <a:pt x="122" y="835"/>
                  <a:pt x="160" y="851"/>
                  <a:pt x="230" y="846"/>
                </a:cubicBezTo>
                <a:cubicBezTo>
                  <a:pt x="253" y="823"/>
                  <a:pt x="263" y="817"/>
                  <a:pt x="296" y="810"/>
                </a:cubicBezTo>
                <a:cubicBezTo>
                  <a:pt x="323" y="769"/>
                  <a:pt x="287" y="814"/>
                  <a:pt x="350" y="786"/>
                </a:cubicBezTo>
                <a:cubicBezTo>
                  <a:pt x="357" y="783"/>
                  <a:pt x="356" y="773"/>
                  <a:pt x="362" y="768"/>
                </a:cubicBezTo>
                <a:cubicBezTo>
                  <a:pt x="370" y="762"/>
                  <a:pt x="416" y="756"/>
                  <a:pt x="416" y="756"/>
                </a:cubicBezTo>
                <a:cubicBezTo>
                  <a:pt x="439" y="733"/>
                  <a:pt x="473" y="721"/>
                  <a:pt x="506" y="714"/>
                </a:cubicBezTo>
                <a:cubicBezTo>
                  <a:pt x="516" y="712"/>
                  <a:pt x="526" y="711"/>
                  <a:pt x="536" y="708"/>
                </a:cubicBezTo>
                <a:cubicBezTo>
                  <a:pt x="548" y="705"/>
                  <a:pt x="572" y="696"/>
                  <a:pt x="572" y="696"/>
                </a:cubicBezTo>
                <a:cubicBezTo>
                  <a:pt x="574" y="690"/>
                  <a:pt x="573" y="681"/>
                  <a:pt x="578" y="678"/>
                </a:cubicBezTo>
                <a:cubicBezTo>
                  <a:pt x="589" y="672"/>
                  <a:pt x="602" y="676"/>
                  <a:pt x="614" y="672"/>
                </a:cubicBezTo>
                <a:cubicBezTo>
                  <a:pt x="621" y="670"/>
                  <a:pt x="625" y="662"/>
                  <a:pt x="632" y="660"/>
                </a:cubicBezTo>
                <a:cubicBezTo>
                  <a:pt x="644" y="656"/>
                  <a:pt x="656" y="656"/>
                  <a:pt x="668" y="654"/>
                </a:cubicBezTo>
                <a:cubicBezTo>
                  <a:pt x="680" y="617"/>
                  <a:pt x="701" y="623"/>
                  <a:pt x="740" y="618"/>
                </a:cubicBezTo>
                <a:cubicBezTo>
                  <a:pt x="746" y="614"/>
                  <a:pt x="754" y="612"/>
                  <a:pt x="758" y="606"/>
                </a:cubicBezTo>
                <a:cubicBezTo>
                  <a:pt x="763" y="599"/>
                  <a:pt x="756" y="582"/>
                  <a:pt x="764" y="582"/>
                </a:cubicBezTo>
                <a:cubicBezTo>
                  <a:pt x="772" y="582"/>
                  <a:pt x="764" y="600"/>
                  <a:pt x="770" y="606"/>
                </a:cubicBezTo>
                <a:cubicBezTo>
                  <a:pt x="776" y="612"/>
                  <a:pt x="786" y="610"/>
                  <a:pt x="794" y="612"/>
                </a:cubicBezTo>
                <a:cubicBezTo>
                  <a:pt x="802" y="610"/>
                  <a:pt x="813" y="612"/>
                  <a:pt x="818" y="606"/>
                </a:cubicBezTo>
                <a:cubicBezTo>
                  <a:pt x="826" y="596"/>
                  <a:pt x="830" y="570"/>
                  <a:pt x="830" y="570"/>
                </a:cubicBezTo>
                <a:cubicBezTo>
                  <a:pt x="885" y="588"/>
                  <a:pt x="852" y="590"/>
                  <a:pt x="878" y="564"/>
                </a:cubicBezTo>
                <a:cubicBezTo>
                  <a:pt x="883" y="559"/>
                  <a:pt x="889" y="554"/>
                  <a:pt x="896" y="552"/>
                </a:cubicBezTo>
                <a:cubicBezTo>
                  <a:pt x="912" y="548"/>
                  <a:pt x="928" y="548"/>
                  <a:pt x="944" y="546"/>
                </a:cubicBezTo>
                <a:cubicBezTo>
                  <a:pt x="955" y="539"/>
                  <a:pt x="970" y="536"/>
                  <a:pt x="980" y="528"/>
                </a:cubicBezTo>
                <a:cubicBezTo>
                  <a:pt x="996" y="515"/>
                  <a:pt x="986" y="503"/>
                  <a:pt x="1010" y="498"/>
                </a:cubicBezTo>
                <a:cubicBezTo>
                  <a:pt x="1034" y="493"/>
                  <a:pt x="1058" y="494"/>
                  <a:pt x="1082" y="492"/>
                </a:cubicBezTo>
                <a:cubicBezTo>
                  <a:pt x="1111" y="449"/>
                  <a:pt x="1163" y="477"/>
                  <a:pt x="1208" y="462"/>
                </a:cubicBezTo>
                <a:cubicBezTo>
                  <a:pt x="1224" y="438"/>
                  <a:pt x="1234" y="433"/>
                  <a:pt x="1262" y="426"/>
                </a:cubicBezTo>
                <a:cubicBezTo>
                  <a:pt x="1315" y="391"/>
                  <a:pt x="1284" y="403"/>
                  <a:pt x="1358" y="396"/>
                </a:cubicBezTo>
                <a:cubicBezTo>
                  <a:pt x="1419" y="355"/>
                  <a:pt x="1380" y="373"/>
                  <a:pt x="1484" y="366"/>
                </a:cubicBezTo>
                <a:cubicBezTo>
                  <a:pt x="1496" y="362"/>
                  <a:pt x="1516" y="366"/>
                  <a:pt x="1520" y="354"/>
                </a:cubicBezTo>
                <a:cubicBezTo>
                  <a:pt x="1531" y="322"/>
                  <a:pt x="1519" y="348"/>
                  <a:pt x="1544" y="318"/>
                </a:cubicBezTo>
                <a:cubicBezTo>
                  <a:pt x="1549" y="312"/>
                  <a:pt x="1549" y="300"/>
                  <a:pt x="1556" y="300"/>
                </a:cubicBezTo>
                <a:cubicBezTo>
                  <a:pt x="1562" y="300"/>
                  <a:pt x="1554" y="313"/>
                  <a:pt x="1550" y="318"/>
                </a:cubicBezTo>
                <a:cubicBezTo>
                  <a:pt x="1545" y="324"/>
                  <a:pt x="1538" y="326"/>
                  <a:pt x="1532" y="330"/>
                </a:cubicBezTo>
                <a:cubicBezTo>
                  <a:pt x="1505" y="371"/>
                  <a:pt x="1541" y="326"/>
                  <a:pt x="1472" y="354"/>
                </a:cubicBezTo>
                <a:cubicBezTo>
                  <a:pt x="1465" y="357"/>
                  <a:pt x="1466" y="367"/>
                  <a:pt x="1460" y="372"/>
                </a:cubicBezTo>
                <a:cubicBezTo>
                  <a:pt x="1455" y="376"/>
                  <a:pt x="1438" y="382"/>
                  <a:pt x="1442" y="378"/>
                </a:cubicBezTo>
                <a:cubicBezTo>
                  <a:pt x="1483" y="337"/>
                  <a:pt x="1520" y="329"/>
                  <a:pt x="1574" y="324"/>
                </a:cubicBezTo>
                <a:cubicBezTo>
                  <a:pt x="1572" y="318"/>
                  <a:pt x="1564" y="311"/>
                  <a:pt x="1568" y="306"/>
                </a:cubicBezTo>
                <a:cubicBezTo>
                  <a:pt x="1573" y="299"/>
                  <a:pt x="1584" y="303"/>
                  <a:pt x="1592" y="300"/>
                </a:cubicBezTo>
                <a:cubicBezTo>
                  <a:pt x="1614" y="291"/>
                  <a:pt x="1628" y="282"/>
                  <a:pt x="1652" y="276"/>
                </a:cubicBezTo>
                <a:cubicBezTo>
                  <a:pt x="1669" y="224"/>
                  <a:pt x="1670" y="236"/>
                  <a:pt x="1730" y="228"/>
                </a:cubicBezTo>
                <a:cubicBezTo>
                  <a:pt x="1751" y="196"/>
                  <a:pt x="1760" y="146"/>
                  <a:pt x="1718" y="132"/>
                </a:cubicBezTo>
                <a:cubicBezTo>
                  <a:pt x="1684" y="80"/>
                  <a:pt x="1729" y="141"/>
                  <a:pt x="1688" y="108"/>
                </a:cubicBezTo>
                <a:cubicBezTo>
                  <a:pt x="1647" y="75"/>
                  <a:pt x="1725" y="97"/>
                  <a:pt x="1634" y="84"/>
                </a:cubicBezTo>
                <a:cubicBezTo>
                  <a:pt x="1569" y="62"/>
                  <a:pt x="1611" y="73"/>
                  <a:pt x="1508" y="66"/>
                </a:cubicBezTo>
                <a:cubicBezTo>
                  <a:pt x="1449" y="58"/>
                  <a:pt x="1435" y="47"/>
                  <a:pt x="1400" y="0"/>
                </a:cubicBezTo>
                <a:close/>
              </a:path>
            </a:pathLst>
          </a:custGeom>
          <a:solidFill>
            <a:srgbClr val="969696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3" name="Freeform 461"/>
          <p:cNvSpPr>
            <a:spLocks/>
          </p:cNvSpPr>
          <p:nvPr/>
        </p:nvSpPr>
        <p:spPr bwMode="auto">
          <a:xfrm>
            <a:off x="1858055" y="1269789"/>
            <a:ext cx="4608513" cy="4019550"/>
          </a:xfrm>
          <a:custGeom>
            <a:avLst/>
            <a:gdLst>
              <a:gd name="T0" fmla="*/ 2147483647 w 2903"/>
              <a:gd name="T1" fmla="*/ 0 h 2532"/>
              <a:gd name="T2" fmla="*/ 2147483647 w 2903"/>
              <a:gd name="T3" fmla="*/ 529232807 h 2532"/>
              <a:gd name="T4" fmla="*/ 393144385 w 2903"/>
              <a:gd name="T5" fmla="*/ 2147483647 h 2532"/>
              <a:gd name="T6" fmla="*/ 2147483647 w 2903"/>
              <a:gd name="T7" fmla="*/ 2147483647 h 2532"/>
              <a:gd name="T8" fmla="*/ 2011085023 w 2903"/>
              <a:gd name="T9" fmla="*/ 2147483647 h 25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3"/>
              <a:gd name="T16" fmla="*/ 0 h 2532"/>
              <a:gd name="T17" fmla="*/ 2903 w 2903"/>
              <a:gd name="T18" fmla="*/ 2532 h 25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3" h="2532">
                <a:moveTo>
                  <a:pt x="1050" y="0"/>
                </a:moveTo>
                <a:cubicBezTo>
                  <a:pt x="1185" y="35"/>
                  <a:pt x="2009" y="34"/>
                  <a:pt x="1860" y="210"/>
                </a:cubicBezTo>
                <a:cubicBezTo>
                  <a:pt x="1711" y="386"/>
                  <a:pt x="0" y="791"/>
                  <a:pt x="156" y="1056"/>
                </a:cubicBezTo>
                <a:cubicBezTo>
                  <a:pt x="312" y="1321"/>
                  <a:pt x="2689" y="1554"/>
                  <a:pt x="2796" y="1800"/>
                </a:cubicBezTo>
                <a:cubicBezTo>
                  <a:pt x="2903" y="2046"/>
                  <a:pt x="1214" y="2380"/>
                  <a:pt x="798" y="2532"/>
                </a:cubicBezTo>
              </a:path>
            </a:pathLst>
          </a:custGeom>
          <a:noFill/>
          <a:ln w="1016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4" name="Freeform 462"/>
          <p:cNvSpPr>
            <a:spLocks/>
          </p:cNvSpPr>
          <p:nvPr/>
        </p:nvSpPr>
        <p:spPr bwMode="auto">
          <a:xfrm>
            <a:off x="2386693" y="1269789"/>
            <a:ext cx="4656137" cy="4319587"/>
          </a:xfrm>
          <a:custGeom>
            <a:avLst/>
            <a:gdLst>
              <a:gd name="T0" fmla="*/ 2094945593 w 2533"/>
              <a:gd name="T1" fmla="*/ 0 h 2721"/>
              <a:gd name="T2" fmla="*/ 2147483647 w 2533"/>
              <a:gd name="T3" fmla="*/ 456147469 h 2721"/>
              <a:gd name="T4" fmla="*/ 560905519 w 2533"/>
              <a:gd name="T5" fmla="*/ 2147483647 h 2721"/>
              <a:gd name="T6" fmla="*/ 2147483647 w 2533"/>
              <a:gd name="T7" fmla="*/ 2147483647 h 2721"/>
              <a:gd name="T8" fmla="*/ 1635408669 w 2533"/>
              <a:gd name="T9" fmla="*/ 2147483647 h 27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3"/>
              <a:gd name="T16" fmla="*/ 0 h 2721"/>
              <a:gd name="T17" fmla="*/ 2533 w 2533"/>
              <a:gd name="T18" fmla="*/ 2721 h 27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3" h="2721">
                <a:moveTo>
                  <a:pt x="620" y="0"/>
                </a:moveTo>
                <a:cubicBezTo>
                  <a:pt x="1089" y="3"/>
                  <a:pt x="1558" y="7"/>
                  <a:pt x="1482" y="181"/>
                </a:cubicBezTo>
                <a:cubicBezTo>
                  <a:pt x="1406" y="355"/>
                  <a:pt x="0" y="778"/>
                  <a:pt x="166" y="1043"/>
                </a:cubicBezTo>
                <a:cubicBezTo>
                  <a:pt x="332" y="1308"/>
                  <a:pt x="2427" y="1489"/>
                  <a:pt x="2480" y="1769"/>
                </a:cubicBezTo>
                <a:cubicBezTo>
                  <a:pt x="2533" y="2049"/>
                  <a:pt x="1508" y="2385"/>
                  <a:pt x="484" y="2721"/>
                </a:cubicBezTo>
              </a:path>
            </a:pathLst>
          </a:custGeom>
          <a:noFill/>
          <a:ln w="889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5" name="Rectangle 463"/>
          <p:cNvSpPr>
            <a:spLocks noChangeArrowheads="1"/>
          </p:cNvSpPr>
          <p:nvPr/>
        </p:nvSpPr>
        <p:spPr bwMode="auto">
          <a:xfrm rot="-131799">
            <a:off x="3515405" y="941176"/>
            <a:ext cx="1717675" cy="1260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536" name="Tree"/>
          <p:cNvSpPr>
            <a:spLocks noEditPoints="1" noChangeArrowheads="1"/>
          </p:cNvSpPr>
          <p:nvPr/>
        </p:nvSpPr>
        <p:spPr bwMode="auto">
          <a:xfrm>
            <a:off x="3299505" y="1628564"/>
            <a:ext cx="615950" cy="5445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537" name="Tree"/>
          <p:cNvSpPr>
            <a:spLocks noEditPoints="1" noChangeArrowheads="1"/>
          </p:cNvSpPr>
          <p:nvPr/>
        </p:nvSpPr>
        <p:spPr bwMode="auto">
          <a:xfrm>
            <a:off x="2650218" y="2709651"/>
            <a:ext cx="615950" cy="5445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538" name="Tree"/>
          <p:cNvSpPr>
            <a:spLocks noEditPoints="1" noChangeArrowheads="1"/>
          </p:cNvSpPr>
          <p:nvPr/>
        </p:nvSpPr>
        <p:spPr bwMode="auto">
          <a:xfrm>
            <a:off x="4018643" y="2781089"/>
            <a:ext cx="615950" cy="5445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539" name="AutoShape 467"/>
          <p:cNvSpPr>
            <a:spLocks noChangeArrowheads="1"/>
          </p:cNvSpPr>
          <p:nvPr/>
        </p:nvSpPr>
        <p:spPr bwMode="auto">
          <a:xfrm>
            <a:off x="4810805" y="1628564"/>
            <a:ext cx="914400" cy="431800"/>
          </a:xfrm>
          <a:prstGeom prst="wedgeRoundRectCallout">
            <a:avLst>
              <a:gd name="adj1" fmla="val -160940"/>
              <a:gd name="adj2" fmla="val 71690"/>
              <a:gd name="adj3" fmla="val 16667"/>
            </a:avLst>
          </a:prstGeom>
          <a:solidFill>
            <a:srgbClr val="FFCC00">
              <a:alpha val="70195"/>
            </a:srgbClr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b="1" dirty="0"/>
              <a:t>2004</a:t>
            </a:r>
          </a:p>
        </p:txBody>
      </p:sp>
      <p:sp>
        <p:nvSpPr>
          <p:cNvPr id="3540" name="Text Box 468"/>
          <p:cNvSpPr txBox="1">
            <a:spLocks noChangeArrowheads="1"/>
          </p:cNvSpPr>
          <p:nvPr/>
        </p:nvSpPr>
        <p:spPr bwMode="auto">
          <a:xfrm>
            <a:off x="5722938" y="2060575"/>
            <a:ext cx="34210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/>
              <a:t>získán první projekt v rámci programu OPPP, zahájena největší investiční akce holdingu</a:t>
            </a:r>
            <a:endParaRPr lang="cs-CZ"/>
          </a:p>
        </p:txBody>
      </p:sp>
      <p:sp>
        <p:nvSpPr>
          <p:cNvPr id="3541" name="AutoShape 469"/>
          <p:cNvSpPr>
            <a:spLocks noChangeArrowheads="1"/>
          </p:cNvSpPr>
          <p:nvPr/>
        </p:nvSpPr>
        <p:spPr bwMode="auto">
          <a:xfrm>
            <a:off x="562655" y="3070014"/>
            <a:ext cx="914400" cy="431800"/>
          </a:xfrm>
          <a:prstGeom prst="wedgeRoundRectCallout">
            <a:avLst>
              <a:gd name="adj1" fmla="val 194620"/>
              <a:gd name="adj2" fmla="val 2574"/>
              <a:gd name="adj3" fmla="val 16667"/>
            </a:avLst>
          </a:prstGeom>
          <a:solidFill>
            <a:srgbClr val="FFCC00">
              <a:alpha val="70195"/>
            </a:srgbClr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b="1"/>
              <a:t>2006</a:t>
            </a:r>
          </a:p>
        </p:txBody>
      </p:sp>
      <p:sp>
        <p:nvSpPr>
          <p:cNvPr id="3542" name="Text Box 470"/>
          <p:cNvSpPr txBox="1">
            <a:spLocks noChangeArrowheads="1"/>
          </p:cNvSpPr>
          <p:nvPr/>
        </p:nvSpPr>
        <p:spPr bwMode="auto">
          <a:xfrm>
            <a:off x="202293" y="3501814"/>
            <a:ext cx="23050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/>
              <a:t>zahájena expanze s finálními farmaceutickými přípravky na cizí trhy</a:t>
            </a:r>
            <a:endParaRPr lang="cs-CZ"/>
          </a:p>
        </p:txBody>
      </p:sp>
      <p:sp>
        <p:nvSpPr>
          <p:cNvPr id="3543" name="Tree"/>
          <p:cNvSpPr>
            <a:spLocks noEditPoints="1" noChangeArrowheads="1"/>
          </p:cNvSpPr>
          <p:nvPr/>
        </p:nvSpPr>
        <p:spPr bwMode="auto">
          <a:xfrm>
            <a:off x="5531530" y="3357351"/>
            <a:ext cx="615950" cy="5445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544" name="AutoShape 472"/>
          <p:cNvSpPr>
            <a:spLocks noChangeArrowheads="1"/>
          </p:cNvSpPr>
          <p:nvPr/>
        </p:nvSpPr>
        <p:spPr bwMode="auto">
          <a:xfrm>
            <a:off x="3082018" y="4293976"/>
            <a:ext cx="914400" cy="431800"/>
          </a:xfrm>
          <a:prstGeom prst="wedgeRoundRectCallout">
            <a:avLst>
              <a:gd name="adj1" fmla="val 75870"/>
              <a:gd name="adj2" fmla="val -242278"/>
              <a:gd name="adj3" fmla="val 16667"/>
            </a:avLst>
          </a:prstGeom>
          <a:solidFill>
            <a:srgbClr val="FFCC00">
              <a:alpha val="70195"/>
            </a:srgbClr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b="1"/>
              <a:t>2007</a:t>
            </a:r>
          </a:p>
        </p:txBody>
      </p:sp>
      <p:sp>
        <p:nvSpPr>
          <p:cNvPr id="3545" name="Text Box 473"/>
          <p:cNvSpPr txBox="1">
            <a:spLocks noChangeArrowheads="1"/>
          </p:cNvSpPr>
          <p:nvPr/>
        </p:nvSpPr>
        <p:spPr bwMode="auto">
          <a:xfrm>
            <a:off x="0" y="5013325"/>
            <a:ext cx="3563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/>
              <a:t>z iniciativy CPN založen klastr Nanomedic</a:t>
            </a:r>
            <a:endParaRPr lang="cs-CZ"/>
          </a:p>
        </p:txBody>
      </p:sp>
      <p:sp>
        <p:nvSpPr>
          <p:cNvPr id="3546" name="AutoShape 474"/>
          <p:cNvSpPr>
            <a:spLocks noChangeArrowheads="1"/>
          </p:cNvSpPr>
          <p:nvPr/>
        </p:nvSpPr>
        <p:spPr bwMode="auto">
          <a:xfrm>
            <a:off x="7331755" y="3141451"/>
            <a:ext cx="914400" cy="431800"/>
          </a:xfrm>
          <a:prstGeom prst="wedgeRoundRectCallout">
            <a:avLst>
              <a:gd name="adj1" fmla="val -198611"/>
              <a:gd name="adj2" fmla="val 118014"/>
              <a:gd name="adj3" fmla="val 16667"/>
            </a:avLst>
          </a:prstGeom>
          <a:solidFill>
            <a:srgbClr val="FFCC00">
              <a:alpha val="70195"/>
            </a:srgbClr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b="1"/>
              <a:t>2008</a:t>
            </a:r>
            <a:endParaRPr lang="cs-CZ"/>
          </a:p>
        </p:txBody>
      </p:sp>
      <p:sp>
        <p:nvSpPr>
          <p:cNvPr id="3547" name="Text Box 475"/>
          <p:cNvSpPr txBox="1">
            <a:spLocks noChangeArrowheads="1"/>
          </p:cNvSpPr>
          <p:nvPr/>
        </p:nvSpPr>
        <p:spPr bwMode="auto">
          <a:xfrm>
            <a:off x="7092950" y="4149725"/>
            <a:ext cx="1943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/>
              <a:t>zahájena výstavba nového centra R</a:t>
            </a:r>
            <a:r>
              <a:rPr lang="en-US" sz="1400" b="1">
                <a:cs typeface="Times New Roman" pitchFamily="18" charset="0"/>
              </a:rPr>
              <a:t>&amp;</a:t>
            </a:r>
            <a:r>
              <a:rPr lang="cs-CZ" sz="1400" b="1">
                <a:cs typeface="Times New Roman" pitchFamily="18" charset="0"/>
              </a:rPr>
              <a:t>D</a:t>
            </a:r>
            <a:endParaRPr lang="en-US">
              <a:cs typeface="Times New Roman" pitchFamily="18" charset="0"/>
            </a:endParaRPr>
          </a:p>
        </p:txBody>
      </p:sp>
      <p:sp>
        <p:nvSpPr>
          <p:cNvPr id="3548" name="Tree"/>
          <p:cNvSpPr>
            <a:spLocks noEditPoints="1" noChangeArrowheads="1"/>
          </p:cNvSpPr>
          <p:nvPr/>
        </p:nvSpPr>
        <p:spPr bwMode="auto">
          <a:xfrm>
            <a:off x="5314985" y="4365587"/>
            <a:ext cx="615950" cy="5445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549" name="Text Box 477"/>
          <p:cNvSpPr txBox="1">
            <a:spLocks noChangeArrowheads="1"/>
          </p:cNvSpPr>
          <p:nvPr/>
        </p:nvSpPr>
        <p:spPr bwMode="auto">
          <a:xfrm>
            <a:off x="3707904" y="5589240"/>
            <a:ext cx="38163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 dirty="0"/>
              <a:t>v rámci programu OPPI Potenciál byl náš projekt vyhodnocen jako projekt s největším inovačním potenciálem</a:t>
            </a:r>
            <a:endParaRPr lang="cs-CZ" dirty="0"/>
          </a:p>
        </p:txBody>
      </p:sp>
      <p:sp>
        <p:nvSpPr>
          <p:cNvPr id="3550" name="AutoShape 478"/>
          <p:cNvSpPr>
            <a:spLocks noChangeArrowheads="1"/>
          </p:cNvSpPr>
          <p:nvPr/>
        </p:nvSpPr>
        <p:spPr bwMode="auto">
          <a:xfrm>
            <a:off x="6971393" y="5157576"/>
            <a:ext cx="914400" cy="431800"/>
          </a:xfrm>
          <a:prstGeom prst="wedgeRoundRectCallout">
            <a:avLst>
              <a:gd name="adj1" fmla="val -185940"/>
              <a:gd name="adj2" fmla="val -108454"/>
              <a:gd name="adj3" fmla="val 16667"/>
            </a:avLst>
          </a:prstGeom>
          <a:solidFill>
            <a:srgbClr val="FFCC00">
              <a:alpha val="70195"/>
            </a:srgbClr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b="1"/>
              <a:t>2009</a:t>
            </a:r>
            <a:endParaRPr lang="cs-CZ"/>
          </a:p>
        </p:txBody>
      </p:sp>
      <p:sp>
        <p:nvSpPr>
          <p:cNvPr id="3551" name="Tree"/>
          <p:cNvSpPr>
            <a:spLocks noEditPoints="1" noChangeArrowheads="1"/>
          </p:cNvSpPr>
          <p:nvPr/>
        </p:nvSpPr>
        <p:spPr bwMode="auto">
          <a:xfrm>
            <a:off x="2723243" y="1701589"/>
            <a:ext cx="615950" cy="5445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552" name="AutoShape 480"/>
          <p:cNvSpPr>
            <a:spLocks noChangeArrowheads="1"/>
          </p:cNvSpPr>
          <p:nvPr/>
        </p:nvSpPr>
        <p:spPr bwMode="auto">
          <a:xfrm>
            <a:off x="778555" y="909426"/>
            <a:ext cx="914400" cy="431800"/>
          </a:xfrm>
          <a:prstGeom prst="wedgeRoundRectCallout">
            <a:avLst>
              <a:gd name="adj1" fmla="val 174306"/>
              <a:gd name="adj2" fmla="val 250366"/>
              <a:gd name="adj3" fmla="val 16667"/>
            </a:avLst>
          </a:prstGeom>
          <a:solidFill>
            <a:srgbClr val="FFCC00">
              <a:alpha val="70195"/>
            </a:srgbClr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b="1"/>
              <a:t>2004</a:t>
            </a:r>
          </a:p>
        </p:txBody>
      </p:sp>
      <p:sp>
        <p:nvSpPr>
          <p:cNvPr id="3553" name="Text Box 481"/>
          <p:cNvSpPr txBox="1">
            <a:spLocks noChangeArrowheads="1"/>
          </p:cNvSpPr>
          <p:nvPr/>
        </p:nvSpPr>
        <p:spPr bwMode="auto">
          <a:xfrm>
            <a:off x="1786618" y="1053889"/>
            <a:ext cx="208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založení holdingu CG</a:t>
            </a:r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25" name="Zástupný symbol pro číslo snímku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06C82-527F-400C-8F80-FF98EB19DC10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sp>
        <p:nvSpPr>
          <p:cNvPr id="26" name="Zástupný symbol pro zápatí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9" grpId="0" animBg="1"/>
      <p:bldP spid="3540" grpId="0"/>
      <p:bldP spid="3541" grpId="0" animBg="1"/>
      <p:bldP spid="3542" grpId="0"/>
      <p:bldP spid="3544" grpId="0" animBg="1"/>
      <p:bldP spid="3545" grpId="0"/>
      <p:bldP spid="3546" grpId="0" animBg="1"/>
      <p:bldP spid="3547" grpId="0"/>
      <p:bldP spid="3549" grpId="0"/>
      <p:bldP spid="3550" grpId="0" animBg="1"/>
      <p:bldP spid="3552" grpId="0" animBg="1"/>
      <p:bldP spid="35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lvl="0"/>
            <a:r>
              <a:rPr lang="cs-CZ" dirty="0" smtClean="0">
                <a:latin typeface="Arial" pitchFamily="34" charset="0"/>
                <a:cs typeface="Arial" pitchFamily="34" charset="0"/>
              </a:rPr>
              <a:t>Základní pojmy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dnadpis 7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23511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Výzkum,  vývoj, inovace.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Případové studie.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7"/>
          <p:cNvSpPr txBox="1">
            <a:spLocks noChangeArrowheads="1"/>
          </p:cNvSpPr>
          <p:nvPr/>
        </p:nvSpPr>
        <p:spPr bwMode="auto">
          <a:xfrm>
            <a:off x="4787900" y="1196752"/>
            <a:ext cx="4356100" cy="364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>
              <a:lnSpc>
                <a:spcPct val="150000"/>
              </a:lnSpc>
              <a:spcBef>
                <a:spcPct val="20000"/>
              </a:spcBef>
              <a:buClr>
                <a:srgbClr val="3F7E59"/>
              </a:buClr>
              <a:buFontTx/>
              <a:buBlip>
                <a:blip r:embed="rId3"/>
              </a:buBlip>
            </a:pPr>
            <a:r>
              <a:rPr lang="en-GB" b="1" dirty="0">
                <a:latin typeface="Arial" pitchFamily="34" charset="0"/>
                <a:cs typeface="Arial" pitchFamily="34" charset="0"/>
              </a:rPr>
              <a:t>1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67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zaměstnanců</a:t>
            </a:r>
            <a:endParaRPr lang="en-GB" b="1" dirty="0">
              <a:latin typeface="Arial" pitchFamily="34" charset="0"/>
              <a:cs typeface="Arial" pitchFamily="34" charset="0"/>
            </a:endParaRPr>
          </a:p>
          <a:p>
            <a:pPr indent="357188">
              <a:lnSpc>
                <a:spcPct val="150000"/>
              </a:lnSpc>
              <a:spcBef>
                <a:spcPct val="20000"/>
              </a:spcBef>
              <a:buClr>
                <a:srgbClr val="3F7E59"/>
              </a:buClr>
              <a:buFontTx/>
              <a:buBlip>
                <a:blip r:embed="rId3"/>
              </a:buBlip>
            </a:pPr>
            <a:r>
              <a:rPr lang="cs-CZ" b="1" dirty="0">
                <a:latin typeface="Arial" pitchFamily="34" charset="0"/>
                <a:cs typeface="Arial" pitchFamily="34" charset="0"/>
              </a:rPr>
              <a:t>prodej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(200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8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) –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242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mil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Kč</a:t>
            </a:r>
            <a:endParaRPr lang="en-GB" b="1" dirty="0">
              <a:latin typeface="Arial" pitchFamily="34" charset="0"/>
              <a:cs typeface="Arial" pitchFamily="34" charset="0"/>
            </a:endParaRPr>
          </a:p>
          <a:p>
            <a:pPr indent="357188">
              <a:lnSpc>
                <a:spcPct val="150000"/>
              </a:lnSpc>
              <a:spcBef>
                <a:spcPct val="20000"/>
              </a:spcBef>
              <a:buClr>
                <a:srgbClr val="3F7E59"/>
              </a:buClr>
              <a:buFontTx/>
              <a:buBlip>
                <a:blip r:embed="rId3"/>
              </a:buBlip>
            </a:pPr>
            <a:r>
              <a:rPr lang="en-GB" b="1" dirty="0">
                <a:latin typeface="Arial" pitchFamily="34" charset="0"/>
                <a:cs typeface="Arial" pitchFamily="34" charset="0"/>
              </a:rPr>
              <a:t>export – 98%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z celkového obratu</a:t>
            </a:r>
            <a:endParaRPr lang="en-GB" b="1" dirty="0">
              <a:latin typeface="Arial" pitchFamily="34" charset="0"/>
              <a:cs typeface="Arial" pitchFamily="34" charset="0"/>
            </a:endParaRPr>
          </a:p>
          <a:p>
            <a:pPr indent="357188">
              <a:lnSpc>
                <a:spcPct val="150000"/>
              </a:lnSpc>
              <a:spcBef>
                <a:spcPct val="20000"/>
              </a:spcBef>
              <a:buClr>
                <a:srgbClr val="3F7E59"/>
              </a:buClr>
              <a:buFontTx/>
              <a:buBlip>
                <a:blip r:embed="rId3"/>
              </a:buBlip>
            </a:pPr>
            <a:r>
              <a:rPr lang="cs-CZ" b="1" dirty="0">
                <a:latin typeface="Arial" pitchFamily="34" charset="0"/>
                <a:cs typeface="Arial" pitchFamily="34" charset="0"/>
              </a:rPr>
              <a:t>jeden z největších producentů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hyaluronan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u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n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světě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822325" lvl="1" indent="-285750">
              <a:lnSpc>
                <a:spcPct val="150000"/>
              </a:lnSpc>
              <a:spcBef>
                <a:spcPct val="10000"/>
              </a:spcBef>
              <a:buClr>
                <a:srgbClr val="3F7E59"/>
              </a:buClr>
              <a:buFontTx/>
              <a:buBlip>
                <a:blip r:embed="rId4"/>
              </a:buBlip>
            </a:pPr>
            <a:r>
              <a:rPr lang="en-GB" b="1" dirty="0">
                <a:latin typeface="Arial" pitchFamily="34" charset="0"/>
                <a:cs typeface="Arial" pitchFamily="34" charset="0"/>
              </a:rPr>
              <a:t>30%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světového trhu</a:t>
            </a:r>
            <a:endParaRPr lang="en-GB" b="1" dirty="0">
              <a:latin typeface="Arial" pitchFamily="34" charset="0"/>
              <a:cs typeface="Arial" pitchFamily="34" charset="0"/>
            </a:endParaRPr>
          </a:p>
          <a:p>
            <a:pPr marL="822325" lvl="1" indent="-285750">
              <a:lnSpc>
                <a:spcPct val="150000"/>
              </a:lnSpc>
              <a:spcBef>
                <a:spcPct val="10000"/>
              </a:spcBef>
              <a:buClr>
                <a:srgbClr val="3F7E59"/>
              </a:buClr>
              <a:buFontTx/>
              <a:buBlip>
                <a:blip r:embed="rId4"/>
              </a:buBlip>
            </a:pPr>
            <a:r>
              <a:rPr lang="en-GB" b="1" dirty="0">
                <a:latin typeface="Arial" pitchFamily="34" charset="0"/>
                <a:cs typeface="Arial" pitchFamily="34" charset="0"/>
              </a:rPr>
              <a:t>60%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evropského trhu</a:t>
            </a:r>
            <a:endParaRPr lang="en-GB" b="1" dirty="0">
              <a:latin typeface="Arial" pitchFamily="34" charset="0"/>
              <a:cs typeface="Arial" pitchFamily="34" charset="0"/>
            </a:endParaRPr>
          </a:p>
          <a:p>
            <a:pPr indent="357188">
              <a:lnSpc>
                <a:spcPct val="150000"/>
              </a:lnSpc>
              <a:spcBef>
                <a:spcPct val="20000"/>
              </a:spcBef>
              <a:buClr>
                <a:srgbClr val="3F7E59"/>
              </a:buClr>
              <a:buFontTx/>
              <a:buBlip>
                <a:blip r:embed="rId3"/>
              </a:buBlip>
            </a:pPr>
            <a:r>
              <a:rPr lang="cs-CZ" b="1" dirty="0">
                <a:latin typeface="Arial" pitchFamily="34" charset="0"/>
                <a:cs typeface="Arial" pitchFamily="34" charset="0"/>
              </a:rPr>
              <a:t>prodej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do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43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zemí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Text Box 11"/>
          <p:cNvSpPr txBox="1">
            <a:spLocks noChangeArrowheads="1"/>
          </p:cNvSpPr>
          <p:nvPr/>
        </p:nvSpPr>
        <p:spPr bwMode="auto">
          <a:xfrm>
            <a:off x="2195736" y="260648"/>
            <a:ext cx="43576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Holding – aktuální stav</a:t>
            </a:r>
          </a:p>
        </p:txBody>
      </p:sp>
      <p:pic>
        <p:nvPicPr>
          <p:cNvPr id="31748" name="Obrázek 10" descr="HA-nativní-7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25538"/>
            <a:ext cx="2160588" cy="216058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1749" name="Picture 8" descr="streptococc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068638"/>
            <a:ext cx="1152525" cy="120173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1750" name="Picture 36" descr="IMG_456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6375" y="1412875"/>
            <a:ext cx="3351213" cy="30829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1751" name="obrázek 1" descr="Snímek 001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4149725"/>
            <a:ext cx="3959225" cy="256381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C6B710-F538-4B7D-8C14-9DE044E2714B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33413" y="1223963"/>
          <a:ext cx="7708900" cy="4768850"/>
        </p:xfrm>
        <a:graphic>
          <a:graphicData uri="http://schemas.openxmlformats.org/presentationml/2006/ole">
            <p:oleObj spid="_x0000_s211970" r:id="rId4" imgW="7706012" imgH="4767485" progId="Excel.Sheet.8">
              <p:embed/>
            </p:oleObj>
          </a:graphicData>
        </a:graphic>
      </p:graphicFrame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1403648" y="404664"/>
            <a:ext cx="65008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Prodej podle regionů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C6B710-F538-4B7D-8C14-9DE044E2714B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95288" y="1773238"/>
            <a:ext cx="828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cs-CZ" sz="200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00113" y="1916113"/>
            <a:ext cx="76327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cs-CZ" sz="2800" b="1" u="sng" dirty="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maximální dosažitelná kvalita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převzetí části nákladů zákazníka na sebe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snaha vyvíjet originály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85813" y="714375"/>
            <a:ext cx="80724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 pilíře úspěchu holdingu </a:t>
            </a:r>
            <a:r>
              <a:rPr lang="cs-CZ" sz="3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Contipro</a:t>
            </a:r>
            <a:r>
              <a:rPr lang="cs-CZ" sz="3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</a:t>
            </a:r>
            <a:endParaRPr lang="cs-CZ" sz="3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C6B710-F538-4B7D-8C14-9DE044E2714B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3M a post-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lístky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2071688" y="1785938"/>
          <a:ext cx="4752975" cy="3446462"/>
        </p:xfrm>
        <a:graphic>
          <a:graphicData uri="http://schemas.openxmlformats.org/presentationml/2006/ole">
            <p:oleObj spid="_x0000_s212994" name="Fotografie" r:id="rId4" imgW="3153215" imgH="2285714" progId="">
              <p:embed/>
            </p:oleObj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67544" y="5445224"/>
            <a:ext cx="8072438" cy="40011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cs-CZ" sz="2000" dirty="0">
                <a:latin typeface="Arial" pitchFamily="34" charset="0"/>
                <a:cs typeface="Arial" pitchFamily="34" charset="0"/>
                <a:hlinkClick r:id="rId5"/>
              </a:rPr>
              <a:t>http://www.3m.com/</a:t>
            </a:r>
            <a:r>
              <a:rPr lang="cs-CZ" sz="2000" dirty="0" err="1">
                <a:latin typeface="Arial" pitchFamily="34" charset="0"/>
                <a:cs typeface="Arial" pitchFamily="34" charset="0"/>
                <a:hlinkClick r:id="rId5"/>
              </a:rPr>
              <a:t>us</a:t>
            </a:r>
            <a:r>
              <a:rPr lang="cs-CZ" sz="2000" dirty="0">
                <a:latin typeface="Arial" pitchFamily="34" charset="0"/>
                <a:cs typeface="Arial" pitchFamily="34" charset="0"/>
                <a:hlinkClick r:id="rId5"/>
              </a:rPr>
              <a:t>/office/postit/</a:t>
            </a:r>
            <a:r>
              <a:rPr lang="cs-CZ" sz="2000" dirty="0" err="1">
                <a:latin typeface="Arial" pitchFamily="34" charset="0"/>
                <a:cs typeface="Arial" pitchFamily="34" charset="0"/>
                <a:hlinkClick r:id="rId5"/>
              </a:rPr>
              <a:t>pastpresent</a:t>
            </a:r>
            <a:r>
              <a:rPr lang="cs-CZ" sz="2000" dirty="0">
                <a:latin typeface="Arial" pitchFamily="34" charset="0"/>
                <a:cs typeface="Arial" pitchFamily="34" charset="0"/>
                <a:hlinkClick r:id="rId5"/>
              </a:rPr>
              <a:t>/</a:t>
            </a:r>
            <a:r>
              <a:rPr lang="cs-CZ" sz="2000" dirty="0" err="1">
                <a:latin typeface="Arial" pitchFamily="34" charset="0"/>
                <a:cs typeface="Arial" pitchFamily="34" charset="0"/>
                <a:hlinkClick r:id="rId5"/>
              </a:rPr>
              <a:t>history</a:t>
            </a:r>
            <a:r>
              <a:rPr lang="cs-CZ" sz="2000" dirty="0">
                <a:latin typeface="Arial" pitchFamily="34" charset="0"/>
                <a:cs typeface="Arial" pitchFamily="34" charset="0"/>
                <a:hlinkClick r:id="rId5"/>
              </a:rPr>
              <a:t>_</a:t>
            </a:r>
            <a:r>
              <a:rPr lang="cs-CZ" sz="2000" dirty="0" err="1">
                <a:latin typeface="Arial" pitchFamily="34" charset="0"/>
                <a:cs typeface="Arial" pitchFamily="34" charset="0"/>
                <a:hlinkClick r:id="rId5"/>
              </a:rPr>
              <a:t>ws.html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Více o 3M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A </a:t>
            </a:r>
            <a:r>
              <a:rPr lang="cs-CZ" i="1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Century</a:t>
            </a:r>
            <a:r>
              <a:rPr lang="cs-CZ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cs-CZ" i="1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of</a:t>
            </a:r>
            <a:r>
              <a:rPr lang="cs-CZ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cs-CZ" i="1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Innovation</a:t>
            </a:r>
            <a:r>
              <a:rPr lang="cs-CZ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cs-CZ" i="1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The</a:t>
            </a:r>
            <a:r>
              <a:rPr lang="cs-CZ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 3M Story</a:t>
            </a:r>
            <a:endParaRPr lang="cs-CZ" i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http://solutions.3m.com/</a:t>
            </a:r>
            <a:r>
              <a:rPr lang="cs-CZ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wps</a:t>
            </a:r>
            <a:r>
              <a:rPr lang="cs-CZ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cs-CZ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portal</a:t>
            </a:r>
            <a:r>
              <a:rPr lang="cs-CZ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/3M/</a:t>
            </a:r>
            <a:r>
              <a:rPr lang="cs-CZ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en</a:t>
            </a:r>
            <a:r>
              <a:rPr lang="cs-CZ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_US/</a:t>
            </a:r>
            <a:r>
              <a:rPr lang="cs-CZ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About</a:t>
            </a:r>
            <a:r>
              <a:rPr lang="cs-CZ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/3M/</a:t>
            </a:r>
            <a:endParaRPr lang="cs-CZ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Transformace 3M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80520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3M =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Minesota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Mining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Manufacturing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výrobce důlního vybavení, brusných materiálů, …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 kolapsu dolů hledali nové pole působnosti – průmyslové textilie, brusiva, magnetofonové pásky (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Scotch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), …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Podpora kreativity zaměstnanců: každý má v průměru 15% pracovní doby na vlastní nápady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latin typeface="Arial" pitchFamily="34" charset="0"/>
                <a:cs typeface="Arial" pitchFamily="34" charset="0"/>
              </a:rPr>
              <a:t>iGO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- distribuce baterií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dodavatel baterií a příslušenství pro notebooky, mobilní telefony, videokamery a jiná zařízení 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Vize: vyvíjet a prodávat jednoduchá a elegantní řešení, která potěší uživatele tím, že usnadní jejich práci s elektronickými zařízeními – kdekoliv a kdykoli.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online katalog, uplatnění e-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commerce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cílený marketing, pružná odezva 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růst obratu v prvním roce 80%, v druhém roce dalších 100%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1800" dirty="0" smtClean="0">
              <a:latin typeface="Arial" pitchFamily="34" charset="0"/>
              <a:cs typeface="Arial" pitchFamily="34" charset="0"/>
              <a:hlinkClick r:id="rId3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  <a:hlinkClick r:id="rId3"/>
              </a:rPr>
              <a:t>http://corporate.igo.com/about_us.aspx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5410944" cy="1143000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Adaptéry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636912"/>
            <a:ext cx="7772400" cy="346702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Patentovaná technologie 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hlinkClick r:id="rId3"/>
              </a:rPr>
              <a:t>iGo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3"/>
              </a:rPr>
              <a:t> Technology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, umožňující napájet řadu mobilních elektronických zařízení z jednoho adaptéru; 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Řada AC, DC a kombinace AC/DC adaptérů pro mobilní elektronická zařízení – telefony, příslušenství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Bluetooth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PDA, MP3 přehrávače, digitální kamery apod. Lze připojit k síťové zásuvce,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autozásuvce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v letadle, …Lze napájet současně i další zařízení.</a:t>
            </a:r>
          </a:p>
          <a:p>
            <a:pPr>
              <a:lnSpc>
                <a:spcPct val="90000"/>
              </a:lnSpc>
            </a:pPr>
            <a:r>
              <a:rPr lang="cs-CZ" sz="2400" dirty="0" err="1" smtClean="0">
                <a:latin typeface="Arial" pitchFamily="34" charset="0"/>
                <a:cs typeface="Arial" pitchFamily="34" charset="0"/>
                <a:hlinkClick r:id="rId4"/>
              </a:rPr>
              <a:t>Power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4"/>
              </a:rPr>
              <a:t> Technology Patent 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hlinkClick r:id="rId4"/>
              </a:rPr>
              <a:t>Brochure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4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(PDF)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Picture 4" descr="ep-flow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1" y="-1"/>
            <a:ext cx="2771800" cy="256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Řízení energie větru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Problém: regulace, pokud je silný vítr a slabý odběr </a:t>
            </a:r>
            <a:r>
              <a:rPr lang="cs-CZ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 omezení výkonu, nekonkurenceschopnost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monitorování lokální rozvodné sítě a odpojení generátoru  povolení zvýšeného výkonu, 8 turbín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187450" y="5300663"/>
            <a:ext cx="7416800" cy="854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Controlling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wind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energy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Research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Results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SMEs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algn="r">
              <a:spcBef>
                <a:spcPct val="50000"/>
              </a:spcBef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SME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Innovation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Unit,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European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Commission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DG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Research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Bang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Olufsen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43227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b="1" dirty="0" smtClean="0">
                <a:latin typeface="Arial" pitchFamily="34" charset="0"/>
                <a:cs typeface="Arial" pitchFamily="34" charset="0"/>
                <a:hlinkClick r:id="rId3"/>
              </a:rPr>
              <a:t>http://www.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  <a:hlinkClick r:id="rId3"/>
              </a:rPr>
              <a:t>bang</a:t>
            </a:r>
            <a:r>
              <a:rPr lang="cs-CZ" sz="2400" b="1" dirty="0" smtClean="0">
                <a:latin typeface="Arial" pitchFamily="34" charset="0"/>
                <a:cs typeface="Arial" pitchFamily="34" charset="0"/>
                <a:hlinkClick r:id="rId3"/>
              </a:rPr>
              <a:t>-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  <a:hlinkClick r:id="rId3"/>
              </a:rPr>
              <a:t>olufsen.com</a:t>
            </a:r>
            <a:r>
              <a:rPr lang="cs-CZ" sz="2400" b="1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  <a:hlinkClick r:id="rId3"/>
              </a:rPr>
              <a:t>czech</a:t>
            </a:r>
            <a:r>
              <a:rPr lang="cs-CZ" sz="2400" b="1" dirty="0" smtClean="0">
                <a:latin typeface="Arial" pitchFamily="34" charset="0"/>
                <a:cs typeface="Arial" pitchFamily="34" charset="0"/>
                <a:hlinkClick r:id="rId3"/>
              </a:rPr>
              <a:t>-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  <a:hlinkClick r:id="rId3"/>
              </a:rPr>
              <a:t>republic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2400" b="1" dirty="0" smtClean="0">
                <a:latin typeface="Arial" pitchFamily="34" charset="0"/>
                <a:cs typeface="Arial" pitchFamily="34" charset="0"/>
                <a:hlinkClick r:id="rId4"/>
              </a:rPr>
              <a:t>www.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  <a:hlinkClick r:id="rId4"/>
              </a:rPr>
              <a:t>bang</a:t>
            </a:r>
            <a:r>
              <a:rPr lang="cs-CZ" sz="2400" b="1" dirty="0" smtClean="0">
                <a:latin typeface="Arial" pitchFamily="34" charset="0"/>
                <a:cs typeface="Arial" pitchFamily="34" charset="0"/>
                <a:hlinkClick r:id="rId4"/>
              </a:rPr>
              <a:t>-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  <a:hlinkClick r:id="rId4"/>
              </a:rPr>
              <a:t>olufsen.com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výrobce vysoce kvalitní spotřebitelské elektroniky</a:t>
            </a:r>
          </a:p>
          <a:p>
            <a:pPr>
              <a:lnSpc>
                <a:spcPct val="80000"/>
              </a:lnSpc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založena v Dánsku v roce 1925.  Výrobky se od většiny jiných odlišují svou konstrukcí, výběrem použitých materiálů, kvalitou zvuku a obrazu a také kouzlem funkčnosti, které je výsledkem naší neustálé snahy spojit tvar výrobku s jeho obsahem.</a:t>
            </a:r>
          </a:p>
          <a:p>
            <a:pPr>
              <a:lnSpc>
                <a:spcPct val="80000"/>
              </a:lnSpc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Výrobky firmy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Bang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Olufsen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jsou prodávány po celém světě ve více než 60-ti zemích. </a:t>
            </a:r>
          </a:p>
          <a:p>
            <a:pPr>
              <a:lnSpc>
                <a:spcPct val="80000"/>
              </a:lnSpc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výroba v České republice.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DEFINICE INOVACE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dirty="0" smtClean="0"/>
              <a:t>	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„Technologickými inovacemi rozumíme nové produkty a procesy a významné technologické změny produktů a procesů. Inovaci pokládáme za uskutečněnou, pokud byla uvedena na trh (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inovace produktu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) nebo použita v produkčním procesu (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inovace procesu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). Inovace tedy zahrnuje řadu vědeckých, technologických, organizačních, finančních a komerčních činností.“</a:t>
            </a:r>
            <a:endParaRPr lang="cs-CZ" sz="28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Bang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Olufsen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pokrač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3957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VIZE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„Máme odvahu neustále zkoumat běžné věci a hledat v nich neobyčejné dlouhotrvající zážitky“.</a:t>
            </a:r>
          </a:p>
          <a:p>
            <a:pPr>
              <a:lnSpc>
                <a:spcPct val="80000"/>
              </a:lnSpc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NAŠE FILOZOFIE – JEDNODUCHÉ A DOKONALÉ VÝROBKY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Náš cíl je vyvíjet výrobky, které nepřibarvují ani nezkreslují realitu. Výrobky, vyjadřující svou identitu svým vzhledem, jsou poctivé, protože vlastně dostanete to, co vidíte. Usilujeme o výrobu technologie, se kterou je snadné žít. Produkty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Bang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Olufsen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jsou dokonalé a nekomplikované, trvale zachovávající tradici vynalézavosti a vyrábějí je individualisté pro individuality. Nikdo nechce čtyři různé dálkové ovládače k provozování své elektroniky v moderní domácnosti. Řešení firmy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Bang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Olufsen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je pouhý jeden hlas, jemuž všechny vaše audio a video přístroje rozumí. A tohle praktikujeme doposud pouze my! </a:t>
            </a:r>
          </a:p>
          <a:p>
            <a:pPr>
              <a:lnSpc>
                <a:spcPct val="80000"/>
              </a:lnSpc>
            </a:pPr>
            <a:endParaRPr lang="cs-CZ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57338"/>
            <a:ext cx="4419600" cy="50784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9939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620713"/>
            <a:ext cx="7772400" cy="792162"/>
          </a:xfrm>
        </p:spPr>
        <p:txBody>
          <a:bodyPr/>
          <a:lstStyle/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Bang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Olufsen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ukázky</a:t>
            </a:r>
          </a:p>
        </p:txBody>
      </p:sp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557338"/>
            <a:ext cx="3087688" cy="26749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9E34C3-0224-4E8C-BA06-E43542B686D0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516563"/>
            <a:ext cx="8820150" cy="9366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24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2400" dirty="0">
                <a:solidFill>
                  <a:srgbClr val="CC3300"/>
                </a:solidFill>
                <a:latin typeface="Verdana" pitchFamily="34" charset="0"/>
              </a:rPr>
              <a:t>…od myšlenky k realizaci </a:t>
            </a:r>
            <a:r>
              <a:rPr lang="cs-CZ" sz="2400" dirty="0" err="1">
                <a:solidFill>
                  <a:srgbClr val="CC3300"/>
                </a:solidFill>
                <a:latin typeface="Verdana" pitchFamily="34" charset="0"/>
              </a:rPr>
              <a:t>franchisingového</a:t>
            </a:r>
            <a:r>
              <a:rPr lang="cs-CZ" sz="2400" dirty="0">
                <a:solidFill>
                  <a:srgbClr val="CC3300"/>
                </a:solidFill>
                <a:latin typeface="Verdana" pitchFamily="34" charset="0"/>
              </a:rPr>
              <a:t> konceptu.</a:t>
            </a: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cs-CZ" sz="8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800" dirty="0">
                <a:solidFill>
                  <a:schemeClr val="bg1"/>
                </a:solidFill>
                <a:latin typeface="Verdana" pitchFamily="34" charset="0"/>
              </a:rPr>
              <a:t>						</a:t>
            </a:r>
          </a:p>
        </p:txBody>
      </p:sp>
      <p:graphicFrame>
        <p:nvGraphicFramePr>
          <p:cNvPr id="2074" name="Group 26"/>
          <p:cNvGraphicFramePr>
            <a:graphicFrameLocks noGrp="1"/>
          </p:cNvGraphicFramePr>
          <p:nvPr/>
        </p:nvGraphicFramePr>
        <p:xfrm>
          <a:off x="2439988" y="3170238"/>
          <a:ext cx="3159443" cy="518160"/>
        </p:xfrm>
        <a:graphic>
          <a:graphicData uri="http://schemas.openxmlformats.org/drawingml/2006/table">
            <a:tbl>
              <a:tblPr/>
              <a:tblGrid>
                <a:gridCol w="208280"/>
                <a:gridCol w="2951163"/>
              </a:tblGrid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76" name="Group 28"/>
          <p:cNvGraphicFramePr>
            <a:graphicFrameLocks noGrp="1"/>
          </p:cNvGraphicFramePr>
          <p:nvPr/>
        </p:nvGraphicFramePr>
        <p:xfrm>
          <a:off x="2622550" y="3179763"/>
          <a:ext cx="3108325" cy="365760"/>
        </p:xfrm>
        <a:graphic>
          <a:graphicData uri="http://schemas.openxmlformats.org/drawingml/2006/table">
            <a:tbl>
              <a:tblPr/>
              <a:tblGrid>
                <a:gridCol w="3108325"/>
              </a:tblGrid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4" name="Picture 6" descr="1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0638" y="3170238"/>
            <a:ext cx="4143375" cy="19050"/>
          </a:xfrm>
          <a:prstGeom prst="rect">
            <a:avLst/>
          </a:prstGeom>
          <a:noFill/>
        </p:spPr>
      </p:pic>
      <p:pic>
        <p:nvPicPr>
          <p:cNvPr id="2077" name="Picture 29" descr="the_pub_logo_welcome_spotli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1916113"/>
            <a:ext cx="4032250" cy="3400425"/>
          </a:xfrm>
          <a:prstGeom prst="rect">
            <a:avLst/>
          </a:prstGeom>
          <a:noFill/>
        </p:spPr>
      </p:pic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250825" y="333375"/>
            <a:ext cx="842486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cs-CZ" sz="20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cs-CZ" sz="3200" dirty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cs-CZ" sz="3200" dirty="0" err="1">
                <a:latin typeface="Verdana" pitchFamily="34" charset="0"/>
              </a:rPr>
              <a:t>The</a:t>
            </a:r>
            <a:r>
              <a:rPr lang="cs-CZ" sz="3200" dirty="0">
                <a:latin typeface="Verdana" pitchFamily="34" charset="0"/>
              </a:rPr>
              <a:t> PUB </a:t>
            </a:r>
            <a:r>
              <a:rPr lang="cs-CZ" sz="3200" dirty="0" err="1">
                <a:latin typeface="Verdana" pitchFamily="34" charset="0"/>
              </a:rPr>
              <a:t>Franchising</a:t>
            </a:r>
            <a:r>
              <a:rPr lang="cs-CZ" sz="3200" dirty="0">
                <a:latin typeface="Verdana" pitchFamily="34" charset="0"/>
              </a:rPr>
              <a:t> s.r.o.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cs-CZ" sz="32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cs-CZ" sz="1600" dirty="0">
                <a:solidFill>
                  <a:schemeClr val="bg1"/>
                </a:solidFill>
                <a:latin typeface="Verdana" pitchFamily="34" charset="0"/>
              </a:rPr>
              <a:t>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Další případové studie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1200"/>
            <a:ext cx="8353425" cy="4114800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IBM Case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Studies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3"/>
              </a:rPr>
              <a:t>http://www.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hlinkClick r:id="rId3"/>
              </a:rPr>
              <a:t>ibm.com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hlinkClick r:id="rId3"/>
              </a:rPr>
              <a:t>search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3"/>
              </a:rPr>
              <a:t>/?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hlinkClick r:id="rId3"/>
              </a:rPr>
              <a:t>en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3"/>
              </a:rPr>
              <a:t>=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hlinkClick r:id="rId3"/>
              </a:rPr>
              <a:t>utf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3"/>
              </a:rPr>
              <a:t>&amp;v=14&amp;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hlinkClick r:id="rId3"/>
              </a:rPr>
              <a:t>lang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3"/>
              </a:rPr>
              <a:t>=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hlinkClick r:id="rId3"/>
              </a:rPr>
              <a:t>en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3"/>
              </a:rPr>
              <a:t>&amp;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hlinkClick r:id="rId3"/>
              </a:rPr>
              <a:t>cc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3"/>
              </a:rPr>
              <a:t>=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hlinkClick r:id="rId3"/>
              </a:rPr>
              <a:t>us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3"/>
              </a:rPr>
              <a:t>&amp;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hlinkClick r:id="rId3"/>
              </a:rPr>
              <a:t>lv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3"/>
              </a:rPr>
              <a:t>=c&amp;q=case+study+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hlinkClick r:id="rId3"/>
              </a:rPr>
              <a:t>innovation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3"/>
              </a:rPr>
              <a:t>&amp;x=13&amp;y=5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Industry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podcasts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Midsized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clients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experts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seven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industries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share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insights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4"/>
              </a:rPr>
              <a:t>http://www-1.ibm.com/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hlinkClick r:id="rId4"/>
              </a:rPr>
              <a:t>businesscenter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hlinkClick r:id="rId4"/>
              </a:rPr>
              <a:t>smb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hlinkClick r:id="rId4"/>
              </a:rPr>
              <a:t>us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hlinkClick r:id="rId4"/>
              </a:rPr>
              <a:t>en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hlinkClick r:id="rId4"/>
              </a:rPr>
              <a:t>mbpodcasts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4"/>
              </a:rPr>
              <a:t>?&amp;ca=smbIndustryPodcasts101706&amp;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hlinkClick r:id="rId4"/>
              </a:rPr>
              <a:t>tactic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4"/>
              </a:rPr>
              <a:t>=&amp;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hlinkClick r:id="rId4"/>
              </a:rPr>
              <a:t>me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4"/>
              </a:rPr>
              <a:t>=W&amp;met=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hlinkClick r:id="rId4"/>
              </a:rPr>
              <a:t>inli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4"/>
              </a:rPr>
              <a:t>&amp;re=smbibmcomTopPagesIndustriesPromo1usen101706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Další případové studie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Udržitelná energetika (vodík, palivové články,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biopaliva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nulové emise, … </a:t>
            </a:r>
            <a:r>
              <a:rPr lang="cs-CZ" sz="2800" dirty="0" smtClean="0">
                <a:latin typeface="Arial" pitchFamily="34" charset="0"/>
                <a:cs typeface="Arial" pitchFamily="34" charset="0"/>
                <a:hlinkClick r:id="rId3"/>
              </a:rPr>
              <a:t>http://ec.europa.eu/research/energy/nn/nn_pu/article_1078_en.htm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800" dirty="0" smtClean="0">
                <a:latin typeface="Arial" pitchFamily="34" charset="0"/>
                <a:cs typeface="Arial" pitchFamily="34" charset="0"/>
                <a:hlinkClick r:id="rId4"/>
              </a:rPr>
              <a:t>http://www.</a:t>
            </a:r>
            <a:r>
              <a:rPr lang="cs-CZ" sz="2800" dirty="0" err="1" smtClean="0">
                <a:latin typeface="Arial" pitchFamily="34" charset="0"/>
                <a:cs typeface="Arial" pitchFamily="34" charset="0"/>
                <a:hlinkClick r:id="rId4"/>
              </a:rPr>
              <a:t>zoner.com</a:t>
            </a:r>
            <a:r>
              <a:rPr lang="cs-CZ" sz="2800" dirty="0" smtClean="0"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cs-CZ" sz="2800" dirty="0" smtClean="0">
                <a:latin typeface="Arial" pitchFamily="34" charset="0"/>
                <a:cs typeface="Arial" pitchFamily="34" charset="0"/>
                <a:hlinkClick r:id="rId5"/>
              </a:rPr>
              <a:t>http://www.</a:t>
            </a:r>
            <a:r>
              <a:rPr lang="cs-CZ" sz="2800" dirty="0" err="1" smtClean="0">
                <a:latin typeface="Arial" pitchFamily="34" charset="0"/>
                <a:cs typeface="Arial" pitchFamily="34" charset="0"/>
                <a:hlinkClick r:id="rId5"/>
              </a:rPr>
              <a:t>zoner.cz</a:t>
            </a:r>
            <a:r>
              <a:rPr lang="cs-CZ" sz="2800" dirty="0" smtClean="0">
                <a:latin typeface="Arial" pitchFamily="34" charset="0"/>
                <a:cs typeface="Arial" pitchFamily="34" charset="0"/>
                <a:hlinkClick r:id="rId5"/>
              </a:rPr>
              <a:t>/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latin typeface="Arial" pitchFamily="34" charset="0"/>
                <a:cs typeface="Arial" pitchFamily="34" charset="0"/>
                <a:hlinkClick r:id="rId6"/>
              </a:rPr>
              <a:t>http://www.</a:t>
            </a:r>
            <a:r>
              <a:rPr lang="cs-CZ" sz="2800" dirty="0" err="1" smtClean="0">
                <a:latin typeface="Arial" pitchFamily="34" charset="0"/>
                <a:cs typeface="Arial" pitchFamily="34" charset="0"/>
                <a:hlinkClick r:id="rId6"/>
              </a:rPr>
              <a:t>kerio.com</a:t>
            </a:r>
            <a:r>
              <a:rPr lang="cs-CZ" sz="2800" dirty="0" smtClean="0">
                <a:latin typeface="Arial" pitchFamily="34" charset="0"/>
                <a:cs typeface="Arial" pitchFamily="34" charset="0"/>
                <a:hlinkClick r:id="rId6"/>
              </a:rPr>
              <a:t>/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cs-CZ" sz="2800" dirty="0" smtClean="0">
                <a:latin typeface="Arial" pitchFamily="34" charset="0"/>
                <a:cs typeface="Arial" pitchFamily="34" charset="0"/>
                <a:hlinkClick r:id="rId7"/>
              </a:rPr>
              <a:t>http://www.</a:t>
            </a:r>
            <a:r>
              <a:rPr lang="cs-CZ" sz="2800" dirty="0" err="1" smtClean="0">
                <a:latin typeface="Arial" pitchFamily="34" charset="0"/>
                <a:cs typeface="Arial" pitchFamily="34" charset="0"/>
                <a:hlinkClick r:id="rId7"/>
              </a:rPr>
              <a:t>kerio.cz</a:t>
            </a:r>
            <a:r>
              <a:rPr lang="cs-CZ" sz="2800" dirty="0" smtClean="0">
                <a:latin typeface="Arial" pitchFamily="34" charset="0"/>
                <a:cs typeface="Arial" pitchFamily="34" charset="0"/>
                <a:hlinkClick r:id="rId7"/>
              </a:rPr>
              <a:t>/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>
                <a:latin typeface="Arial" charset="0"/>
                <a:cs typeface="Arial" charset="0"/>
              </a:rPr>
              <a:t>Nejvýznamnější inovace za posledních 30 let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  <a:hlinkClick r:id="rId3"/>
              </a:rPr>
              <a:t>http://www.pbs.org/nbr/site/features/special/subdir/top-30-innovations_slide-show/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Osnova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lvl="0"/>
            <a:r>
              <a:rPr lang="cs-CZ" dirty="0" smtClean="0">
                <a:latin typeface="Arial" pitchFamily="34" charset="0"/>
                <a:cs typeface="Arial" pitchFamily="34" charset="0"/>
              </a:rPr>
              <a:t>Základní pojmy</a:t>
            </a:r>
          </a:p>
          <a:p>
            <a:pPr lvl="0"/>
            <a:r>
              <a:rPr lang="cs-CZ" dirty="0" smtClean="0">
                <a:latin typeface="Arial" pitchFamily="34" charset="0"/>
                <a:cs typeface="Arial" pitchFamily="34" charset="0"/>
                <a:hlinkClick r:id="rId3" action="ppaction://hlinkpres?slideindex=1&amp;slidetitle="/>
              </a:rPr>
              <a:t>Řízení projektů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dirty="0" smtClean="0">
                <a:latin typeface="Arial" pitchFamily="34" charset="0"/>
                <a:cs typeface="Arial" pitchFamily="34" charset="0"/>
              </a:rPr>
              <a:t>Inovace a podnikání</a:t>
            </a:r>
          </a:p>
          <a:p>
            <a:pPr lvl="0"/>
            <a:r>
              <a:rPr lang="cs-CZ" dirty="0" smtClean="0">
                <a:latin typeface="Arial" pitchFamily="34" charset="0"/>
                <a:cs typeface="Arial" pitchFamily="34" charset="0"/>
              </a:rPr>
              <a:t>“Soft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Skills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” ve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VaVaI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dirty="0" smtClean="0">
                <a:latin typeface="Arial" pitchFamily="34" charset="0"/>
                <a:cs typeface="Arial" pitchFamily="34" charset="0"/>
              </a:rPr>
              <a:t>Transfer technologií - hodnocení a ochrana duševního vlastnictví</a:t>
            </a:r>
          </a:p>
          <a:p>
            <a:pPr lvl="0"/>
            <a:r>
              <a:rPr lang="cs-CZ" dirty="0" smtClean="0">
                <a:latin typeface="Arial" pitchFamily="34" charset="0"/>
                <a:cs typeface="Arial" pitchFamily="34" charset="0"/>
              </a:rPr>
              <a:t>Podpora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VaVaI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dirty="0" smtClean="0">
                <a:latin typeface="Arial" pitchFamily="34" charset="0"/>
                <a:cs typeface="Arial" pitchFamily="34" charset="0"/>
              </a:rPr>
              <a:t>Zpracování návrhu vlastního projektu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Role výzkumu a vývoje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„Výzkum a vývoj (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VaV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) je pouze jednou z těchto činností a může probíhat v různých fázích inovačního procesu.  Vystupuje nejen  v roli originálního zdroje invenčních nápadů, ale i rámce řešení problémů, k němuž se lze obrátit v libovolné fázi implementace</a:t>
            </a:r>
            <a:r>
              <a:rPr lang="cs-CZ" sz="2800" i="1" dirty="0" smtClean="0">
                <a:latin typeface="Arial" pitchFamily="34" charset="0"/>
                <a:cs typeface="Arial" pitchFamily="34" charset="0"/>
              </a:rPr>
              <a:t>.“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 smtClean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 smtClean="0"/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OECD,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Frascati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Manual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1992 „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Proposed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Standard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Practice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Survey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Research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Experimental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Development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“,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September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1992, český překlad Ministerstvo školství, Praha, 1999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785813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Oslo Manual</a:t>
            </a:r>
            <a:endParaRPr lang="en-GB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714375" y="1571625"/>
            <a:ext cx="7772400" cy="4714875"/>
          </a:xfrm>
        </p:spPr>
        <p:txBody>
          <a:bodyPr/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Produktová inovace (produkt = výrobek i služba) 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sz="1800" dirty="0" smtClean="0">
                <a:latin typeface="Arial" pitchFamily="34" charset="0"/>
                <a:cs typeface="Arial" pitchFamily="34" charset="0"/>
              </a:rPr>
              <a:t>Nový nebo významně zlepšený produkt. Zahrnuje významná zlepšení technických vlastností, komponent a materiálů, softwaru, uživatelského rozhraní a dalších funkčních charakteristik.</a:t>
            </a:r>
          </a:p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Procesní inovace 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sz="1800" dirty="0" smtClean="0">
                <a:latin typeface="Arial" pitchFamily="34" charset="0"/>
                <a:cs typeface="Arial" pitchFamily="34" charset="0"/>
              </a:rPr>
              <a:t>Nová nebo významně zlepšená metoda výroby nebo dodávky. Zahrnuje významné změny technologií, zařízení, softwaru.</a:t>
            </a:r>
          </a:p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Marketingová inovace 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sz="1800" dirty="0" smtClean="0">
                <a:latin typeface="Arial" pitchFamily="34" charset="0"/>
                <a:cs typeface="Arial" pitchFamily="34" charset="0"/>
              </a:rPr>
              <a:t>Nová nebo významně zlepšená metoda marketingu. Zahrnuje významné změny produktu, designu nebo balení, umístění na trhu, propagace a ceny. </a:t>
            </a:r>
          </a:p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Organizační inovace 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sz="1800" dirty="0" smtClean="0">
                <a:latin typeface="Arial" pitchFamily="34" charset="0"/>
                <a:cs typeface="Arial" pitchFamily="34" charset="0"/>
              </a:rPr>
              <a:t>Nová metoda organizace v podnikové praxi nebo externích vztazích.</a:t>
            </a:r>
          </a:p>
          <a:p>
            <a:endParaRPr lang="cs-CZ" sz="18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4P (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Tidd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Bessant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Product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- produktová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Proces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s - procesní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Placement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- marketingová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Paradigm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- systémová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>
                <a:latin typeface="Arial" pitchFamily="34" charset="0"/>
                <a:cs typeface="Arial" pitchFamily="34" charset="0"/>
              </a:rPr>
              <a:t>Technologické a sociální inovace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Technologické inovace – založené na konkrétní technologii, vynálezu, objevu,…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Sociální inovace – v kritických historických obdobích důležitější než technologické (pošta, vzdělávací systém, sociální systém, zdravotnictví, …)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INOVAČNÍ PROCES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Výzkum a vývoj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VaV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 - vytváří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nápady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: základní a aplikovaný výzkum a vývoj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Produkce - produkuje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: transformace vstupů ve výstupy podle návodů vytvořených vývojem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Marketing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prodává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: uvedení produktu na trh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19.-20.10.2010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A598D-4714-4C6C-B4FE-528B95FE2A6D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FREE - VaVaI, TT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revné knihy TC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Barevné knihy TC</Template>
  <TotalTime>226</TotalTime>
  <Words>2209</Words>
  <Application>Microsoft Office PowerPoint</Application>
  <PresentationFormat>Předvádění na obrazovce (4:3)</PresentationFormat>
  <Paragraphs>447</Paragraphs>
  <Slides>46</Slides>
  <Notes>46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Barevné knihy TC</vt:lpstr>
      <vt:lpstr>Graf</vt:lpstr>
      <vt:lpstr>List aplikace Microsoft Office Excel 97-2003</vt:lpstr>
      <vt:lpstr>Fotografie</vt:lpstr>
      <vt:lpstr>Řízení projektů VaV,  inovace a transfer technologií</vt:lpstr>
      <vt:lpstr>Osnova</vt:lpstr>
      <vt:lpstr>Základní pojmy </vt:lpstr>
      <vt:lpstr>DEFINICE INOVACE</vt:lpstr>
      <vt:lpstr>Role výzkumu a vývoje</vt:lpstr>
      <vt:lpstr>Oslo Manual</vt:lpstr>
      <vt:lpstr>4P (Tidd, Bessant)</vt:lpstr>
      <vt:lpstr>Technologické a sociální inovace</vt:lpstr>
      <vt:lpstr>INOVAČNÍ PROCES</vt:lpstr>
      <vt:lpstr>Inovace jako příležitost</vt:lpstr>
      <vt:lpstr>Nutnost koncentrace</vt:lpstr>
      <vt:lpstr>Řešení problémů</vt:lpstr>
      <vt:lpstr>Cíl a metodika</vt:lpstr>
      <vt:lpstr>Problémy, s nimiž se setkáváme</vt:lpstr>
      <vt:lpstr>Možná řešení</vt:lpstr>
      <vt:lpstr>Možnosti zvýšení zisku</vt:lpstr>
      <vt:lpstr>Snížení nákladů ve fázi vývoje</vt:lpstr>
      <vt:lpstr>CHARAKTERISTIKY ÚSPĚŠNÝCH  INOVAČNÍCH FIREM</vt:lpstr>
      <vt:lpstr>PŘÍPADOVÉ STUDIE</vt:lpstr>
      <vt:lpstr>Linet Želevčice</vt:lpstr>
      <vt:lpstr>Citace z www.linet.cz</vt:lpstr>
      <vt:lpstr>Beze slov</vt:lpstr>
      <vt:lpstr>Linet získal zakázku v Jižní Americe </vt:lpstr>
      <vt:lpstr>TOSHULIN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3M a post-it lístky </vt:lpstr>
      <vt:lpstr>Více o 3M</vt:lpstr>
      <vt:lpstr>Transformace 3M</vt:lpstr>
      <vt:lpstr>iGO - distribuce baterií </vt:lpstr>
      <vt:lpstr>Adaptéry</vt:lpstr>
      <vt:lpstr>Řízení energie větru </vt:lpstr>
      <vt:lpstr>Bang &amp; Olufsen </vt:lpstr>
      <vt:lpstr>Bang &amp; Olufsen – pokrač.</vt:lpstr>
      <vt:lpstr>Bang &amp; Olufsen – ukázky</vt:lpstr>
      <vt:lpstr>Snímek 42</vt:lpstr>
      <vt:lpstr>Další případové studie</vt:lpstr>
      <vt:lpstr>Další případové studie</vt:lpstr>
      <vt:lpstr>Nejvýznamnější inovace za posledních 30 let</vt:lpstr>
      <vt:lpstr>Osnova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Barevné knihy TC</dc:title>
  <dc:creator>Jiří Vacek</dc:creator>
  <cp:lastModifiedBy>Jiří Vacek</cp:lastModifiedBy>
  <cp:revision>28</cp:revision>
  <cp:lastPrinted>1601-01-01T00:00:00Z</cp:lastPrinted>
  <dcterms:created xsi:type="dcterms:W3CDTF">2010-09-13T13:16:21Z</dcterms:created>
  <dcterms:modified xsi:type="dcterms:W3CDTF">2010-10-15T07:35:10Z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