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B4FC6-C6CE-41AB-B3DB-956E3F720A1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8CE0A-ACCC-493F-B0B2-470750FD417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54570-67ED-463B-A60F-11ABE9F50C51}" type="datetimeFigureOut">
              <a:rPr lang="cs-CZ" smtClean="0"/>
              <a:pPr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FA542-4F85-4B25-BACB-03F78C8C4EE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1499/el/estud/fsps/js08/badminton/ed_2/index.html" TargetMode="External"/><Relationship Id="rId2" Type="http://schemas.openxmlformats.org/officeDocument/2006/relationships/hyperlink" Target="http://sport.idnes.cz/skola-badmintonu-hrat-se-musi-zapestim-s-citem-ne-do-micku-mydlit-phz-/sporty.aspx?c=A091119_075038_sporty_ro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zechbadminton.cz/pravidla-rad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Xw6F3GOnl4" TargetMode="External"/><Relationship Id="rId3" Type="http://schemas.openxmlformats.org/officeDocument/2006/relationships/tags" Target="../tags/tag3.xml"/><Relationship Id="rId7" Type="http://schemas.openxmlformats.org/officeDocument/2006/relationships/hyperlink" Target="http://www.youtube.com/watch?v=YqMN5wi8p-U" TargetMode="Externa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://www.youtube.com/watch?v=etjU9JcR7yc" TargetMode="Externa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8sXm6b87F5k" TargetMode="External"/><Relationship Id="rId3" Type="http://schemas.openxmlformats.org/officeDocument/2006/relationships/tags" Target="../tags/tag6.xml"/><Relationship Id="rId7" Type="http://schemas.openxmlformats.org/officeDocument/2006/relationships/hyperlink" Target="http://www.badmintonweb.cz/pojd_sem_kam_jdes_finty_a_zakryvane_udery_v_praxi.htm" TargetMode="Externa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http://www.youtube.com/watch?v=6NUzPLFSj0M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_g_81xGu61U" TargetMode="External"/><Relationship Id="rId3" Type="http://schemas.openxmlformats.org/officeDocument/2006/relationships/tags" Target="../tags/tag9.xml"/><Relationship Id="rId7" Type="http://schemas.openxmlformats.org/officeDocument/2006/relationships/hyperlink" Target="http://www.youtube.com/watch?v=a64pWiUtgJQ" TargetMode="Externa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hyperlink" Target="https://www.youtube.com/watch?v=rOi2XlXRt3s" TargetMode="Externa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FSmeVVOYI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2ywdoiBV0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Badminton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Luboš Charvát</a:t>
            </a:r>
          </a:p>
          <a:p>
            <a:r>
              <a:rPr lang="cs-CZ" dirty="0" smtClean="0"/>
              <a:t>KTV FPE ZČU v Plzni</a:t>
            </a:r>
          </a:p>
          <a:p>
            <a:r>
              <a:rPr lang="cs-CZ" dirty="0" smtClean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Držení rakety, technika úderu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Držení rakety a taktika podle Petra Koukala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hlinkClick r:id="rId3"/>
              </a:rPr>
              <a:t>Interaktivní průvodce badmintonu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Český badmintonový svaz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Pravidla badmintonu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6"/>
              </a:rPr>
              <a:t>Neuvěřitelné údery hráčů</a:t>
            </a:r>
            <a:endParaRPr lang="cs-CZ" dirty="0" smtClean="0"/>
          </a:p>
          <a:p>
            <a:r>
              <a:rPr lang="cs-CZ" dirty="0" err="1" smtClean="0">
                <a:hlinkClick r:id="rId7"/>
              </a:rPr>
              <a:t>Fan</a:t>
            </a:r>
            <a:r>
              <a:rPr lang="cs-CZ" dirty="0" smtClean="0">
                <a:hlinkClick r:id="rId7"/>
              </a:rPr>
              <a:t> shot – nice shot</a:t>
            </a:r>
          </a:p>
          <a:p>
            <a:r>
              <a:rPr lang="en-US" dirty="0" smtClean="0">
                <a:hlinkClick r:id="rId8"/>
              </a:rPr>
              <a:t>Badminton Trick Shots by Jonas Rasmussen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6"/>
              </a:rPr>
              <a:t>Trikové údery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www.badmintonweb.cz/pojd_sem_kam_jdes_finty_a_zakryvane_udery_v_praxi.htm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Trikové údery v horším podání</a:t>
            </a:r>
            <a:endParaRPr lang="cs-CZ" dirty="0" smtClean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8583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Zápasy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6"/>
              </a:rPr>
              <a:t>Badminton. Benátky nad Jizerou 15. 10. 2009. Petr Koukal - Simon </a:t>
            </a:r>
            <a:r>
              <a:rPr lang="cs-CZ" dirty="0" err="1" smtClean="0">
                <a:hlinkClick r:id="rId6"/>
              </a:rPr>
              <a:t>Santoso</a:t>
            </a:r>
            <a:r>
              <a:rPr lang="cs-CZ" dirty="0" smtClean="0">
                <a:hlinkClick r:id="rId6"/>
              </a:rPr>
              <a:t> v exhibičním zápase. Plná verze celého zápasu ( 45 minut ).</a:t>
            </a:r>
            <a:endParaRPr lang="cs-CZ" dirty="0" smtClean="0"/>
          </a:p>
          <a:p>
            <a:r>
              <a:rPr lang="en-US" dirty="0" smtClean="0">
                <a:hlinkClick r:id="rId7"/>
              </a:rPr>
              <a:t>Finals - MS - Lin Dan </a:t>
            </a:r>
            <a:r>
              <a:rPr lang="en-US" dirty="0" err="1" smtClean="0">
                <a:hlinkClick r:id="rId7"/>
              </a:rPr>
              <a:t>vs</a:t>
            </a:r>
            <a:r>
              <a:rPr lang="en-US" dirty="0" smtClean="0">
                <a:hlinkClick r:id="rId7"/>
              </a:rPr>
              <a:t> Lee Chong Wei - 2013 BWF World Championships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Finálový zápas - singl muži. Petr Koukal - Jakub </a:t>
            </a:r>
            <a:r>
              <a:rPr lang="cs-CZ" dirty="0" err="1" smtClean="0">
                <a:hlinkClick r:id="rId8"/>
              </a:rPr>
              <a:t>Bitman</a:t>
            </a:r>
            <a:r>
              <a:rPr lang="cs-CZ" dirty="0" smtClean="0">
                <a:hlinkClick r:id="rId8"/>
              </a:rPr>
              <a:t> / 21:17, 21:15. Most 3. 2. </a:t>
            </a:r>
            <a:r>
              <a:rPr lang="cs-CZ" smtClean="0">
                <a:hlinkClick r:id="rId8"/>
              </a:rPr>
              <a:t>2013</a:t>
            </a:r>
            <a:endParaRPr lang="cs-CZ" smtClean="0"/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2728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r>
              <a:rPr lang="cs-CZ" b="1" dirty="0"/>
              <a:t>DVOREC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/>
          </a:bodyPr>
          <a:lstStyle/>
          <a:p>
            <a:r>
              <a:rPr lang="en-GB" sz="3600" dirty="0" err="1" smtClean="0"/>
              <a:t>vymezen</a:t>
            </a:r>
            <a:r>
              <a:rPr lang="en-GB" sz="3600" dirty="0" smtClean="0"/>
              <a:t> </a:t>
            </a:r>
            <a:r>
              <a:rPr lang="en-GB" sz="3600" dirty="0" err="1"/>
              <a:t>čarami</a:t>
            </a:r>
            <a:r>
              <a:rPr lang="en-GB" sz="3600" dirty="0"/>
              <a:t> </a:t>
            </a:r>
            <a:r>
              <a:rPr lang="en-GB" sz="3600" dirty="0" err="1"/>
              <a:t>širokými</a:t>
            </a:r>
            <a:r>
              <a:rPr lang="en-GB" sz="3600" dirty="0"/>
              <a:t> 40 mm </a:t>
            </a:r>
            <a:r>
              <a:rPr lang="en-GB" sz="3600" dirty="0" err="1"/>
              <a:t>nejlépe</a:t>
            </a:r>
            <a:r>
              <a:rPr lang="en-GB" sz="3600" dirty="0"/>
              <a:t> </a:t>
            </a:r>
            <a:r>
              <a:rPr lang="en-GB" sz="3600" dirty="0" err="1"/>
              <a:t>bílé</a:t>
            </a:r>
            <a:r>
              <a:rPr lang="en-GB" sz="3600" dirty="0"/>
              <a:t> </a:t>
            </a:r>
            <a:r>
              <a:rPr lang="en-GB" sz="3600" dirty="0" err="1"/>
              <a:t>nebo</a:t>
            </a:r>
            <a:r>
              <a:rPr lang="en-GB" sz="3600" dirty="0"/>
              <a:t> </a:t>
            </a:r>
            <a:r>
              <a:rPr lang="en-GB" sz="3600" dirty="0" err="1" smtClean="0"/>
              <a:t>žluté</a:t>
            </a:r>
            <a:endParaRPr lang="cs-CZ" sz="3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600" dirty="0" smtClean="0"/>
              <a:t>Všechny čáry jsou součástí pole, které vymezují.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0"/>
            <a:ext cx="3707904" cy="682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Síť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err="1" smtClean="0"/>
              <a:t>Horní</a:t>
            </a:r>
            <a:r>
              <a:rPr lang="en-GB" sz="3600" dirty="0" smtClean="0"/>
              <a:t> </a:t>
            </a:r>
            <a:r>
              <a:rPr lang="en-GB" sz="3600" dirty="0" err="1" smtClean="0"/>
              <a:t>okraj</a:t>
            </a:r>
            <a:r>
              <a:rPr lang="en-GB" sz="3600" dirty="0" smtClean="0"/>
              <a:t> </a:t>
            </a:r>
            <a:r>
              <a:rPr lang="en-GB" sz="3600" dirty="0" err="1" smtClean="0"/>
              <a:t>sítě</a:t>
            </a:r>
            <a:r>
              <a:rPr lang="en-GB" sz="3600" dirty="0" smtClean="0"/>
              <a:t> je </a:t>
            </a:r>
            <a:r>
              <a:rPr lang="en-GB" sz="3600" dirty="0" err="1" smtClean="0"/>
              <a:t>vzdálen</a:t>
            </a:r>
            <a:r>
              <a:rPr lang="en-GB" sz="3600" dirty="0" smtClean="0"/>
              <a:t> </a:t>
            </a:r>
            <a:r>
              <a:rPr lang="en-GB" sz="3600" dirty="0" err="1" smtClean="0"/>
              <a:t>od</a:t>
            </a:r>
            <a:r>
              <a:rPr lang="en-GB" sz="3600" dirty="0" smtClean="0"/>
              <a:t> </a:t>
            </a:r>
            <a:r>
              <a:rPr lang="en-GB" sz="3600" dirty="0" err="1" smtClean="0"/>
              <a:t>povrchu</a:t>
            </a:r>
            <a:r>
              <a:rPr lang="en-GB" sz="3600" dirty="0" smtClean="0"/>
              <a:t> </a:t>
            </a:r>
            <a:r>
              <a:rPr lang="en-GB" sz="3600" dirty="0" err="1" smtClean="0"/>
              <a:t>dvorce</a:t>
            </a:r>
            <a:r>
              <a:rPr lang="en-GB" sz="3600" dirty="0" smtClean="0"/>
              <a:t> 1,524 </a:t>
            </a:r>
            <a:r>
              <a:rPr lang="en-GB" sz="3600" dirty="0" err="1" smtClean="0"/>
              <a:t>metru</a:t>
            </a:r>
            <a:r>
              <a:rPr lang="en-GB" sz="3600" dirty="0" smtClean="0"/>
              <a:t> </a:t>
            </a:r>
            <a:r>
              <a:rPr lang="en-GB" sz="3600" dirty="0" err="1" smtClean="0"/>
              <a:t>uprostřed</a:t>
            </a:r>
            <a:r>
              <a:rPr lang="en-GB" sz="3600" dirty="0" smtClean="0"/>
              <a:t> </a:t>
            </a:r>
            <a:r>
              <a:rPr lang="en-GB" sz="3600" dirty="0" err="1" smtClean="0"/>
              <a:t>dvorce</a:t>
            </a:r>
            <a:r>
              <a:rPr lang="en-GB" sz="3600" dirty="0" smtClean="0"/>
              <a:t> a 1,55 </a:t>
            </a:r>
            <a:r>
              <a:rPr lang="en-GB" sz="3600" dirty="0" err="1" smtClean="0"/>
              <a:t>metru</a:t>
            </a:r>
            <a:r>
              <a:rPr lang="en-GB" sz="3600" dirty="0" smtClean="0"/>
              <a:t> </a:t>
            </a:r>
            <a:r>
              <a:rPr lang="en-GB" sz="3600" dirty="0" err="1" smtClean="0"/>
              <a:t>nad</a:t>
            </a:r>
            <a:r>
              <a:rPr lang="en-GB" sz="3600" dirty="0" smtClean="0"/>
              <a:t> </a:t>
            </a:r>
            <a:r>
              <a:rPr lang="en-GB" sz="3600" dirty="0" err="1" smtClean="0"/>
              <a:t>postranními</a:t>
            </a:r>
            <a:r>
              <a:rPr lang="en-GB" sz="3600" dirty="0" smtClean="0"/>
              <a:t> </a:t>
            </a:r>
            <a:r>
              <a:rPr lang="en-GB" sz="3600" dirty="0" err="1" smtClean="0"/>
              <a:t>čarami</a:t>
            </a:r>
            <a:endParaRPr lang="cs-CZ" sz="3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600" dirty="0" smtClean="0"/>
              <a:t>Síť musí být zhotovena z jemné šňůry tmavé barvy a jednotné síly s oky o velikosti od 15 do 20 mm.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/>
              <a:t>Míček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600" b="1" dirty="0"/>
              <a:t>Péřový míček</a:t>
            </a:r>
            <a:endParaRPr lang="cs-CZ" sz="3600" dirty="0"/>
          </a:p>
          <a:p>
            <a:pPr lvl="1"/>
            <a:r>
              <a:rPr lang="en-GB" sz="3600" dirty="0"/>
              <a:t>16 </a:t>
            </a:r>
            <a:r>
              <a:rPr lang="en-GB" sz="3600" dirty="0" smtClean="0"/>
              <a:t>per</a:t>
            </a:r>
            <a:r>
              <a:rPr lang="cs-CZ" sz="3600" dirty="0" smtClean="0"/>
              <a:t>, </a:t>
            </a:r>
            <a:r>
              <a:rPr lang="en-GB" sz="3600" dirty="0" err="1"/>
              <a:t>od</a:t>
            </a:r>
            <a:r>
              <a:rPr lang="en-GB" sz="3600" dirty="0"/>
              <a:t> 62 do 70 </a:t>
            </a:r>
            <a:r>
              <a:rPr lang="en-GB" sz="3600" dirty="0" smtClean="0"/>
              <a:t>mm</a:t>
            </a:r>
            <a:r>
              <a:rPr lang="cs-CZ" sz="3600" dirty="0" smtClean="0"/>
              <a:t>, </a:t>
            </a:r>
          </a:p>
          <a:p>
            <a:pPr lvl="1"/>
            <a:r>
              <a:rPr lang="cs-CZ" sz="3600" dirty="0"/>
              <a:t>Míček musí být o hmotnosti mezi od 4,74 do 5,50 gramů.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600" b="1" dirty="0"/>
              <a:t>Nepéřový </a:t>
            </a:r>
            <a:r>
              <a:rPr lang="cs-CZ" sz="3600" b="1" dirty="0" smtClean="0"/>
              <a:t>míček</a:t>
            </a:r>
            <a:endParaRPr lang="cs-CZ" sz="3600" dirty="0" smtClean="0"/>
          </a:p>
          <a:p>
            <a:pPr lvl="1"/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srovnání</a:t>
            </a:r>
            <a:r>
              <a:rPr lang="en-GB" sz="3600" dirty="0"/>
              <a:t> s </a:t>
            </a:r>
            <a:r>
              <a:rPr lang="en-GB" sz="3600" dirty="0" err="1"/>
              <a:t>peřím</a:t>
            </a:r>
            <a:r>
              <a:rPr lang="en-GB" sz="3600" dirty="0"/>
              <a:t>, </a:t>
            </a:r>
            <a:r>
              <a:rPr lang="en-GB" sz="3600" dirty="0" err="1"/>
              <a:t>jsou</a:t>
            </a:r>
            <a:r>
              <a:rPr lang="en-GB" sz="3600" dirty="0"/>
              <a:t> </a:t>
            </a:r>
            <a:r>
              <a:rPr lang="en-GB" sz="3600" dirty="0" err="1"/>
              <a:t>však</a:t>
            </a:r>
            <a:r>
              <a:rPr lang="en-GB" sz="3600" dirty="0"/>
              <a:t> </a:t>
            </a:r>
            <a:r>
              <a:rPr lang="en-GB" sz="3600" dirty="0" err="1"/>
              <a:t>přijatelné</a:t>
            </a:r>
            <a:r>
              <a:rPr lang="en-GB" sz="3600" dirty="0"/>
              <a:t> </a:t>
            </a:r>
            <a:r>
              <a:rPr lang="en-GB" sz="3600" dirty="0" err="1"/>
              <a:t>odchylky</a:t>
            </a:r>
            <a:r>
              <a:rPr lang="en-GB" sz="3600" dirty="0"/>
              <a:t> </a:t>
            </a:r>
            <a:r>
              <a:rPr lang="en-GB" sz="3600" dirty="0" err="1"/>
              <a:t>až</a:t>
            </a:r>
            <a:r>
              <a:rPr lang="en-GB" sz="3600" dirty="0"/>
              <a:t> do </a:t>
            </a:r>
            <a:r>
              <a:rPr lang="en-GB" sz="3600" dirty="0" smtClean="0"/>
              <a:t>10</a:t>
            </a:r>
            <a:r>
              <a:rPr lang="cs-CZ" sz="3600" dirty="0" smtClean="0"/>
              <a:t> </a:t>
            </a:r>
            <a:r>
              <a:rPr lang="en-GB" sz="3600" dirty="0" smtClean="0"/>
              <a:t>%.</a:t>
            </a:r>
            <a:endParaRPr lang="cs-CZ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Raketa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r>
              <a:rPr lang="en-GB" sz="3600" dirty="0" err="1"/>
              <a:t>Raketa</a:t>
            </a:r>
            <a:r>
              <a:rPr lang="en-GB" sz="3600" dirty="0"/>
              <a:t> se </a:t>
            </a:r>
            <a:r>
              <a:rPr lang="en-GB" sz="3600" dirty="0" err="1"/>
              <a:t>skládá</a:t>
            </a:r>
            <a:r>
              <a:rPr lang="en-GB" sz="3600" dirty="0"/>
              <a:t> z </a:t>
            </a:r>
            <a:r>
              <a:rPr lang="en-GB" sz="3600" dirty="0" err="1"/>
              <a:t>rámu</a:t>
            </a:r>
            <a:r>
              <a:rPr lang="en-GB" sz="3600" dirty="0"/>
              <a:t>, </a:t>
            </a:r>
            <a:r>
              <a:rPr lang="en-GB" sz="3600" dirty="0" err="1"/>
              <a:t>který</a:t>
            </a:r>
            <a:r>
              <a:rPr lang="en-GB" sz="3600" dirty="0"/>
              <a:t> </a:t>
            </a:r>
            <a:r>
              <a:rPr lang="en-GB" sz="3600" dirty="0" err="1"/>
              <a:t>nesmí</a:t>
            </a:r>
            <a:r>
              <a:rPr lang="en-GB" sz="3600" dirty="0"/>
              <a:t> </a:t>
            </a:r>
            <a:r>
              <a:rPr lang="en-GB" sz="3600" dirty="0" err="1"/>
              <a:t>přesáhnout</a:t>
            </a:r>
            <a:r>
              <a:rPr lang="en-GB" sz="3600" dirty="0"/>
              <a:t> </a:t>
            </a:r>
            <a:r>
              <a:rPr lang="en-GB" sz="3600" dirty="0" err="1"/>
              <a:t>celkovou</a:t>
            </a:r>
            <a:r>
              <a:rPr lang="en-GB" sz="3600" dirty="0"/>
              <a:t> </a:t>
            </a:r>
            <a:r>
              <a:rPr lang="en-GB" sz="3600" dirty="0" err="1"/>
              <a:t>délku</a:t>
            </a:r>
            <a:r>
              <a:rPr lang="en-GB" sz="3600" dirty="0"/>
              <a:t> 680 mm a </a:t>
            </a:r>
            <a:r>
              <a:rPr lang="en-GB" sz="3600" dirty="0" err="1"/>
              <a:t>šířku</a:t>
            </a:r>
            <a:r>
              <a:rPr lang="en-GB" sz="3600" dirty="0"/>
              <a:t> 230 mm</a:t>
            </a:r>
            <a:endParaRPr lang="cs-CZ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7872" y="1484784"/>
            <a:ext cx="4126128" cy="537321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Zápas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500" dirty="0" smtClean="0"/>
              <a:t>2 vítězné sety do 21 bodů</a:t>
            </a:r>
          </a:p>
          <a:p>
            <a:r>
              <a:rPr lang="en-GB" sz="3500" dirty="0" err="1"/>
              <a:t>Za</a:t>
            </a:r>
            <a:r>
              <a:rPr lang="en-GB" sz="3500" dirty="0"/>
              <a:t> </a:t>
            </a:r>
            <a:r>
              <a:rPr lang="en-GB" sz="3500" dirty="0" err="1"/>
              <a:t>stavu</a:t>
            </a:r>
            <a:r>
              <a:rPr lang="en-GB" sz="3500" dirty="0"/>
              <a:t> 20:20 </a:t>
            </a:r>
            <a:r>
              <a:rPr lang="en-GB" sz="3500" dirty="0" err="1"/>
              <a:t>strana</a:t>
            </a:r>
            <a:r>
              <a:rPr lang="en-GB" sz="3500" dirty="0"/>
              <a:t>, </a:t>
            </a:r>
            <a:r>
              <a:rPr lang="en-GB" sz="3500" dirty="0" err="1"/>
              <a:t>která</a:t>
            </a:r>
            <a:r>
              <a:rPr lang="en-GB" sz="3500" dirty="0"/>
              <a:t> </a:t>
            </a:r>
            <a:r>
              <a:rPr lang="en-GB" sz="3500" dirty="0" err="1"/>
              <a:t>první</a:t>
            </a:r>
            <a:r>
              <a:rPr lang="en-GB" sz="3500" dirty="0"/>
              <a:t> </a:t>
            </a:r>
            <a:r>
              <a:rPr lang="en-GB" sz="3500" dirty="0" err="1"/>
              <a:t>dosáhne</a:t>
            </a:r>
            <a:r>
              <a:rPr lang="en-GB" sz="3500" dirty="0"/>
              <a:t> </a:t>
            </a:r>
            <a:r>
              <a:rPr lang="en-GB" sz="3500" dirty="0" err="1"/>
              <a:t>dvoubodového</a:t>
            </a:r>
            <a:r>
              <a:rPr lang="en-GB" sz="3500" dirty="0"/>
              <a:t> </a:t>
            </a:r>
            <a:r>
              <a:rPr lang="en-GB" sz="3500" dirty="0" err="1" smtClean="0"/>
              <a:t>vedení</a:t>
            </a:r>
            <a:endParaRPr lang="cs-CZ" sz="35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500" dirty="0"/>
              <a:t>Za stavu 29:29 strana, která získá 30. bod, vyhraje set.</a:t>
            </a:r>
          </a:p>
          <a:p>
            <a:r>
              <a:rPr lang="en-GB" sz="3500" dirty="0" err="1"/>
              <a:t>Strana</a:t>
            </a:r>
            <a:r>
              <a:rPr lang="en-GB" sz="3500" dirty="0"/>
              <a:t>, </a:t>
            </a:r>
            <a:r>
              <a:rPr lang="en-GB" sz="3500" dirty="0" err="1"/>
              <a:t>která</a:t>
            </a:r>
            <a:r>
              <a:rPr lang="en-GB" sz="3500" dirty="0"/>
              <a:t> </a:t>
            </a:r>
            <a:r>
              <a:rPr lang="en-GB" sz="3500" dirty="0" err="1"/>
              <a:t>zvítězila</a:t>
            </a:r>
            <a:r>
              <a:rPr lang="en-GB" sz="3500" dirty="0"/>
              <a:t> v </a:t>
            </a:r>
            <a:r>
              <a:rPr lang="en-GB" sz="3500" dirty="0" err="1"/>
              <a:t>předchozím</a:t>
            </a:r>
            <a:r>
              <a:rPr lang="en-GB" sz="3500" dirty="0"/>
              <a:t> </a:t>
            </a:r>
            <a:r>
              <a:rPr lang="en-GB" sz="3500" dirty="0" err="1"/>
              <a:t>setu</a:t>
            </a:r>
            <a:r>
              <a:rPr lang="en-GB" sz="3500" dirty="0"/>
              <a:t>, </a:t>
            </a:r>
            <a:r>
              <a:rPr lang="en-GB" sz="3500" dirty="0" err="1"/>
              <a:t>podává</a:t>
            </a:r>
            <a:r>
              <a:rPr lang="en-GB" sz="3500" dirty="0"/>
              <a:t> v </a:t>
            </a:r>
            <a:r>
              <a:rPr lang="en-GB" sz="3500" dirty="0" err="1"/>
              <a:t>následujícím</a:t>
            </a:r>
            <a:r>
              <a:rPr lang="en-GB" sz="3500" dirty="0"/>
              <a:t> </a:t>
            </a:r>
            <a:r>
              <a:rPr lang="en-GB" sz="3500" dirty="0" err="1"/>
              <a:t>setu</a:t>
            </a:r>
            <a:r>
              <a:rPr lang="en-GB" sz="3500" dirty="0"/>
              <a:t> </a:t>
            </a:r>
            <a:r>
              <a:rPr lang="en-GB" sz="3500" dirty="0" err="1"/>
              <a:t>jako</a:t>
            </a:r>
            <a:r>
              <a:rPr lang="en-GB" sz="3500" dirty="0"/>
              <a:t> </a:t>
            </a:r>
            <a:r>
              <a:rPr lang="en-GB" sz="3500" dirty="0" err="1" smtClean="0"/>
              <a:t>první</a:t>
            </a:r>
            <a:r>
              <a:rPr lang="cs-CZ" sz="3500" dirty="0" smtClean="0"/>
              <a:t>.</a:t>
            </a:r>
          </a:p>
          <a:p>
            <a:r>
              <a:rPr lang="cs-CZ" sz="3500" dirty="0"/>
              <a:t>Hráči mění strany:</a:t>
            </a:r>
          </a:p>
          <a:p>
            <a:pPr lvl="2"/>
            <a:r>
              <a:rPr lang="cs-CZ" dirty="0"/>
              <a:t>po skončení prvního setu,</a:t>
            </a:r>
          </a:p>
          <a:p>
            <a:pPr lvl="2"/>
            <a:r>
              <a:rPr lang="cs-CZ" dirty="0"/>
              <a:t>před začátkem třetího setu (pokud se hraje), a</a:t>
            </a:r>
          </a:p>
          <a:p>
            <a:pPr lvl="2"/>
            <a:r>
              <a:rPr lang="cs-CZ" dirty="0"/>
              <a:t>ve třetím setu, když jedna ze stran poprvé dosáhne 11 bodů.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/>
              <a:t>PODÁNÍ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podávající i přijímající hráč musí stát uvnitř protilehlých polí pro podání, aniž se dotýkají čar ohraničujících tato pole pro podání,</a:t>
            </a:r>
          </a:p>
          <a:p>
            <a:r>
              <a:rPr lang="en-GB" dirty="0" err="1"/>
              <a:t>některá</a:t>
            </a:r>
            <a:r>
              <a:rPr lang="en-GB" dirty="0"/>
              <a:t>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obou</a:t>
            </a:r>
            <a:r>
              <a:rPr lang="en-GB" dirty="0"/>
              <a:t> </a:t>
            </a:r>
            <a:r>
              <a:rPr lang="en-GB" dirty="0" err="1"/>
              <a:t>chodidel</a:t>
            </a:r>
            <a:r>
              <a:rPr lang="en-GB" dirty="0"/>
              <a:t> </a:t>
            </a:r>
            <a:r>
              <a:rPr lang="en-GB" dirty="0" err="1"/>
              <a:t>jak</a:t>
            </a:r>
            <a:r>
              <a:rPr lang="en-GB" dirty="0"/>
              <a:t> </a:t>
            </a:r>
            <a:r>
              <a:rPr lang="en-GB" dirty="0" err="1"/>
              <a:t>podávajícího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přijímajícího</a:t>
            </a:r>
            <a:r>
              <a:rPr lang="en-GB" dirty="0"/>
              <a:t> </a:t>
            </a:r>
            <a:r>
              <a:rPr lang="en-GB" dirty="0" err="1"/>
              <a:t>hráče</a:t>
            </a:r>
            <a:r>
              <a:rPr lang="en-GB" dirty="0"/>
              <a:t> se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dotýkat</a:t>
            </a:r>
            <a:r>
              <a:rPr lang="en-GB" dirty="0"/>
              <a:t> </a:t>
            </a:r>
            <a:r>
              <a:rPr lang="en-GB" dirty="0" err="1"/>
              <a:t>podlahy</a:t>
            </a:r>
            <a:r>
              <a:rPr lang="en-GB" dirty="0"/>
              <a:t> </a:t>
            </a:r>
            <a:r>
              <a:rPr lang="en-GB" dirty="0" err="1"/>
              <a:t>dvorce</a:t>
            </a:r>
            <a:r>
              <a:rPr lang="en-GB" dirty="0"/>
              <a:t> </a:t>
            </a:r>
            <a:endParaRPr lang="cs-CZ" dirty="0" smtClean="0"/>
          </a:p>
          <a:p>
            <a:r>
              <a:rPr lang="en-GB" dirty="0" err="1"/>
              <a:t>celý</a:t>
            </a:r>
            <a:r>
              <a:rPr lang="en-GB" dirty="0"/>
              <a:t> </a:t>
            </a:r>
            <a:r>
              <a:rPr lang="en-GB" dirty="0" err="1"/>
              <a:t>míček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pod </a:t>
            </a:r>
            <a:r>
              <a:rPr lang="en-GB" dirty="0" err="1"/>
              <a:t>úrovní</a:t>
            </a:r>
            <a:r>
              <a:rPr lang="en-GB" dirty="0"/>
              <a:t> </a:t>
            </a:r>
            <a:r>
              <a:rPr lang="en-GB" dirty="0" err="1"/>
              <a:t>pasu</a:t>
            </a:r>
            <a:r>
              <a:rPr lang="en-GB" dirty="0"/>
              <a:t> </a:t>
            </a:r>
            <a:r>
              <a:rPr lang="en-GB" dirty="0" err="1"/>
              <a:t>podávajícího</a:t>
            </a:r>
            <a:r>
              <a:rPr lang="en-GB" dirty="0"/>
              <a:t> </a:t>
            </a:r>
            <a:r>
              <a:rPr lang="en-GB" dirty="0" err="1"/>
              <a:t>hráče</a:t>
            </a:r>
            <a:r>
              <a:rPr lang="en-GB" dirty="0"/>
              <a:t> </a:t>
            </a:r>
            <a:endParaRPr lang="cs-CZ" dirty="0" smtClean="0"/>
          </a:p>
          <a:p>
            <a:r>
              <a:rPr lang="cs-CZ" dirty="0"/>
              <a:t>hřídelka rakety podávajícího hráče musí v okamžiku zásahu míčku směřovat směrem dolů </a:t>
            </a:r>
            <a:endParaRPr lang="cs-CZ" dirty="0" smtClean="0"/>
          </a:p>
          <a:p>
            <a:r>
              <a:rPr lang="cs-CZ" dirty="0"/>
              <a:t>při pokusu o podání podávající nesmí minout míček.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/>
              <a:t>DVOUHRA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Hráči musí podávat - ze svého pohledu - z pravého pole pro podání, a přijímat v pravém poli pro podání, pokud podávající hráč ještě nebodoval nebo dosáhl sudý počet bodů v tomto setu.</a:t>
            </a:r>
          </a:p>
          <a:p>
            <a:r>
              <a:rPr lang="cs-CZ" dirty="0"/>
              <a:t>Hráči musí podávat - ze svého pohledu - z levého pole pro podání, a přijímat v levém poli pro podání, pokud podávající hráč dosáhl lichý počet bodu v tomto setu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</a:t>
            </a:r>
            <a:r>
              <a:rPr lang="cs-CZ" dirty="0" err="1" smtClean="0">
                <a:hlinkClick r:id="rId2"/>
              </a:rPr>
              <a:t>IFSmeVVOYIE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ČTYŘHRA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V jakémkoliv setu se právo podávat předává v tomto sledu:</a:t>
            </a:r>
          </a:p>
          <a:p>
            <a:r>
              <a:rPr lang="cs-CZ" dirty="0"/>
              <a:t>z prvního podávajícího, jenž začal podávat na začátku setu z pravého podávacího pole</a:t>
            </a:r>
          </a:p>
          <a:p>
            <a:r>
              <a:rPr lang="cs-CZ" dirty="0"/>
              <a:t>na spoluhráče počátečního přijímajícího. Podání se provádí z levého podávacího pole.</a:t>
            </a:r>
          </a:p>
          <a:p>
            <a:r>
              <a:rPr lang="cs-CZ" dirty="0"/>
              <a:t>na spoluhráče počátečního podávajícího</a:t>
            </a:r>
          </a:p>
          <a:p>
            <a:r>
              <a:rPr lang="cs-CZ" dirty="0"/>
              <a:t>na počátečního přijímajícího</a:t>
            </a:r>
          </a:p>
          <a:p>
            <a:r>
              <a:rPr lang="cs-CZ" dirty="0"/>
              <a:t>na počátečního podávajícího a tak dále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?v=o2ywdoiBV0Q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464</Words>
  <Application>Microsoft Office PowerPoint</Application>
  <PresentationFormat>Předvádění na obrazovce (4:3)</PresentationFormat>
  <Paragraphs>77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Badminton</vt:lpstr>
      <vt:lpstr>DVOREC</vt:lpstr>
      <vt:lpstr>Síť</vt:lpstr>
      <vt:lpstr>Míček</vt:lpstr>
      <vt:lpstr>Raketa</vt:lpstr>
      <vt:lpstr>Zápas</vt:lpstr>
      <vt:lpstr>PODÁNÍ</vt:lpstr>
      <vt:lpstr>DVOUHRA</vt:lpstr>
      <vt:lpstr>ČTYŘHRA</vt:lpstr>
      <vt:lpstr>Držení rakety, technika úderu</vt:lpstr>
      <vt:lpstr>Instituce</vt:lpstr>
      <vt:lpstr>Zajímavosti</vt:lpstr>
      <vt:lpstr>Zajímavosti</vt:lpstr>
      <vt:lpstr>Zápasy</vt:lpstr>
    </vt:vector>
  </TitlesOfParts>
  <Company>Název společnosti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Vaše jméno</dc:creator>
  <cp:lastModifiedBy>Luboš Charvát</cp:lastModifiedBy>
  <cp:revision>59</cp:revision>
  <dcterms:created xsi:type="dcterms:W3CDTF">2012-12-04T22:49:06Z</dcterms:created>
  <dcterms:modified xsi:type="dcterms:W3CDTF">2018-11-26T10:02:37Z</dcterms:modified>
</cp:coreProperties>
</file>